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392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Encryption rate </a:t>
            </a:r>
            <a:r>
              <a:rPr lang="en-US" dirty="0"/>
              <a:t>[ms</a:t>
            </a:r>
            <a:r>
              <a:rPr lang="en-US" baseline="30000" dirty="0"/>
              <a:t>-1</a:t>
            </a:r>
            <a:r>
              <a:rPr lang="en-US" dirty="0"/>
              <a:t>]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Encryption rate [ms-1]</c:v>
                </c:pt>
              </c:strCache>
            </c:strRef>
          </c:tx>
          <c:invertIfNegative val="0"/>
          <c:cat>
            <c:strRef>
              <c:f>Tabelle1!$A$2:$A$3</c:f>
              <c:strCache>
                <c:ptCount val="2"/>
                <c:pt idx="0">
                  <c:v>CPU</c:v>
                </c:pt>
                <c:pt idx="1">
                  <c:v>GPU</c:v>
                </c:pt>
              </c:strCache>
            </c:strRef>
          </c:cat>
          <c:val>
            <c:numRef>
              <c:f>Tabelle1!$B$2:$B$3</c:f>
              <c:numCache>
                <c:formatCode>General</c:formatCode>
                <c:ptCount val="2"/>
                <c:pt idx="0">
                  <c:v>1290.2727342965309</c:v>
                </c:pt>
                <c:pt idx="1">
                  <c:v>12444.113263785395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2893568"/>
        <c:axId val="124043648"/>
      </c:barChart>
      <c:catAx>
        <c:axId val="32893568"/>
        <c:scaling>
          <c:orientation val="minMax"/>
        </c:scaling>
        <c:delete val="0"/>
        <c:axPos val="b"/>
        <c:majorTickMark val="out"/>
        <c:minorTickMark val="none"/>
        <c:tickLblPos val="nextTo"/>
        <c:crossAx val="124043648"/>
        <c:crosses val="autoZero"/>
        <c:auto val="1"/>
        <c:lblAlgn val="ctr"/>
        <c:lblOffset val="100"/>
        <c:noMultiLvlLbl val="0"/>
      </c:catAx>
      <c:valAx>
        <c:axId val="12404364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289356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winkliges Dreieck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7" name="Untertitel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grpSp>
        <p:nvGrpSpPr>
          <p:cNvPr id="2" name="Gruppieren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ihand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ihand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ihand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Gerade Verbindung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umsplatzhalt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B9B6747-6D75-4E1B-8B97-1263C6FBF207}" type="datetimeFigureOut">
              <a:rPr lang="de-DE" smtClean="0"/>
              <a:t>17.04.2014</a:t>
            </a:fld>
            <a:endParaRPr lang="de-DE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366CE62-1CFC-4D42-BEC7-B1B39AB5DD5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B9B6747-6D75-4E1B-8B97-1263C6FBF207}" type="datetimeFigureOut">
              <a:rPr lang="de-DE" smtClean="0"/>
              <a:t>17.04.2014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366CE62-1CFC-4D42-BEC7-B1B39AB5DD5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B9B6747-6D75-4E1B-8B97-1263C6FBF207}" type="datetimeFigureOut">
              <a:rPr lang="de-DE" smtClean="0"/>
              <a:t>17.04.2014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366CE62-1CFC-4D42-BEC7-B1B39AB5DD5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B9B6747-6D75-4E1B-8B97-1263C6FBF207}" type="datetimeFigureOut">
              <a:rPr lang="de-DE" smtClean="0"/>
              <a:t>17.04.2014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366CE62-1CFC-4D42-BEC7-B1B39AB5DD53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B9B6747-6D75-4E1B-8B97-1263C6FBF207}" type="datetimeFigureOut">
              <a:rPr lang="de-DE" smtClean="0"/>
              <a:t>17.04.2014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366CE62-1CFC-4D42-BEC7-B1B39AB5DD53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Eingekerbter Richtungspfeil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Eingekerbter Richtungspfeil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B9B6747-6D75-4E1B-8B97-1263C6FBF207}" type="datetimeFigureOut">
              <a:rPr lang="de-DE" smtClean="0"/>
              <a:t>17.04.2014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366CE62-1CFC-4D42-BEC7-B1B39AB5DD53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B9B6747-6D75-4E1B-8B97-1263C6FBF207}" type="datetimeFigureOut">
              <a:rPr lang="de-DE" smtClean="0"/>
              <a:t>17.04.2014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366CE62-1CFC-4D42-BEC7-B1B39AB5DD53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B9B6747-6D75-4E1B-8B97-1263C6FBF207}" type="datetimeFigureOut">
              <a:rPr lang="de-DE" smtClean="0"/>
              <a:t>17.04.2014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366CE62-1CFC-4D42-BEC7-B1B39AB5DD53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B9B6747-6D75-4E1B-8B97-1263C6FBF207}" type="datetimeFigureOut">
              <a:rPr lang="de-DE" smtClean="0"/>
              <a:t>17.04.2014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366CE62-1CFC-4D42-BEC7-B1B39AB5DD5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0B9B6747-6D75-4E1B-8B97-1263C6FBF207}" type="datetimeFigureOut">
              <a:rPr lang="de-DE" smtClean="0"/>
              <a:t>17.04.2014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366CE62-1CFC-4D42-BEC7-B1B39AB5DD53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B9B6747-6D75-4E1B-8B97-1263C6FBF207}" type="datetimeFigureOut">
              <a:rPr lang="de-DE" smtClean="0"/>
              <a:t>17.04.2014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366CE62-1CFC-4D42-BEC7-B1B39AB5DD53}" type="slidenum">
              <a:rPr lang="de-DE" smtClean="0"/>
              <a:t>‹Nr.›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8" name="Freihand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ihand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echtwinkliges Dreieck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Gerade Verbindung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Eingekerbter Richtungspfeil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Eingekerbter Richtungspfeil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ihand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ihand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echtwinkliges Dreieck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Gerade Verbindung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elplatzhalt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0" name="Textplatzhalt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0B9B6747-6D75-4E1B-8B97-1263C6FBF207}" type="datetimeFigureOut">
              <a:rPr lang="de-DE" smtClean="0"/>
              <a:t>17.04.2014</a:t>
            </a:fld>
            <a:endParaRPr lang="de-DE"/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4366CE62-1CFC-4D42-BEC7-B1B39AB5DD53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pheenyx\Dropbox\Uni\HPC\cuda\des\slides\geforce-gtx-570-gf110-nvidia,W-Q-272042-1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124744"/>
            <a:ext cx="2731235" cy="2161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CA" dirty="0" err="1" smtClean="0"/>
              <a:t>Bruteforcing</a:t>
            </a:r>
            <a:r>
              <a:rPr lang="de-DE" dirty="0" smtClean="0"/>
              <a:t> DES</a:t>
            </a:r>
            <a:endParaRPr lang="de-DE" dirty="0"/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/>
              <a:t>w</a:t>
            </a:r>
            <a:r>
              <a:rPr lang="de-DE" dirty="0" err="1" smtClean="0"/>
              <a:t>ith</a:t>
            </a:r>
            <a:r>
              <a:rPr lang="de-DE" dirty="0" smtClean="0"/>
              <a:t> CUDA on a GPU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28655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Thank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attention</a:t>
            </a:r>
            <a:r>
              <a:rPr lang="de-DE" dirty="0" smtClean="0"/>
              <a:t>!</a:t>
            </a:r>
            <a:endParaRPr lang="en-US" dirty="0"/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sz="3200" dirty="0" err="1" smtClean="0"/>
              <a:t>Questions</a:t>
            </a:r>
            <a:r>
              <a:rPr lang="de-DE" sz="3200" dirty="0" smtClean="0"/>
              <a:t>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94248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 smtClean="0"/>
              <a:t>DES = Data Encryption Standard</a:t>
            </a:r>
            <a:endParaRPr lang="en-US" sz="2400" dirty="0" smtClean="0"/>
          </a:p>
          <a:p>
            <a:r>
              <a:rPr lang="en-US" sz="2400" dirty="0" smtClean="0"/>
              <a:t>Symmetric Encryption Algorithm by IBM (1975)</a:t>
            </a:r>
            <a:endParaRPr lang="en-US" sz="24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DES?</a:t>
            </a:r>
            <a:endParaRPr lang="de-DE" dirty="0"/>
          </a:p>
        </p:txBody>
      </p:sp>
      <p:pic>
        <p:nvPicPr>
          <p:cNvPr id="1026" name="Picture 2" descr="C:\Users\pheenyx\Dropbox\Uni\HPC\cuda\des\slides\IC168364.gif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407296"/>
            <a:ext cx="5760640" cy="3018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311525" y="35988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de-DE" alt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de-DE" alt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" name="Legende mit Pfeil nach unten 6"/>
          <p:cNvSpPr/>
          <p:nvPr/>
        </p:nvSpPr>
        <p:spPr>
          <a:xfrm>
            <a:off x="2987824" y="2708920"/>
            <a:ext cx="2664296" cy="626368"/>
          </a:xfrm>
          <a:prstGeom prst="downArrowCallout">
            <a:avLst>
              <a:gd name="adj1" fmla="val 14629"/>
              <a:gd name="adj2" fmla="val 25000"/>
              <a:gd name="adj3" fmla="val 25000"/>
              <a:gd name="adj4" fmla="val 65895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fontAlgn="ctr"/>
            <a:endParaRPr lang="de-DE" dirty="0" smtClean="0"/>
          </a:p>
          <a:p>
            <a:pPr fontAlgn="ctr"/>
            <a:r>
              <a:rPr lang="de-DE" sz="1600" dirty="0" smtClean="0"/>
              <a:t>1b cd b8 89 88 e2 02 7f</a:t>
            </a:r>
            <a:endParaRPr lang="de-DE" sz="1600" dirty="0"/>
          </a:p>
          <a:p>
            <a:pPr algn="ctr"/>
            <a:endParaRPr lang="de-DE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3311525" y="35988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de-DE" alt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de-DE" alt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3311525" y="35988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de-DE" alt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de-DE" alt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8" name="Legende mit Pfeil nach rechts 17"/>
          <p:cNvSpPr/>
          <p:nvPr/>
        </p:nvSpPr>
        <p:spPr>
          <a:xfrm>
            <a:off x="755576" y="3407296"/>
            <a:ext cx="1512168" cy="432048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82869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plain123</a:t>
            </a:r>
            <a:endParaRPr lang="de-DE" dirty="0"/>
          </a:p>
        </p:txBody>
      </p:sp>
      <p:sp>
        <p:nvSpPr>
          <p:cNvPr id="19" name="Legende mit Pfeil nach links 18"/>
          <p:cNvSpPr/>
          <p:nvPr/>
        </p:nvSpPr>
        <p:spPr>
          <a:xfrm>
            <a:off x="6362664" y="3407296"/>
            <a:ext cx="1512168" cy="432048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81741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plain123</a:t>
            </a:r>
            <a:endParaRPr lang="de-DE" dirty="0"/>
          </a:p>
        </p:txBody>
      </p:sp>
      <p:sp>
        <p:nvSpPr>
          <p:cNvPr id="21" name="Legende mit Pfeil nach links 20"/>
          <p:cNvSpPr/>
          <p:nvPr/>
        </p:nvSpPr>
        <p:spPr>
          <a:xfrm>
            <a:off x="5076056" y="5711552"/>
            <a:ext cx="1512168" cy="432048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81741"/>
            </a:avLst>
          </a:prstGeom>
          <a:gradFill>
            <a:gsLst>
              <a:gs pos="0">
                <a:schemeClr val="accent3"/>
              </a:gs>
              <a:gs pos="6500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keykeyke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15965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5496" y="-27384"/>
            <a:ext cx="1584176" cy="5256584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How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does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it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work</a:t>
            </a:r>
            <a:r>
              <a:rPr lang="de-DE" dirty="0" smtClean="0"/>
              <a:t>?</a:t>
            </a:r>
            <a:endParaRPr lang="de-DE" dirty="0"/>
          </a:p>
        </p:txBody>
      </p:sp>
      <p:pic>
        <p:nvPicPr>
          <p:cNvPr id="2050" name="Picture 2" descr="C:\Users\pheenyx\Dropbox\Uni\HPC\cuda\des\slides\figure2-des_block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2396" y="323428"/>
            <a:ext cx="7404100" cy="605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0983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pheenyx\Dropbox\Uni\HPC\cuda\des\slides\Tux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4653136"/>
            <a:ext cx="18669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pheenyx\Dropbox\Uni\HPC\cuda\des\slides\Ecb_encryption (1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530" y="1305607"/>
            <a:ext cx="7495878" cy="3059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472608"/>
          </a:xfrm>
        </p:spPr>
        <p:txBody>
          <a:bodyPr/>
          <a:lstStyle/>
          <a:p>
            <a:r>
              <a:rPr lang="de-DE" dirty="0" smtClean="0"/>
              <a:t>ECB (Electronic Code Book)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r>
              <a:rPr lang="de-DE" dirty="0" smtClean="0"/>
              <a:t>Blocks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encrypted</a:t>
            </a:r>
            <a:r>
              <a:rPr lang="de-DE" dirty="0" smtClean="0"/>
              <a:t> in parallel</a:t>
            </a:r>
            <a:endParaRPr lang="en-US" dirty="0" smtClean="0"/>
          </a:p>
          <a:p>
            <a:endParaRPr lang="de-DE" dirty="0"/>
          </a:p>
          <a:p>
            <a:r>
              <a:rPr lang="en-US" dirty="0"/>
              <a:t>Weak encryption</a:t>
            </a:r>
            <a:r>
              <a:rPr lang="de-DE" dirty="0"/>
              <a:t> </a:t>
            </a:r>
            <a:r>
              <a:rPr lang="en-CA" dirty="0"/>
              <a:t>results</a:t>
            </a:r>
          </a:p>
          <a:p>
            <a:pPr marL="109728" indent="0">
              <a:buNone/>
            </a:pPr>
            <a:endParaRPr lang="en-US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lang="de-DE" dirty="0" smtClean="0"/>
              <a:t>Modes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operation</a:t>
            </a:r>
            <a:endParaRPr lang="de-DE" dirty="0"/>
          </a:p>
        </p:txBody>
      </p:sp>
      <p:sp>
        <p:nvSpPr>
          <p:cNvPr id="6" name="Plus 5"/>
          <p:cNvSpPr/>
          <p:nvPr/>
        </p:nvSpPr>
        <p:spPr>
          <a:xfrm>
            <a:off x="179512" y="4221088"/>
            <a:ext cx="639528" cy="648072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Minus 8"/>
          <p:cNvSpPr/>
          <p:nvPr/>
        </p:nvSpPr>
        <p:spPr>
          <a:xfrm>
            <a:off x="179512" y="5157192"/>
            <a:ext cx="639528" cy="576064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Pfeil nach rechts 3"/>
          <p:cNvSpPr/>
          <p:nvPr/>
        </p:nvSpPr>
        <p:spPr>
          <a:xfrm>
            <a:off x="6444208" y="5517232"/>
            <a:ext cx="64807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9" name="Picture 5" descr="C:\Users\pheenyx\Dropbox\Uni\HPC\cuda\des\slides\Tux_ecb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4653136"/>
            <a:ext cx="18669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5839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472608"/>
          </a:xfrm>
        </p:spPr>
        <p:txBody>
          <a:bodyPr/>
          <a:lstStyle/>
          <a:p>
            <a:r>
              <a:rPr lang="de-DE" dirty="0" smtClean="0"/>
              <a:t>CBC (</a:t>
            </a:r>
            <a:r>
              <a:rPr lang="en-US" dirty="0" smtClean="0"/>
              <a:t>Cipher</a:t>
            </a:r>
            <a:r>
              <a:rPr lang="de-DE" dirty="0" smtClean="0"/>
              <a:t> Block </a:t>
            </a:r>
            <a:r>
              <a:rPr lang="de-DE" dirty="0" err="1" smtClean="0"/>
              <a:t>Chaining</a:t>
            </a:r>
            <a:r>
              <a:rPr lang="de-DE" dirty="0" smtClean="0"/>
              <a:t>)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r>
              <a:rPr lang="en-US" dirty="0" smtClean="0"/>
              <a:t>Better</a:t>
            </a:r>
            <a:r>
              <a:rPr lang="de-DE" dirty="0" smtClean="0"/>
              <a:t> </a:t>
            </a:r>
            <a:r>
              <a:rPr lang="en-US" dirty="0" smtClean="0"/>
              <a:t>encryption</a:t>
            </a:r>
            <a:r>
              <a:rPr lang="de-DE" dirty="0" smtClean="0"/>
              <a:t> </a:t>
            </a:r>
            <a:r>
              <a:rPr lang="en-CA" dirty="0" smtClean="0"/>
              <a:t>results</a:t>
            </a:r>
          </a:p>
          <a:p>
            <a:endParaRPr lang="de-DE" dirty="0" smtClean="0"/>
          </a:p>
          <a:p>
            <a:r>
              <a:rPr lang="de-DE" dirty="0" smtClean="0"/>
              <a:t>Not </a:t>
            </a:r>
            <a:r>
              <a:rPr lang="en-US" dirty="0" smtClean="0"/>
              <a:t>parallelizable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lang="de-DE" dirty="0" smtClean="0"/>
              <a:t>Modes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operation</a:t>
            </a:r>
            <a:endParaRPr lang="de-DE" dirty="0"/>
          </a:p>
        </p:txBody>
      </p:sp>
      <p:pic>
        <p:nvPicPr>
          <p:cNvPr id="3074" name="Picture 2" descr="C:\Users\pheenyx\Dropbox\Uni\HPC\cuda\des\slides\902px-CBC_encryption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526057"/>
            <a:ext cx="6696744" cy="2695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lus 5"/>
          <p:cNvSpPr/>
          <p:nvPr/>
        </p:nvSpPr>
        <p:spPr>
          <a:xfrm>
            <a:off x="179512" y="4221088"/>
            <a:ext cx="639528" cy="648072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Minus 8"/>
          <p:cNvSpPr/>
          <p:nvPr/>
        </p:nvSpPr>
        <p:spPr>
          <a:xfrm>
            <a:off x="179512" y="5157192"/>
            <a:ext cx="639528" cy="576064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26" name="Picture 2" descr="C:\Users\pheenyx\Dropbox\Uni\HPC\cuda\des\slides\Tux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4653136"/>
            <a:ext cx="18669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pheenyx\Dropbox\Uni\HPC\cuda\des\slides\Tux_secur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4653136"/>
            <a:ext cx="18669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feil nach rechts 3"/>
          <p:cNvSpPr/>
          <p:nvPr/>
        </p:nvSpPr>
        <p:spPr>
          <a:xfrm>
            <a:off x="6444208" y="5517232"/>
            <a:ext cx="64807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598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/>
          <a:lstStyle/>
          <a:p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bruteforce</a:t>
            </a:r>
            <a:r>
              <a:rPr lang="de-DE" dirty="0" smtClean="0"/>
              <a:t> </a:t>
            </a:r>
            <a:endParaRPr lang="en-US" dirty="0"/>
          </a:p>
        </p:txBody>
      </p:sp>
      <p:pic>
        <p:nvPicPr>
          <p:cNvPr id="2050" name="Picture 2" descr="C:\Users\pheenyx\Dropbox\Uni\HPC\cuda\des\slides\geforce-gtx-570-gf110-nvidia,W-Q-272042-1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0131" y="116632"/>
            <a:ext cx="2731235" cy="2161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" name="Gruppieren 28"/>
          <p:cNvGrpSpPr/>
          <p:nvPr/>
        </p:nvGrpSpPr>
        <p:grpSpPr>
          <a:xfrm>
            <a:off x="174443" y="2621059"/>
            <a:ext cx="5909725" cy="3095190"/>
            <a:chOff x="147446" y="2278026"/>
            <a:chExt cx="5909725" cy="3095190"/>
          </a:xfrm>
        </p:grpSpPr>
        <p:sp>
          <p:nvSpPr>
            <p:cNvPr id="22" name="Rechteck 21"/>
            <p:cNvSpPr/>
            <p:nvPr/>
          </p:nvSpPr>
          <p:spPr>
            <a:xfrm>
              <a:off x="147446" y="2278026"/>
              <a:ext cx="5909725" cy="309519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ihandform 8"/>
            <p:cNvSpPr/>
            <p:nvPr/>
          </p:nvSpPr>
          <p:spPr>
            <a:xfrm>
              <a:off x="395536" y="2940134"/>
              <a:ext cx="844072" cy="2296658"/>
            </a:xfrm>
            <a:custGeom>
              <a:avLst/>
              <a:gdLst>
                <a:gd name="connsiteX0" fmla="*/ 0 w 1204112"/>
                <a:gd name="connsiteY0" fmla="*/ 0 h 4436198"/>
                <a:gd name="connsiteX1" fmla="*/ 1167897 w 1204112"/>
                <a:gd name="connsiteY1" fmla="*/ 561314 h 4436198"/>
                <a:gd name="connsiteX2" fmla="*/ 81482 w 1204112"/>
                <a:gd name="connsiteY2" fmla="*/ 1077362 h 4436198"/>
                <a:gd name="connsiteX3" fmla="*/ 1176951 w 1204112"/>
                <a:gd name="connsiteY3" fmla="*/ 1747318 h 4436198"/>
                <a:gd name="connsiteX4" fmla="*/ 162963 w 1204112"/>
                <a:gd name="connsiteY4" fmla="*/ 2317687 h 4436198"/>
                <a:gd name="connsiteX5" fmla="*/ 1204111 w 1204112"/>
                <a:gd name="connsiteY5" fmla="*/ 2915215 h 4436198"/>
                <a:gd name="connsiteX6" fmla="*/ 172016 w 1204112"/>
                <a:gd name="connsiteY6" fmla="*/ 3440316 h 4436198"/>
                <a:gd name="connsiteX7" fmla="*/ 1095470 w 1204112"/>
                <a:gd name="connsiteY7" fmla="*/ 3947310 h 4436198"/>
                <a:gd name="connsiteX8" fmla="*/ 479834 w 1204112"/>
                <a:gd name="connsiteY8" fmla="*/ 4436198 h 4436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04112" h="4436198">
                  <a:moveTo>
                    <a:pt x="0" y="0"/>
                  </a:moveTo>
                  <a:cubicBezTo>
                    <a:pt x="577158" y="190877"/>
                    <a:pt x="1154317" y="381754"/>
                    <a:pt x="1167897" y="561314"/>
                  </a:cubicBezTo>
                  <a:cubicBezTo>
                    <a:pt x="1181477" y="740874"/>
                    <a:pt x="79973" y="879695"/>
                    <a:pt x="81482" y="1077362"/>
                  </a:cubicBezTo>
                  <a:cubicBezTo>
                    <a:pt x="82991" y="1275029"/>
                    <a:pt x="1163371" y="1540597"/>
                    <a:pt x="1176951" y="1747318"/>
                  </a:cubicBezTo>
                  <a:cubicBezTo>
                    <a:pt x="1190531" y="1954039"/>
                    <a:pt x="158436" y="2123038"/>
                    <a:pt x="162963" y="2317687"/>
                  </a:cubicBezTo>
                  <a:cubicBezTo>
                    <a:pt x="167490" y="2512337"/>
                    <a:pt x="1202602" y="2728110"/>
                    <a:pt x="1204111" y="2915215"/>
                  </a:cubicBezTo>
                  <a:cubicBezTo>
                    <a:pt x="1205620" y="3102320"/>
                    <a:pt x="190123" y="3268300"/>
                    <a:pt x="172016" y="3440316"/>
                  </a:cubicBezTo>
                  <a:cubicBezTo>
                    <a:pt x="153909" y="3612332"/>
                    <a:pt x="1044167" y="3781330"/>
                    <a:pt x="1095470" y="3947310"/>
                  </a:cubicBezTo>
                  <a:cubicBezTo>
                    <a:pt x="1146773" y="4113290"/>
                    <a:pt x="813303" y="4274744"/>
                    <a:pt x="479834" y="4436198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ihandform 9"/>
            <p:cNvSpPr/>
            <p:nvPr/>
          </p:nvSpPr>
          <p:spPr>
            <a:xfrm>
              <a:off x="1304643" y="2924944"/>
              <a:ext cx="844072" cy="2296658"/>
            </a:xfrm>
            <a:custGeom>
              <a:avLst/>
              <a:gdLst>
                <a:gd name="connsiteX0" fmla="*/ 0 w 1204112"/>
                <a:gd name="connsiteY0" fmla="*/ 0 h 4436198"/>
                <a:gd name="connsiteX1" fmla="*/ 1167897 w 1204112"/>
                <a:gd name="connsiteY1" fmla="*/ 561314 h 4436198"/>
                <a:gd name="connsiteX2" fmla="*/ 81482 w 1204112"/>
                <a:gd name="connsiteY2" fmla="*/ 1077362 h 4436198"/>
                <a:gd name="connsiteX3" fmla="*/ 1176951 w 1204112"/>
                <a:gd name="connsiteY3" fmla="*/ 1747318 h 4436198"/>
                <a:gd name="connsiteX4" fmla="*/ 162963 w 1204112"/>
                <a:gd name="connsiteY4" fmla="*/ 2317687 h 4436198"/>
                <a:gd name="connsiteX5" fmla="*/ 1204111 w 1204112"/>
                <a:gd name="connsiteY5" fmla="*/ 2915215 h 4436198"/>
                <a:gd name="connsiteX6" fmla="*/ 172016 w 1204112"/>
                <a:gd name="connsiteY6" fmla="*/ 3440316 h 4436198"/>
                <a:gd name="connsiteX7" fmla="*/ 1095470 w 1204112"/>
                <a:gd name="connsiteY7" fmla="*/ 3947310 h 4436198"/>
                <a:gd name="connsiteX8" fmla="*/ 479834 w 1204112"/>
                <a:gd name="connsiteY8" fmla="*/ 4436198 h 4436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04112" h="4436198">
                  <a:moveTo>
                    <a:pt x="0" y="0"/>
                  </a:moveTo>
                  <a:cubicBezTo>
                    <a:pt x="577158" y="190877"/>
                    <a:pt x="1154317" y="381754"/>
                    <a:pt x="1167897" y="561314"/>
                  </a:cubicBezTo>
                  <a:cubicBezTo>
                    <a:pt x="1181477" y="740874"/>
                    <a:pt x="79973" y="879695"/>
                    <a:pt x="81482" y="1077362"/>
                  </a:cubicBezTo>
                  <a:cubicBezTo>
                    <a:pt x="82991" y="1275029"/>
                    <a:pt x="1163371" y="1540597"/>
                    <a:pt x="1176951" y="1747318"/>
                  </a:cubicBezTo>
                  <a:cubicBezTo>
                    <a:pt x="1190531" y="1954039"/>
                    <a:pt x="158436" y="2123038"/>
                    <a:pt x="162963" y="2317687"/>
                  </a:cubicBezTo>
                  <a:cubicBezTo>
                    <a:pt x="167490" y="2512337"/>
                    <a:pt x="1202602" y="2728110"/>
                    <a:pt x="1204111" y="2915215"/>
                  </a:cubicBezTo>
                  <a:cubicBezTo>
                    <a:pt x="1205620" y="3102320"/>
                    <a:pt x="190123" y="3268300"/>
                    <a:pt x="172016" y="3440316"/>
                  </a:cubicBezTo>
                  <a:cubicBezTo>
                    <a:pt x="153909" y="3612332"/>
                    <a:pt x="1044167" y="3781330"/>
                    <a:pt x="1095470" y="3947310"/>
                  </a:cubicBezTo>
                  <a:cubicBezTo>
                    <a:pt x="1146773" y="4113290"/>
                    <a:pt x="813303" y="4274744"/>
                    <a:pt x="479834" y="4436198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ihandform 10"/>
            <p:cNvSpPr/>
            <p:nvPr/>
          </p:nvSpPr>
          <p:spPr>
            <a:xfrm>
              <a:off x="2371712" y="2924944"/>
              <a:ext cx="760128" cy="2275958"/>
            </a:xfrm>
            <a:custGeom>
              <a:avLst/>
              <a:gdLst>
                <a:gd name="connsiteX0" fmla="*/ 0 w 1204112"/>
                <a:gd name="connsiteY0" fmla="*/ 0 h 4436198"/>
                <a:gd name="connsiteX1" fmla="*/ 1167897 w 1204112"/>
                <a:gd name="connsiteY1" fmla="*/ 561314 h 4436198"/>
                <a:gd name="connsiteX2" fmla="*/ 81482 w 1204112"/>
                <a:gd name="connsiteY2" fmla="*/ 1077362 h 4436198"/>
                <a:gd name="connsiteX3" fmla="*/ 1176951 w 1204112"/>
                <a:gd name="connsiteY3" fmla="*/ 1747318 h 4436198"/>
                <a:gd name="connsiteX4" fmla="*/ 162963 w 1204112"/>
                <a:gd name="connsiteY4" fmla="*/ 2317687 h 4436198"/>
                <a:gd name="connsiteX5" fmla="*/ 1204111 w 1204112"/>
                <a:gd name="connsiteY5" fmla="*/ 2915215 h 4436198"/>
                <a:gd name="connsiteX6" fmla="*/ 172016 w 1204112"/>
                <a:gd name="connsiteY6" fmla="*/ 3440316 h 4436198"/>
                <a:gd name="connsiteX7" fmla="*/ 1095470 w 1204112"/>
                <a:gd name="connsiteY7" fmla="*/ 3947310 h 4436198"/>
                <a:gd name="connsiteX8" fmla="*/ 479834 w 1204112"/>
                <a:gd name="connsiteY8" fmla="*/ 4436198 h 4436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04112" h="4436198">
                  <a:moveTo>
                    <a:pt x="0" y="0"/>
                  </a:moveTo>
                  <a:cubicBezTo>
                    <a:pt x="577158" y="190877"/>
                    <a:pt x="1154317" y="381754"/>
                    <a:pt x="1167897" y="561314"/>
                  </a:cubicBezTo>
                  <a:cubicBezTo>
                    <a:pt x="1181477" y="740874"/>
                    <a:pt x="79973" y="879695"/>
                    <a:pt x="81482" y="1077362"/>
                  </a:cubicBezTo>
                  <a:cubicBezTo>
                    <a:pt x="82991" y="1275029"/>
                    <a:pt x="1163371" y="1540597"/>
                    <a:pt x="1176951" y="1747318"/>
                  </a:cubicBezTo>
                  <a:cubicBezTo>
                    <a:pt x="1190531" y="1954039"/>
                    <a:pt x="158436" y="2123038"/>
                    <a:pt x="162963" y="2317687"/>
                  </a:cubicBezTo>
                  <a:cubicBezTo>
                    <a:pt x="167490" y="2512337"/>
                    <a:pt x="1202602" y="2728110"/>
                    <a:pt x="1204111" y="2915215"/>
                  </a:cubicBezTo>
                  <a:cubicBezTo>
                    <a:pt x="1205620" y="3102320"/>
                    <a:pt x="190123" y="3268300"/>
                    <a:pt x="172016" y="3440316"/>
                  </a:cubicBezTo>
                  <a:cubicBezTo>
                    <a:pt x="153909" y="3612332"/>
                    <a:pt x="1044167" y="3781330"/>
                    <a:pt x="1095470" y="3947310"/>
                  </a:cubicBezTo>
                  <a:cubicBezTo>
                    <a:pt x="1146773" y="4113290"/>
                    <a:pt x="813303" y="4274744"/>
                    <a:pt x="479834" y="4436198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ihandform 11"/>
            <p:cNvSpPr/>
            <p:nvPr/>
          </p:nvSpPr>
          <p:spPr>
            <a:xfrm>
              <a:off x="3811376" y="2935294"/>
              <a:ext cx="805635" cy="2275958"/>
            </a:xfrm>
            <a:custGeom>
              <a:avLst/>
              <a:gdLst>
                <a:gd name="connsiteX0" fmla="*/ 0 w 1204112"/>
                <a:gd name="connsiteY0" fmla="*/ 0 h 4436198"/>
                <a:gd name="connsiteX1" fmla="*/ 1167897 w 1204112"/>
                <a:gd name="connsiteY1" fmla="*/ 561314 h 4436198"/>
                <a:gd name="connsiteX2" fmla="*/ 81482 w 1204112"/>
                <a:gd name="connsiteY2" fmla="*/ 1077362 h 4436198"/>
                <a:gd name="connsiteX3" fmla="*/ 1176951 w 1204112"/>
                <a:gd name="connsiteY3" fmla="*/ 1747318 h 4436198"/>
                <a:gd name="connsiteX4" fmla="*/ 162963 w 1204112"/>
                <a:gd name="connsiteY4" fmla="*/ 2317687 h 4436198"/>
                <a:gd name="connsiteX5" fmla="*/ 1204111 w 1204112"/>
                <a:gd name="connsiteY5" fmla="*/ 2915215 h 4436198"/>
                <a:gd name="connsiteX6" fmla="*/ 172016 w 1204112"/>
                <a:gd name="connsiteY6" fmla="*/ 3440316 h 4436198"/>
                <a:gd name="connsiteX7" fmla="*/ 1095470 w 1204112"/>
                <a:gd name="connsiteY7" fmla="*/ 3947310 h 4436198"/>
                <a:gd name="connsiteX8" fmla="*/ 479834 w 1204112"/>
                <a:gd name="connsiteY8" fmla="*/ 4436198 h 4436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04112" h="4436198">
                  <a:moveTo>
                    <a:pt x="0" y="0"/>
                  </a:moveTo>
                  <a:cubicBezTo>
                    <a:pt x="577158" y="190877"/>
                    <a:pt x="1154317" y="381754"/>
                    <a:pt x="1167897" y="561314"/>
                  </a:cubicBezTo>
                  <a:cubicBezTo>
                    <a:pt x="1181477" y="740874"/>
                    <a:pt x="79973" y="879695"/>
                    <a:pt x="81482" y="1077362"/>
                  </a:cubicBezTo>
                  <a:cubicBezTo>
                    <a:pt x="82991" y="1275029"/>
                    <a:pt x="1163371" y="1540597"/>
                    <a:pt x="1176951" y="1747318"/>
                  </a:cubicBezTo>
                  <a:cubicBezTo>
                    <a:pt x="1190531" y="1954039"/>
                    <a:pt x="158436" y="2123038"/>
                    <a:pt x="162963" y="2317687"/>
                  </a:cubicBezTo>
                  <a:cubicBezTo>
                    <a:pt x="167490" y="2512337"/>
                    <a:pt x="1202602" y="2728110"/>
                    <a:pt x="1204111" y="2915215"/>
                  </a:cubicBezTo>
                  <a:cubicBezTo>
                    <a:pt x="1205620" y="3102320"/>
                    <a:pt x="190123" y="3268300"/>
                    <a:pt x="172016" y="3440316"/>
                  </a:cubicBezTo>
                  <a:cubicBezTo>
                    <a:pt x="153909" y="3612332"/>
                    <a:pt x="1044167" y="3781330"/>
                    <a:pt x="1095470" y="3947310"/>
                  </a:cubicBezTo>
                  <a:cubicBezTo>
                    <a:pt x="1146773" y="4113290"/>
                    <a:pt x="813303" y="4274744"/>
                    <a:pt x="479834" y="4436198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ihandform 12"/>
            <p:cNvSpPr/>
            <p:nvPr/>
          </p:nvSpPr>
          <p:spPr>
            <a:xfrm>
              <a:off x="4689019" y="2924944"/>
              <a:ext cx="936104" cy="2275958"/>
            </a:xfrm>
            <a:custGeom>
              <a:avLst/>
              <a:gdLst>
                <a:gd name="connsiteX0" fmla="*/ 0 w 1204112"/>
                <a:gd name="connsiteY0" fmla="*/ 0 h 4436198"/>
                <a:gd name="connsiteX1" fmla="*/ 1167897 w 1204112"/>
                <a:gd name="connsiteY1" fmla="*/ 561314 h 4436198"/>
                <a:gd name="connsiteX2" fmla="*/ 81482 w 1204112"/>
                <a:gd name="connsiteY2" fmla="*/ 1077362 h 4436198"/>
                <a:gd name="connsiteX3" fmla="*/ 1176951 w 1204112"/>
                <a:gd name="connsiteY3" fmla="*/ 1747318 h 4436198"/>
                <a:gd name="connsiteX4" fmla="*/ 162963 w 1204112"/>
                <a:gd name="connsiteY4" fmla="*/ 2317687 h 4436198"/>
                <a:gd name="connsiteX5" fmla="*/ 1204111 w 1204112"/>
                <a:gd name="connsiteY5" fmla="*/ 2915215 h 4436198"/>
                <a:gd name="connsiteX6" fmla="*/ 172016 w 1204112"/>
                <a:gd name="connsiteY6" fmla="*/ 3440316 h 4436198"/>
                <a:gd name="connsiteX7" fmla="*/ 1095470 w 1204112"/>
                <a:gd name="connsiteY7" fmla="*/ 3947310 h 4436198"/>
                <a:gd name="connsiteX8" fmla="*/ 479834 w 1204112"/>
                <a:gd name="connsiteY8" fmla="*/ 4436198 h 4436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04112" h="4436198">
                  <a:moveTo>
                    <a:pt x="0" y="0"/>
                  </a:moveTo>
                  <a:cubicBezTo>
                    <a:pt x="577158" y="190877"/>
                    <a:pt x="1154317" y="381754"/>
                    <a:pt x="1167897" y="561314"/>
                  </a:cubicBezTo>
                  <a:cubicBezTo>
                    <a:pt x="1181477" y="740874"/>
                    <a:pt x="79973" y="879695"/>
                    <a:pt x="81482" y="1077362"/>
                  </a:cubicBezTo>
                  <a:cubicBezTo>
                    <a:pt x="82991" y="1275029"/>
                    <a:pt x="1163371" y="1540597"/>
                    <a:pt x="1176951" y="1747318"/>
                  </a:cubicBezTo>
                  <a:cubicBezTo>
                    <a:pt x="1190531" y="1954039"/>
                    <a:pt x="158436" y="2123038"/>
                    <a:pt x="162963" y="2317687"/>
                  </a:cubicBezTo>
                  <a:cubicBezTo>
                    <a:pt x="167490" y="2512337"/>
                    <a:pt x="1202602" y="2728110"/>
                    <a:pt x="1204111" y="2915215"/>
                  </a:cubicBezTo>
                  <a:cubicBezTo>
                    <a:pt x="1205620" y="3102320"/>
                    <a:pt x="190123" y="3268300"/>
                    <a:pt x="172016" y="3440316"/>
                  </a:cubicBezTo>
                  <a:cubicBezTo>
                    <a:pt x="153909" y="3612332"/>
                    <a:pt x="1044167" y="3781330"/>
                    <a:pt x="1095470" y="3947310"/>
                  </a:cubicBezTo>
                  <a:cubicBezTo>
                    <a:pt x="1146773" y="4113290"/>
                    <a:pt x="813303" y="4274744"/>
                    <a:pt x="479834" y="4436198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feld 13"/>
            <p:cNvSpPr txBox="1"/>
            <p:nvPr/>
          </p:nvSpPr>
          <p:spPr>
            <a:xfrm>
              <a:off x="3140093" y="3770535"/>
              <a:ext cx="5950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3200" b="1" dirty="0" smtClean="0"/>
                <a:t>…</a:t>
              </a:r>
              <a:endParaRPr lang="en-US" sz="3200" b="1" dirty="0"/>
            </a:p>
          </p:txBody>
        </p:sp>
        <p:sp>
          <p:nvSpPr>
            <p:cNvPr id="15" name="Textfeld 14"/>
            <p:cNvSpPr txBox="1"/>
            <p:nvPr/>
          </p:nvSpPr>
          <p:spPr>
            <a:xfrm>
              <a:off x="512555" y="2278029"/>
              <a:ext cx="5400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err="1" smtClean="0"/>
                <a:t>tid</a:t>
              </a:r>
              <a:endParaRPr lang="de-DE" dirty="0" smtClean="0"/>
            </a:p>
            <a:p>
              <a:pPr algn="ctr"/>
              <a:r>
                <a:rPr lang="de-DE" dirty="0" smtClean="0"/>
                <a:t>0</a:t>
              </a:r>
            </a:p>
          </p:txBody>
        </p:sp>
        <p:sp>
          <p:nvSpPr>
            <p:cNvPr id="16" name="Textfeld 15"/>
            <p:cNvSpPr txBox="1"/>
            <p:nvPr/>
          </p:nvSpPr>
          <p:spPr>
            <a:xfrm>
              <a:off x="1448659" y="2293803"/>
              <a:ext cx="5400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err="1" smtClean="0"/>
                <a:t>tid</a:t>
              </a:r>
              <a:endParaRPr lang="de-DE" dirty="0" smtClean="0"/>
            </a:p>
            <a:p>
              <a:pPr algn="ctr"/>
              <a:r>
                <a:rPr lang="de-DE" dirty="0" smtClean="0"/>
                <a:t>1</a:t>
              </a:r>
            </a:p>
          </p:txBody>
        </p:sp>
        <p:sp>
          <p:nvSpPr>
            <p:cNvPr id="17" name="Textfeld 16"/>
            <p:cNvSpPr txBox="1"/>
            <p:nvPr/>
          </p:nvSpPr>
          <p:spPr>
            <a:xfrm>
              <a:off x="2456771" y="2293803"/>
              <a:ext cx="5400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err="1" smtClean="0"/>
                <a:t>tid</a:t>
              </a:r>
              <a:endParaRPr lang="de-DE" dirty="0" smtClean="0"/>
            </a:p>
            <a:p>
              <a:pPr algn="ctr"/>
              <a:r>
                <a:rPr lang="de-DE" dirty="0" smtClean="0"/>
                <a:t>2</a:t>
              </a:r>
            </a:p>
          </p:txBody>
        </p:sp>
        <p:sp>
          <p:nvSpPr>
            <p:cNvPr id="18" name="Textfeld 17"/>
            <p:cNvSpPr txBox="1"/>
            <p:nvPr/>
          </p:nvSpPr>
          <p:spPr>
            <a:xfrm>
              <a:off x="3885701" y="2278026"/>
              <a:ext cx="5400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err="1" smtClean="0"/>
                <a:t>tid</a:t>
              </a:r>
              <a:endParaRPr lang="de-DE" dirty="0" smtClean="0"/>
            </a:p>
            <a:p>
              <a:pPr algn="ctr"/>
              <a:r>
                <a:rPr lang="de-DE" dirty="0" smtClean="0"/>
                <a:t>30</a:t>
              </a:r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4869039" y="2278027"/>
              <a:ext cx="5400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err="1" smtClean="0"/>
                <a:t>tid</a:t>
              </a:r>
              <a:endParaRPr lang="de-DE" dirty="0" smtClean="0"/>
            </a:p>
            <a:p>
              <a:pPr algn="ctr"/>
              <a:r>
                <a:rPr lang="de-DE" dirty="0" smtClean="0"/>
                <a:t>31</a:t>
              </a:r>
            </a:p>
          </p:txBody>
        </p:sp>
        <p:sp>
          <p:nvSpPr>
            <p:cNvPr id="20" name="Diagonal liegende Ecken des Rechtecks abrunden 19"/>
            <p:cNvSpPr/>
            <p:nvPr/>
          </p:nvSpPr>
          <p:spPr>
            <a:xfrm>
              <a:off x="368539" y="3085967"/>
              <a:ext cx="837317" cy="648072"/>
            </a:xfrm>
            <a:prstGeom prst="round2Diag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Key0</a:t>
              </a:r>
            </a:p>
            <a:p>
              <a:pPr algn="ctr"/>
              <a:r>
                <a:rPr lang="de-DE" dirty="0" err="1" smtClean="0"/>
                <a:t>aaaa</a:t>
              </a:r>
              <a:endParaRPr lang="en-US" dirty="0"/>
            </a:p>
          </p:txBody>
        </p:sp>
        <p:sp>
          <p:nvSpPr>
            <p:cNvPr id="24" name="Diagonal liegende Ecken des Rechtecks abrunden 23"/>
            <p:cNvSpPr/>
            <p:nvPr/>
          </p:nvSpPr>
          <p:spPr>
            <a:xfrm>
              <a:off x="1376651" y="3085967"/>
              <a:ext cx="837317" cy="648072"/>
            </a:xfrm>
            <a:prstGeom prst="round2Diag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Key1</a:t>
              </a:r>
            </a:p>
            <a:p>
              <a:pPr algn="ctr"/>
              <a:r>
                <a:rPr lang="de-DE" dirty="0" err="1" smtClean="0"/>
                <a:t>baaa</a:t>
              </a:r>
              <a:endParaRPr lang="en-US" dirty="0"/>
            </a:p>
          </p:txBody>
        </p:sp>
        <p:sp>
          <p:nvSpPr>
            <p:cNvPr id="25" name="Diagonal liegende Ecken des Rechtecks abrunden 24"/>
            <p:cNvSpPr/>
            <p:nvPr/>
          </p:nvSpPr>
          <p:spPr>
            <a:xfrm>
              <a:off x="2311453" y="3085967"/>
              <a:ext cx="837317" cy="648072"/>
            </a:xfrm>
            <a:prstGeom prst="round2Diag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Key2</a:t>
              </a:r>
            </a:p>
            <a:p>
              <a:pPr algn="ctr"/>
              <a:r>
                <a:rPr lang="de-DE" dirty="0" err="1" smtClean="0"/>
                <a:t>caaa</a:t>
              </a:r>
              <a:endParaRPr lang="en-US" dirty="0"/>
            </a:p>
          </p:txBody>
        </p:sp>
        <p:sp>
          <p:nvSpPr>
            <p:cNvPr id="26" name="Diagonal liegende Ecken des Rechtecks abrunden 25"/>
            <p:cNvSpPr/>
            <p:nvPr/>
          </p:nvSpPr>
          <p:spPr>
            <a:xfrm>
              <a:off x="3680907" y="3085967"/>
              <a:ext cx="936104" cy="648072"/>
            </a:xfrm>
            <a:prstGeom prst="round2Diag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Key30</a:t>
              </a:r>
            </a:p>
            <a:p>
              <a:pPr algn="ctr"/>
              <a:r>
                <a:rPr lang="de-DE" dirty="0" err="1"/>
                <a:t>e</a:t>
              </a:r>
              <a:r>
                <a:rPr lang="de-DE" dirty="0" err="1" smtClean="0"/>
                <a:t>baa</a:t>
              </a:r>
              <a:endParaRPr lang="en-US" dirty="0"/>
            </a:p>
          </p:txBody>
        </p:sp>
        <p:sp>
          <p:nvSpPr>
            <p:cNvPr id="27" name="Diagonal liegende Ecken des Rechtecks abrunden 26"/>
            <p:cNvSpPr/>
            <p:nvPr/>
          </p:nvSpPr>
          <p:spPr>
            <a:xfrm>
              <a:off x="4689019" y="3085967"/>
              <a:ext cx="981333" cy="648072"/>
            </a:xfrm>
            <a:prstGeom prst="round2Diag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Key31</a:t>
              </a:r>
            </a:p>
            <a:p>
              <a:pPr algn="ctr"/>
              <a:r>
                <a:rPr lang="de-DE" dirty="0" err="1" smtClean="0"/>
                <a:t>fbaa</a:t>
              </a:r>
              <a:endParaRPr lang="en-US" dirty="0"/>
            </a:p>
          </p:txBody>
        </p:sp>
      </p:grpSp>
      <p:grpSp>
        <p:nvGrpSpPr>
          <p:cNvPr id="2048" name="Gruppieren 2047"/>
          <p:cNvGrpSpPr/>
          <p:nvPr/>
        </p:nvGrpSpPr>
        <p:grpSpPr>
          <a:xfrm>
            <a:off x="6336704" y="2638066"/>
            <a:ext cx="2699792" cy="3095190"/>
            <a:chOff x="6444208" y="2391183"/>
            <a:chExt cx="2699792" cy="3095190"/>
          </a:xfrm>
        </p:grpSpPr>
        <p:sp>
          <p:nvSpPr>
            <p:cNvPr id="50" name="Rechteck 49"/>
            <p:cNvSpPr/>
            <p:nvPr/>
          </p:nvSpPr>
          <p:spPr>
            <a:xfrm>
              <a:off x="6444208" y="2391183"/>
              <a:ext cx="2699792" cy="309519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ihandform 50"/>
            <p:cNvSpPr/>
            <p:nvPr/>
          </p:nvSpPr>
          <p:spPr>
            <a:xfrm>
              <a:off x="6660232" y="3053291"/>
              <a:ext cx="844072" cy="2296658"/>
            </a:xfrm>
            <a:custGeom>
              <a:avLst/>
              <a:gdLst>
                <a:gd name="connsiteX0" fmla="*/ 0 w 1204112"/>
                <a:gd name="connsiteY0" fmla="*/ 0 h 4436198"/>
                <a:gd name="connsiteX1" fmla="*/ 1167897 w 1204112"/>
                <a:gd name="connsiteY1" fmla="*/ 561314 h 4436198"/>
                <a:gd name="connsiteX2" fmla="*/ 81482 w 1204112"/>
                <a:gd name="connsiteY2" fmla="*/ 1077362 h 4436198"/>
                <a:gd name="connsiteX3" fmla="*/ 1176951 w 1204112"/>
                <a:gd name="connsiteY3" fmla="*/ 1747318 h 4436198"/>
                <a:gd name="connsiteX4" fmla="*/ 162963 w 1204112"/>
                <a:gd name="connsiteY4" fmla="*/ 2317687 h 4436198"/>
                <a:gd name="connsiteX5" fmla="*/ 1204111 w 1204112"/>
                <a:gd name="connsiteY5" fmla="*/ 2915215 h 4436198"/>
                <a:gd name="connsiteX6" fmla="*/ 172016 w 1204112"/>
                <a:gd name="connsiteY6" fmla="*/ 3440316 h 4436198"/>
                <a:gd name="connsiteX7" fmla="*/ 1095470 w 1204112"/>
                <a:gd name="connsiteY7" fmla="*/ 3947310 h 4436198"/>
                <a:gd name="connsiteX8" fmla="*/ 479834 w 1204112"/>
                <a:gd name="connsiteY8" fmla="*/ 4436198 h 4436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04112" h="4436198">
                  <a:moveTo>
                    <a:pt x="0" y="0"/>
                  </a:moveTo>
                  <a:cubicBezTo>
                    <a:pt x="577158" y="190877"/>
                    <a:pt x="1154317" y="381754"/>
                    <a:pt x="1167897" y="561314"/>
                  </a:cubicBezTo>
                  <a:cubicBezTo>
                    <a:pt x="1181477" y="740874"/>
                    <a:pt x="79973" y="879695"/>
                    <a:pt x="81482" y="1077362"/>
                  </a:cubicBezTo>
                  <a:cubicBezTo>
                    <a:pt x="82991" y="1275029"/>
                    <a:pt x="1163371" y="1540597"/>
                    <a:pt x="1176951" y="1747318"/>
                  </a:cubicBezTo>
                  <a:cubicBezTo>
                    <a:pt x="1190531" y="1954039"/>
                    <a:pt x="158436" y="2123038"/>
                    <a:pt x="162963" y="2317687"/>
                  </a:cubicBezTo>
                  <a:cubicBezTo>
                    <a:pt x="167490" y="2512337"/>
                    <a:pt x="1202602" y="2728110"/>
                    <a:pt x="1204111" y="2915215"/>
                  </a:cubicBezTo>
                  <a:cubicBezTo>
                    <a:pt x="1205620" y="3102320"/>
                    <a:pt x="190123" y="3268300"/>
                    <a:pt x="172016" y="3440316"/>
                  </a:cubicBezTo>
                  <a:cubicBezTo>
                    <a:pt x="153909" y="3612332"/>
                    <a:pt x="1044167" y="3781330"/>
                    <a:pt x="1095470" y="3947310"/>
                  </a:cubicBezTo>
                  <a:cubicBezTo>
                    <a:pt x="1146773" y="4113290"/>
                    <a:pt x="813303" y="4274744"/>
                    <a:pt x="479834" y="4436198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ihandform 54"/>
            <p:cNvSpPr/>
            <p:nvPr/>
          </p:nvSpPr>
          <p:spPr>
            <a:xfrm>
              <a:off x="7956376" y="3038101"/>
              <a:ext cx="936104" cy="2275958"/>
            </a:xfrm>
            <a:custGeom>
              <a:avLst/>
              <a:gdLst>
                <a:gd name="connsiteX0" fmla="*/ 0 w 1204112"/>
                <a:gd name="connsiteY0" fmla="*/ 0 h 4436198"/>
                <a:gd name="connsiteX1" fmla="*/ 1167897 w 1204112"/>
                <a:gd name="connsiteY1" fmla="*/ 561314 h 4436198"/>
                <a:gd name="connsiteX2" fmla="*/ 81482 w 1204112"/>
                <a:gd name="connsiteY2" fmla="*/ 1077362 h 4436198"/>
                <a:gd name="connsiteX3" fmla="*/ 1176951 w 1204112"/>
                <a:gd name="connsiteY3" fmla="*/ 1747318 h 4436198"/>
                <a:gd name="connsiteX4" fmla="*/ 162963 w 1204112"/>
                <a:gd name="connsiteY4" fmla="*/ 2317687 h 4436198"/>
                <a:gd name="connsiteX5" fmla="*/ 1204111 w 1204112"/>
                <a:gd name="connsiteY5" fmla="*/ 2915215 h 4436198"/>
                <a:gd name="connsiteX6" fmla="*/ 172016 w 1204112"/>
                <a:gd name="connsiteY6" fmla="*/ 3440316 h 4436198"/>
                <a:gd name="connsiteX7" fmla="*/ 1095470 w 1204112"/>
                <a:gd name="connsiteY7" fmla="*/ 3947310 h 4436198"/>
                <a:gd name="connsiteX8" fmla="*/ 479834 w 1204112"/>
                <a:gd name="connsiteY8" fmla="*/ 4436198 h 4436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04112" h="4436198">
                  <a:moveTo>
                    <a:pt x="0" y="0"/>
                  </a:moveTo>
                  <a:cubicBezTo>
                    <a:pt x="577158" y="190877"/>
                    <a:pt x="1154317" y="381754"/>
                    <a:pt x="1167897" y="561314"/>
                  </a:cubicBezTo>
                  <a:cubicBezTo>
                    <a:pt x="1181477" y="740874"/>
                    <a:pt x="79973" y="879695"/>
                    <a:pt x="81482" y="1077362"/>
                  </a:cubicBezTo>
                  <a:cubicBezTo>
                    <a:pt x="82991" y="1275029"/>
                    <a:pt x="1163371" y="1540597"/>
                    <a:pt x="1176951" y="1747318"/>
                  </a:cubicBezTo>
                  <a:cubicBezTo>
                    <a:pt x="1190531" y="1954039"/>
                    <a:pt x="158436" y="2123038"/>
                    <a:pt x="162963" y="2317687"/>
                  </a:cubicBezTo>
                  <a:cubicBezTo>
                    <a:pt x="167490" y="2512337"/>
                    <a:pt x="1202602" y="2728110"/>
                    <a:pt x="1204111" y="2915215"/>
                  </a:cubicBezTo>
                  <a:cubicBezTo>
                    <a:pt x="1205620" y="3102320"/>
                    <a:pt x="190123" y="3268300"/>
                    <a:pt x="172016" y="3440316"/>
                  </a:cubicBezTo>
                  <a:cubicBezTo>
                    <a:pt x="153909" y="3612332"/>
                    <a:pt x="1044167" y="3781330"/>
                    <a:pt x="1095470" y="3947310"/>
                  </a:cubicBezTo>
                  <a:cubicBezTo>
                    <a:pt x="1146773" y="4113290"/>
                    <a:pt x="813303" y="4274744"/>
                    <a:pt x="479834" y="4436198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feld 55"/>
            <p:cNvSpPr txBox="1"/>
            <p:nvPr/>
          </p:nvSpPr>
          <p:spPr>
            <a:xfrm>
              <a:off x="7452320" y="3883692"/>
              <a:ext cx="5950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3200" b="1" dirty="0" smtClean="0"/>
                <a:t>…</a:t>
              </a:r>
              <a:endParaRPr lang="en-US" sz="3200" b="1" dirty="0"/>
            </a:p>
          </p:txBody>
        </p:sp>
        <p:sp>
          <p:nvSpPr>
            <p:cNvPr id="57" name="Textfeld 56"/>
            <p:cNvSpPr txBox="1"/>
            <p:nvPr/>
          </p:nvSpPr>
          <p:spPr>
            <a:xfrm>
              <a:off x="6804248" y="2391186"/>
              <a:ext cx="5400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err="1" smtClean="0"/>
                <a:t>tid</a:t>
              </a:r>
              <a:endParaRPr lang="de-DE" dirty="0" smtClean="0"/>
            </a:p>
            <a:p>
              <a:pPr algn="ctr"/>
              <a:r>
                <a:rPr lang="de-DE" dirty="0" smtClean="0"/>
                <a:t>32</a:t>
              </a:r>
            </a:p>
          </p:txBody>
        </p:sp>
        <p:sp>
          <p:nvSpPr>
            <p:cNvPr id="61" name="Textfeld 60"/>
            <p:cNvSpPr txBox="1"/>
            <p:nvPr/>
          </p:nvSpPr>
          <p:spPr>
            <a:xfrm>
              <a:off x="8136396" y="2391184"/>
              <a:ext cx="5400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err="1" smtClean="0"/>
                <a:t>tid</a:t>
              </a:r>
              <a:endParaRPr lang="de-DE" dirty="0" smtClean="0"/>
            </a:p>
            <a:p>
              <a:pPr algn="ctr"/>
              <a:r>
                <a:rPr lang="de-DE" dirty="0" smtClean="0"/>
                <a:t>63</a:t>
              </a:r>
            </a:p>
          </p:txBody>
        </p:sp>
        <p:sp>
          <p:nvSpPr>
            <p:cNvPr id="62" name="Diagonal liegende Ecken des Rechtecks abrunden 61"/>
            <p:cNvSpPr/>
            <p:nvPr/>
          </p:nvSpPr>
          <p:spPr>
            <a:xfrm>
              <a:off x="6591601" y="3182117"/>
              <a:ext cx="981333" cy="648072"/>
            </a:xfrm>
            <a:prstGeom prst="round2Diag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Key32</a:t>
              </a:r>
            </a:p>
            <a:p>
              <a:pPr algn="ctr"/>
              <a:r>
                <a:rPr lang="de-DE" dirty="0" err="1" smtClean="0"/>
                <a:t>aaaa</a:t>
              </a:r>
              <a:endParaRPr lang="en-US" dirty="0"/>
            </a:p>
          </p:txBody>
        </p:sp>
        <p:sp>
          <p:nvSpPr>
            <p:cNvPr id="66" name="Diagonal liegende Ecken des Rechtecks abrunden 65"/>
            <p:cNvSpPr/>
            <p:nvPr/>
          </p:nvSpPr>
          <p:spPr>
            <a:xfrm>
              <a:off x="7991872" y="3182117"/>
              <a:ext cx="981333" cy="648072"/>
            </a:xfrm>
            <a:prstGeom prst="round2Diag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Key63</a:t>
              </a:r>
            </a:p>
            <a:p>
              <a:pPr algn="ctr"/>
              <a:r>
                <a:rPr lang="de-DE" dirty="0" err="1" smtClean="0"/>
                <a:t>fbaa</a:t>
              </a:r>
              <a:endParaRPr lang="en-US" dirty="0"/>
            </a:p>
          </p:txBody>
        </p:sp>
      </p:grpSp>
      <p:sp>
        <p:nvSpPr>
          <p:cNvPr id="68" name="Textfeld 67"/>
          <p:cNvSpPr txBox="1"/>
          <p:nvPr/>
        </p:nvSpPr>
        <p:spPr>
          <a:xfrm>
            <a:off x="2609170" y="5734997"/>
            <a:ext cx="1611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 smtClean="0"/>
              <a:t>blockIdx</a:t>
            </a:r>
            <a:r>
              <a:rPr lang="de-DE" dirty="0" smtClean="0"/>
              <a:t> 0</a:t>
            </a:r>
          </a:p>
        </p:txBody>
      </p:sp>
      <p:sp>
        <p:nvSpPr>
          <p:cNvPr id="69" name="Textfeld 68"/>
          <p:cNvSpPr txBox="1"/>
          <p:nvPr/>
        </p:nvSpPr>
        <p:spPr>
          <a:xfrm>
            <a:off x="6992651" y="5723964"/>
            <a:ext cx="1611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 smtClean="0"/>
              <a:t>blockIdx</a:t>
            </a:r>
            <a:r>
              <a:rPr lang="de-DE" dirty="0" smtClean="0"/>
              <a:t> 1</a:t>
            </a:r>
          </a:p>
        </p:txBody>
      </p:sp>
      <p:sp>
        <p:nvSpPr>
          <p:cNvPr id="2049" name="Textfeld 2048"/>
          <p:cNvSpPr txBox="1"/>
          <p:nvPr/>
        </p:nvSpPr>
        <p:spPr>
          <a:xfrm>
            <a:off x="4478027" y="6125043"/>
            <a:ext cx="44374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Each</a:t>
            </a:r>
            <a:r>
              <a:rPr lang="de-DE" dirty="0" smtClean="0"/>
              <a:t> </a:t>
            </a:r>
            <a:r>
              <a:rPr lang="de-DE" dirty="0" err="1" smtClean="0"/>
              <a:t>thread</a:t>
            </a:r>
            <a:r>
              <a:rPr lang="de-DE" dirty="0" smtClean="0"/>
              <a:t> </a:t>
            </a:r>
            <a:r>
              <a:rPr lang="de-DE" dirty="0" err="1" smtClean="0"/>
              <a:t>tries</a:t>
            </a:r>
            <a:r>
              <a:rPr lang="de-DE" dirty="0" smtClean="0"/>
              <a:t> a different </a:t>
            </a:r>
            <a:r>
              <a:rPr lang="de-DE" dirty="0" err="1" smtClean="0"/>
              <a:t>key</a:t>
            </a:r>
            <a:r>
              <a:rPr lang="de-DE" dirty="0" smtClean="0"/>
              <a:t> </a:t>
            </a:r>
          </a:p>
          <a:p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jumps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blockDim.x</a:t>
            </a:r>
            <a:r>
              <a:rPr lang="de-DE" dirty="0" smtClean="0"/>
              <a:t> * </a:t>
            </a:r>
            <a:r>
              <a:rPr lang="de-DE" dirty="0" err="1" smtClean="0"/>
              <a:t>gridDim.x</a:t>
            </a:r>
            <a:endParaRPr lang="en-US" dirty="0"/>
          </a:p>
        </p:txBody>
      </p:sp>
      <p:sp>
        <p:nvSpPr>
          <p:cNvPr id="71" name="Inhaltsplatzhalter 1"/>
          <p:cNvSpPr>
            <a:spLocks noGrp="1"/>
          </p:cNvSpPr>
          <p:nvPr>
            <p:ph idx="1"/>
          </p:nvPr>
        </p:nvSpPr>
        <p:spPr>
          <a:xfrm>
            <a:off x="147446" y="1412589"/>
            <a:ext cx="6042685" cy="1151268"/>
          </a:xfrm>
        </p:spPr>
        <p:txBody>
          <a:bodyPr>
            <a:normAutofit/>
          </a:bodyPr>
          <a:lstStyle/>
          <a:p>
            <a:r>
              <a:rPr lang="de-DE" sz="2800" dirty="0" smtClean="0"/>
              <a:t>CUDA </a:t>
            </a:r>
            <a:r>
              <a:rPr lang="de-DE" sz="2800" dirty="0" err="1" smtClean="0"/>
              <a:t>kernels</a:t>
            </a:r>
            <a:r>
              <a:rPr lang="de-DE" sz="2800" dirty="0" smtClean="0"/>
              <a:t> </a:t>
            </a:r>
            <a:r>
              <a:rPr lang="de-DE" sz="2800" dirty="0" err="1" smtClean="0"/>
              <a:t>try</a:t>
            </a:r>
            <a:r>
              <a:rPr lang="de-DE" sz="2800" dirty="0" smtClean="0"/>
              <a:t> </a:t>
            </a:r>
            <a:r>
              <a:rPr lang="de-DE" sz="2800" dirty="0" err="1" smtClean="0"/>
              <a:t>keys</a:t>
            </a:r>
            <a:r>
              <a:rPr lang="de-DE" sz="2800" dirty="0" smtClean="0"/>
              <a:t> </a:t>
            </a:r>
            <a:r>
              <a:rPr lang="de-DE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k</a:t>
            </a:r>
            <a:r>
              <a:rPr lang="de-DE" sz="2800" baseline="-25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endParaRPr lang="de-DE" sz="2800" baseline="-25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2800" dirty="0" err="1" smtClean="0"/>
              <a:t>Until</a:t>
            </a:r>
            <a:r>
              <a:rPr lang="de-DE" sz="2800" dirty="0" smtClean="0"/>
              <a:t> </a:t>
            </a:r>
            <a:r>
              <a:rPr lang="de-DE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cipher</a:t>
            </a:r>
            <a:r>
              <a:rPr lang="de-DE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de-DE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enc</a:t>
            </a:r>
            <a:r>
              <a:rPr lang="de-DE" sz="2800" baseline="-25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k</a:t>
            </a:r>
            <a:r>
              <a:rPr lang="de-DE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plain</a:t>
            </a:r>
            <a:r>
              <a:rPr lang="de-DE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2" name="Diagonal liegende Ecken des Rechtecks abrunden 71"/>
          <p:cNvSpPr/>
          <p:nvPr/>
        </p:nvSpPr>
        <p:spPr>
          <a:xfrm>
            <a:off x="323528" y="4581128"/>
            <a:ext cx="936104" cy="648072"/>
          </a:xfrm>
          <a:prstGeom prst="round2Diag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Key64</a:t>
            </a:r>
          </a:p>
          <a:p>
            <a:pPr algn="ctr"/>
            <a:r>
              <a:rPr lang="de-DE" dirty="0" err="1" smtClean="0"/>
              <a:t>gbaa</a:t>
            </a:r>
            <a:endParaRPr lang="en-US" dirty="0"/>
          </a:p>
        </p:txBody>
      </p:sp>
      <p:sp>
        <p:nvSpPr>
          <p:cNvPr id="73" name="Diagonal liegende Ecken des Rechtecks abrunden 72"/>
          <p:cNvSpPr/>
          <p:nvPr/>
        </p:nvSpPr>
        <p:spPr>
          <a:xfrm>
            <a:off x="1372038" y="4585188"/>
            <a:ext cx="939415" cy="648072"/>
          </a:xfrm>
          <a:prstGeom prst="round2Diag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Key65</a:t>
            </a:r>
          </a:p>
          <a:p>
            <a:pPr algn="ctr"/>
            <a:r>
              <a:rPr lang="de-DE" dirty="0" err="1" smtClean="0"/>
              <a:t>hbaa</a:t>
            </a:r>
            <a:endParaRPr lang="en-US" dirty="0"/>
          </a:p>
        </p:txBody>
      </p:sp>
      <p:sp>
        <p:nvSpPr>
          <p:cNvPr id="74" name="Diagonal liegende Ecken des Rechtecks abrunden 73"/>
          <p:cNvSpPr/>
          <p:nvPr/>
        </p:nvSpPr>
        <p:spPr>
          <a:xfrm>
            <a:off x="2384763" y="4585188"/>
            <a:ext cx="963101" cy="648072"/>
          </a:xfrm>
          <a:prstGeom prst="round2Diag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Key66</a:t>
            </a:r>
          </a:p>
          <a:p>
            <a:pPr algn="ctr"/>
            <a:r>
              <a:rPr lang="de-DE" dirty="0" err="1" smtClean="0"/>
              <a:t>ibaa</a:t>
            </a:r>
            <a:endParaRPr lang="en-US" dirty="0"/>
          </a:p>
        </p:txBody>
      </p:sp>
      <p:sp>
        <p:nvSpPr>
          <p:cNvPr id="75" name="Diagonal liegende Ecken des Rechtecks abrunden 74"/>
          <p:cNvSpPr/>
          <p:nvPr/>
        </p:nvSpPr>
        <p:spPr>
          <a:xfrm>
            <a:off x="3762126" y="4581128"/>
            <a:ext cx="953890" cy="648072"/>
          </a:xfrm>
          <a:prstGeom prst="round2Diag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Key94</a:t>
            </a:r>
          </a:p>
          <a:p>
            <a:pPr algn="ctr"/>
            <a:r>
              <a:rPr lang="de-DE" dirty="0" err="1" smtClean="0"/>
              <a:t>kcaa</a:t>
            </a:r>
            <a:endParaRPr lang="en-US" dirty="0"/>
          </a:p>
        </p:txBody>
      </p:sp>
      <p:sp>
        <p:nvSpPr>
          <p:cNvPr id="78" name="Diagonal liegende Ecken des Rechtecks abrunden 77"/>
          <p:cNvSpPr/>
          <p:nvPr/>
        </p:nvSpPr>
        <p:spPr>
          <a:xfrm>
            <a:off x="4788379" y="4575717"/>
            <a:ext cx="981333" cy="648072"/>
          </a:xfrm>
          <a:prstGeom prst="round2Diag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Key95</a:t>
            </a:r>
          </a:p>
          <a:p>
            <a:pPr algn="ctr"/>
            <a:r>
              <a:rPr lang="de-DE" dirty="0" err="1" smtClean="0"/>
              <a:t>lcaa</a:t>
            </a:r>
            <a:endParaRPr lang="en-US" dirty="0"/>
          </a:p>
        </p:txBody>
      </p:sp>
      <p:sp>
        <p:nvSpPr>
          <p:cNvPr id="79" name="Diagonal liegende Ecken des Rechtecks abrunden 78"/>
          <p:cNvSpPr/>
          <p:nvPr/>
        </p:nvSpPr>
        <p:spPr>
          <a:xfrm>
            <a:off x="6484097" y="4585188"/>
            <a:ext cx="981333" cy="648072"/>
          </a:xfrm>
          <a:prstGeom prst="round2Diag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Key96</a:t>
            </a:r>
          </a:p>
          <a:p>
            <a:pPr algn="ctr"/>
            <a:r>
              <a:rPr lang="de-DE" dirty="0" err="1" smtClean="0"/>
              <a:t>mcaa</a:t>
            </a:r>
            <a:endParaRPr lang="en-US" dirty="0"/>
          </a:p>
        </p:txBody>
      </p:sp>
      <p:sp>
        <p:nvSpPr>
          <p:cNvPr id="80" name="Diagonal liegende Ecken des Rechtecks abrunden 79"/>
          <p:cNvSpPr/>
          <p:nvPr/>
        </p:nvSpPr>
        <p:spPr>
          <a:xfrm>
            <a:off x="7798549" y="4597884"/>
            <a:ext cx="1103663" cy="648072"/>
          </a:xfrm>
          <a:prstGeom prst="round2Diag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Key127</a:t>
            </a:r>
          </a:p>
          <a:p>
            <a:pPr algn="ctr"/>
            <a:r>
              <a:rPr lang="de-DE" dirty="0" err="1" smtClean="0"/>
              <a:t>ncaa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387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4871707"/>
              </p:ext>
            </p:extLst>
          </p:nvPr>
        </p:nvGraphicFramePr>
        <p:xfrm>
          <a:off x="457200" y="1481138"/>
          <a:ext cx="8229600" cy="4525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Performance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812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Profile</a:t>
            </a:r>
            <a:endParaRPr lang="en-US" dirty="0"/>
          </a:p>
        </p:txBody>
      </p:sp>
      <p:pic>
        <p:nvPicPr>
          <p:cNvPr id="1026" name="Picture 2" descr="https://raw.githubusercontent.com/pheenyx/cuda/master/des/slides/Bildschirmfoto%20-%2017.04.2014%20-%2012:02:3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68760"/>
            <a:ext cx="8860165" cy="4861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4860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Optimize parallel code</a:t>
            </a:r>
          </a:p>
          <a:p>
            <a:r>
              <a:rPr lang="en-US" dirty="0" smtClean="0"/>
              <a:t>Analyze best combination of threads per block and blocks per grid. (I used 64,32)</a:t>
            </a:r>
          </a:p>
          <a:p>
            <a:r>
              <a:rPr lang="en-US" dirty="0" smtClean="0"/>
              <a:t>Utilize multiple cards</a:t>
            </a:r>
          </a:p>
          <a:p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found</a:t>
            </a:r>
            <a:r>
              <a:rPr lang="de-DE" dirty="0" smtClean="0"/>
              <a:t> </a:t>
            </a:r>
            <a:r>
              <a:rPr lang="de-DE" dirty="0" err="1" smtClean="0"/>
              <a:t>weakness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DES </a:t>
            </a:r>
          </a:p>
          <a:p>
            <a:pPr lvl="1"/>
            <a:r>
              <a:rPr lang="de-DE" dirty="0" smtClean="0"/>
              <a:t>Keys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distance</a:t>
            </a:r>
            <a:r>
              <a:rPr lang="de-DE" dirty="0" smtClean="0"/>
              <a:t> 1 per </a:t>
            </a:r>
            <a:r>
              <a:rPr lang="de-DE" dirty="0" err="1" smtClean="0"/>
              <a:t>byte</a:t>
            </a:r>
            <a:r>
              <a:rPr lang="de-DE" dirty="0" smtClean="0"/>
              <a:t> </a:t>
            </a:r>
            <a:r>
              <a:rPr lang="de-DE" dirty="0" err="1" smtClean="0"/>
              <a:t>yield</a:t>
            </a:r>
            <a:r>
              <a:rPr lang="de-DE" dirty="0" smtClean="0"/>
              <a:t> same </a:t>
            </a:r>
            <a:r>
              <a:rPr lang="de-DE" dirty="0" err="1" smtClean="0"/>
              <a:t>cipher</a:t>
            </a:r>
            <a:r>
              <a:rPr lang="de-DE" dirty="0" smtClean="0"/>
              <a:t>.</a:t>
            </a:r>
          </a:p>
          <a:p>
            <a:pPr lvl="1"/>
            <a:r>
              <a:rPr lang="de-DE" dirty="0" smtClean="0"/>
              <a:t>Key </a:t>
            </a:r>
            <a:r>
              <a:rPr lang="de-DE" dirty="0" err="1" smtClean="0"/>
              <a:t>keykeyke</a:t>
            </a:r>
            <a:r>
              <a:rPr lang="de-DE" dirty="0" smtClean="0"/>
              <a:t> == </a:t>
            </a:r>
            <a:r>
              <a:rPr lang="de-DE" dirty="0" err="1" smtClean="0"/>
              <a:t>jdxjdxjd</a:t>
            </a:r>
            <a:r>
              <a:rPr lang="de-DE" dirty="0" smtClean="0"/>
              <a:t> == </a:t>
            </a:r>
            <a:r>
              <a:rPr lang="de-DE" smtClean="0"/>
              <a:t>jdxkeyje 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Outlook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989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imos">
  <a:themeElements>
    <a:clrScheme name="Deimos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Deimos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Deimo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0</TotalTime>
  <Words>198</Words>
  <Application>Microsoft Office PowerPoint</Application>
  <PresentationFormat>Bildschirmpräsentation (4:3)</PresentationFormat>
  <Paragraphs>99</Paragraphs>
  <Slides>10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1" baseType="lpstr">
      <vt:lpstr>Deimos</vt:lpstr>
      <vt:lpstr>Bruteforcing DES</vt:lpstr>
      <vt:lpstr>What is DES?</vt:lpstr>
      <vt:lpstr>How does  it work?</vt:lpstr>
      <vt:lpstr>Modes of operation</vt:lpstr>
      <vt:lpstr>Modes of operation</vt:lpstr>
      <vt:lpstr>How to bruteforce </vt:lpstr>
      <vt:lpstr>Performance</vt:lpstr>
      <vt:lpstr>Profile</vt:lpstr>
      <vt:lpstr>Outlook</vt:lpstr>
      <vt:lpstr>Thank you for  your attention!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Bruteforcing DES</dc:title>
  <dc:creator>Michael Mardaus</dc:creator>
  <cp:lastModifiedBy>Michael Mardaus</cp:lastModifiedBy>
  <cp:revision>20</cp:revision>
  <dcterms:created xsi:type="dcterms:W3CDTF">2014-04-16T19:53:00Z</dcterms:created>
  <dcterms:modified xsi:type="dcterms:W3CDTF">2014-04-17T10:18:40Z</dcterms:modified>
</cp:coreProperties>
</file>