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Encryption rate </a:t>
            </a:r>
            <a:r>
              <a:rPr lang="en-US" dirty="0"/>
              <a:t>[ms</a:t>
            </a:r>
            <a:r>
              <a:rPr lang="en-US" baseline="30000" dirty="0"/>
              <a:t>-1</a:t>
            </a:r>
            <a:r>
              <a:rPr lang="en-US" dirty="0"/>
              <a:t>]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Encryption rate [ms-1]</c:v>
                </c:pt>
              </c:strCache>
            </c:strRef>
          </c:tx>
          <c:invertIfNegative val="0"/>
          <c:cat>
            <c:strRef>
              <c:f>Tabelle1!$A$2:$A$3</c:f>
              <c:strCache>
                <c:ptCount val="2"/>
                <c:pt idx="0">
                  <c:v>CPU</c:v>
                </c:pt>
                <c:pt idx="1">
                  <c:v>GPU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1290.2727342965309</c:v>
                </c:pt>
                <c:pt idx="1">
                  <c:v>12444.113263785395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692416"/>
        <c:axId val="47698304"/>
      </c:barChart>
      <c:catAx>
        <c:axId val="47692416"/>
        <c:scaling>
          <c:orientation val="minMax"/>
        </c:scaling>
        <c:delete val="0"/>
        <c:axPos val="b"/>
        <c:majorTickMark val="out"/>
        <c:minorTickMark val="none"/>
        <c:tickLblPos val="nextTo"/>
        <c:crossAx val="47698304"/>
        <c:crosses val="autoZero"/>
        <c:auto val="1"/>
        <c:lblAlgn val="ctr"/>
        <c:lblOffset val="100"/>
        <c:noMultiLvlLbl val="0"/>
      </c:catAx>
      <c:valAx>
        <c:axId val="47698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76924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B9B6747-6D75-4E1B-8B97-1263C6FBF207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66CE62-1CFC-4D42-BEC7-B1B39AB5DD5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9B6747-6D75-4E1B-8B97-1263C6FBF207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6CE62-1CFC-4D42-BEC7-B1B39AB5DD5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9B6747-6D75-4E1B-8B97-1263C6FBF207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6CE62-1CFC-4D42-BEC7-B1B39AB5DD5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9B6747-6D75-4E1B-8B97-1263C6FBF207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6CE62-1CFC-4D42-BEC7-B1B39AB5DD5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9B6747-6D75-4E1B-8B97-1263C6FBF207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6CE62-1CFC-4D42-BEC7-B1B39AB5DD5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9B6747-6D75-4E1B-8B97-1263C6FBF207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6CE62-1CFC-4D42-BEC7-B1B39AB5DD5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9B6747-6D75-4E1B-8B97-1263C6FBF207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6CE62-1CFC-4D42-BEC7-B1B39AB5DD53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9B6747-6D75-4E1B-8B97-1263C6FBF207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6CE62-1CFC-4D42-BEC7-B1B39AB5DD53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9B6747-6D75-4E1B-8B97-1263C6FBF207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6CE62-1CFC-4D42-BEC7-B1B39AB5DD5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B9B6747-6D75-4E1B-8B97-1263C6FBF207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6CE62-1CFC-4D42-BEC7-B1B39AB5DD53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B9B6747-6D75-4E1B-8B97-1263C6FBF207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366CE62-1CFC-4D42-BEC7-B1B39AB5DD53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B9B6747-6D75-4E1B-8B97-1263C6FBF207}" type="datetimeFigureOut">
              <a:rPr lang="de-DE" smtClean="0"/>
              <a:t>17.04.2014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366CE62-1CFC-4D42-BEC7-B1B39AB5DD53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heenyx\Dropbox\Uni\HPC\cuda\des\slides\geforce-gtx-570-gf110-nvidia,W-Q-272042-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24744"/>
            <a:ext cx="2731235" cy="216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Bruteforcing</a:t>
            </a:r>
            <a:r>
              <a:rPr lang="de-DE" dirty="0" smtClean="0"/>
              <a:t> DES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w</a:t>
            </a:r>
            <a:r>
              <a:rPr lang="de-DE" dirty="0" err="1" smtClean="0"/>
              <a:t>ith</a:t>
            </a:r>
            <a:r>
              <a:rPr lang="de-DE" dirty="0" smtClean="0"/>
              <a:t> CUDA on a GPU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65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DES = Data Encryption Standard</a:t>
            </a:r>
            <a:endParaRPr lang="en-US" sz="2400" dirty="0" smtClean="0"/>
          </a:p>
          <a:p>
            <a:r>
              <a:rPr lang="en-US" sz="2400" dirty="0" smtClean="0"/>
              <a:t>Symmetric Encryption Algorithm by IBM (1975)</a:t>
            </a:r>
            <a:endParaRPr lang="en-US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DES?</a:t>
            </a:r>
            <a:endParaRPr lang="de-DE" dirty="0"/>
          </a:p>
        </p:txBody>
      </p:sp>
      <p:pic>
        <p:nvPicPr>
          <p:cNvPr id="1026" name="Picture 2" descr="C:\Users\pheenyx\Dropbox\Uni\HPC\cuda\des\slides\IC168364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07296"/>
            <a:ext cx="5760640" cy="301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311525" y="3598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Legende mit Pfeil nach unten 6"/>
          <p:cNvSpPr/>
          <p:nvPr/>
        </p:nvSpPr>
        <p:spPr>
          <a:xfrm>
            <a:off x="2987824" y="2708920"/>
            <a:ext cx="2664296" cy="626368"/>
          </a:xfrm>
          <a:prstGeom prst="downArrowCallout">
            <a:avLst>
              <a:gd name="adj1" fmla="val 14629"/>
              <a:gd name="adj2" fmla="val 25000"/>
              <a:gd name="adj3" fmla="val 25000"/>
              <a:gd name="adj4" fmla="val 6589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ctr"/>
            <a:endParaRPr lang="de-DE" dirty="0" smtClean="0"/>
          </a:p>
          <a:p>
            <a:pPr fontAlgn="ctr"/>
            <a:r>
              <a:rPr lang="de-DE" sz="1600" dirty="0" smtClean="0"/>
              <a:t>1b cd b8 89 88 e2 02 7f</a:t>
            </a:r>
            <a:endParaRPr lang="de-DE" sz="1600" dirty="0"/>
          </a:p>
          <a:p>
            <a:pPr algn="ctr"/>
            <a:endParaRPr lang="de-DE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311525" y="3598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311525" y="3598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Legende mit Pfeil nach rechts 17"/>
          <p:cNvSpPr/>
          <p:nvPr/>
        </p:nvSpPr>
        <p:spPr>
          <a:xfrm>
            <a:off x="755576" y="3407296"/>
            <a:ext cx="1512168" cy="43204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86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plain123</a:t>
            </a:r>
            <a:endParaRPr lang="de-DE" dirty="0"/>
          </a:p>
        </p:txBody>
      </p:sp>
      <p:sp>
        <p:nvSpPr>
          <p:cNvPr id="19" name="Legende mit Pfeil nach links 18"/>
          <p:cNvSpPr/>
          <p:nvPr/>
        </p:nvSpPr>
        <p:spPr>
          <a:xfrm>
            <a:off x="6362664" y="3407296"/>
            <a:ext cx="1512168" cy="43204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17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plain123</a:t>
            </a:r>
            <a:endParaRPr lang="de-DE" dirty="0"/>
          </a:p>
        </p:txBody>
      </p:sp>
      <p:sp>
        <p:nvSpPr>
          <p:cNvPr id="21" name="Legende mit Pfeil nach links 20"/>
          <p:cNvSpPr/>
          <p:nvPr/>
        </p:nvSpPr>
        <p:spPr>
          <a:xfrm>
            <a:off x="5076056" y="5711552"/>
            <a:ext cx="1512168" cy="43204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1741"/>
            </a:avLst>
          </a:prstGeom>
          <a:gradFill>
            <a:gsLst>
              <a:gs pos="0">
                <a:schemeClr val="accent3"/>
              </a:gs>
              <a:gs pos="65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keykeyke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596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496" y="-27384"/>
            <a:ext cx="1584176" cy="525658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How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does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work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2050" name="Picture 2" descr="C:\Users\pheenyx\Dropbox\Uni\HPC\cuda\des\slides\figure2-des_bloc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396" y="323428"/>
            <a:ext cx="74041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98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heenyx\Dropbox\Uni\HPC\cuda\des\slides\T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653136"/>
            <a:ext cx="18669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heenyx\Dropbox\Uni\HPC\cuda\des\slides\Ecb_encryption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30" y="1305607"/>
            <a:ext cx="7495878" cy="305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/>
          <a:lstStyle/>
          <a:p>
            <a:r>
              <a:rPr lang="de-DE" dirty="0" smtClean="0"/>
              <a:t>ECB (Electronic Code Book)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Blocks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encrypted</a:t>
            </a:r>
            <a:r>
              <a:rPr lang="de-DE" dirty="0" smtClean="0"/>
              <a:t> in parallel</a:t>
            </a:r>
            <a:endParaRPr lang="en-US" dirty="0" smtClean="0"/>
          </a:p>
          <a:p>
            <a:endParaRPr lang="de-DE" dirty="0"/>
          </a:p>
          <a:p>
            <a:r>
              <a:rPr lang="en-US" dirty="0"/>
              <a:t>Weak encryption</a:t>
            </a:r>
            <a:r>
              <a:rPr lang="de-DE" dirty="0"/>
              <a:t> </a:t>
            </a:r>
            <a:r>
              <a:rPr lang="en-CA" dirty="0"/>
              <a:t>results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de-DE" dirty="0" smtClean="0"/>
              <a:t>Modes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endParaRPr lang="de-DE" dirty="0"/>
          </a:p>
        </p:txBody>
      </p:sp>
      <p:sp>
        <p:nvSpPr>
          <p:cNvPr id="6" name="Plus 5"/>
          <p:cNvSpPr/>
          <p:nvPr/>
        </p:nvSpPr>
        <p:spPr>
          <a:xfrm>
            <a:off x="179512" y="4221088"/>
            <a:ext cx="639528" cy="6480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Minus 8"/>
          <p:cNvSpPr/>
          <p:nvPr/>
        </p:nvSpPr>
        <p:spPr>
          <a:xfrm>
            <a:off x="179512" y="5157192"/>
            <a:ext cx="639528" cy="57606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 nach rechts 3"/>
          <p:cNvSpPr/>
          <p:nvPr/>
        </p:nvSpPr>
        <p:spPr>
          <a:xfrm>
            <a:off x="6444208" y="5517232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C:\Users\pheenyx\Dropbox\Uni\HPC\cuda\des\slides\Tux_ec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653136"/>
            <a:ext cx="18669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83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/>
          <a:lstStyle/>
          <a:p>
            <a:r>
              <a:rPr lang="de-DE" dirty="0" smtClean="0"/>
              <a:t>CBC (</a:t>
            </a:r>
            <a:r>
              <a:rPr lang="en-US" dirty="0" smtClean="0"/>
              <a:t>Cipher</a:t>
            </a:r>
            <a:r>
              <a:rPr lang="de-DE" dirty="0" smtClean="0"/>
              <a:t> Block </a:t>
            </a:r>
            <a:r>
              <a:rPr lang="de-DE" dirty="0" err="1" smtClean="0"/>
              <a:t>Chaining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en-US" dirty="0" smtClean="0"/>
              <a:t>Better</a:t>
            </a:r>
            <a:r>
              <a:rPr lang="de-DE" dirty="0" smtClean="0"/>
              <a:t> </a:t>
            </a:r>
            <a:r>
              <a:rPr lang="en-US" dirty="0" smtClean="0"/>
              <a:t>encryption</a:t>
            </a:r>
            <a:r>
              <a:rPr lang="de-DE" dirty="0" smtClean="0"/>
              <a:t> </a:t>
            </a:r>
            <a:r>
              <a:rPr lang="en-CA" dirty="0" smtClean="0"/>
              <a:t>results</a:t>
            </a:r>
          </a:p>
          <a:p>
            <a:endParaRPr lang="de-DE" dirty="0" smtClean="0"/>
          </a:p>
          <a:p>
            <a:r>
              <a:rPr lang="de-DE" dirty="0" smtClean="0"/>
              <a:t>Not </a:t>
            </a:r>
            <a:r>
              <a:rPr lang="en-US" dirty="0" smtClean="0"/>
              <a:t>parallelizable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de-DE" dirty="0" smtClean="0"/>
              <a:t>Modes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endParaRPr lang="de-DE" dirty="0"/>
          </a:p>
        </p:txBody>
      </p:sp>
      <p:pic>
        <p:nvPicPr>
          <p:cNvPr id="3074" name="Picture 2" descr="C:\Users\pheenyx\Dropbox\Uni\HPC\cuda\des\slides\902px-CBC_encryp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26057"/>
            <a:ext cx="6696744" cy="269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lus 5"/>
          <p:cNvSpPr/>
          <p:nvPr/>
        </p:nvSpPr>
        <p:spPr>
          <a:xfrm>
            <a:off x="179512" y="4221088"/>
            <a:ext cx="639528" cy="6480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Minus 8"/>
          <p:cNvSpPr/>
          <p:nvPr/>
        </p:nvSpPr>
        <p:spPr>
          <a:xfrm>
            <a:off x="179512" y="5157192"/>
            <a:ext cx="639528" cy="57606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C:\Users\pheenyx\Dropbox\Uni\HPC\cuda\des\slides\Tu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653136"/>
            <a:ext cx="18669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heenyx\Dropbox\Uni\HPC\cuda\des\slides\Tux_sec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653136"/>
            <a:ext cx="18669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 nach rechts 3"/>
          <p:cNvSpPr/>
          <p:nvPr/>
        </p:nvSpPr>
        <p:spPr>
          <a:xfrm>
            <a:off x="6444208" y="5517232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bruteforce</a:t>
            </a:r>
            <a:r>
              <a:rPr lang="de-DE" dirty="0" smtClean="0"/>
              <a:t> </a:t>
            </a:r>
            <a:endParaRPr lang="en-US" dirty="0"/>
          </a:p>
        </p:txBody>
      </p:sp>
      <p:pic>
        <p:nvPicPr>
          <p:cNvPr id="2050" name="Picture 2" descr="C:\Users\pheenyx\Dropbox\Uni\HPC\cuda\des\slides\geforce-gtx-570-gf110-nvidia,W-Q-272042-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131" y="116632"/>
            <a:ext cx="2731235" cy="216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uppieren 28"/>
          <p:cNvGrpSpPr/>
          <p:nvPr/>
        </p:nvGrpSpPr>
        <p:grpSpPr>
          <a:xfrm>
            <a:off x="174443" y="2621059"/>
            <a:ext cx="5909725" cy="3095190"/>
            <a:chOff x="147446" y="2278026"/>
            <a:chExt cx="5909725" cy="3095190"/>
          </a:xfrm>
        </p:grpSpPr>
        <p:sp>
          <p:nvSpPr>
            <p:cNvPr id="22" name="Rechteck 21"/>
            <p:cNvSpPr/>
            <p:nvPr/>
          </p:nvSpPr>
          <p:spPr>
            <a:xfrm>
              <a:off x="147446" y="2278026"/>
              <a:ext cx="5909725" cy="3095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395536" y="2940134"/>
              <a:ext cx="844072" cy="2296658"/>
            </a:xfrm>
            <a:custGeom>
              <a:avLst/>
              <a:gdLst>
                <a:gd name="connsiteX0" fmla="*/ 0 w 1204112"/>
                <a:gd name="connsiteY0" fmla="*/ 0 h 4436198"/>
                <a:gd name="connsiteX1" fmla="*/ 1167897 w 1204112"/>
                <a:gd name="connsiteY1" fmla="*/ 561314 h 4436198"/>
                <a:gd name="connsiteX2" fmla="*/ 81482 w 1204112"/>
                <a:gd name="connsiteY2" fmla="*/ 1077362 h 4436198"/>
                <a:gd name="connsiteX3" fmla="*/ 1176951 w 1204112"/>
                <a:gd name="connsiteY3" fmla="*/ 1747318 h 4436198"/>
                <a:gd name="connsiteX4" fmla="*/ 162963 w 1204112"/>
                <a:gd name="connsiteY4" fmla="*/ 2317687 h 4436198"/>
                <a:gd name="connsiteX5" fmla="*/ 1204111 w 1204112"/>
                <a:gd name="connsiteY5" fmla="*/ 2915215 h 4436198"/>
                <a:gd name="connsiteX6" fmla="*/ 172016 w 1204112"/>
                <a:gd name="connsiteY6" fmla="*/ 3440316 h 4436198"/>
                <a:gd name="connsiteX7" fmla="*/ 1095470 w 1204112"/>
                <a:gd name="connsiteY7" fmla="*/ 3947310 h 4436198"/>
                <a:gd name="connsiteX8" fmla="*/ 479834 w 1204112"/>
                <a:gd name="connsiteY8" fmla="*/ 4436198 h 4436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4112" h="4436198">
                  <a:moveTo>
                    <a:pt x="0" y="0"/>
                  </a:moveTo>
                  <a:cubicBezTo>
                    <a:pt x="577158" y="190877"/>
                    <a:pt x="1154317" y="381754"/>
                    <a:pt x="1167897" y="561314"/>
                  </a:cubicBezTo>
                  <a:cubicBezTo>
                    <a:pt x="1181477" y="740874"/>
                    <a:pt x="79973" y="879695"/>
                    <a:pt x="81482" y="1077362"/>
                  </a:cubicBezTo>
                  <a:cubicBezTo>
                    <a:pt x="82991" y="1275029"/>
                    <a:pt x="1163371" y="1540597"/>
                    <a:pt x="1176951" y="1747318"/>
                  </a:cubicBezTo>
                  <a:cubicBezTo>
                    <a:pt x="1190531" y="1954039"/>
                    <a:pt x="158436" y="2123038"/>
                    <a:pt x="162963" y="2317687"/>
                  </a:cubicBezTo>
                  <a:cubicBezTo>
                    <a:pt x="167490" y="2512337"/>
                    <a:pt x="1202602" y="2728110"/>
                    <a:pt x="1204111" y="2915215"/>
                  </a:cubicBezTo>
                  <a:cubicBezTo>
                    <a:pt x="1205620" y="3102320"/>
                    <a:pt x="190123" y="3268300"/>
                    <a:pt x="172016" y="3440316"/>
                  </a:cubicBezTo>
                  <a:cubicBezTo>
                    <a:pt x="153909" y="3612332"/>
                    <a:pt x="1044167" y="3781330"/>
                    <a:pt x="1095470" y="3947310"/>
                  </a:cubicBezTo>
                  <a:cubicBezTo>
                    <a:pt x="1146773" y="4113290"/>
                    <a:pt x="813303" y="4274744"/>
                    <a:pt x="479834" y="44361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1304643" y="2924944"/>
              <a:ext cx="844072" cy="2296658"/>
            </a:xfrm>
            <a:custGeom>
              <a:avLst/>
              <a:gdLst>
                <a:gd name="connsiteX0" fmla="*/ 0 w 1204112"/>
                <a:gd name="connsiteY0" fmla="*/ 0 h 4436198"/>
                <a:gd name="connsiteX1" fmla="*/ 1167897 w 1204112"/>
                <a:gd name="connsiteY1" fmla="*/ 561314 h 4436198"/>
                <a:gd name="connsiteX2" fmla="*/ 81482 w 1204112"/>
                <a:gd name="connsiteY2" fmla="*/ 1077362 h 4436198"/>
                <a:gd name="connsiteX3" fmla="*/ 1176951 w 1204112"/>
                <a:gd name="connsiteY3" fmla="*/ 1747318 h 4436198"/>
                <a:gd name="connsiteX4" fmla="*/ 162963 w 1204112"/>
                <a:gd name="connsiteY4" fmla="*/ 2317687 h 4436198"/>
                <a:gd name="connsiteX5" fmla="*/ 1204111 w 1204112"/>
                <a:gd name="connsiteY5" fmla="*/ 2915215 h 4436198"/>
                <a:gd name="connsiteX6" fmla="*/ 172016 w 1204112"/>
                <a:gd name="connsiteY6" fmla="*/ 3440316 h 4436198"/>
                <a:gd name="connsiteX7" fmla="*/ 1095470 w 1204112"/>
                <a:gd name="connsiteY7" fmla="*/ 3947310 h 4436198"/>
                <a:gd name="connsiteX8" fmla="*/ 479834 w 1204112"/>
                <a:gd name="connsiteY8" fmla="*/ 4436198 h 4436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4112" h="4436198">
                  <a:moveTo>
                    <a:pt x="0" y="0"/>
                  </a:moveTo>
                  <a:cubicBezTo>
                    <a:pt x="577158" y="190877"/>
                    <a:pt x="1154317" y="381754"/>
                    <a:pt x="1167897" y="561314"/>
                  </a:cubicBezTo>
                  <a:cubicBezTo>
                    <a:pt x="1181477" y="740874"/>
                    <a:pt x="79973" y="879695"/>
                    <a:pt x="81482" y="1077362"/>
                  </a:cubicBezTo>
                  <a:cubicBezTo>
                    <a:pt x="82991" y="1275029"/>
                    <a:pt x="1163371" y="1540597"/>
                    <a:pt x="1176951" y="1747318"/>
                  </a:cubicBezTo>
                  <a:cubicBezTo>
                    <a:pt x="1190531" y="1954039"/>
                    <a:pt x="158436" y="2123038"/>
                    <a:pt x="162963" y="2317687"/>
                  </a:cubicBezTo>
                  <a:cubicBezTo>
                    <a:pt x="167490" y="2512337"/>
                    <a:pt x="1202602" y="2728110"/>
                    <a:pt x="1204111" y="2915215"/>
                  </a:cubicBezTo>
                  <a:cubicBezTo>
                    <a:pt x="1205620" y="3102320"/>
                    <a:pt x="190123" y="3268300"/>
                    <a:pt x="172016" y="3440316"/>
                  </a:cubicBezTo>
                  <a:cubicBezTo>
                    <a:pt x="153909" y="3612332"/>
                    <a:pt x="1044167" y="3781330"/>
                    <a:pt x="1095470" y="3947310"/>
                  </a:cubicBezTo>
                  <a:cubicBezTo>
                    <a:pt x="1146773" y="4113290"/>
                    <a:pt x="813303" y="4274744"/>
                    <a:pt x="479834" y="44361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2371712" y="2924944"/>
              <a:ext cx="760128" cy="2275958"/>
            </a:xfrm>
            <a:custGeom>
              <a:avLst/>
              <a:gdLst>
                <a:gd name="connsiteX0" fmla="*/ 0 w 1204112"/>
                <a:gd name="connsiteY0" fmla="*/ 0 h 4436198"/>
                <a:gd name="connsiteX1" fmla="*/ 1167897 w 1204112"/>
                <a:gd name="connsiteY1" fmla="*/ 561314 h 4436198"/>
                <a:gd name="connsiteX2" fmla="*/ 81482 w 1204112"/>
                <a:gd name="connsiteY2" fmla="*/ 1077362 h 4436198"/>
                <a:gd name="connsiteX3" fmla="*/ 1176951 w 1204112"/>
                <a:gd name="connsiteY3" fmla="*/ 1747318 h 4436198"/>
                <a:gd name="connsiteX4" fmla="*/ 162963 w 1204112"/>
                <a:gd name="connsiteY4" fmla="*/ 2317687 h 4436198"/>
                <a:gd name="connsiteX5" fmla="*/ 1204111 w 1204112"/>
                <a:gd name="connsiteY5" fmla="*/ 2915215 h 4436198"/>
                <a:gd name="connsiteX6" fmla="*/ 172016 w 1204112"/>
                <a:gd name="connsiteY6" fmla="*/ 3440316 h 4436198"/>
                <a:gd name="connsiteX7" fmla="*/ 1095470 w 1204112"/>
                <a:gd name="connsiteY7" fmla="*/ 3947310 h 4436198"/>
                <a:gd name="connsiteX8" fmla="*/ 479834 w 1204112"/>
                <a:gd name="connsiteY8" fmla="*/ 4436198 h 4436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4112" h="4436198">
                  <a:moveTo>
                    <a:pt x="0" y="0"/>
                  </a:moveTo>
                  <a:cubicBezTo>
                    <a:pt x="577158" y="190877"/>
                    <a:pt x="1154317" y="381754"/>
                    <a:pt x="1167897" y="561314"/>
                  </a:cubicBezTo>
                  <a:cubicBezTo>
                    <a:pt x="1181477" y="740874"/>
                    <a:pt x="79973" y="879695"/>
                    <a:pt x="81482" y="1077362"/>
                  </a:cubicBezTo>
                  <a:cubicBezTo>
                    <a:pt x="82991" y="1275029"/>
                    <a:pt x="1163371" y="1540597"/>
                    <a:pt x="1176951" y="1747318"/>
                  </a:cubicBezTo>
                  <a:cubicBezTo>
                    <a:pt x="1190531" y="1954039"/>
                    <a:pt x="158436" y="2123038"/>
                    <a:pt x="162963" y="2317687"/>
                  </a:cubicBezTo>
                  <a:cubicBezTo>
                    <a:pt x="167490" y="2512337"/>
                    <a:pt x="1202602" y="2728110"/>
                    <a:pt x="1204111" y="2915215"/>
                  </a:cubicBezTo>
                  <a:cubicBezTo>
                    <a:pt x="1205620" y="3102320"/>
                    <a:pt x="190123" y="3268300"/>
                    <a:pt x="172016" y="3440316"/>
                  </a:cubicBezTo>
                  <a:cubicBezTo>
                    <a:pt x="153909" y="3612332"/>
                    <a:pt x="1044167" y="3781330"/>
                    <a:pt x="1095470" y="3947310"/>
                  </a:cubicBezTo>
                  <a:cubicBezTo>
                    <a:pt x="1146773" y="4113290"/>
                    <a:pt x="813303" y="4274744"/>
                    <a:pt x="479834" y="44361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3811376" y="2935294"/>
              <a:ext cx="805635" cy="2275958"/>
            </a:xfrm>
            <a:custGeom>
              <a:avLst/>
              <a:gdLst>
                <a:gd name="connsiteX0" fmla="*/ 0 w 1204112"/>
                <a:gd name="connsiteY0" fmla="*/ 0 h 4436198"/>
                <a:gd name="connsiteX1" fmla="*/ 1167897 w 1204112"/>
                <a:gd name="connsiteY1" fmla="*/ 561314 h 4436198"/>
                <a:gd name="connsiteX2" fmla="*/ 81482 w 1204112"/>
                <a:gd name="connsiteY2" fmla="*/ 1077362 h 4436198"/>
                <a:gd name="connsiteX3" fmla="*/ 1176951 w 1204112"/>
                <a:gd name="connsiteY3" fmla="*/ 1747318 h 4436198"/>
                <a:gd name="connsiteX4" fmla="*/ 162963 w 1204112"/>
                <a:gd name="connsiteY4" fmla="*/ 2317687 h 4436198"/>
                <a:gd name="connsiteX5" fmla="*/ 1204111 w 1204112"/>
                <a:gd name="connsiteY5" fmla="*/ 2915215 h 4436198"/>
                <a:gd name="connsiteX6" fmla="*/ 172016 w 1204112"/>
                <a:gd name="connsiteY6" fmla="*/ 3440316 h 4436198"/>
                <a:gd name="connsiteX7" fmla="*/ 1095470 w 1204112"/>
                <a:gd name="connsiteY7" fmla="*/ 3947310 h 4436198"/>
                <a:gd name="connsiteX8" fmla="*/ 479834 w 1204112"/>
                <a:gd name="connsiteY8" fmla="*/ 4436198 h 4436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4112" h="4436198">
                  <a:moveTo>
                    <a:pt x="0" y="0"/>
                  </a:moveTo>
                  <a:cubicBezTo>
                    <a:pt x="577158" y="190877"/>
                    <a:pt x="1154317" y="381754"/>
                    <a:pt x="1167897" y="561314"/>
                  </a:cubicBezTo>
                  <a:cubicBezTo>
                    <a:pt x="1181477" y="740874"/>
                    <a:pt x="79973" y="879695"/>
                    <a:pt x="81482" y="1077362"/>
                  </a:cubicBezTo>
                  <a:cubicBezTo>
                    <a:pt x="82991" y="1275029"/>
                    <a:pt x="1163371" y="1540597"/>
                    <a:pt x="1176951" y="1747318"/>
                  </a:cubicBezTo>
                  <a:cubicBezTo>
                    <a:pt x="1190531" y="1954039"/>
                    <a:pt x="158436" y="2123038"/>
                    <a:pt x="162963" y="2317687"/>
                  </a:cubicBezTo>
                  <a:cubicBezTo>
                    <a:pt x="167490" y="2512337"/>
                    <a:pt x="1202602" y="2728110"/>
                    <a:pt x="1204111" y="2915215"/>
                  </a:cubicBezTo>
                  <a:cubicBezTo>
                    <a:pt x="1205620" y="3102320"/>
                    <a:pt x="190123" y="3268300"/>
                    <a:pt x="172016" y="3440316"/>
                  </a:cubicBezTo>
                  <a:cubicBezTo>
                    <a:pt x="153909" y="3612332"/>
                    <a:pt x="1044167" y="3781330"/>
                    <a:pt x="1095470" y="3947310"/>
                  </a:cubicBezTo>
                  <a:cubicBezTo>
                    <a:pt x="1146773" y="4113290"/>
                    <a:pt x="813303" y="4274744"/>
                    <a:pt x="479834" y="44361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4689019" y="2924944"/>
              <a:ext cx="936104" cy="2275958"/>
            </a:xfrm>
            <a:custGeom>
              <a:avLst/>
              <a:gdLst>
                <a:gd name="connsiteX0" fmla="*/ 0 w 1204112"/>
                <a:gd name="connsiteY0" fmla="*/ 0 h 4436198"/>
                <a:gd name="connsiteX1" fmla="*/ 1167897 w 1204112"/>
                <a:gd name="connsiteY1" fmla="*/ 561314 h 4436198"/>
                <a:gd name="connsiteX2" fmla="*/ 81482 w 1204112"/>
                <a:gd name="connsiteY2" fmla="*/ 1077362 h 4436198"/>
                <a:gd name="connsiteX3" fmla="*/ 1176951 w 1204112"/>
                <a:gd name="connsiteY3" fmla="*/ 1747318 h 4436198"/>
                <a:gd name="connsiteX4" fmla="*/ 162963 w 1204112"/>
                <a:gd name="connsiteY4" fmla="*/ 2317687 h 4436198"/>
                <a:gd name="connsiteX5" fmla="*/ 1204111 w 1204112"/>
                <a:gd name="connsiteY5" fmla="*/ 2915215 h 4436198"/>
                <a:gd name="connsiteX6" fmla="*/ 172016 w 1204112"/>
                <a:gd name="connsiteY6" fmla="*/ 3440316 h 4436198"/>
                <a:gd name="connsiteX7" fmla="*/ 1095470 w 1204112"/>
                <a:gd name="connsiteY7" fmla="*/ 3947310 h 4436198"/>
                <a:gd name="connsiteX8" fmla="*/ 479834 w 1204112"/>
                <a:gd name="connsiteY8" fmla="*/ 4436198 h 4436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4112" h="4436198">
                  <a:moveTo>
                    <a:pt x="0" y="0"/>
                  </a:moveTo>
                  <a:cubicBezTo>
                    <a:pt x="577158" y="190877"/>
                    <a:pt x="1154317" y="381754"/>
                    <a:pt x="1167897" y="561314"/>
                  </a:cubicBezTo>
                  <a:cubicBezTo>
                    <a:pt x="1181477" y="740874"/>
                    <a:pt x="79973" y="879695"/>
                    <a:pt x="81482" y="1077362"/>
                  </a:cubicBezTo>
                  <a:cubicBezTo>
                    <a:pt x="82991" y="1275029"/>
                    <a:pt x="1163371" y="1540597"/>
                    <a:pt x="1176951" y="1747318"/>
                  </a:cubicBezTo>
                  <a:cubicBezTo>
                    <a:pt x="1190531" y="1954039"/>
                    <a:pt x="158436" y="2123038"/>
                    <a:pt x="162963" y="2317687"/>
                  </a:cubicBezTo>
                  <a:cubicBezTo>
                    <a:pt x="167490" y="2512337"/>
                    <a:pt x="1202602" y="2728110"/>
                    <a:pt x="1204111" y="2915215"/>
                  </a:cubicBezTo>
                  <a:cubicBezTo>
                    <a:pt x="1205620" y="3102320"/>
                    <a:pt x="190123" y="3268300"/>
                    <a:pt x="172016" y="3440316"/>
                  </a:cubicBezTo>
                  <a:cubicBezTo>
                    <a:pt x="153909" y="3612332"/>
                    <a:pt x="1044167" y="3781330"/>
                    <a:pt x="1095470" y="3947310"/>
                  </a:cubicBezTo>
                  <a:cubicBezTo>
                    <a:pt x="1146773" y="4113290"/>
                    <a:pt x="813303" y="4274744"/>
                    <a:pt x="479834" y="44361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140093" y="377053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b="1" dirty="0" smtClean="0"/>
                <a:t>…</a:t>
              </a:r>
              <a:endParaRPr lang="en-US" sz="3200" b="1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512555" y="2278029"/>
              <a:ext cx="5400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/>
                <a:t>tid</a:t>
              </a:r>
              <a:endParaRPr lang="de-DE" dirty="0" smtClean="0"/>
            </a:p>
            <a:p>
              <a:pPr algn="ctr"/>
              <a:r>
                <a:rPr lang="de-DE" dirty="0" smtClean="0"/>
                <a:t>0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1448659" y="2293803"/>
              <a:ext cx="5400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/>
                <a:t>tid</a:t>
              </a:r>
              <a:endParaRPr lang="de-DE" dirty="0" smtClean="0"/>
            </a:p>
            <a:p>
              <a:pPr algn="ctr"/>
              <a:r>
                <a:rPr lang="de-DE" dirty="0" smtClean="0"/>
                <a:t>1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456771" y="2293803"/>
              <a:ext cx="5400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/>
                <a:t>tid</a:t>
              </a:r>
              <a:endParaRPr lang="de-DE" dirty="0" smtClean="0"/>
            </a:p>
            <a:p>
              <a:pPr algn="ctr"/>
              <a:r>
                <a:rPr lang="de-DE" dirty="0" smtClean="0"/>
                <a:t>2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3885701" y="2278026"/>
              <a:ext cx="5400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/>
                <a:t>tid</a:t>
              </a:r>
              <a:endParaRPr lang="de-DE" dirty="0" smtClean="0"/>
            </a:p>
            <a:p>
              <a:pPr algn="ctr"/>
              <a:r>
                <a:rPr lang="de-DE" dirty="0" smtClean="0"/>
                <a:t>30</a:t>
              </a: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4869039" y="2278027"/>
              <a:ext cx="5400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/>
                <a:t>tid</a:t>
              </a:r>
              <a:endParaRPr lang="de-DE" dirty="0" smtClean="0"/>
            </a:p>
            <a:p>
              <a:pPr algn="ctr"/>
              <a:r>
                <a:rPr lang="de-DE" dirty="0" smtClean="0"/>
                <a:t>31</a:t>
              </a:r>
            </a:p>
          </p:txBody>
        </p:sp>
        <p:sp>
          <p:nvSpPr>
            <p:cNvPr id="20" name="Diagonal liegende Ecken des Rechtecks abrunden 19"/>
            <p:cNvSpPr/>
            <p:nvPr/>
          </p:nvSpPr>
          <p:spPr>
            <a:xfrm>
              <a:off x="368539" y="3085967"/>
              <a:ext cx="837317" cy="648072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Key0</a:t>
              </a:r>
            </a:p>
            <a:p>
              <a:pPr algn="ctr"/>
              <a:r>
                <a:rPr lang="de-DE" dirty="0" err="1" smtClean="0"/>
                <a:t>aaaa</a:t>
              </a:r>
              <a:endParaRPr lang="en-US" dirty="0"/>
            </a:p>
          </p:txBody>
        </p:sp>
        <p:sp>
          <p:nvSpPr>
            <p:cNvPr id="24" name="Diagonal liegende Ecken des Rechtecks abrunden 23"/>
            <p:cNvSpPr/>
            <p:nvPr/>
          </p:nvSpPr>
          <p:spPr>
            <a:xfrm>
              <a:off x="1376651" y="3085967"/>
              <a:ext cx="837317" cy="648072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Key1</a:t>
              </a:r>
            </a:p>
            <a:p>
              <a:pPr algn="ctr"/>
              <a:r>
                <a:rPr lang="de-DE" dirty="0" err="1" smtClean="0"/>
                <a:t>baaa</a:t>
              </a:r>
              <a:endParaRPr lang="en-US" dirty="0"/>
            </a:p>
          </p:txBody>
        </p:sp>
        <p:sp>
          <p:nvSpPr>
            <p:cNvPr id="25" name="Diagonal liegende Ecken des Rechtecks abrunden 24"/>
            <p:cNvSpPr/>
            <p:nvPr/>
          </p:nvSpPr>
          <p:spPr>
            <a:xfrm>
              <a:off x="2311453" y="3085967"/>
              <a:ext cx="837317" cy="648072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Key2</a:t>
              </a:r>
            </a:p>
            <a:p>
              <a:pPr algn="ctr"/>
              <a:r>
                <a:rPr lang="de-DE" dirty="0" err="1" smtClean="0"/>
                <a:t>caaa</a:t>
              </a:r>
              <a:endParaRPr lang="en-US" dirty="0"/>
            </a:p>
          </p:txBody>
        </p:sp>
        <p:sp>
          <p:nvSpPr>
            <p:cNvPr id="26" name="Diagonal liegende Ecken des Rechtecks abrunden 25"/>
            <p:cNvSpPr/>
            <p:nvPr/>
          </p:nvSpPr>
          <p:spPr>
            <a:xfrm>
              <a:off x="3680907" y="3085967"/>
              <a:ext cx="936104" cy="648072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Key30</a:t>
              </a:r>
            </a:p>
            <a:p>
              <a:pPr algn="ctr"/>
              <a:r>
                <a:rPr lang="de-DE" dirty="0" err="1"/>
                <a:t>e</a:t>
              </a:r>
              <a:r>
                <a:rPr lang="de-DE" dirty="0" err="1" smtClean="0"/>
                <a:t>baa</a:t>
              </a:r>
              <a:endParaRPr lang="en-US" dirty="0"/>
            </a:p>
          </p:txBody>
        </p:sp>
        <p:sp>
          <p:nvSpPr>
            <p:cNvPr id="27" name="Diagonal liegende Ecken des Rechtecks abrunden 26"/>
            <p:cNvSpPr/>
            <p:nvPr/>
          </p:nvSpPr>
          <p:spPr>
            <a:xfrm>
              <a:off x="4689019" y="3085967"/>
              <a:ext cx="981333" cy="648072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Key31</a:t>
              </a:r>
            </a:p>
            <a:p>
              <a:pPr algn="ctr"/>
              <a:r>
                <a:rPr lang="de-DE" dirty="0" err="1" smtClean="0"/>
                <a:t>fbaa</a:t>
              </a:r>
              <a:endParaRPr lang="en-US" dirty="0"/>
            </a:p>
          </p:txBody>
        </p:sp>
      </p:grpSp>
      <p:grpSp>
        <p:nvGrpSpPr>
          <p:cNvPr id="2048" name="Gruppieren 2047"/>
          <p:cNvGrpSpPr/>
          <p:nvPr/>
        </p:nvGrpSpPr>
        <p:grpSpPr>
          <a:xfrm>
            <a:off x="6336704" y="2638066"/>
            <a:ext cx="2699792" cy="3095190"/>
            <a:chOff x="6444208" y="2391183"/>
            <a:chExt cx="2699792" cy="3095190"/>
          </a:xfrm>
        </p:grpSpPr>
        <p:sp>
          <p:nvSpPr>
            <p:cNvPr id="50" name="Rechteck 49"/>
            <p:cNvSpPr/>
            <p:nvPr/>
          </p:nvSpPr>
          <p:spPr>
            <a:xfrm>
              <a:off x="6444208" y="2391183"/>
              <a:ext cx="2699792" cy="3095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ihandform 50"/>
            <p:cNvSpPr/>
            <p:nvPr/>
          </p:nvSpPr>
          <p:spPr>
            <a:xfrm>
              <a:off x="6660232" y="3053291"/>
              <a:ext cx="844072" cy="2296658"/>
            </a:xfrm>
            <a:custGeom>
              <a:avLst/>
              <a:gdLst>
                <a:gd name="connsiteX0" fmla="*/ 0 w 1204112"/>
                <a:gd name="connsiteY0" fmla="*/ 0 h 4436198"/>
                <a:gd name="connsiteX1" fmla="*/ 1167897 w 1204112"/>
                <a:gd name="connsiteY1" fmla="*/ 561314 h 4436198"/>
                <a:gd name="connsiteX2" fmla="*/ 81482 w 1204112"/>
                <a:gd name="connsiteY2" fmla="*/ 1077362 h 4436198"/>
                <a:gd name="connsiteX3" fmla="*/ 1176951 w 1204112"/>
                <a:gd name="connsiteY3" fmla="*/ 1747318 h 4436198"/>
                <a:gd name="connsiteX4" fmla="*/ 162963 w 1204112"/>
                <a:gd name="connsiteY4" fmla="*/ 2317687 h 4436198"/>
                <a:gd name="connsiteX5" fmla="*/ 1204111 w 1204112"/>
                <a:gd name="connsiteY5" fmla="*/ 2915215 h 4436198"/>
                <a:gd name="connsiteX6" fmla="*/ 172016 w 1204112"/>
                <a:gd name="connsiteY6" fmla="*/ 3440316 h 4436198"/>
                <a:gd name="connsiteX7" fmla="*/ 1095470 w 1204112"/>
                <a:gd name="connsiteY7" fmla="*/ 3947310 h 4436198"/>
                <a:gd name="connsiteX8" fmla="*/ 479834 w 1204112"/>
                <a:gd name="connsiteY8" fmla="*/ 4436198 h 4436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4112" h="4436198">
                  <a:moveTo>
                    <a:pt x="0" y="0"/>
                  </a:moveTo>
                  <a:cubicBezTo>
                    <a:pt x="577158" y="190877"/>
                    <a:pt x="1154317" y="381754"/>
                    <a:pt x="1167897" y="561314"/>
                  </a:cubicBezTo>
                  <a:cubicBezTo>
                    <a:pt x="1181477" y="740874"/>
                    <a:pt x="79973" y="879695"/>
                    <a:pt x="81482" y="1077362"/>
                  </a:cubicBezTo>
                  <a:cubicBezTo>
                    <a:pt x="82991" y="1275029"/>
                    <a:pt x="1163371" y="1540597"/>
                    <a:pt x="1176951" y="1747318"/>
                  </a:cubicBezTo>
                  <a:cubicBezTo>
                    <a:pt x="1190531" y="1954039"/>
                    <a:pt x="158436" y="2123038"/>
                    <a:pt x="162963" y="2317687"/>
                  </a:cubicBezTo>
                  <a:cubicBezTo>
                    <a:pt x="167490" y="2512337"/>
                    <a:pt x="1202602" y="2728110"/>
                    <a:pt x="1204111" y="2915215"/>
                  </a:cubicBezTo>
                  <a:cubicBezTo>
                    <a:pt x="1205620" y="3102320"/>
                    <a:pt x="190123" y="3268300"/>
                    <a:pt x="172016" y="3440316"/>
                  </a:cubicBezTo>
                  <a:cubicBezTo>
                    <a:pt x="153909" y="3612332"/>
                    <a:pt x="1044167" y="3781330"/>
                    <a:pt x="1095470" y="3947310"/>
                  </a:cubicBezTo>
                  <a:cubicBezTo>
                    <a:pt x="1146773" y="4113290"/>
                    <a:pt x="813303" y="4274744"/>
                    <a:pt x="479834" y="44361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ihandform 54"/>
            <p:cNvSpPr/>
            <p:nvPr/>
          </p:nvSpPr>
          <p:spPr>
            <a:xfrm>
              <a:off x="7956376" y="3038101"/>
              <a:ext cx="936104" cy="2275958"/>
            </a:xfrm>
            <a:custGeom>
              <a:avLst/>
              <a:gdLst>
                <a:gd name="connsiteX0" fmla="*/ 0 w 1204112"/>
                <a:gd name="connsiteY0" fmla="*/ 0 h 4436198"/>
                <a:gd name="connsiteX1" fmla="*/ 1167897 w 1204112"/>
                <a:gd name="connsiteY1" fmla="*/ 561314 h 4436198"/>
                <a:gd name="connsiteX2" fmla="*/ 81482 w 1204112"/>
                <a:gd name="connsiteY2" fmla="*/ 1077362 h 4436198"/>
                <a:gd name="connsiteX3" fmla="*/ 1176951 w 1204112"/>
                <a:gd name="connsiteY3" fmla="*/ 1747318 h 4436198"/>
                <a:gd name="connsiteX4" fmla="*/ 162963 w 1204112"/>
                <a:gd name="connsiteY4" fmla="*/ 2317687 h 4436198"/>
                <a:gd name="connsiteX5" fmla="*/ 1204111 w 1204112"/>
                <a:gd name="connsiteY5" fmla="*/ 2915215 h 4436198"/>
                <a:gd name="connsiteX6" fmla="*/ 172016 w 1204112"/>
                <a:gd name="connsiteY6" fmla="*/ 3440316 h 4436198"/>
                <a:gd name="connsiteX7" fmla="*/ 1095470 w 1204112"/>
                <a:gd name="connsiteY7" fmla="*/ 3947310 h 4436198"/>
                <a:gd name="connsiteX8" fmla="*/ 479834 w 1204112"/>
                <a:gd name="connsiteY8" fmla="*/ 4436198 h 4436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4112" h="4436198">
                  <a:moveTo>
                    <a:pt x="0" y="0"/>
                  </a:moveTo>
                  <a:cubicBezTo>
                    <a:pt x="577158" y="190877"/>
                    <a:pt x="1154317" y="381754"/>
                    <a:pt x="1167897" y="561314"/>
                  </a:cubicBezTo>
                  <a:cubicBezTo>
                    <a:pt x="1181477" y="740874"/>
                    <a:pt x="79973" y="879695"/>
                    <a:pt x="81482" y="1077362"/>
                  </a:cubicBezTo>
                  <a:cubicBezTo>
                    <a:pt x="82991" y="1275029"/>
                    <a:pt x="1163371" y="1540597"/>
                    <a:pt x="1176951" y="1747318"/>
                  </a:cubicBezTo>
                  <a:cubicBezTo>
                    <a:pt x="1190531" y="1954039"/>
                    <a:pt x="158436" y="2123038"/>
                    <a:pt x="162963" y="2317687"/>
                  </a:cubicBezTo>
                  <a:cubicBezTo>
                    <a:pt x="167490" y="2512337"/>
                    <a:pt x="1202602" y="2728110"/>
                    <a:pt x="1204111" y="2915215"/>
                  </a:cubicBezTo>
                  <a:cubicBezTo>
                    <a:pt x="1205620" y="3102320"/>
                    <a:pt x="190123" y="3268300"/>
                    <a:pt x="172016" y="3440316"/>
                  </a:cubicBezTo>
                  <a:cubicBezTo>
                    <a:pt x="153909" y="3612332"/>
                    <a:pt x="1044167" y="3781330"/>
                    <a:pt x="1095470" y="3947310"/>
                  </a:cubicBezTo>
                  <a:cubicBezTo>
                    <a:pt x="1146773" y="4113290"/>
                    <a:pt x="813303" y="4274744"/>
                    <a:pt x="479834" y="44361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7452320" y="3883692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b="1" dirty="0" smtClean="0"/>
                <a:t>…</a:t>
              </a:r>
              <a:endParaRPr lang="en-US" sz="3200" b="1" dirty="0"/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6804248" y="2391186"/>
              <a:ext cx="5400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/>
                <a:t>tid</a:t>
              </a:r>
              <a:endParaRPr lang="de-DE" dirty="0" smtClean="0"/>
            </a:p>
            <a:p>
              <a:pPr algn="ctr"/>
              <a:r>
                <a:rPr lang="de-DE" dirty="0" smtClean="0"/>
                <a:t>32</a:t>
              </a:r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8136396" y="2391184"/>
              <a:ext cx="5400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/>
                <a:t>tid</a:t>
              </a:r>
              <a:endParaRPr lang="de-DE" dirty="0" smtClean="0"/>
            </a:p>
            <a:p>
              <a:pPr algn="ctr"/>
              <a:r>
                <a:rPr lang="de-DE" dirty="0" smtClean="0"/>
                <a:t>63</a:t>
              </a:r>
            </a:p>
          </p:txBody>
        </p:sp>
        <p:sp>
          <p:nvSpPr>
            <p:cNvPr id="62" name="Diagonal liegende Ecken des Rechtecks abrunden 61"/>
            <p:cNvSpPr/>
            <p:nvPr/>
          </p:nvSpPr>
          <p:spPr>
            <a:xfrm>
              <a:off x="6591601" y="3182117"/>
              <a:ext cx="981333" cy="648072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Key32</a:t>
              </a:r>
            </a:p>
            <a:p>
              <a:pPr algn="ctr"/>
              <a:r>
                <a:rPr lang="de-DE" dirty="0" err="1" smtClean="0"/>
                <a:t>aaaa</a:t>
              </a:r>
              <a:endParaRPr lang="en-US" dirty="0"/>
            </a:p>
          </p:txBody>
        </p:sp>
        <p:sp>
          <p:nvSpPr>
            <p:cNvPr id="66" name="Diagonal liegende Ecken des Rechtecks abrunden 65"/>
            <p:cNvSpPr/>
            <p:nvPr/>
          </p:nvSpPr>
          <p:spPr>
            <a:xfrm>
              <a:off x="7991872" y="3182117"/>
              <a:ext cx="981333" cy="648072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Key63</a:t>
              </a:r>
            </a:p>
            <a:p>
              <a:pPr algn="ctr"/>
              <a:r>
                <a:rPr lang="de-DE" dirty="0" err="1" smtClean="0"/>
                <a:t>fbaa</a:t>
              </a:r>
              <a:endParaRPr lang="en-US" dirty="0"/>
            </a:p>
          </p:txBody>
        </p:sp>
      </p:grpSp>
      <p:sp>
        <p:nvSpPr>
          <p:cNvPr id="68" name="Textfeld 67"/>
          <p:cNvSpPr txBox="1"/>
          <p:nvPr/>
        </p:nvSpPr>
        <p:spPr>
          <a:xfrm>
            <a:off x="2609170" y="5734997"/>
            <a:ext cx="161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blockIdx</a:t>
            </a:r>
            <a:r>
              <a:rPr lang="de-DE" dirty="0" smtClean="0"/>
              <a:t> 0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6992651" y="5723964"/>
            <a:ext cx="161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blockIdx</a:t>
            </a:r>
            <a:r>
              <a:rPr lang="de-DE" dirty="0" smtClean="0"/>
              <a:t> 1</a:t>
            </a:r>
          </a:p>
        </p:txBody>
      </p:sp>
      <p:sp>
        <p:nvSpPr>
          <p:cNvPr id="2049" name="Textfeld 2048"/>
          <p:cNvSpPr txBox="1"/>
          <p:nvPr/>
        </p:nvSpPr>
        <p:spPr>
          <a:xfrm>
            <a:off x="4478027" y="6125043"/>
            <a:ext cx="443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thread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dirty="0" smtClean="0"/>
              <a:t> a different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jumps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blockDim.x</a:t>
            </a:r>
            <a:r>
              <a:rPr lang="de-DE" dirty="0" smtClean="0"/>
              <a:t> * </a:t>
            </a:r>
            <a:r>
              <a:rPr lang="de-DE" dirty="0" err="1" smtClean="0"/>
              <a:t>gridDim.x</a:t>
            </a:r>
            <a:endParaRPr lang="en-US" dirty="0"/>
          </a:p>
        </p:txBody>
      </p:sp>
      <p:sp>
        <p:nvSpPr>
          <p:cNvPr id="71" name="Inhaltsplatzhalter 1"/>
          <p:cNvSpPr>
            <a:spLocks noGrp="1"/>
          </p:cNvSpPr>
          <p:nvPr>
            <p:ph idx="1"/>
          </p:nvPr>
        </p:nvSpPr>
        <p:spPr>
          <a:xfrm>
            <a:off x="147446" y="1412589"/>
            <a:ext cx="6042685" cy="1151268"/>
          </a:xfrm>
        </p:spPr>
        <p:txBody>
          <a:bodyPr>
            <a:normAutofit/>
          </a:bodyPr>
          <a:lstStyle/>
          <a:p>
            <a:r>
              <a:rPr lang="de-DE" sz="2800" dirty="0" smtClean="0"/>
              <a:t>CUDA </a:t>
            </a:r>
            <a:r>
              <a:rPr lang="de-DE" sz="2800" dirty="0" err="1" smtClean="0"/>
              <a:t>kernels</a:t>
            </a:r>
            <a:r>
              <a:rPr lang="de-DE" sz="2800" dirty="0" smtClean="0"/>
              <a:t> </a:t>
            </a:r>
            <a:r>
              <a:rPr lang="de-DE" sz="2800" dirty="0" err="1" smtClean="0"/>
              <a:t>try</a:t>
            </a:r>
            <a:r>
              <a:rPr lang="de-DE" sz="2800" dirty="0" smtClean="0"/>
              <a:t> </a:t>
            </a:r>
            <a:r>
              <a:rPr lang="de-DE" sz="2800" dirty="0" err="1" smtClean="0"/>
              <a:t>keys</a:t>
            </a:r>
            <a:r>
              <a:rPr lang="de-DE" sz="2800" dirty="0" smtClean="0"/>
              <a:t> </a:t>
            </a:r>
            <a:r>
              <a:rPr lang="de-DE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de-DE" sz="2800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de-DE" sz="2800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800" dirty="0" err="1" smtClean="0"/>
              <a:t>Until</a:t>
            </a:r>
            <a:r>
              <a:rPr lang="de-DE" sz="2800" dirty="0" smtClean="0"/>
              <a:t> </a:t>
            </a:r>
            <a:r>
              <a:rPr lang="de-DE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cipher</a:t>
            </a:r>
            <a:r>
              <a:rPr lang="de-DE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de-DE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enc</a:t>
            </a:r>
            <a:r>
              <a:rPr lang="de-DE" sz="2800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de-DE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plain</a:t>
            </a:r>
            <a:r>
              <a:rPr lang="de-DE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Diagonal liegende Ecken des Rechtecks abrunden 71"/>
          <p:cNvSpPr/>
          <p:nvPr/>
        </p:nvSpPr>
        <p:spPr>
          <a:xfrm>
            <a:off x="323528" y="4581128"/>
            <a:ext cx="936104" cy="648072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Key64</a:t>
            </a:r>
          </a:p>
          <a:p>
            <a:pPr algn="ctr"/>
            <a:r>
              <a:rPr lang="de-DE" dirty="0" err="1" smtClean="0"/>
              <a:t>gbaa</a:t>
            </a:r>
            <a:endParaRPr lang="en-US" dirty="0"/>
          </a:p>
        </p:txBody>
      </p:sp>
      <p:sp>
        <p:nvSpPr>
          <p:cNvPr id="73" name="Diagonal liegende Ecken des Rechtecks abrunden 72"/>
          <p:cNvSpPr/>
          <p:nvPr/>
        </p:nvSpPr>
        <p:spPr>
          <a:xfrm>
            <a:off x="1372038" y="4585188"/>
            <a:ext cx="939415" cy="648072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Key65</a:t>
            </a:r>
          </a:p>
          <a:p>
            <a:pPr algn="ctr"/>
            <a:r>
              <a:rPr lang="de-DE" dirty="0" err="1" smtClean="0"/>
              <a:t>hbaa</a:t>
            </a:r>
            <a:endParaRPr lang="en-US" dirty="0"/>
          </a:p>
        </p:txBody>
      </p:sp>
      <p:sp>
        <p:nvSpPr>
          <p:cNvPr id="74" name="Diagonal liegende Ecken des Rechtecks abrunden 73"/>
          <p:cNvSpPr/>
          <p:nvPr/>
        </p:nvSpPr>
        <p:spPr>
          <a:xfrm>
            <a:off x="2384763" y="4585188"/>
            <a:ext cx="963101" cy="648072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Key66</a:t>
            </a:r>
          </a:p>
          <a:p>
            <a:pPr algn="ctr"/>
            <a:r>
              <a:rPr lang="de-DE" dirty="0" err="1" smtClean="0"/>
              <a:t>ibaa</a:t>
            </a:r>
            <a:endParaRPr lang="en-US" dirty="0"/>
          </a:p>
        </p:txBody>
      </p:sp>
      <p:sp>
        <p:nvSpPr>
          <p:cNvPr id="75" name="Diagonal liegende Ecken des Rechtecks abrunden 74"/>
          <p:cNvSpPr/>
          <p:nvPr/>
        </p:nvSpPr>
        <p:spPr>
          <a:xfrm>
            <a:off x="3762126" y="4581128"/>
            <a:ext cx="953890" cy="648072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Key94</a:t>
            </a:r>
          </a:p>
          <a:p>
            <a:pPr algn="ctr"/>
            <a:r>
              <a:rPr lang="de-DE" dirty="0" err="1" smtClean="0"/>
              <a:t>kcaa</a:t>
            </a:r>
            <a:endParaRPr lang="en-US" dirty="0"/>
          </a:p>
        </p:txBody>
      </p:sp>
      <p:sp>
        <p:nvSpPr>
          <p:cNvPr id="78" name="Diagonal liegende Ecken des Rechtecks abrunden 77"/>
          <p:cNvSpPr/>
          <p:nvPr/>
        </p:nvSpPr>
        <p:spPr>
          <a:xfrm>
            <a:off x="4788379" y="4575717"/>
            <a:ext cx="981333" cy="648072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Key95</a:t>
            </a:r>
          </a:p>
          <a:p>
            <a:pPr algn="ctr"/>
            <a:r>
              <a:rPr lang="de-DE" dirty="0" err="1" smtClean="0"/>
              <a:t>lcaa</a:t>
            </a:r>
            <a:endParaRPr lang="en-US" dirty="0"/>
          </a:p>
        </p:txBody>
      </p:sp>
      <p:sp>
        <p:nvSpPr>
          <p:cNvPr id="79" name="Diagonal liegende Ecken des Rechtecks abrunden 78"/>
          <p:cNvSpPr/>
          <p:nvPr/>
        </p:nvSpPr>
        <p:spPr>
          <a:xfrm>
            <a:off x="6484097" y="4585188"/>
            <a:ext cx="981333" cy="648072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Key96</a:t>
            </a:r>
          </a:p>
          <a:p>
            <a:pPr algn="ctr"/>
            <a:r>
              <a:rPr lang="de-DE" dirty="0" err="1" smtClean="0"/>
              <a:t>mcaa</a:t>
            </a:r>
            <a:endParaRPr lang="en-US" dirty="0"/>
          </a:p>
        </p:txBody>
      </p:sp>
      <p:sp>
        <p:nvSpPr>
          <p:cNvPr id="80" name="Diagonal liegende Ecken des Rechtecks abrunden 79"/>
          <p:cNvSpPr/>
          <p:nvPr/>
        </p:nvSpPr>
        <p:spPr>
          <a:xfrm>
            <a:off x="7798549" y="4597884"/>
            <a:ext cx="1103663" cy="648072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Key127</a:t>
            </a:r>
          </a:p>
          <a:p>
            <a:pPr algn="ctr"/>
            <a:r>
              <a:rPr lang="de-DE" dirty="0" err="1" smtClean="0"/>
              <a:t>ncaa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8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871707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parallel code</a:t>
            </a:r>
          </a:p>
          <a:p>
            <a:r>
              <a:rPr lang="en-US" dirty="0" smtClean="0"/>
              <a:t>Analyze best combination of threads per block and blocks per grid. (I used 64,32)</a:t>
            </a:r>
          </a:p>
          <a:p>
            <a:r>
              <a:rPr lang="en-US" dirty="0" smtClean="0"/>
              <a:t>Utilize multiple cards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</a:t>
            </a:r>
            <a:r>
              <a:rPr lang="de-DE" dirty="0" err="1" smtClean="0"/>
              <a:t>weakness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DES </a:t>
            </a:r>
          </a:p>
          <a:p>
            <a:pPr lvl="1"/>
            <a:r>
              <a:rPr lang="de-DE" dirty="0" smtClean="0"/>
              <a:t>Keys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distance</a:t>
            </a:r>
            <a:r>
              <a:rPr lang="de-DE" dirty="0" smtClean="0"/>
              <a:t> 1 per </a:t>
            </a:r>
            <a:r>
              <a:rPr lang="de-DE" dirty="0" err="1" smtClean="0"/>
              <a:t>byte</a:t>
            </a:r>
            <a:r>
              <a:rPr lang="de-DE" dirty="0" smtClean="0"/>
              <a:t> </a:t>
            </a:r>
            <a:r>
              <a:rPr lang="de-DE" dirty="0" err="1" smtClean="0"/>
              <a:t>yield</a:t>
            </a:r>
            <a:r>
              <a:rPr lang="de-DE" dirty="0" smtClean="0"/>
              <a:t> same </a:t>
            </a:r>
            <a:r>
              <a:rPr lang="de-DE" dirty="0" err="1" smtClean="0"/>
              <a:t>cipher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Key </a:t>
            </a:r>
            <a:r>
              <a:rPr lang="de-DE" dirty="0" err="1" smtClean="0"/>
              <a:t>keykeyke</a:t>
            </a:r>
            <a:r>
              <a:rPr lang="de-DE" dirty="0" smtClean="0"/>
              <a:t> == </a:t>
            </a:r>
            <a:r>
              <a:rPr lang="de-DE" dirty="0" err="1" smtClean="0"/>
              <a:t>jdxjdxjd</a:t>
            </a:r>
            <a:r>
              <a:rPr lang="de-DE" dirty="0" smtClean="0"/>
              <a:t> == </a:t>
            </a:r>
            <a:r>
              <a:rPr lang="de-DE" smtClean="0"/>
              <a:t>jdxkeyje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8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endParaRPr lang="en-US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Questions</a:t>
            </a:r>
            <a:r>
              <a:rPr lang="de-DE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424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197</Words>
  <Application>Microsoft Office PowerPoint</Application>
  <PresentationFormat>Bildschirmpräsentation (4:3)</PresentationFormat>
  <Paragraphs>98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Deimos</vt:lpstr>
      <vt:lpstr>Bruteforcing DES</vt:lpstr>
      <vt:lpstr>What is DES?</vt:lpstr>
      <vt:lpstr>How does  it work?</vt:lpstr>
      <vt:lpstr>Modes of operation</vt:lpstr>
      <vt:lpstr>Modes of operation</vt:lpstr>
      <vt:lpstr>How to bruteforce </vt:lpstr>
      <vt:lpstr>Performance</vt:lpstr>
      <vt:lpstr>Outlook</vt:lpstr>
      <vt:lpstr>Thank you for 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Bruteforcing DES</dc:title>
  <dc:creator>Michael Mardaus</dc:creator>
  <cp:lastModifiedBy>Michael Mardaus</cp:lastModifiedBy>
  <cp:revision>18</cp:revision>
  <dcterms:created xsi:type="dcterms:W3CDTF">2014-04-16T19:53:00Z</dcterms:created>
  <dcterms:modified xsi:type="dcterms:W3CDTF">2014-04-16T22:45:31Z</dcterms:modified>
</cp:coreProperties>
</file>