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65" r:id="rId5"/>
    <p:sldId id="268" r:id="rId6"/>
    <p:sldId id="267" r:id="rId7"/>
    <p:sldId id="266" r:id="rId8"/>
    <p:sldId id="269" r:id="rId9"/>
    <p:sldId id="270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2" r:id="rId19"/>
    <p:sldId id="273" r:id="rId20"/>
    <p:sldId id="283" r:id="rId21"/>
    <p:sldId id="281" r:id="rId22"/>
    <p:sldId id="284" r:id="rId23"/>
    <p:sldId id="258" r:id="rId24"/>
    <p:sldId id="285" r:id="rId25"/>
    <p:sldId id="287" r:id="rId26"/>
    <p:sldId id="288" r:id="rId27"/>
    <p:sldId id="291" r:id="rId28"/>
    <p:sldId id="292" r:id="rId29"/>
    <p:sldId id="293" r:id="rId30"/>
    <p:sldId id="302" r:id="rId31"/>
    <p:sldId id="301" r:id="rId32"/>
    <p:sldId id="300" r:id="rId33"/>
    <p:sldId id="299" r:id="rId34"/>
    <p:sldId id="298" r:id="rId35"/>
    <p:sldId id="297" r:id="rId36"/>
    <p:sldId id="303" r:id="rId37"/>
    <p:sldId id="306" r:id="rId38"/>
    <p:sldId id="305" r:id="rId39"/>
    <p:sldId id="304" r:id="rId40"/>
    <p:sldId id="307" r:id="rId41"/>
    <p:sldId id="30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-366" y="5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918A-2ADA-44E3-8C1D-7521942E9F36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17A1-C522-4091-ACA7-1D05B4197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8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918A-2ADA-44E3-8C1D-7521942E9F36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17A1-C522-4091-ACA7-1D05B4197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2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918A-2ADA-44E3-8C1D-7521942E9F36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17A1-C522-4091-ACA7-1D05B4197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8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918A-2ADA-44E3-8C1D-7521942E9F36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17A1-C522-4091-ACA7-1D05B4197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0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918A-2ADA-44E3-8C1D-7521942E9F36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17A1-C522-4091-ACA7-1D05B4197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4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918A-2ADA-44E3-8C1D-7521942E9F36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17A1-C522-4091-ACA7-1D05B4197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8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918A-2ADA-44E3-8C1D-7521942E9F36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17A1-C522-4091-ACA7-1D05B4197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4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918A-2ADA-44E3-8C1D-7521942E9F36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17A1-C522-4091-ACA7-1D05B4197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4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918A-2ADA-44E3-8C1D-7521942E9F36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17A1-C522-4091-ACA7-1D05B4197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4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918A-2ADA-44E3-8C1D-7521942E9F36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17A1-C522-4091-ACA7-1D05B4197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1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918A-2ADA-44E3-8C1D-7521942E9F36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17A1-C522-4091-ACA7-1D05B4197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3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2918A-2ADA-44E3-8C1D-7521942E9F36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17A1-C522-4091-ACA7-1D05B4197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7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gif"/><Relationship Id="rId1" Type="http://schemas.openxmlformats.org/officeDocument/2006/relationships/video" Target="NULL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2.gif"/><Relationship Id="rId1" Type="http://schemas.openxmlformats.org/officeDocument/2006/relationships/video" Target="NULL" TargetMode="Externa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3.gif"/><Relationship Id="rId1" Type="http://schemas.openxmlformats.org/officeDocument/2006/relationships/video" Target="NULL" TargetMode="Externa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4.gif"/><Relationship Id="rId1" Type="http://schemas.openxmlformats.org/officeDocument/2006/relationships/video" Target="NULL" TargetMode="Externa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5700" y="482600"/>
            <a:ext cx="9880600" cy="2662237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mbria" panose="02040503050406030204" pitchFamily="18" charset="0"/>
              </a:rPr>
              <a:t>Controlling Transient Lifetimes in Magnetic Nanoparticles</a:t>
            </a:r>
            <a:endParaRPr lang="en-US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Matthew Phelps, Robert </a:t>
            </a:r>
            <a:r>
              <a:rPr lang="en-US" sz="4000" dirty="0" err="1" smtClean="0"/>
              <a:t>Camley</a:t>
            </a:r>
            <a:r>
              <a:rPr lang="en-US" sz="4000" dirty="0" smtClean="0"/>
              <a:t>, Karen </a:t>
            </a:r>
            <a:r>
              <a:rPr lang="en-US" sz="4000" dirty="0" err="1" smtClean="0"/>
              <a:t>Livesey</a:t>
            </a:r>
            <a:endParaRPr lang="en-US" sz="4000" dirty="0"/>
          </a:p>
        </p:txBody>
      </p:sp>
      <p:pic>
        <p:nvPicPr>
          <p:cNvPr id="4" name="Picture 3" descr="UCCS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825" y="4850740"/>
            <a:ext cx="2752150" cy="17285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62250" y="5238751"/>
            <a:ext cx="6667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Department of Physics</a:t>
            </a:r>
          </a:p>
          <a:p>
            <a:pPr algn="ctr"/>
            <a:r>
              <a:rPr lang="en-US" sz="2400" i="1" dirty="0" smtClean="0"/>
              <a:t>University of Colorado </a:t>
            </a:r>
            <a:r>
              <a:rPr lang="en-US" sz="2400" i="1" dirty="0" smtClean="0"/>
              <a:t>Colorado</a:t>
            </a:r>
            <a:r>
              <a:rPr lang="en-US" sz="2400" i="1" dirty="0" smtClean="0"/>
              <a:t> Springs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95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67972" y="172391"/>
            <a:ext cx="72560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mbria" panose="02040503050406030204" pitchFamily="18" charset="0"/>
              </a:rPr>
              <a:t>H</a:t>
            </a:r>
            <a:r>
              <a:rPr lang="en-US" sz="4400" baseline="-25000" dirty="0" smtClean="0">
                <a:latin typeface="Cambria" panose="02040503050406030204" pitchFamily="18" charset="0"/>
              </a:rPr>
              <a:t>z</a:t>
            </a:r>
            <a:r>
              <a:rPr lang="en-US" sz="4400" dirty="0" smtClean="0">
                <a:latin typeface="Cambria" panose="02040503050406030204" pitchFamily="18" charset="0"/>
              </a:rPr>
              <a:t>=100 </a:t>
            </a:r>
            <a:r>
              <a:rPr lang="en-US" sz="4400" dirty="0" err="1" smtClean="0">
                <a:latin typeface="Cambria" panose="02040503050406030204" pitchFamily="18" charset="0"/>
              </a:rPr>
              <a:t>Oe</a:t>
            </a:r>
            <a:endParaRPr lang="en-US" sz="4400" baseline="-25000" dirty="0">
              <a:latin typeface="Cambria" panose="02040503050406030204" pitchFamily="18" charset="0"/>
            </a:endParaRPr>
          </a:p>
        </p:txBody>
      </p:sp>
      <p:pic>
        <p:nvPicPr>
          <p:cNvPr id="3" name="hx0_Precession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5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29384" y="941832"/>
            <a:ext cx="8331984" cy="809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9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5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48543" y="85591"/>
            <a:ext cx="2742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mbria" panose="02040503050406030204" pitchFamily="18" charset="0"/>
              </a:rPr>
              <a:t>Motion of</a:t>
            </a:r>
            <a:endParaRPr lang="en-US" sz="4400" baseline="-25000" dirty="0">
              <a:latin typeface="Cambria" panose="020405030504060302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-1"/>
            <a:ext cx="468496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67964"/>
              </p:ext>
            </p:extLst>
          </p:nvPr>
        </p:nvGraphicFramePr>
        <p:xfrm>
          <a:off x="5764770" y="62407"/>
          <a:ext cx="841829" cy="915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3" imgW="215713" imgH="241091" progId="Equation.3">
                  <p:embed/>
                </p:oleObj>
              </mc:Choice>
              <mc:Fallback>
                <p:oleObj name="Equation" r:id="rId3" imgW="215713" imgH="24109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770" y="62407"/>
                        <a:ext cx="841829" cy="9150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466657" y="62407"/>
            <a:ext cx="2742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mbria" panose="02040503050406030204" pitchFamily="18" charset="0"/>
              </a:rPr>
              <a:t>Over Time</a:t>
            </a:r>
            <a:endParaRPr lang="en-US" sz="4400" baseline="-25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5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14" y="45718"/>
            <a:ext cx="8939682" cy="65818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543" y="85591"/>
            <a:ext cx="2742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mbria" panose="02040503050406030204" pitchFamily="18" charset="0"/>
              </a:rPr>
              <a:t>Motion of</a:t>
            </a:r>
            <a:endParaRPr lang="en-US" sz="4400" baseline="-25000" dirty="0">
              <a:latin typeface="Cambria" panose="020405030504060302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-1"/>
            <a:ext cx="468496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67964"/>
              </p:ext>
            </p:extLst>
          </p:nvPr>
        </p:nvGraphicFramePr>
        <p:xfrm>
          <a:off x="5764770" y="62407"/>
          <a:ext cx="841829" cy="915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4" imgW="215713" imgH="241091" progId="Equation.3">
                  <p:embed/>
                </p:oleObj>
              </mc:Choice>
              <mc:Fallback>
                <p:oleObj name="Equation" r:id="rId4" imgW="215713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770" y="62407"/>
                        <a:ext cx="841829" cy="9150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466657" y="62407"/>
            <a:ext cx="2742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mbria" panose="02040503050406030204" pitchFamily="18" charset="0"/>
              </a:rPr>
              <a:t>Over Time</a:t>
            </a:r>
            <a:endParaRPr lang="en-US" sz="4400" baseline="-25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37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8" y="45720"/>
            <a:ext cx="8942832" cy="65836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543" y="85591"/>
            <a:ext cx="2742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mbria" panose="02040503050406030204" pitchFamily="18" charset="0"/>
              </a:rPr>
              <a:t>Motion of</a:t>
            </a:r>
            <a:endParaRPr lang="en-US" sz="4400" baseline="-25000" dirty="0">
              <a:latin typeface="Cambria" panose="020405030504060302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-1"/>
            <a:ext cx="468496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67964"/>
              </p:ext>
            </p:extLst>
          </p:nvPr>
        </p:nvGraphicFramePr>
        <p:xfrm>
          <a:off x="5764770" y="62407"/>
          <a:ext cx="841829" cy="915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4" imgW="215713" imgH="241091" progId="Equation.3">
                  <p:embed/>
                </p:oleObj>
              </mc:Choice>
              <mc:Fallback>
                <p:oleObj name="Equation" r:id="rId4" imgW="215713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770" y="62407"/>
                        <a:ext cx="841829" cy="9150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466657" y="62407"/>
            <a:ext cx="2742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mbria" panose="02040503050406030204" pitchFamily="18" charset="0"/>
              </a:rPr>
              <a:t>Over Time</a:t>
            </a:r>
            <a:endParaRPr lang="en-US" sz="4400" baseline="-25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16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8" y="45720"/>
            <a:ext cx="8939682" cy="65594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543" y="85591"/>
            <a:ext cx="2742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mbria" panose="02040503050406030204" pitchFamily="18" charset="0"/>
              </a:rPr>
              <a:t>Motion of</a:t>
            </a:r>
            <a:endParaRPr lang="en-US" sz="4400" baseline="-25000" dirty="0">
              <a:latin typeface="Cambria" panose="020405030504060302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-1"/>
            <a:ext cx="468496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67964"/>
              </p:ext>
            </p:extLst>
          </p:nvPr>
        </p:nvGraphicFramePr>
        <p:xfrm>
          <a:off x="5764770" y="62407"/>
          <a:ext cx="841829" cy="915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4" imgW="215713" imgH="241091" progId="Equation.3">
                  <p:embed/>
                </p:oleObj>
              </mc:Choice>
              <mc:Fallback>
                <p:oleObj name="Equation" r:id="rId4" imgW="215713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770" y="62407"/>
                        <a:ext cx="841829" cy="9150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466657" y="62407"/>
            <a:ext cx="2742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mbria" panose="02040503050406030204" pitchFamily="18" charset="0"/>
              </a:rPr>
              <a:t>Over Time</a:t>
            </a:r>
            <a:endParaRPr lang="en-US" sz="4400" baseline="-25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60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14" y="45721"/>
            <a:ext cx="8939682" cy="65818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14504" y="98555"/>
            <a:ext cx="81994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mbria" panose="02040503050406030204" pitchFamily="18" charset="0"/>
              </a:rPr>
              <a:t>How do we analyze this motion?</a:t>
            </a:r>
            <a:endParaRPr lang="en-US" sz="4400" dirty="0">
              <a:latin typeface="Cambria" panose="02040503050406030204" pitchFamily="18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3539083" y="4242127"/>
            <a:ext cx="211551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7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8" y="45720"/>
            <a:ext cx="8942832" cy="65836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14504" y="98555"/>
            <a:ext cx="81994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mbria" panose="02040503050406030204" pitchFamily="18" charset="0"/>
              </a:rPr>
              <a:t>How do we analyze this motion?</a:t>
            </a:r>
            <a:endParaRPr lang="en-US" sz="4400" dirty="0">
              <a:latin typeface="Cambria" panose="02040503050406030204" pitchFamily="18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3539083" y="4242127"/>
            <a:ext cx="211551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0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8" y="45720"/>
            <a:ext cx="8942832" cy="65836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14504" y="98555"/>
            <a:ext cx="81994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mbria" panose="02040503050406030204" pitchFamily="18" charset="0"/>
              </a:rPr>
              <a:t>Apply Fourier Transform</a:t>
            </a:r>
            <a:endParaRPr lang="en-US" sz="4400" dirty="0">
              <a:latin typeface="Cambria" panose="02040503050406030204" pitchFamily="18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3539083" y="4242127"/>
            <a:ext cx="211551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-1"/>
            <a:ext cx="468496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612648"/>
            <a:ext cx="7624119" cy="564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4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-1"/>
            <a:ext cx="468496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hx0_FT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1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86000" y="609600"/>
            <a:ext cx="76200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3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9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384" y="941832"/>
            <a:ext cx="8330159" cy="80906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3888" y="175643"/>
            <a:ext cx="54842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mbria" panose="02040503050406030204" pitchFamily="18" charset="0"/>
              </a:rPr>
              <a:t>The Magnetic Nanoparticle</a:t>
            </a:r>
            <a:endParaRPr lang="en-US" sz="4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87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67972" y="172391"/>
            <a:ext cx="72560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mbria" panose="02040503050406030204" pitchFamily="18" charset="0"/>
              </a:rPr>
              <a:t>H</a:t>
            </a:r>
            <a:r>
              <a:rPr lang="en-US" sz="4400" baseline="-25000" dirty="0" smtClean="0">
                <a:latin typeface="Cambria" panose="02040503050406030204" pitchFamily="18" charset="0"/>
              </a:rPr>
              <a:t>z</a:t>
            </a:r>
            <a:r>
              <a:rPr lang="en-US" sz="4400" dirty="0" smtClean="0">
                <a:latin typeface="Cambria" panose="02040503050406030204" pitchFamily="18" charset="0"/>
              </a:rPr>
              <a:t>=100 </a:t>
            </a:r>
            <a:r>
              <a:rPr lang="en-US" sz="4400" dirty="0" err="1" smtClean="0">
                <a:latin typeface="Cambria" panose="02040503050406030204" pitchFamily="18" charset="0"/>
              </a:rPr>
              <a:t>Oe</a:t>
            </a:r>
            <a:endParaRPr lang="en-US" sz="4400" baseline="-25000" dirty="0"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384" y="941832"/>
            <a:ext cx="8330159" cy="80906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6341" y="1972530"/>
            <a:ext cx="5718629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300 ns Decay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Natural Frequency Decayed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Lines up with H</a:t>
            </a:r>
            <a:r>
              <a:rPr lang="en-US" sz="3200" baseline="-25000" dirty="0" smtClean="0"/>
              <a:t>z</a:t>
            </a:r>
            <a:endParaRPr 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111331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09077" y="172391"/>
            <a:ext cx="9970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mbria" panose="02040503050406030204" pitchFamily="18" charset="0"/>
              </a:rPr>
              <a:t>Lets add a driving field, h</a:t>
            </a:r>
            <a:r>
              <a:rPr lang="en-US" sz="4400" baseline="-25000" dirty="0" smtClean="0">
                <a:latin typeface="Cambria" panose="02040503050406030204" pitchFamily="18" charset="0"/>
              </a:rPr>
              <a:t>x</a:t>
            </a:r>
            <a:r>
              <a:rPr lang="en-US" sz="4400" dirty="0" smtClean="0">
                <a:latin typeface="Cambria" panose="02040503050406030204" pitchFamily="18" charset="0"/>
              </a:rPr>
              <a:t>=100 </a:t>
            </a:r>
            <a:r>
              <a:rPr lang="en-US" sz="4400" dirty="0" err="1" smtClean="0">
                <a:latin typeface="Cambria" panose="02040503050406030204" pitchFamily="18" charset="0"/>
              </a:rPr>
              <a:t>Oe</a:t>
            </a:r>
            <a:endParaRPr lang="en-US" sz="4400" baseline="-25000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384" y="941832"/>
            <a:ext cx="8330159" cy="809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4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621792"/>
            <a:ext cx="7625693" cy="561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4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hx100_FT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1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86000" y="623888"/>
            <a:ext cx="762000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3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9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09077" y="172391"/>
            <a:ext cx="99707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mbria" panose="02040503050406030204" pitchFamily="18" charset="0"/>
              </a:rPr>
              <a:t>What if we change the strength of the driving field, h</a:t>
            </a:r>
            <a:r>
              <a:rPr lang="en-US" sz="4400" baseline="-25000" dirty="0" smtClean="0">
                <a:latin typeface="Cambria" panose="02040503050406030204" pitchFamily="18" charset="0"/>
              </a:rPr>
              <a:t>x</a:t>
            </a:r>
            <a:r>
              <a:rPr lang="en-US" sz="4400" dirty="0">
                <a:latin typeface="Cambria" panose="02040503050406030204" pitchFamily="18" charset="0"/>
              </a:rPr>
              <a:t>?</a:t>
            </a:r>
            <a:endParaRPr lang="en-US" sz="4400" baseline="-25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85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649224"/>
            <a:ext cx="7616341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5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x430_FT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1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86000" y="652463"/>
            <a:ext cx="762000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9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09077" y="172391"/>
            <a:ext cx="9970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mbria" panose="02040503050406030204" pitchFamily="18" charset="0"/>
              </a:rPr>
              <a:t>Where was the decay?</a:t>
            </a:r>
            <a:endParaRPr lang="en-US" sz="4400" baseline="-25000" dirty="0"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9829" y="1640114"/>
            <a:ext cx="106389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aseline="-25000" dirty="0" smtClean="0"/>
              <a:t>Lets plot the decay time of the natural frequency for different strengths of the driving field, hx</a:t>
            </a:r>
            <a:endParaRPr lang="en-US" sz="6000" baseline="-25000" dirty="0"/>
          </a:p>
        </p:txBody>
      </p:sp>
      <p:sp>
        <p:nvSpPr>
          <p:cNvPr id="3" name="Oval 2"/>
          <p:cNvSpPr/>
          <p:nvPr/>
        </p:nvSpPr>
        <p:spPr>
          <a:xfrm>
            <a:off x="1018603" y="2301833"/>
            <a:ext cx="180948" cy="180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3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556" y="210714"/>
            <a:ext cx="8939682" cy="643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7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8" y="210312"/>
            <a:ext cx="8939682" cy="643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6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53888" y="175643"/>
            <a:ext cx="5484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mbria" panose="02040503050406030204" pitchFamily="18" charset="0"/>
              </a:rPr>
              <a:t>Magnetization Vector</a:t>
            </a:r>
            <a:endParaRPr lang="en-US" sz="4400" dirty="0"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384" y="941832"/>
            <a:ext cx="8330159" cy="809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5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8" y="210312"/>
            <a:ext cx="8939682" cy="643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8" y="210312"/>
            <a:ext cx="8939682" cy="647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5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8" y="210312"/>
            <a:ext cx="8939682" cy="643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2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8" y="210312"/>
            <a:ext cx="8939682" cy="643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9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8" y="210312"/>
            <a:ext cx="8939682" cy="643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5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8" y="210312"/>
            <a:ext cx="8939682" cy="643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3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09077" y="172391"/>
            <a:ext cx="9970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Cambria" panose="02040503050406030204" pitchFamily="18" charset="0"/>
              </a:rPr>
              <a:t>Overview</a:t>
            </a:r>
            <a:endParaRPr lang="en-US" sz="5400" baseline="-25000" dirty="0"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8163" y="1098122"/>
            <a:ext cx="5538466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smtClean="0"/>
              <a:t>H</a:t>
            </a:r>
            <a:r>
              <a:rPr lang="en-US" sz="4400" baseline="-25000" dirty="0" smtClean="0"/>
              <a:t>z</a:t>
            </a:r>
            <a:r>
              <a:rPr lang="en-US" sz="4400" dirty="0" smtClean="0"/>
              <a:t>=100 </a:t>
            </a:r>
            <a:r>
              <a:rPr lang="en-US" sz="4400" dirty="0" err="1" smtClean="0"/>
              <a:t>Oe</a:t>
            </a:r>
            <a:r>
              <a:rPr lang="en-US" sz="4400" dirty="0" smtClean="0"/>
              <a:t>, h</a:t>
            </a:r>
            <a:r>
              <a:rPr lang="en-US" sz="4400" baseline="-25000" dirty="0" smtClean="0"/>
              <a:t>x</a:t>
            </a:r>
            <a:r>
              <a:rPr lang="en-US" sz="4400" dirty="0" smtClean="0"/>
              <a:t>=0 </a:t>
            </a:r>
            <a:r>
              <a:rPr lang="en-US" sz="4400" dirty="0" err="1" smtClean="0"/>
              <a:t>Oe</a:t>
            </a:r>
            <a:r>
              <a:rPr lang="en-US" sz="4400" dirty="0" smtClean="0"/>
              <a:t> </a:t>
            </a:r>
          </a:p>
        </p:txBody>
      </p:sp>
      <p:sp>
        <p:nvSpPr>
          <p:cNvPr id="4" name="Right Arrow 3"/>
          <p:cNvSpPr/>
          <p:nvPr/>
        </p:nvSpPr>
        <p:spPr>
          <a:xfrm>
            <a:off x="6297390" y="1559522"/>
            <a:ext cx="1204686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55215" y="1166960"/>
            <a:ext cx="5538466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 smtClean="0"/>
              <a:t>300 ns Decay</a:t>
            </a:r>
          </a:p>
        </p:txBody>
      </p:sp>
    </p:spTree>
    <p:extLst>
      <p:ext uri="{BB962C8B-B14F-4D97-AF65-F5344CB8AC3E}">
        <p14:creationId xmlns:p14="http://schemas.microsoft.com/office/powerpoint/2010/main" val="42508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09077" y="172391"/>
            <a:ext cx="9970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Cambria" panose="02040503050406030204" pitchFamily="18" charset="0"/>
              </a:rPr>
              <a:t>Overview</a:t>
            </a:r>
            <a:endParaRPr lang="en-US" sz="5400" baseline="-25000" dirty="0"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8163" y="1098122"/>
            <a:ext cx="55384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smtClean="0"/>
              <a:t>H</a:t>
            </a:r>
            <a:r>
              <a:rPr lang="en-US" sz="4400" baseline="-25000" dirty="0" smtClean="0"/>
              <a:t>z</a:t>
            </a:r>
            <a:r>
              <a:rPr lang="en-US" sz="4400" dirty="0" smtClean="0"/>
              <a:t>=100 </a:t>
            </a:r>
            <a:r>
              <a:rPr lang="en-US" sz="4400" dirty="0" err="1" smtClean="0"/>
              <a:t>Oe</a:t>
            </a:r>
            <a:r>
              <a:rPr lang="en-US" sz="4400" dirty="0" smtClean="0"/>
              <a:t>, h</a:t>
            </a:r>
            <a:r>
              <a:rPr lang="en-US" sz="4400" baseline="-25000" dirty="0" smtClean="0"/>
              <a:t>x</a:t>
            </a:r>
            <a:r>
              <a:rPr lang="en-US" sz="4400" dirty="0" smtClean="0"/>
              <a:t>=0 </a:t>
            </a:r>
            <a:r>
              <a:rPr lang="en-US" sz="4400" dirty="0" err="1" smtClean="0"/>
              <a:t>Oe</a:t>
            </a:r>
            <a:r>
              <a:rPr lang="en-US" sz="4400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smtClean="0"/>
              <a:t>H</a:t>
            </a:r>
            <a:r>
              <a:rPr lang="en-US" sz="4400" baseline="-25000" dirty="0" smtClean="0"/>
              <a:t>z</a:t>
            </a:r>
            <a:r>
              <a:rPr lang="en-US" sz="4400" dirty="0" smtClean="0"/>
              <a:t>=100 </a:t>
            </a:r>
            <a:r>
              <a:rPr lang="en-US" sz="4400" dirty="0" err="1"/>
              <a:t>O</a:t>
            </a:r>
            <a:r>
              <a:rPr lang="en-US" sz="4400" dirty="0" err="1" smtClean="0"/>
              <a:t>e</a:t>
            </a:r>
            <a:r>
              <a:rPr lang="en-US" sz="4400" dirty="0" smtClean="0"/>
              <a:t>, h</a:t>
            </a:r>
            <a:r>
              <a:rPr lang="en-US" sz="4400" baseline="-25000" dirty="0" smtClean="0"/>
              <a:t>x</a:t>
            </a:r>
            <a:r>
              <a:rPr lang="en-US" sz="4400" dirty="0" smtClean="0"/>
              <a:t>=100 </a:t>
            </a:r>
            <a:r>
              <a:rPr lang="en-US" sz="4400" dirty="0" err="1" smtClean="0"/>
              <a:t>Oe</a:t>
            </a:r>
            <a:endParaRPr lang="en-US" sz="4400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6297390" y="1559522"/>
            <a:ext cx="1204686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55215" y="1166960"/>
            <a:ext cx="55384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 smtClean="0"/>
              <a:t>300 ns Decay</a:t>
            </a:r>
          </a:p>
          <a:p>
            <a:pPr>
              <a:lnSpc>
                <a:spcPct val="150000"/>
              </a:lnSpc>
            </a:pPr>
            <a:r>
              <a:rPr lang="en-US" sz="4400" dirty="0" smtClean="0"/>
              <a:t>300 ns Decay 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286407" y="2528421"/>
            <a:ext cx="1204686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4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09077" y="172391"/>
            <a:ext cx="9970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Cambria" panose="02040503050406030204" pitchFamily="18" charset="0"/>
              </a:rPr>
              <a:t>Overview</a:t>
            </a:r>
            <a:endParaRPr lang="en-US" sz="5400" baseline="-25000" dirty="0"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8163" y="1098122"/>
            <a:ext cx="55384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smtClean="0"/>
              <a:t>H</a:t>
            </a:r>
            <a:r>
              <a:rPr lang="en-US" sz="4400" baseline="-25000" dirty="0" smtClean="0"/>
              <a:t>z</a:t>
            </a:r>
            <a:r>
              <a:rPr lang="en-US" sz="4400" dirty="0" smtClean="0"/>
              <a:t>=100 </a:t>
            </a:r>
            <a:r>
              <a:rPr lang="en-US" sz="4400" dirty="0" err="1" smtClean="0"/>
              <a:t>Oe</a:t>
            </a:r>
            <a:r>
              <a:rPr lang="en-US" sz="4400" dirty="0" smtClean="0"/>
              <a:t>, h</a:t>
            </a:r>
            <a:r>
              <a:rPr lang="en-US" sz="4400" baseline="-25000" dirty="0" smtClean="0"/>
              <a:t>x</a:t>
            </a:r>
            <a:r>
              <a:rPr lang="en-US" sz="4400" dirty="0" smtClean="0"/>
              <a:t>=0 </a:t>
            </a:r>
            <a:r>
              <a:rPr lang="en-US" sz="4400" dirty="0" err="1" smtClean="0"/>
              <a:t>Oe</a:t>
            </a:r>
            <a:r>
              <a:rPr lang="en-US" sz="4400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smtClean="0"/>
              <a:t>H</a:t>
            </a:r>
            <a:r>
              <a:rPr lang="en-US" sz="4400" baseline="-25000" dirty="0" smtClean="0"/>
              <a:t>z</a:t>
            </a:r>
            <a:r>
              <a:rPr lang="en-US" sz="4400" dirty="0" smtClean="0"/>
              <a:t>=100 </a:t>
            </a:r>
            <a:r>
              <a:rPr lang="en-US" sz="4400" dirty="0" err="1"/>
              <a:t>O</a:t>
            </a:r>
            <a:r>
              <a:rPr lang="en-US" sz="4400" dirty="0" err="1" smtClean="0"/>
              <a:t>e</a:t>
            </a:r>
            <a:r>
              <a:rPr lang="en-US" sz="4400" dirty="0" smtClean="0"/>
              <a:t>, h</a:t>
            </a:r>
            <a:r>
              <a:rPr lang="en-US" sz="4400" baseline="-25000" dirty="0" smtClean="0"/>
              <a:t>x</a:t>
            </a:r>
            <a:r>
              <a:rPr lang="en-US" sz="4400" dirty="0" smtClean="0"/>
              <a:t>=100 </a:t>
            </a:r>
            <a:r>
              <a:rPr lang="en-US" sz="4400" dirty="0" err="1" smtClean="0"/>
              <a:t>Oe</a:t>
            </a:r>
            <a:endParaRPr lang="en-US" sz="4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smtClean="0"/>
              <a:t>H</a:t>
            </a:r>
            <a:r>
              <a:rPr lang="en-US" sz="4400" baseline="-25000" dirty="0" smtClean="0"/>
              <a:t>z</a:t>
            </a:r>
            <a:r>
              <a:rPr lang="en-US" sz="4400" dirty="0" smtClean="0"/>
              <a:t>=100 </a:t>
            </a:r>
            <a:r>
              <a:rPr lang="en-US" sz="4400" dirty="0" err="1" smtClean="0"/>
              <a:t>Oe</a:t>
            </a:r>
            <a:r>
              <a:rPr lang="en-US" sz="4400" dirty="0" smtClean="0"/>
              <a:t>, h</a:t>
            </a:r>
            <a:r>
              <a:rPr lang="en-US" sz="4400" baseline="-25000" dirty="0" smtClean="0"/>
              <a:t>x</a:t>
            </a:r>
            <a:r>
              <a:rPr lang="en-US" sz="4400" dirty="0" smtClean="0"/>
              <a:t>=430 </a:t>
            </a:r>
            <a:r>
              <a:rPr lang="en-US" sz="4400" dirty="0" err="1" smtClean="0"/>
              <a:t>Oe</a:t>
            </a:r>
            <a:r>
              <a:rPr lang="en-US" sz="4400" dirty="0" smtClean="0"/>
              <a:t> </a:t>
            </a:r>
            <a:endParaRPr lang="en-US" sz="4400" dirty="0"/>
          </a:p>
        </p:txBody>
      </p:sp>
      <p:sp>
        <p:nvSpPr>
          <p:cNvPr id="4" name="Right Arrow 3"/>
          <p:cNvSpPr/>
          <p:nvPr/>
        </p:nvSpPr>
        <p:spPr>
          <a:xfrm>
            <a:off x="6297390" y="1559522"/>
            <a:ext cx="1204686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55215" y="1166960"/>
            <a:ext cx="55384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 smtClean="0"/>
              <a:t>300 ns Decay</a:t>
            </a:r>
          </a:p>
          <a:p>
            <a:pPr>
              <a:lnSpc>
                <a:spcPct val="150000"/>
              </a:lnSpc>
            </a:pPr>
            <a:r>
              <a:rPr lang="en-US" sz="4400" dirty="0" smtClean="0"/>
              <a:t>300 ns Decay </a:t>
            </a:r>
          </a:p>
          <a:p>
            <a:pPr>
              <a:lnSpc>
                <a:spcPct val="150000"/>
              </a:lnSpc>
            </a:pPr>
            <a:r>
              <a:rPr lang="en-US" sz="4400" dirty="0" smtClean="0"/>
              <a:t>&gt; 10,000 ns Decay</a:t>
            </a:r>
            <a:endParaRPr lang="en-US" sz="4400" dirty="0"/>
          </a:p>
        </p:txBody>
      </p:sp>
      <p:sp>
        <p:nvSpPr>
          <p:cNvPr id="7" name="Right Arrow 6"/>
          <p:cNvSpPr/>
          <p:nvPr/>
        </p:nvSpPr>
        <p:spPr>
          <a:xfrm>
            <a:off x="6286407" y="2528421"/>
            <a:ext cx="1204686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297390" y="3587040"/>
            <a:ext cx="1204686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7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09077" y="172391"/>
            <a:ext cx="9970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Cambria" panose="02040503050406030204" pitchFamily="18" charset="0"/>
              </a:rPr>
              <a:t>Overview</a:t>
            </a:r>
            <a:endParaRPr lang="en-US" sz="5400" baseline="-25000" dirty="0"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8163" y="1098122"/>
            <a:ext cx="55384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smtClean="0"/>
              <a:t>H</a:t>
            </a:r>
            <a:r>
              <a:rPr lang="en-US" sz="4400" baseline="-25000" dirty="0" smtClean="0"/>
              <a:t>z</a:t>
            </a:r>
            <a:r>
              <a:rPr lang="en-US" sz="4400" dirty="0" smtClean="0"/>
              <a:t>=100 </a:t>
            </a:r>
            <a:r>
              <a:rPr lang="en-US" sz="4400" dirty="0" err="1" smtClean="0"/>
              <a:t>Oe</a:t>
            </a:r>
            <a:r>
              <a:rPr lang="en-US" sz="4400" dirty="0" smtClean="0"/>
              <a:t>, h</a:t>
            </a:r>
            <a:r>
              <a:rPr lang="en-US" sz="4400" baseline="-25000" dirty="0" smtClean="0"/>
              <a:t>x</a:t>
            </a:r>
            <a:r>
              <a:rPr lang="en-US" sz="4400" dirty="0" smtClean="0"/>
              <a:t>=0 </a:t>
            </a:r>
            <a:r>
              <a:rPr lang="en-US" sz="4400" dirty="0" err="1" smtClean="0"/>
              <a:t>Oe</a:t>
            </a:r>
            <a:r>
              <a:rPr lang="en-US" sz="4400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smtClean="0"/>
              <a:t>H</a:t>
            </a:r>
            <a:r>
              <a:rPr lang="en-US" sz="4400" baseline="-25000" dirty="0" smtClean="0"/>
              <a:t>z</a:t>
            </a:r>
            <a:r>
              <a:rPr lang="en-US" sz="4400" dirty="0" smtClean="0"/>
              <a:t>=100 </a:t>
            </a:r>
            <a:r>
              <a:rPr lang="en-US" sz="4400" dirty="0" err="1"/>
              <a:t>O</a:t>
            </a:r>
            <a:r>
              <a:rPr lang="en-US" sz="4400" dirty="0" err="1" smtClean="0"/>
              <a:t>e</a:t>
            </a:r>
            <a:r>
              <a:rPr lang="en-US" sz="4400" dirty="0" smtClean="0"/>
              <a:t>, h</a:t>
            </a:r>
            <a:r>
              <a:rPr lang="en-US" sz="4400" baseline="-25000" dirty="0" smtClean="0"/>
              <a:t>x</a:t>
            </a:r>
            <a:r>
              <a:rPr lang="en-US" sz="4400" dirty="0" smtClean="0"/>
              <a:t>=100 </a:t>
            </a:r>
            <a:r>
              <a:rPr lang="en-US" sz="4400" dirty="0" err="1" smtClean="0"/>
              <a:t>Oe</a:t>
            </a:r>
            <a:endParaRPr lang="en-US" sz="4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smtClean="0"/>
              <a:t>H</a:t>
            </a:r>
            <a:r>
              <a:rPr lang="en-US" sz="4400" baseline="-25000" dirty="0" smtClean="0"/>
              <a:t>z</a:t>
            </a:r>
            <a:r>
              <a:rPr lang="en-US" sz="4400" dirty="0" smtClean="0"/>
              <a:t>=100 </a:t>
            </a:r>
            <a:r>
              <a:rPr lang="en-US" sz="4400" dirty="0" err="1" smtClean="0"/>
              <a:t>Oe</a:t>
            </a:r>
            <a:r>
              <a:rPr lang="en-US" sz="4400" dirty="0" smtClean="0"/>
              <a:t>, h</a:t>
            </a:r>
            <a:r>
              <a:rPr lang="en-US" sz="4400" baseline="-25000" dirty="0" smtClean="0"/>
              <a:t>x</a:t>
            </a:r>
            <a:r>
              <a:rPr lang="en-US" sz="4400" dirty="0" smtClean="0"/>
              <a:t>=430 </a:t>
            </a:r>
            <a:r>
              <a:rPr lang="en-US" sz="4400" dirty="0" err="1" smtClean="0"/>
              <a:t>Oe</a:t>
            </a:r>
            <a:r>
              <a:rPr lang="en-US" sz="4400" dirty="0" smtClean="0"/>
              <a:t> 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2264219" y="4398938"/>
            <a:ext cx="83602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We can effectively control the decay time by choosing the strength of h</a:t>
            </a:r>
            <a:r>
              <a:rPr lang="en-US" sz="4400" baseline="-25000" dirty="0" smtClean="0"/>
              <a:t>x</a:t>
            </a:r>
            <a:r>
              <a:rPr lang="en-US" sz="4400" dirty="0" smtClean="0"/>
              <a:t>!</a:t>
            </a:r>
            <a:endParaRPr lang="en-US" sz="4400" dirty="0"/>
          </a:p>
        </p:txBody>
      </p:sp>
      <p:sp>
        <p:nvSpPr>
          <p:cNvPr id="4" name="Right Arrow 3"/>
          <p:cNvSpPr/>
          <p:nvPr/>
        </p:nvSpPr>
        <p:spPr>
          <a:xfrm>
            <a:off x="6297390" y="1559522"/>
            <a:ext cx="1204686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55215" y="1166960"/>
            <a:ext cx="55384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 smtClean="0"/>
              <a:t>300 ns Decay</a:t>
            </a:r>
          </a:p>
          <a:p>
            <a:pPr>
              <a:lnSpc>
                <a:spcPct val="150000"/>
              </a:lnSpc>
            </a:pPr>
            <a:r>
              <a:rPr lang="en-US" sz="4400" dirty="0" smtClean="0"/>
              <a:t>300 ns Decay </a:t>
            </a:r>
          </a:p>
          <a:p>
            <a:pPr>
              <a:lnSpc>
                <a:spcPct val="150000"/>
              </a:lnSpc>
            </a:pPr>
            <a:r>
              <a:rPr lang="en-US" sz="4400" dirty="0" smtClean="0"/>
              <a:t>&gt; 10,000 ns Decay</a:t>
            </a:r>
            <a:endParaRPr lang="en-US" sz="4400" dirty="0"/>
          </a:p>
        </p:txBody>
      </p:sp>
      <p:sp>
        <p:nvSpPr>
          <p:cNvPr id="7" name="Right Arrow 6"/>
          <p:cNvSpPr/>
          <p:nvPr/>
        </p:nvSpPr>
        <p:spPr>
          <a:xfrm>
            <a:off x="6286407" y="2528421"/>
            <a:ext cx="1204686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297390" y="3587040"/>
            <a:ext cx="1204686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2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53887" y="168499"/>
            <a:ext cx="5484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mbria" panose="02040503050406030204" pitchFamily="18" charset="0"/>
              </a:rPr>
              <a:t>Equations of Motion</a:t>
            </a:r>
            <a:endParaRPr lang="en-US" sz="4400" dirty="0">
              <a:latin typeface="Cambria" panose="02040503050406030204" pitchFamily="18" charset="0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10313988" y="1743596"/>
            <a:ext cx="154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(1)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791582"/>
              </p:ext>
            </p:extLst>
          </p:nvPr>
        </p:nvGraphicFramePr>
        <p:xfrm>
          <a:off x="2606650" y="1167987"/>
          <a:ext cx="6978695" cy="1322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2387520" imgH="507960" progId="Equation.3">
                  <p:embed/>
                </p:oleObj>
              </mc:Choice>
              <mc:Fallback>
                <p:oleObj name="Equation" r:id="rId3" imgW="238752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6650" y="1167987"/>
                        <a:ext cx="6978695" cy="1322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3539083" y="4242127"/>
            <a:ext cx="211551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0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09077" y="172391"/>
            <a:ext cx="9970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mbria" panose="02040503050406030204" pitchFamily="18" charset="0"/>
              </a:rPr>
              <a:t>Applications</a:t>
            </a:r>
            <a:endParaRPr lang="en-US" sz="4400" baseline="-25000" dirty="0"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6393" y="1397674"/>
            <a:ext cx="1063183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 err="1" smtClean="0"/>
              <a:t>Asdf</a:t>
            </a:r>
            <a:endParaRPr lang="en-US" sz="4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 err="1" smtClean="0"/>
              <a:t>Adsf</a:t>
            </a:r>
            <a:endParaRPr lang="en-US" sz="4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 err="1" smtClean="0"/>
              <a:t>Safd</a:t>
            </a:r>
            <a:endParaRPr lang="en-US" sz="4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 err="1" smtClean="0"/>
              <a:t>Sadf</a:t>
            </a:r>
            <a:endParaRPr lang="en-US" sz="4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 err="1" smtClean="0"/>
              <a:t>Safd</a:t>
            </a:r>
            <a:endParaRPr lang="en-US" sz="4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18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09077" y="172391"/>
            <a:ext cx="9970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mbria" panose="02040503050406030204" pitchFamily="18" charset="0"/>
              </a:rPr>
              <a:t>Acknowledgements</a:t>
            </a:r>
            <a:endParaRPr lang="en-US" sz="4400" baseline="-25000" dirty="0"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6393" y="1397674"/>
            <a:ext cx="106318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Supported by UCCS LAS Faculty Student Research Grant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0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53887" y="168499"/>
            <a:ext cx="5484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mbria" panose="02040503050406030204" pitchFamily="18" charset="0"/>
              </a:rPr>
              <a:t>Equations of Motion</a:t>
            </a:r>
            <a:endParaRPr lang="en-US" sz="4400" dirty="0">
              <a:latin typeface="Cambria" panose="02040503050406030204" pitchFamily="18" charset="0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10313988" y="1743596"/>
            <a:ext cx="154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(1)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791582"/>
              </p:ext>
            </p:extLst>
          </p:nvPr>
        </p:nvGraphicFramePr>
        <p:xfrm>
          <a:off x="2606650" y="1167987"/>
          <a:ext cx="6978695" cy="1322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2387520" imgH="507960" progId="Equation.3">
                  <p:embed/>
                </p:oleObj>
              </mc:Choice>
              <mc:Fallback>
                <p:oleObj name="Equation" r:id="rId3" imgW="238752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6650" y="1167987"/>
                        <a:ext cx="6978695" cy="1322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5"/>
          <p:cNvSpPr>
            <a:spLocks noChangeShapeType="1"/>
          </p:cNvSpPr>
          <p:nvPr/>
        </p:nvSpPr>
        <p:spPr bwMode="auto">
          <a:xfrm flipV="1">
            <a:off x="5613400" y="2352590"/>
            <a:ext cx="302122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 flipH="1" flipV="1">
            <a:off x="8602614" y="2406565"/>
            <a:ext cx="319658" cy="3144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46330" y="2667285"/>
            <a:ext cx="2484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agnetic torque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76665" y="2721642"/>
            <a:ext cx="2476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agnetic damping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3539083" y="4242127"/>
            <a:ext cx="211551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3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53887" y="168499"/>
            <a:ext cx="5484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mbria" panose="02040503050406030204" pitchFamily="18" charset="0"/>
              </a:rPr>
              <a:t>Equations of Motion</a:t>
            </a:r>
            <a:endParaRPr lang="en-US" sz="4400" dirty="0">
              <a:latin typeface="Cambria" panose="02040503050406030204" pitchFamily="18" charset="0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10313988" y="1743596"/>
            <a:ext cx="154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(1)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791582"/>
              </p:ext>
            </p:extLst>
          </p:nvPr>
        </p:nvGraphicFramePr>
        <p:xfrm>
          <a:off x="2606650" y="1167987"/>
          <a:ext cx="6978695" cy="1322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2387520" imgH="507960" progId="Equation.3">
                  <p:embed/>
                </p:oleObj>
              </mc:Choice>
              <mc:Fallback>
                <p:oleObj name="Equation" r:id="rId3" imgW="238752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6650" y="1167987"/>
                        <a:ext cx="6978695" cy="1322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5"/>
          <p:cNvSpPr>
            <a:spLocks noChangeShapeType="1"/>
          </p:cNvSpPr>
          <p:nvPr/>
        </p:nvSpPr>
        <p:spPr bwMode="auto">
          <a:xfrm flipV="1">
            <a:off x="5613400" y="2352590"/>
            <a:ext cx="302122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 flipH="1" flipV="1">
            <a:off x="8602614" y="2406565"/>
            <a:ext cx="319658" cy="3144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46330" y="2667285"/>
            <a:ext cx="2484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agnetic torque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76665" y="2721642"/>
            <a:ext cx="2476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agnetic damping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3539083" y="4242127"/>
            <a:ext cx="211551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566034"/>
              </p:ext>
            </p:extLst>
          </p:nvPr>
        </p:nvGraphicFramePr>
        <p:xfrm>
          <a:off x="4298721" y="3831878"/>
          <a:ext cx="3799408" cy="693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5" imgW="1409088" imgH="253890" progId="Equation.3">
                  <p:embed/>
                </p:oleObj>
              </mc:Choice>
              <mc:Fallback>
                <p:oleObj name="Equation" r:id="rId5" imgW="1409088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721" y="3831878"/>
                        <a:ext cx="3799408" cy="6931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0313988" y="4263722"/>
            <a:ext cx="154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(2)</a:t>
            </a:r>
            <a:endParaRPr lang="en-US" altLang="en-US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85175" y="3152310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dirty="0" smtClean="0"/>
              <a:t>agnetic field H given by</a:t>
            </a:r>
            <a:endParaRPr lang="en-US" sz="2800" dirty="0"/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 flipV="1">
            <a:off x="4991418" y="4478242"/>
            <a:ext cx="391022" cy="3490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 flipH="1" flipV="1">
            <a:off x="7419478" y="4499086"/>
            <a:ext cx="353240" cy="3281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241322" y="4854443"/>
            <a:ext cx="1891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tatic field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31059" y="4838457"/>
            <a:ext cx="1891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driving field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17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53887" y="168499"/>
            <a:ext cx="5484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mbria" panose="02040503050406030204" pitchFamily="18" charset="0"/>
              </a:rPr>
              <a:t>Equations of Motion</a:t>
            </a:r>
            <a:endParaRPr lang="en-US" sz="4400" dirty="0">
              <a:latin typeface="Cambria" panose="02040503050406030204" pitchFamily="18" charset="0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10313988" y="1743596"/>
            <a:ext cx="154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(1)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791582"/>
              </p:ext>
            </p:extLst>
          </p:nvPr>
        </p:nvGraphicFramePr>
        <p:xfrm>
          <a:off x="2606650" y="1167987"/>
          <a:ext cx="6978695" cy="1322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3" imgW="2387520" imgH="507960" progId="Equation.3">
                  <p:embed/>
                </p:oleObj>
              </mc:Choice>
              <mc:Fallback>
                <p:oleObj name="Equation" r:id="rId3" imgW="238752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6650" y="1167987"/>
                        <a:ext cx="6978695" cy="1322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5"/>
          <p:cNvSpPr>
            <a:spLocks noChangeShapeType="1"/>
          </p:cNvSpPr>
          <p:nvPr/>
        </p:nvSpPr>
        <p:spPr bwMode="auto">
          <a:xfrm flipV="1">
            <a:off x="5613400" y="2352590"/>
            <a:ext cx="302122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 flipH="1" flipV="1">
            <a:off x="8602614" y="2406565"/>
            <a:ext cx="319658" cy="3144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46330" y="2667285"/>
            <a:ext cx="2484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agnetic torque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76665" y="2721642"/>
            <a:ext cx="2476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agnetic damping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3539083" y="4242127"/>
            <a:ext cx="211551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566034"/>
              </p:ext>
            </p:extLst>
          </p:nvPr>
        </p:nvGraphicFramePr>
        <p:xfrm>
          <a:off x="4298721" y="3831878"/>
          <a:ext cx="3799408" cy="693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5" imgW="1409088" imgH="253890" progId="Equation.3">
                  <p:embed/>
                </p:oleObj>
              </mc:Choice>
              <mc:Fallback>
                <p:oleObj name="Equation" r:id="rId5" imgW="1409088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721" y="3831878"/>
                        <a:ext cx="3799408" cy="6931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0313988" y="4263722"/>
            <a:ext cx="154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(2)</a:t>
            </a:r>
            <a:endParaRPr lang="en-US" altLang="en-US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85175" y="3152310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dirty="0" smtClean="0"/>
              <a:t>agnetic field H given by</a:t>
            </a:r>
            <a:endParaRPr lang="en-US" sz="2800" dirty="0"/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 flipV="1">
            <a:off x="4991418" y="4478242"/>
            <a:ext cx="391022" cy="3490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 flipH="1" flipV="1">
            <a:off x="7419478" y="4499086"/>
            <a:ext cx="353240" cy="3281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241322" y="4854443"/>
            <a:ext cx="1891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tatic field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31059" y="4838457"/>
            <a:ext cx="1891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driving field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23784" y="5651118"/>
            <a:ext cx="3213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Equations of Motion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6096000" y="5498863"/>
            <a:ext cx="5664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Solved numerically by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order </a:t>
            </a:r>
            <a:r>
              <a:rPr lang="en-US" sz="2800" dirty="0" err="1" smtClean="0"/>
              <a:t>Runge-Kutta</a:t>
            </a:r>
            <a:r>
              <a:rPr lang="en-US" sz="2800" dirty="0" smtClean="0"/>
              <a:t> Method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5016818" y="5780480"/>
            <a:ext cx="746622" cy="285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75088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53888" y="175643"/>
            <a:ext cx="5484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mbria" panose="02040503050406030204" pitchFamily="18" charset="0"/>
              </a:rPr>
              <a:t>Magnetization Vector</a:t>
            </a:r>
            <a:endParaRPr lang="en-US" sz="4400" dirty="0"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384" y="941832"/>
            <a:ext cx="8330159" cy="809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6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67972" y="172391"/>
            <a:ext cx="72560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mbria" panose="02040503050406030204" pitchFamily="18" charset="0"/>
              </a:rPr>
              <a:t>H</a:t>
            </a:r>
            <a:r>
              <a:rPr lang="en-US" sz="4400" baseline="-25000" dirty="0" smtClean="0">
                <a:latin typeface="Cambria" panose="02040503050406030204" pitchFamily="18" charset="0"/>
              </a:rPr>
              <a:t>z</a:t>
            </a:r>
            <a:r>
              <a:rPr lang="en-US" sz="4400" dirty="0" smtClean="0">
                <a:latin typeface="Cambria" panose="02040503050406030204" pitchFamily="18" charset="0"/>
              </a:rPr>
              <a:t>=100 </a:t>
            </a:r>
            <a:r>
              <a:rPr lang="en-US" sz="4400" dirty="0" err="1" smtClean="0">
                <a:latin typeface="Cambria" panose="02040503050406030204" pitchFamily="18" charset="0"/>
              </a:rPr>
              <a:t>Oe</a:t>
            </a:r>
            <a:endParaRPr lang="en-US" sz="4400" baseline="-25000" dirty="0"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384" y="941832"/>
            <a:ext cx="8330159" cy="809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9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300</Words>
  <Application>Microsoft Office PowerPoint</Application>
  <PresentationFormat>Widescreen</PresentationFormat>
  <Paragraphs>83</Paragraphs>
  <Slides>41</Slides>
  <Notes>0</Notes>
  <HiddenSlides>0</HiddenSlides>
  <MMClips>4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Cambria</vt:lpstr>
      <vt:lpstr>Cambria Math</vt:lpstr>
      <vt:lpstr>Office Theme</vt:lpstr>
      <vt:lpstr>Microsoft Equation 3.0</vt:lpstr>
      <vt:lpstr>Controlling Transient Lifetimes in Magnetic Nanoparticles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Colorado Colorado Springs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Phelps</dc:creator>
  <cp:lastModifiedBy>Matthew Phelps</cp:lastModifiedBy>
  <cp:revision>25</cp:revision>
  <dcterms:created xsi:type="dcterms:W3CDTF">2014-04-07T19:24:57Z</dcterms:created>
  <dcterms:modified xsi:type="dcterms:W3CDTF">2014-04-08T01:08:51Z</dcterms:modified>
</cp:coreProperties>
</file>