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7" r:id="rId2"/>
    <p:sldId id="258" r:id="rId3"/>
    <p:sldId id="259" r:id="rId4"/>
    <p:sldId id="260" r:id="rId5"/>
    <p:sldId id="279" r:id="rId6"/>
    <p:sldId id="295" r:id="rId7"/>
    <p:sldId id="280" r:id="rId8"/>
    <p:sldId id="281" r:id="rId9"/>
    <p:sldId id="282" r:id="rId10"/>
    <p:sldId id="283" r:id="rId11"/>
    <p:sldId id="284" r:id="rId12"/>
    <p:sldId id="285" r:id="rId13"/>
    <p:sldId id="286" r:id="rId14"/>
    <p:sldId id="287" r:id="rId15"/>
    <p:sldId id="288" r:id="rId16"/>
    <p:sldId id="261" r:id="rId17"/>
    <p:sldId id="294" r:id="rId18"/>
    <p:sldId id="291" r:id="rId19"/>
    <p:sldId id="292" r:id="rId20"/>
    <p:sldId id="293" r:id="rId21"/>
    <p:sldId id="307" r:id="rId22"/>
    <p:sldId id="262" r:id="rId23"/>
    <p:sldId id="301" r:id="rId24"/>
    <p:sldId id="263" r:id="rId25"/>
    <p:sldId id="289" r:id="rId26"/>
    <p:sldId id="296" r:id="rId27"/>
    <p:sldId id="297" r:id="rId28"/>
    <p:sldId id="298" r:id="rId29"/>
    <p:sldId id="299" r:id="rId30"/>
    <p:sldId id="300" r:id="rId31"/>
    <p:sldId id="273" r:id="rId32"/>
    <p:sldId id="278" r:id="rId33"/>
    <p:sldId id="302" r:id="rId34"/>
    <p:sldId id="303" r:id="rId35"/>
    <p:sldId id="304" r:id="rId36"/>
    <p:sldId id="305" r:id="rId37"/>
    <p:sldId id="306"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3B38"/>
    <a:srgbClr val="B83734"/>
    <a:srgbClr val="A12F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220" y="13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D5BC31-CF99-2442-8EB0-1E75FB36B2B8}" type="datetimeFigureOut">
              <a:rPr lang="en-US" smtClean="0"/>
              <a:t>4/5/2019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BBE4EE-C191-2C4F-A18E-9050ADDCD405}" type="slidenum">
              <a:rPr lang="en-US" smtClean="0"/>
              <a:t>‹#›</a:t>
            </a:fld>
            <a:endParaRPr lang="en-US" dirty="0"/>
          </a:p>
        </p:txBody>
      </p:sp>
    </p:spTree>
    <p:extLst>
      <p:ext uri="{BB962C8B-B14F-4D97-AF65-F5344CB8AC3E}">
        <p14:creationId xmlns:p14="http://schemas.microsoft.com/office/powerpoint/2010/main" val="201281798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BBE4EE-C191-2C4F-A18E-9050ADDCD405}" type="slidenum">
              <a:rPr lang="en-US" smtClean="0"/>
              <a:t>11</a:t>
            </a:fld>
            <a:endParaRPr lang="en-US"/>
          </a:p>
        </p:txBody>
      </p:sp>
    </p:spTree>
    <p:extLst>
      <p:ext uri="{BB962C8B-B14F-4D97-AF65-F5344CB8AC3E}">
        <p14:creationId xmlns:p14="http://schemas.microsoft.com/office/powerpoint/2010/main" val="3364992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BBE4EE-C191-2C4F-A18E-9050ADDCD405}" type="slidenum">
              <a:rPr lang="en-US" smtClean="0"/>
              <a:t>34</a:t>
            </a:fld>
            <a:endParaRPr lang="en-US" dirty="0"/>
          </a:p>
        </p:txBody>
      </p:sp>
    </p:spTree>
    <p:extLst>
      <p:ext uri="{BB962C8B-B14F-4D97-AF65-F5344CB8AC3E}">
        <p14:creationId xmlns:p14="http://schemas.microsoft.com/office/powerpoint/2010/main" val="482454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2B4421-7665-4CDD-96B9-E2ADAA7B73C0}" type="datetimeFigureOut">
              <a:rPr lang="en-US" smtClean="0"/>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E27B2F-C6DB-4F83-A248-ECCFD00DBDE9}" type="slidenum">
              <a:rPr lang="en-US" smtClean="0"/>
              <a:t>‹#›</a:t>
            </a:fld>
            <a:endParaRPr lang="en-US" dirty="0"/>
          </a:p>
        </p:txBody>
      </p:sp>
    </p:spTree>
    <p:extLst>
      <p:ext uri="{BB962C8B-B14F-4D97-AF65-F5344CB8AC3E}">
        <p14:creationId xmlns:p14="http://schemas.microsoft.com/office/powerpoint/2010/main" val="2104686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2B4421-7665-4CDD-96B9-E2ADAA7B73C0}" type="datetimeFigureOut">
              <a:rPr lang="en-US" smtClean="0"/>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E27B2F-C6DB-4F83-A248-ECCFD00DBDE9}" type="slidenum">
              <a:rPr lang="en-US" smtClean="0"/>
              <a:t>‹#›</a:t>
            </a:fld>
            <a:endParaRPr lang="en-US" dirty="0"/>
          </a:p>
        </p:txBody>
      </p:sp>
    </p:spTree>
    <p:extLst>
      <p:ext uri="{BB962C8B-B14F-4D97-AF65-F5344CB8AC3E}">
        <p14:creationId xmlns:p14="http://schemas.microsoft.com/office/powerpoint/2010/main" val="3859825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2B4421-7665-4CDD-96B9-E2ADAA7B73C0}" type="datetimeFigureOut">
              <a:rPr lang="en-US" smtClean="0"/>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E27B2F-C6DB-4F83-A248-ECCFD00DBDE9}" type="slidenum">
              <a:rPr lang="en-US" smtClean="0"/>
              <a:t>‹#›</a:t>
            </a:fld>
            <a:endParaRPr lang="en-US" dirty="0"/>
          </a:p>
        </p:txBody>
      </p:sp>
    </p:spTree>
    <p:extLst>
      <p:ext uri="{BB962C8B-B14F-4D97-AF65-F5344CB8AC3E}">
        <p14:creationId xmlns:p14="http://schemas.microsoft.com/office/powerpoint/2010/main" val="40795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2B4421-7665-4CDD-96B9-E2ADAA7B73C0}" type="datetimeFigureOut">
              <a:rPr lang="en-US" smtClean="0"/>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E27B2F-C6DB-4F83-A248-ECCFD00DBDE9}" type="slidenum">
              <a:rPr lang="en-US" smtClean="0"/>
              <a:t>‹#›</a:t>
            </a:fld>
            <a:endParaRPr lang="en-US" dirty="0"/>
          </a:p>
        </p:txBody>
      </p:sp>
    </p:spTree>
    <p:extLst>
      <p:ext uri="{BB962C8B-B14F-4D97-AF65-F5344CB8AC3E}">
        <p14:creationId xmlns:p14="http://schemas.microsoft.com/office/powerpoint/2010/main" val="340362195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2B4421-7665-4CDD-96B9-E2ADAA7B73C0}" type="datetimeFigureOut">
              <a:rPr lang="en-US" smtClean="0"/>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E27B2F-C6DB-4F83-A248-ECCFD00DBDE9}" type="slidenum">
              <a:rPr lang="en-US" smtClean="0"/>
              <a:t>‹#›</a:t>
            </a:fld>
            <a:endParaRPr lang="en-US" dirty="0"/>
          </a:p>
        </p:txBody>
      </p:sp>
    </p:spTree>
    <p:extLst>
      <p:ext uri="{BB962C8B-B14F-4D97-AF65-F5344CB8AC3E}">
        <p14:creationId xmlns:p14="http://schemas.microsoft.com/office/powerpoint/2010/main" val="263204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2B4421-7665-4CDD-96B9-E2ADAA7B73C0}" type="datetimeFigureOut">
              <a:rPr lang="en-US" smtClean="0"/>
              <a:t>4/5/2019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5E27B2F-C6DB-4F83-A248-ECCFD00DBDE9}" type="slidenum">
              <a:rPr lang="en-US" smtClean="0"/>
              <a:t>‹#›</a:t>
            </a:fld>
            <a:endParaRPr lang="en-US" dirty="0"/>
          </a:p>
        </p:txBody>
      </p:sp>
    </p:spTree>
    <p:extLst>
      <p:ext uri="{BB962C8B-B14F-4D97-AF65-F5344CB8AC3E}">
        <p14:creationId xmlns:p14="http://schemas.microsoft.com/office/powerpoint/2010/main" val="3073816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2B4421-7665-4CDD-96B9-E2ADAA7B73C0}" type="datetimeFigureOut">
              <a:rPr lang="en-US" smtClean="0"/>
              <a:t>4/5/2019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5E27B2F-C6DB-4F83-A248-ECCFD00DBDE9}" type="slidenum">
              <a:rPr lang="en-US" smtClean="0"/>
              <a:t>‹#›</a:t>
            </a:fld>
            <a:endParaRPr lang="en-US" dirty="0"/>
          </a:p>
        </p:txBody>
      </p:sp>
    </p:spTree>
    <p:extLst>
      <p:ext uri="{BB962C8B-B14F-4D97-AF65-F5344CB8AC3E}">
        <p14:creationId xmlns:p14="http://schemas.microsoft.com/office/powerpoint/2010/main" val="3399785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2B4421-7665-4CDD-96B9-E2ADAA7B73C0}" type="datetimeFigureOut">
              <a:rPr lang="en-US" smtClean="0"/>
              <a:t>4/5/2019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5E27B2F-C6DB-4F83-A248-ECCFD00DBDE9}" type="slidenum">
              <a:rPr lang="en-US" smtClean="0"/>
              <a:t>‹#›</a:t>
            </a:fld>
            <a:endParaRPr lang="en-US" dirty="0"/>
          </a:p>
        </p:txBody>
      </p:sp>
    </p:spTree>
    <p:extLst>
      <p:ext uri="{BB962C8B-B14F-4D97-AF65-F5344CB8AC3E}">
        <p14:creationId xmlns:p14="http://schemas.microsoft.com/office/powerpoint/2010/main" val="2140551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2B4421-7665-4CDD-96B9-E2ADAA7B73C0}" type="datetimeFigureOut">
              <a:rPr lang="en-US" smtClean="0"/>
              <a:t>4/5/2019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5E27B2F-C6DB-4F83-A248-ECCFD00DBDE9}" type="slidenum">
              <a:rPr lang="en-US" smtClean="0"/>
              <a:t>‹#›</a:t>
            </a:fld>
            <a:endParaRPr lang="en-US" dirty="0"/>
          </a:p>
        </p:txBody>
      </p:sp>
    </p:spTree>
    <p:extLst>
      <p:ext uri="{BB962C8B-B14F-4D97-AF65-F5344CB8AC3E}">
        <p14:creationId xmlns:p14="http://schemas.microsoft.com/office/powerpoint/2010/main" val="806836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2B4421-7665-4CDD-96B9-E2ADAA7B73C0}" type="datetimeFigureOut">
              <a:rPr lang="en-US" smtClean="0"/>
              <a:t>4/5/2019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5E27B2F-C6DB-4F83-A248-ECCFD00DBDE9}" type="slidenum">
              <a:rPr lang="en-US" smtClean="0"/>
              <a:t>‹#›</a:t>
            </a:fld>
            <a:endParaRPr lang="en-US" dirty="0"/>
          </a:p>
        </p:txBody>
      </p:sp>
    </p:spTree>
    <p:extLst>
      <p:ext uri="{BB962C8B-B14F-4D97-AF65-F5344CB8AC3E}">
        <p14:creationId xmlns:p14="http://schemas.microsoft.com/office/powerpoint/2010/main" val="2365587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2B4421-7665-4CDD-96B9-E2ADAA7B73C0}" type="datetimeFigureOut">
              <a:rPr lang="en-US" smtClean="0"/>
              <a:t>4/5/2019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5E27B2F-C6DB-4F83-A248-ECCFD00DBDE9}" type="slidenum">
              <a:rPr lang="en-US" smtClean="0"/>
              <a:t>‹#›</a:t>
            </a:fld>
            <a:endParaRPr lang="en-US" dirty="0"/>
          </a:p>
        </p:txBody>
      </p:sp>
    </p:spTree>
    <p:extLst>
      <p:ext uri="{BB962C8B-B14F-4D97-AF65-F5344CB8AC3E}">
        <p14:creationId xmlns:p14="http://schemas.microsoft.com/office/powerpoint/2010/main" val="842013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2B4421-7665-4CDD-96B9-E2ADAA7B73C0}" type="datetimeFigureOut">
              <a:rPr lang="en-US" smtClean="0"/>
              <a:t>4/5/2019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27B2F-C6DB-4F83-A248-ECCFD00DBDE9}" type="slidenum">
              <a:rPr lang="en-US" smtClean="0"/>
              <a:t>‹#›</a:t>
            </a:fld>
            <a:endParaRPr lang="en-US" dirty="0"/>
          </a:p>
        </p:txBody>
      </p:sp>
    </p:spTree>
    <p:extLst>
      <p:ext uri="{BB962C8B-B14F-4D97-AF65-F5344CB8AC3E}">
        <p14:creationId xmlns:p14="http://schemas.microsoft.com/office/powerpoint/2010/main" val="425138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4.png"/><Relationship Id="rId5" Type="http://schemas.openxmlformats.org/officeDocument/2006/relationships/image" Target="../media/image13.emf"/><Relationship Id="rId4"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5.emf"/><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1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28.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4.png"/><Relationship Id="rId5" Type="http://schemas.openxmlformats.org/officeDocument/2006/relationships/image" Target="../media/image13.emf"/><Relationship Id="rId4" Type="http://schemas.openxmlformats.org/officeDocument/2006/relationships/notesSlide" Target="../notesSlides/notesSlide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30.png"/><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14.png"/><Relationship Id="rId4" Type="http://schemas.openxmlformats.org/officeDocument/2006/relationships/image" Target="../media/image13.emf"/></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14.png"/><Relationship Id="rId4" Type="http://schemas.openxmlformats.org/officeDocument/2006/relationships/image" Target="../media/image13.emf"/></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Lab 4 Centripetal </a:t>
            </a:r>
            <a:r>
              <a:rPr lang="en-US" dirty="0" err="1" smtClean="0"/>
              <a:t>Acceralation</a:t>
            </a:r>
            <a:r>
              <a:rPr lang="en-US" dirty="0" smtClean="0"/>
              <a:t> and </a:t>
            </a:r>
            <a:r>
              <a:rPr lang="en-US" dirty="0" err="1" smtClean="0"/>
              <a:t>Kepler’s</a:t>
            </a:r>
            <a:r>
              <a:rPr lang="en-US" dirty="0" smtClean="0"/>
              <a:t> Laws</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2/16/18</a:t>
            </a:r>
          </a:p>
          <a:p>
            <a:r>
              <a:rPr lang="en-US" dirty="0" smtClean="0"/>
              <a:t>Group Members:</a:t>
            </a:r>
          </a:p>
          <a:p>
            <a:r>
              <a:rPr lang="en-US" dirty="0" smtClean="0"/>
              <a:t>Alpha</a:t>
            </a:r>
          </a:p>
          <a:p>
            <a:r>
              <a:rPr lang="en-US" dirty="0" smtClean="0"/>
              <a:t>Beta</a:t>
            </a:r>
          </a:p>
          <a:p>
            <a:r>
              <a:rPr lang="en-US" dirty="0" smtClean="0"/>
              <a:t>Gamma</a:t>
            </a:r>
            <a:endParaRPr lang="en-US" dirty="0"/>
          </a:p>
        </p:txBody>
      </p:sp>
    </p:spTree>
    <p:extLst>
      <p:ext uri="{BB962C8B-B14F-4D97-AF65-F5344CB8AC3E}">
        <p14:creationId xmlns:p14="http://schemas.microsoft.com/office/powerpoint/2010/main" val="35451370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Kepler’s</a:t>
            </a:r>
            <a:r>
              <a:rPr lang="en-US" dirty="0" smtClean="0"/>
              <a:t> Second Law</a:t>
            </a:r>
            <a:endParaRPr lang="en-US" dirty="0"/>
          </a:p>
        </p:txBody>
      </p:sp>
      <p:sp>
        <p:nvSpPr>
          <p:cNvPr id="3" name="Content Placeholder 2"/>
          <p:cNvSpPr>
            <a:spLocks noGrp="1"/>
          </p:cNvSpPr>
          <p:nvPr>
            <p:ph idx="1"/>
          </p:nvPr>
        </p:nvSpPr>
        <p:spPr>
          <a:xfrm>
            <a:off x="533400" y="1600201"/>
            <a:ext cx="8382000" cy="1371599"/>
          </a:xfrm>
        </p:spPr>
        <p:txBody>
          <a:bodyPr>
            <a:normAutofit fontScale="70000" lnSpcReduction="20000"/>
          </a:bodyPr>
          <a:lstStyle/>
          <a:p>
            <a:r>
              <a:rPr lang="en-US" dirty="0" smtClean="0">
                <a:solidFill>
                  <a:schemeClr val="tx2"/>
                </a:solidFill>
              </a:rPr>
              <a:t>The second law states: A line joining a planet and the Sun sweeps out equal areas in equal time.</a:t>
            </a:r>
          </a:p>
          <a:p>
            <a:endParaRPr lang="en-US" dirty="0" smtClean="0">
              <a:solidFill>
                <a:schemeClr val="tx2"/>
              </a:solidFill>
            </a:endParaRPr>
          </a:p>
          <a:p>
            <a:r>
              <a:rPr lang="en-US" dirty="0" smtClean="0">
                <a:solidFill>
                  <a:schemeClr val="tx2"/>
                </a:solidFill>
              </a:rPr>
              <a:t>This may be formulated as</a:t>
            </a:r>
          </a:p>
          <a:p>
            <a:pPr marL="0" indent="0">
              <a:buNone/>
            </a:pPr>
            <a:endParaRPr lang="en-US" dirty="0">
              <a:solidFill>
                <a:schemeClr val="tx2"/>
              </a:solidFill>
            </a:endParaRPr>
          </a:p>
        </p:txBody>
      </p:sp>
      <p:pic>
        <p:nvPicPr>
          <p:cNvPr id="4" name="Picture 3"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2286000"/>
            <a:ext cx="2133600" cy="800100"/>
          </a:xfrm>
          <a:prstGeom prst="rect">
            <a:avLst/>
          </a:prstGeom>
        </p:spPr>
      </p:pic>
      <p:pic>
        <p:nvPicPr>
          <p:cNvPr id="10" name="Picture 9" descr="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3657600"/>
            <a:ext cx="5715000" cy="2982256"/>
          </a:xfrm>
          <a:prstGeom prst="rect">
            <a:avLst/>
          </a:prstGeom>
        </p:spPr>
      </p:pic>
    </p:spTree>
    <p:extLst>
      <p:ext uri="{BB962C8B-B14F-4D97-AF65-F5344CB8AC3E}">
        <p14:creationId xmlns:p14="http://schemas.microsoft.com/office/powerpoint/2010/main" val="6462954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xtract 21"/>
          <p:cNvSpPr/>
          <p:nvPr/>
        </p:nvSpPr>
        <p:spPr>
          <a:xfrm rot="16200000">
            <a:off x="4800599" y="3657600"/>
            <a:ext cx="533401" cy="2209800"/>
          </a:xfrm>
          <a:prstGeom prst="flowChartExtract">
            <a:avLst/>
          </a:prstGeom>
          <a:ln/>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21" name="Extract 20"/>
          <p:cNvSpPr/>
          <p:nvPr/>
        </p:nvSpPr>
        <p:spPr>
          <a:xfrm rot="5400000">
            <a:off x="3009899" y="4533903"/>
            <a:ext cx="1295401" cy="457200"/>
          </a:xfrm>
          <a:prstGeom prst="flowChartExtract">
            <a:avLst/>
          </a:prstGeom>
          <a:ln/>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2" name="Title 1"/>
          <p:cNvSpPr>
            <a:spLocks noGrp="1"/>
          </p:cNvSpPr>
          <p:nvPr>
            <p:ph type="title"/>
          </p:nvPr>
        </p:nvSpPr>
        <p:spPr/>
        <p:txBody>
          <a:bodyPr/>
          <a:lstStyle/>
          <a:p>
            <a:r>
              <a:rPr lang="en-US" dirty="0" err="1" smtClean="0"/>
              <a:t>Kepler’s</a:t>
            </a:r>
            <a:r>
              <a:rPr lang="en-US" dirty="0" smtClean="0"/>
              <a:t> Second Law</a:t>
            </a:r>
            <a:endParaRPr lang="en-US" dirty="0"/>
          </a:p>
        </p:txBody>
      </p:sp>
      <p:sp>
        <p:nvSpPr>
          <p:cNvPr id="3" name="Content Placeholder 2"/>
          <p:cNvSpPr>
            <a:spLocks noGrp="1"/>
          </p:cNvSpPr>
          <p:nvPr>
            <p:ph idx="1"/>
          </p:nvPr>
        </p:nvSpPr>
        <p:spPr>
          <a:xfrm>
            <a:off x="533400" y="1600201"/>
            <a:ext cx="8382000" cy="2971799"/>
          </a:xfrm>
        </p:spPr>
        <p:txBody>
          <a:bodyPr>
            <a:normAutofit/>
          </a:bodyPr>
          <a:lstStyle/>
          <a:p>
            <a:r>
              <a:rPr lang="en-US" dirty="0" smtClean="0">
                <a:solidFill>
                  <a:schemeClr val="tx2"/>
                </a:solidFill>
              </a:rPr>
              <a:t>Given this picture, imagine we wanted to calculate the area swept out. We could approximate each area as a triangle (see fig. below)</a:t>
            </a:r>
          </a:p>
          <a:p>
            <a:pPr marL="0" indent="0">
              <a:buNone/>
            </a:pPr>
            <a:endParaRPr lang="en-US" dirty="0">
              <a:solidFill>
                <a:schemeClr val="tx2"/>
              </a:solidFill>
            </a:endParaRPr>
          </a:p>
        </p:txBody>
      </p:sp>
      <p:sp>
        <p:nvSpPr>
          <p:cNvPr id="6" name="Oval 5"/>
          <p:cNvSpPr/>
          <p:nvPr/>
        </p:nvSpPr>
        <p:spPr>
          <a:xfrm>
            <a:off x="3048000" y="3657600"/>
            <a:ext cx="3200400" cy="2286000"/>
          </a:xfrm>
          <a:prstGeom prst="ellipse">
            <a:avLst/>
          </a:prstGeom>
          <a:noFill/>
          <a:ln>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3733800" y="4572000"/>
            <a:ext cx="304800" cy="304800"/>
          </a:xfrm>
          <a:prstGeom prst="ellipse">
            <a:avLst/>
          </a:prstGeom>
          <a:solidFill>
            <a:srgbClr val="FFFF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 name="Oval 7"/>
          <p:cNvSpPr/>
          <p:nvPr/>
        </p:nvSpPr>
        <p:spPr>
          <a:xfrm>
            <a:off x="3352800" y="3962400"/>
            <a:ext cx="152400" cy="152400"/>
          </a:xfrm>
          <a:prstGeom prst="ellipse">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 name="Oval 8"/>
          <p:cNvSpPr/>
          <p:nvPr/>
        </p:nvSpPr>
        <p:spPr>
          <a:xfrm>
            <a:off x="3352800" y="5410200"/>
            <a:ext cx="152400" cy="152400"/>
          </a:xfrm>
          <a:prstGeom prst="ellipse">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 name="Oval 9"/>
          <p:cNvSpPr/>
          <p:nvPr/>
        </p:nvSpPr>
        <p:spPr>
          <a:xfrm>
            <a:off x="6096000" y="4419600"/>
            <a:ext cx="152400" cy="152400"/>
          </a:xfrm>
          <a:prstGeom prst="ellipse">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Oval 10"/>
          <p:cNvSpPr/>
          <p:nvPr/>
        </p:nvSpPr>
        <p:spPr>
          <a:xfrm>
            <a:off x="6096000" y="4953000"/>
            <a:ext cx="152400" cy="152400"/>
          </a:xfrm>
          <a:prstGeom prst="ellipse">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7" name="Picture 26" descr="latex-image-1.pdf"/>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29000" y="4648200"/>
            <a:ext cx="287867" cy="152400"/>
          </a:xfrm>
          <a:prstGeom prst="rect">
            <a:avLst/>
          </a:prstGeom>
        </p:spPr>
      </p:pic>
      <p:pic>
        <p:nvPicPr>
          <p:cNvPr id="28" name="Picture 27" descr="latex-image-1.pdf"/>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10200" y="4648200"/>
            <a:ext cx="287867" cy="152400"/>
          </a:xfrm>
          <a:prstGeom prst="rect">
            <a:avLst/>
          </a:prstGeom>
        </p:spPr>
      </p:pic>
      <p:pic>
        <p:nvPicPr>
          <p:cNvPr id="17" name="Picture 16"/>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6350793" y="4648200"/>
            <a:ext cx="208552" cy="135671"/>
          </a:xfrm>
          <a:prstGeom prst="rect">
            <a:avLst/>
          </a:prstGeom>
        </p:spPr>
      </p:pic>
      <p:pic>
        <p:nvPicPr>
          <p:cNvPr id="18" name="Picture 17"/>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2683976" y="4695520"/>
            <a:ext cx="208552" cy="135671"/>
          </a:xfrm>
          <a:prstGeom prst="rect">
            <a:avLst/>
          </a:prstGeom>
        </p:spPr>
      </p:pic>
    </p:spTree>
    <p:extLst>
      <p:ext uri="{BB962C8B-B14F-4D97-AF65-F5344CB8AC3E}">
        <p14:creationId xmlns:p14="http://schemas.microsoft.com/office/powerpoint/2010/main" val="9886955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Kepler’s</a:t>
            </a:r>
            <a:r>
              <a:rPr lang="en-US" dirty="0" smtClean="0"/>
              <a:t> Second Law</a:t>
            </a:r>
            <a:endParaRPr lang="en-US" dirty="0"/>
          </a:p>
        </p:txBody>
      </p:sp>
      <p:sp>
        <p:nvSpPr>
          <p:cNvPr id="3" name="Content Placeholder 2"/>
          <p:cNvSpPr>
            <a:spLocks noGrp="1"/>
          </p:cNvSpPr>
          <p:nvPr>
            <p:ph idx="1"/>
          </p:nvPr>
        </p:nvSpPr>
        <p:spPr>
          <a:xfrm>
            <a:off x="533400" y="1600201"/>
            <a:ext cx="8382000" cy="2971799"/>
          </a:xfrm>
        </p:spPr>
        <p:txBody>
          <a:bodyPr>
            <a:normAutofit/>
          </a:bodyPr>
          <a:lstStyle/>
          <a:p>
            <a:r>
              <a:rPr lang="en-US" dirty="0" smtClean="0">
                <a:solidFill>
                  <a:schemeClr val="tx2"/>
                </a:solidFill>
              </a:rPr>
              <a:t>One triangle makes a much better approximation to the actual area than the other. Does the triangular approximation work better for shorter time intervals or longer time intervals? Why?</a:t>
            </a:r>
          </a:p>
          <a:p>
            <a:pPr marL="0" indent="0">
              <a:buNone/>
            </a:pPr>
            <a:endParaRPr lang="en-US" dirty="0">
              <a:solidFill>
                <a:schemeClr val="tx2"/>
              </a:solidFill>
            </a:endParaRPr>
          </a:p>
        </p:txBody>
      </p:sp>
    </p:spTree>
    <p:extLst>
      <p:ext uri="{BB962C8B-B14F-4D97-AF65-F5344CB8AC3E}">
        <p14:creationId xmlns:p14="http://schemas.microsoft.com/office/powerpoint/2010/main" val="37412260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Kepler’s</a:t>
            </a:r>
            <a:r>
              <a:rPr lang="en-US" dirty="0" smtClean="0"/>
              <a:t> Second Law</a:t>
            </a:r>
            <a:endParaRPr lang="en-US" dirty="0"/>
          </a:p>
        </p:txBody>
      </p:sp>
      <p:sp>
        <p:nvSpPr>
          <p:cNvPr id="3" name="Content Placeholder 2"/>
          <p:cNvSpPr>
            <a:spLocks noGrp="1"/>
          </p:cNvSpPr>
          <p:nvPr>
            <p:ph idx="1"/>
          </p:nvPr>
        </p:nvSpPr>
        <p:spPr>
          <a:xfrm>
            <a:off x="533400" y="1600201"/>
            <a:ext cx="8382000" cy="3962399"/>
          </a:xfrm>
        </p:spPr>
        <p:txBody>
          <a:bodyPr>
            <a:normAutofit/>
          </a:bodyPr>
          <a:lstStyle/>
          <a:p>
            <a:r>
              <a:rPr lang="en-US" dirty="0" smtClean="0">
                <a:solidFill>
                  <a:schemeClr val="tx2"/>
                </a:solidFill>
              </a:rPr>
              <a:t>If we know 	     we can figure out what the </a:t>
            </a:r>
          </a:p>
          <a:p>
            <a:endParaRPr lang="en-US" dirty="0">
              <a:solidFill>
                <a:schemeClr val="tx2"/>
              </a:solidFill>
            </a:endParaRPr>
          </a:p>
          <a:p>
            <a:pPr marL="0" indent="0">
              <a:buNone/>
            </a:pPr>
            <a:r>
              <a:rPr lang="en-US" dirty="0" smtClean="0">
                <a:solidFill>
                  <a:schemeClr val="tx2"/>
                </a:solidFill>
              </a:rPr>
              <a:t> period of the elliptical orbit is. To see this, first let’s take the limit as 		becomes </a:t>
            </a:r>
          </a:p>
          <a:p>
            <a:pPr marL="0" indent="0">
              <a:buNone/>
            </a:pPr>
            <a:r>
              <a:rPr lang="en-US" dirty="0" smtClean="0">
                <a:solidFill>
                  <a:schemeClr val="tx2"/>
                </a:solidFill>
              </a:rPr>
              <a:t>differentially small, 		and then integrate</a:t>
            </a:r>
          </a:p>
          <a:p>
            <a:pPr marL="0" indent="0">
              <a:buNone/>
            </a:pPr>
            <a:endParaRPr lang="en-US" dirty="0" smtClean="0">
              <a:solidFill>
                <a:schemeClr val="tx2"/>
              </a:solidFill>
            </a:endParaRPr>
          </a:p>
          <a:p>
            <a:pPr marL="0" indent="0">
              <a:buNone/>
            </a:pPr>
            <a:endParaRPr lang="en-US" dirty="0">
              <a:solidFill>
                <a:schemeClr val="tx2"/>
              </a:solidFill>
            </a:endParaRPr>
          </a:p>
        </p:txBody>
      </p:sp>
      <p:pic>
        <p:nvPicPr>
          <p:cNvPr id="4" name="Picture 3"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3617" y="1690862"/>
            <a:ext cx="609600" cy="800100"/>
          </a:xfrm>
          <a:prstGeom prst="rect">
            <a:avLst/>
          </a:prstGeom>
        </p:spPr>
      </p:pic>
      <p:pic>
        <p:nvPicPr>
          <p:cNvPr id="8" name="Picture 7"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3429000"/>
            <a:ext cx="609600" cy="800100"/>
          </a:xfrm>
          <a:prstGeom prst="rect">
            <a:avLst/>
          </a:prstGeom>
        </p:spPr>
      </p:pic>
      <p:pic>
        <p:nvPicPr>
          <p:cNvPr id="9" name="Picture 8"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4495800"/>
            <a:ext cx="3251200" cy="850900"/>
          </a:xfrm>
          <a:prstGeom prst="rect">
            <a:avLst/>
          </a:prstGeom>
        </p:spPr>
      </p:pic>
      <p:sp>
        <p:nvSpPr>
          <p:cNvPr id="11" name="Content Placeholder 2"/>
          <p:cNvSpPr txBox="1">
            <a:spLocks/>
          </p:cNvSpPr>
          <p:nvPr/>
        </p:nvSpPr>
        <p:spPr>
          <a:xfrm>
            <a:off x="533400" y="5334000"/>
            <a:ext cx="8077200" cy="6095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chemeClr val="tx2"/>
                </a:solidFill>
              </a:rPr>
              <a:t>Under one full period it follow then that </a:t>
            </a:r>
            <a:endParaRPr lang="en-US" dirty="0">
              <a:solidFill>
                <a:schemeClr val="tx2"/>
              </a:solidFill>
            </a:endParaRPr>
          </a:p>
        </p:txBody>
      </p:sp>
      <p:pic>
        <p:nvPicPr>
          <p:cNvPr id="12" name="Picture 11"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6096000"/>
            <a:ext cx="2540000" cy="342900"/>
          </a:xfrm>
          <a:prstGeom prst="rect">
            <a:avLst/>
          </a:prstGeom>
        </p:spPr>
      </p:pic>
    </p:spTree>
    <p:extLst>
      <p:ext uri="{BB962C8B-B14F-4D97-AF65-F5344CB8AC3E}">
        <p14:creationId xmlns:p14="http://schemas.microsoft.com/office/powerpoint/2010/main" val="5778247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Kepler’s</a:t>
            </a:r>
            <a:r>
              <a:rPr lang="en-US" dirty="0" smtClean="0"/>
              <a:t> Second Law</a:t>
            </a:r>
            <a:endParaRPr lang="en-US" dirty="0"/>
          </a:p>
        </p:txBody>
      </p:sp>
      <p:sp>
        <p:nvSpPr>
          <p:cNvPr id="3" name="Content Placeholder 2"/>
          <p:cNvSpPr>
            <a:spLocks noGrp="1"/>
          </p:cNvSpPr>
          <p:nvPr>
            <p:ph idx="1"/>
          </p:nvPr>
        </p:nvSpPr>
        <p:spPr>
          <a:xfrm>
            <a:off x="533400" y="1600201"/>
            <a:ext cx="8382000" cy="3962399"/>
          </a:xfrm>
        </p:spPr>
        <p:txBody>
          <a:bodyPr>
            <a:normAutofit/>
          </a:bodyPr>
          <a:lstStyle/>
          <a:p>
            <a:r>
              <a:rPr lang="en-US" dirty="0" smtClean="0">
                <a:solidFill>
                  <a:schemeClr val="tx2"/>
                </a:solidFill>
              </a:rPr>
              <a:t>Since this constant is equal to 		</a:t>
            </a:r>
            <a:endParaRPr lang="en-US" dirty="0">
              <a:solidFill>
                <a:schemeClr val="tx2"/>
              </a:solidFill>
            </a:endParaRPr>
          </a:p>
          <a:p>
            <a:pPr marL="0" indent="0">
              <a:buNone/>
            </a:pPr>
            <a:r>
              <a:rPr lang="en-US" dirty="0">
                <a:solidFill>
                  <a:schemeClr val="tx2"/>
                </a:solidFill>
              </a:rPr>
              <a:t> </a:t>
            </a:r>
            <a:r>
              <a:rPr lang="en-US" dirty="0" smtClean="0">
                <a:solidFill>
                  <a:schemeClr val="tx2"/>
                </a:solidFill>
              </a:rPr>
              <a:t> it then follows that</a:t>
            </a:r>
            <a:endParaRPr lang="en-US" dirty="0">
              <a:solidFill>
                <a:schemeClr val="tx2"/>
              </a:solidFill>
            </a:endParaRPr>
          </a:p>
          <a:p>
            <a:pPr marL="0" indent="0">
              <a:buNone/>
            </a:pPr>
            <a:endParaRPr lang="en-US" dirty="0" smtClean="0">
              <a:solidFill>
                <a:schemeClr val="tx2"/>
              </a:solidFill>
            </a:endParaRPr>
          </a:p>
          <a:p>
            <a:pPr marL="0" indent="0">
              <a:buNone/>
            </a:pPr>
            <a:endParaRPr lang="en-US" dirty="0">
              <a:solidFill>
                <a:schemeClr val="tx2"/>
              </a:solidFill>
            </a:endParaRPr>
          </a:p>
        </p:txBody>
      </p:sp>
      <p:pic>
        <p:nvPicPr>
          <p:cNvPr id="4" name="Picture 3"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00200"/>
            <a:ext cx="609600" cy="800100"/>
          </a:xfrm>
          <a:prstGeom prst="rect">
            <a:avLst/>
          </a:prstGeom>
        </p:spPr>
      </p:pic>
      <p:pic>
        <p:nvPicPr>
          <p:cNvPr id="5" name="Picture 4"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971800"/>
            <a:ext cx="1854200" cy="800100"/>
          </a:xfrm>
          <a:prstGeom prst="rect">
            <a:avLst/>
          </a:prstGeom>
        </p:spPr>
      </p:pic>
      <p:sp>
        <p:nvSpPr>
          <p:cNvPr id="10" name="Content Placeholder 2"/>
          <p:cNvSpPr txBox="1">
            <a:spLocks/>
          </p:cNvSpPr>
          <p:nvPr/>
        </p:nvSpPr>
        <p:spPr>
          <a:xfrm>
            <a:off x="685800" y="4114800"/>
            <a:ext cx="8001000" cy="16002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chemeClr val="tx2"/>
                </a:solidFill>
              </a:rPr>
              <a:t>If we know	     and the area of the ellipse  </a:t>
            </a:r>
          </a:p>
          <a:p>
            <a:pPr marL="0" indent="0">
              <a:buNone/>
            </a:pPr>
            <a:endParaRPr lang="en-US" dirty="0">
              <a:solidFill>
                <a:schemeClr val="tx2"/>
              </a:solidFill>
            </a:endParaRPr>
          </a:p>
          <a:p>
            <a:pPr marL="0" indent="0">
              <a:buNone/>
            </a:pPr>
            <a:r>
              <a:rPr lang="en-US" dirty="0" smtClean="0">
                <a:solidFill>
                  <a:schemeClr val="tx2"/>
                </a:solidFill>
              </a:rPr>
              <a:t>	then we can find the period</a:t>
            </a:r>
          </a:p>
          <a:p>
            <a:pPr marL="0" indent="0">
              <a:buFont typeface="Arial" pitchFamily="34" charset="0"/>
              <a:buNone/>
            </a:pPr>
            <a:endParaRPr lang="en-US" dirty="0">
              <a:solidFill>
                <a:schemeClr val="tx2"/>
              </a:solidFill>
            </a:endParaRPr>
          </a:p>
        </p:txBody>
      </p:sp>
      <p:pic>
        <p:nvPicPr>
          <p:cNvPr id="13" name="Picture 12"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4114800"/>
            <a:ext cx="609600" cy="800100"/>
          </a:xfrm>
          <a:prstGeom prst="rect">
            <a:avLst/>
          </a:prstGeom>
        </p:spPr>
      </p:pic>
      <p:pic>
        <p:nvPicPr>
          <p:cNvPr id="6" name="Picture 5"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5105400"/>
            <a:ext cx="596900" cy="342900"/>
          </a:xfrm>
          <a:prstGeom prst="rect">
            <a:avLst/>
          </a:prstGeom>
        </p:spPr>
      </p:pic>
    </p:spTree>
    <p:extLst>
      <p:ext uri="{BB962C8B-B14F-4D97-AF65-F5344CB8AC3E}">
        <p14:creationId xmlns:p14="http://schemas.microsoft.com/office/powerpoint/2010/main" val="13873361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Kepler’s</a:t>
            </a:r>
            <a:r>
              <a:rPr lang="en-US" dirty="0" smtClean="0"/>
              <a:t> Second Law</a:t>
            </a:r>
            <a:endParaRPr lang="en-US" dirty="0"/>
          </a:p>
        </p:txBody>
      </p:sp>
      <p:sp>
        <p:nvSpPr>
          <p:cNvPr id="3" name="Content Placeholder 2"/>
          <p:cNvSpPr>
            <a:spLocks noGrp="1"/>
          </p:cNvSpPr>
          <p:nvPr>
            <p:ph idx="1"/>
          </p:nvPr>
        </p:nvSpPr>
        <p:spPr>
          <a:xfrm>
            <a:off x="228600" y="1600201"/>
            <a:ext cx="8686800" cy="990599"/>
          </a:xfrm>
        </p:spPr>
        <p:txBody>
          <a:bodyPr>
            <a:normAutofit/>
          </a:bodyPr>
          <a:lstStyle/>
          <a:p>
            <a:r>
              <a:rPr lang="en-US" dirty="0" smtClean="0">
                <a:solidFill>
                  <a:schemeClr val="tx2"/>
                </a:solidFill>
              </a:rPr>
              <a:t>The area of the ellipse is given as</a:t>
            </a:r>
            <a:endParaRPr lang="en-US" dirty="0">
              <a:solidFill>
                <a:schemeClr val="tx2"/>
              </a:solidFill>
            </a:endParaRPr>
          </a:p>
          <a:p>
            <a:pPr marL="0" indent="0">
              <a:buNone/>
            </a:pPr>
            <a:endParaRPr lang="en-US" dirty="0" smtClean="0">
              <a:solidFill>
                <a:schemeClr val="tx2"/>
              </a:solidFill>
            </a:endParaRPr>
          </a:p>
          <a:p>
            <a:pPr marL="0" indent="0">
              <a:buNone/>
            </a:pPr>
            <a:endParaRPr lang="en-US" dirty="0">
              <a:solidFill>
                <a:schemeClr val="tx2"/>
              </a:solidFill>
            </a:endParaRPr>
          </a:p>
        </p:txBody>
      </p:sp>
      <p:pic>
        <p:nvPicPr>
          <p:cNvPr id="7" name="Picture 6"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1752600"/>
            <a:ext cx="1727200" cy="342900"/>
          </a:xfrm>
          <a:prstGeom prst="rect">
            <a:avLst/>
          </a:prstGeom>
        </p:spPr>
      </p:pic>
      <p:sp>
        <p:nvSpPr>
          <p:cNvPr id="11" name="Content Placeholder 2"/>
          <p:cNvSpPr txBox="1">
            <a:spLocks/>
          </p:cNvSpPr>
          <p:nvPr/>
        </p:nvSpPr>
        <p:spPr>
          <a:xfrm>
            <a:off x="152400" y="3200400"/>
            <a:ext cx="8686800" cy="16764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chemeClr val="tx2"/>
                </a:solidFill>
              </a:rPr>
              <a:t>Thus			</a:t>
            </a:r>
          </a:p>
          <a:p>
            <a:endParaRPr lang="en-US" dirty="0">
              <a:solidFill>
                <a:schemeClr val="tx2"/>
              </a:solidFill>
            </a:endParaRPr>
          </a:p>
          <a:p>
            <a:r>
              <a:rPr lang="en-US" dirty="0" smtClean="0">
                <a:solidFill>
                  <a:schemeClr val="tx2"/>
                </a:solidFill>
              </a:rPr>
              <a:t>You will need this result later. </a:t>
            </a:r>
          </a:p>
          <a:p>
            <a:pPr marL="0" indent="0">
              <a:buFont typeface="Arial" pitchFamily="34" charset="0"/>
              <a:buNone/>
            </a:pPr>
            <a:endParaRPr lang="en-US" dirty="0" smtClean="0">
              <a:solidFill>
                <a:schemeClr val="tx2"/>
              </a:solidFill>
            </a:endParaRPr>
          </a:p>
          <a:p>
            <a:pPr marL="0" indent="0">
              <a:buFont typeface="Arial" pitchFamily="34" charset="0"/>
              <a:buNone/>
            </a:pPr>
            <a:endParaRPr lang="en-US" dirty="0">
              <a:solidFill>
                <a:schemeClr val="tx2"/>
              </a:solidFill>
            </a:endParaRPr>
          </a:p>
        </p:txBody>
      </p:sp>
      <p:pic>
        <p:nvPicPr>
          <p:cNvPr id="8" name="Picture 7"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3276600"/>
            <a:ext cx="1803400" cy="800100"/>
          </a:xfrm>
          <a:prstGeom prst="rect">
            <a:avLst/>
          </a:prstGeom>
        </p:spPr>
      </p:pic>
    </p:spTree>
    <p:extLst>
      <p:ext uri="{BB962C8B-B14F-4D97-AF65-F5344CB8AC3E}">
        <p14:creationId xmlns:p14="http://schemas.microsoft.com/office/powerpoint/2010/main" val="14484327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a:t>
            </a:r>
            <a:endParaRPr lang="en-US" dirty="0"/>
          </a:p>
        </p:txBody>
      </p:sp>
      <p:sp>
        <p:nvSpPr>
          <p:cNvPr id="3" name="Content Placeholder 2"/>
          <p:cNvSpPr>
            <a:spLocks noGrp="1"/>
          </p:cNvSpPr>
          <p:nvPr>
            <p:ph idx="1"/>
          </p:nvPr>
        </p:nvSpPr>
        <p:spPr>
          <a:xfrm>
            <a:off x="457200" y="1600200"/>
            <a:ext cx="8305800" cy="2667000"/>
          </a:xfrm>
        </p:spPr>
        <p:txBody>
          <a:bodyPr>
            <a:normAutofit fontScale="85000" lnSpcReduction="10000"/>
          </a:bodyPr>
          <a:lstStyle/>
          <a:p>
            <a:r>
              <a:rPr lang="en-US" dirty="0" smtClean="0"/>
              <a:t>In the </a:t>
            </a:r>
            <a:r>
              <a:rPr lang="en-US" i="1" dirty="0" smtClean="0"/>
              <a:t>Mathematica</a:t>
            </a:r>
            <a:r>
              <a:rPr lang="en-US" dirty="0" smtClean="0"/>
              <a:t> notebook we have a collection of data that measured the orbital motion of a star traveling around a black hole.</a:t>
            </a:r>
          </a:p>
          <a:p>
            <a:r>
              <a:rPr lang="en-US" dirty="0" smtClean="0"/>
              <a:t>Our task is to use this orbital data to determine what the mass of the black hole is.</a:t>
            </a:r>
          </a:p>
          <a:p>
            <a:r>
              <a:rPr lang="en-US" dirty="0" smtClean="0"/>
              <a:t>How might we do this? Consider the equation below. </a:t>
            </a:r>
          </a:p>
          <a:p>
            <a:endParaRPr lang="en-US" dirty="0"/>
          </a:p>
        </p:txBody>
      </p:sp>
      <p:pic>
        <p:nvPicPr>
          <p:cNvPr id="6" name="Picture 5"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4114800"/>
            <a:ext cx="3162300" cy="939800"/>
          </a:xfrm>
          <a:prstGeom prst="rect">
            <a:avLst/>
          </a:prstGeom>
        </p:spPr>
      </p:pic>
      <p:sp>
        <p:nvSpPr>
          <p:cNvPr id="7" name="Content Placeholder 2"/>
          <p:cNvSpPr txBox="1">
            <a:spLocks/>
          </p:cNvSpPr>
          <p:nvPr/>
        </p:nvSpPr>
        <p:spPr>
          <a:xfrm>
            <a:off x="457200" y="5257800"/>
            <a:ext cx="8305800" cy="160020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If we can determine </a:t>
            </a:r>
            <a:r>
              <a:rPr lang="en-US" i="1" dirty="0" smtClean="0"/>
              <a:t>a</a:t>
            </a:r>
            <a:r>
              <a:rPr lang="en-US" dirty="0"/>
              <a:t> </a:t>
            </a:r>
            <a:r>
              <a:rPr lang="en-US" dirty="0" smtClean="0"/>
              <a:t>and </a:t>
            </a:r>
            <a:r>
              <a:rPr lang="en-US" i="1" dirty="0" smtClean="0"/>
              <a:t>T</a:t>
            </a:r>
            <a:r>
              <a:rPr lang="en-US" dirty="0" smtClean="0"/>
              <a:t>, then we will be able to solve for the total mass </a:t>
            </a:r>
            <a:r>
              <a:rPr lang="en-US" i="1" dirty="0" err="1" smtClean="0"/>
              <a:t>m+M</a:t>
            </a:r>
            <a:endParaRPr lang="en-US" i="1" dirty="0" smtClean="0"/>
          </a:p>
          <a:p>
            <a:r>
              <a:rPr lang="en-US" dirty="0" smtClean="0"/>
              <a:t>Go ahead and begin working on the </a:t>
            </a:r>
            <a:r>
              <a:rPr lang="en-US" i="1" dirty="0" smtClean="0"/>
              <a:t>Mathematica </a:t>
            </a:r>
            <a:r>
              <a:rPr lang="en-US" dirty="0" smtClean="0"/>
              <a:t>notebook at this time, to determine </a:t>
            </a:r>
            <a:r>
              <a:rPr lang="en-US" i="1" dirty="0" smtClean="0"/>
              <a:t>a</a:t>
            </a:r>
            <a:r>
              <a:rPr lang="en-US" dirty="0"/>
              <a:t> </a:t>
            </a:r>
            <a:r>
              <a:rPr lang="en-US" dirty="0" smtClean="0"/>
              <a:t>and </a:t>
            </a:r>
            <a:r>
              <a:rPr lang="en-US" i="1" dirty="0" smtClean="0"/>
              <a:t>T</a:t>
            </a:r>
            <a:r>
              <a:rPr lang="en-US" dirty="0" smtClean="0"/>
              <a:t>. </a:t>
            </a:r>
            <a:endParaRPr lang="en-US" dirty="0"/>
          </a:p>
        </p:txBody>
      </p:sp>
    </p:spTree>
    <p:extLst>
      <p:ext uri="{BB962C8B-B14F-4D97-AF65-F5344CB8AC3E}">
        <p14:creationId xmlns:p14="http://schemas.microsoft.com/office/powerpoint/2010/main" val="38124042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Fitting Data</a:t>
            </a:r>
            <a:endParaRPr lang="en-US" dirty="0"/>
          </a:p>
        </p:txBody>
      </p:sp>
      <p:sp>
        <p:nvSpPr>
          <p:cNvPr id="3" name="Content Placeholder 2"/>
          <p:cNvSpPr>
            <a:spLocks noGrp="1"/>
          </p:cNvSpPr>
          <p:nvPr>
            <p:ph idx="1"/>
          </p:nvPr>
        </p:nvSpPr>
        <p:spPr>
          <a:xfrm>
            <a:off x="457200" y="1600201"/>
            <a:ext cx="8382000" cy="1295400"/>
          </a:xfrm>
        </p:spPr>
        <p:txBody>
          <a:bodyPr>
            <a:normAutofit fontScale="62500" lnSpcReduction="20000"/>
          </a:bodyPr>
          <a:lstStyle/>
          <a:p>
            <a:r>
              <a:rPr lang="en-US" dirty="0" smtClean="0"/>
              <a:t>Goal is to minimize the distance between each experimental data point and the fit function. </a:t>
            </a:r>
          </a:p>
          <a:p>
            <a:r>
              <a:rPr lang="en-US" dirty="0" smtClean="0"/>
              <a:t>This </a:t>
            </a:r>
            <a:r>
              <a:rPr lang="en-US" i="1" dirty="0" smtClean="0"/>
              <a:t>may</a:t>
            </a:r>
            <a:r>
              <a:rPr lang="en-US" dirty="0" smtClean="0"/>
              <a:t> mean that not every data point touches the fit function.</a:t>
            </a:r>
          </a:p>
          <a:p>
            <a:r>
              <a:rPr lang="en-US" dirty="0" smtClean="0"/>
              <a:t>Note the examples below from last lab</a:t>
            </a:r>
            <a:endParaRPr lang="en-US" dirty="0"/>
          </a:p>
        </p:txBody>
      </p:sp>
      <p:pic>
        <p:nvPicPr>
          <p:cNvPr id="4" name="Picture 3"/>
          <p:cNvPicPr>
            <a:picLocks noChangeAspect="1"/>
          </p:cNvPicPr>
          <p:nvPr/>
        </p:nvPicPr>
        <p:blipFill>
          <a:blip r:embed="rId2"/>
          <a:stretch>
            <a:fillRect/>
          </a:stretch>
        </p:blipFill>
        <p:spPr>
          <a:xfrm>
            <a:off x="381000" y="3429000"/>
            <a:ext cx="3604352" cy="2427271"/>
          </a:xfrm>
          <a:prstGeom prst="rect">
            <a:avLst/>
          </a:prstGeom>
        </p:spPr>
      </p:pic>
      <p:pic>
        <p:nvPicPr>
          <p:cNvPr id="5" name="Picture 4"/>
          <p:cNvPicPr>
            <a:picLocks noChangeAspect="1"/>
          </p:cNvPicPr>
          <p:nvPr/>
        </p:nvPicPr>
        <p:blipFill rotWithShape="1">
          <a:blip r:embed="rId3"/>
          <a:srcRect l="3835" t="47727" r="67401" b="20454"/>
          <a:stretch/>
        </p:blipFill>
        <p:spPr>
          <a:xfrm>
            <a:off x="4876800" y="3429000"/>
            <a:ext cx="4041321" cy="2514600"/>
          </a:xfrm>
          <a:prstGeom prst="rect">
            <a:avLst/>
          </a:prstGeom>
        </p:spPr>
      </p:pic>
      <p:sp>
        <p:nvSpPr>
          <p:cNvPr id="6" name="TextBox 5"/>
          <p:cNvSpPr txBox="1"/>
          <p:nvPr/>
        </p:nvSpPr>
        <p:spPr>
          <a:xfrm>
            <a:off x="2133600" y="2895600"/>
            <a:ext cx="695022" cy="369332"/>
          </a:xfrm>
          <a:prstGeom prst="rect">
            <a:avLst/>
          </a:prstGeom>
          <a:noFill/>
        </p:spPr>
        <p:txBody>
          <a:bodyPr wrap="none" rtlCol="0">
            <a:spAutoFit/>
          </a:bodyPr>
          <a:lstStyle/>
          <a:p>
            <a:r>
              <a:rPr lang="en-US" dirty="0" smtClean="0"/>
              <a:t>Good</a:t>
            </a:r>
            <a:endParaRPr lang="en-US" dirty="0"/>
          </a:p>
        </p:txBody>
      </p:sp>
      <p:sp>
        <p:nvSpPr>
          <p:cNvPr id="7" name="TextBox 6"/>
          <p:cNvSpPr txBox="1"/>
          <p:nvPr/>
        </p:nvSpPr>
        <p:spPr>
          <a:xfrm>
            <a:off x="6934200" y="2895600"/>
            <a:ext cx="542073" cy="369332"/>
          </a:xfrm>
          <a:prstGeom prst="rect">
            <a:avLst/>
          </a:prstGeom>
          <a:noFill/>
        </p:spPr>
        <p:txBody>
          <a:bodyPr wrap="none" rtlCol="0">
            <a:spAutoFit/>
          </a:bodyPr>
          <a:lstStyle/>
          <a:p>
            <a:r>
              <a:rPr lang="en-US" dirty="0" smtClean="0"/>
              <a:t>Bad</a:t>
            </a:r>
            <a:endParaRPr lang="en-US" dirty="0"/>
          </a:p>
        </p:txBody>
      </p:sp>
    </p:spTree>
    <p:extLst>
      <p:ext uri="{BB962C8B-B14F-4D97-AF65-F5344CB8AC3E}">
        <p14:creationId xmlns:p14="http://schemas.microsoft.com/office/powerpoint/2010/main" val="35396065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Elliptical Fit</a:t>
            </a:r>
            <a:endParaRPr lang="en-US" dirty="0"/>
          </a:p>
        </p:txBody>
      </p:sp>
      <p:sp>
        <p:nvSpPr>
          <p:cNvPr id="3" name="Content Placeholder 2"/>
          <p:cNvSpPr>
            <a:spLocks noGrp="1"/>
          </p:cNvSpPr>
          <p:nvPr>
            <p:ph idx="1"/>
          </p:nvPr>
        </p:nvSpPr>
        <p:spPr>
          <a:xfrm>
            <a:off x="457200" y="1600201"/>
            <a:ext cx="8305800" cy="1219200"/>
          </a:xfrm>
        </p:spPr>
        <p:txBody>
          <a:bodyPr/>
          <a:lstStyle/>
          <a:p>
            <a:r>
              <a:rPr lang="en-US" dirty="0" smtClean="0">
                <a:solidFill>
                  <a:schemeClr val="accent1"/>
                </a:solidFill>
              </a:rPr>
              <a:t>Paste a plot of your data and elliptical fit below</a:t>
            </a:r>
            <a:endParaRPr lang="en-US" dirty="0">
              <a:solidFill>
                <a:schemeClr val="accent1"/>
              </a:solidFill>
            </a:endParaRPr>
          </a:p>
        </p:txBody>
      </p:sp>
    </p:spTree>
    <p:extLst>
      <p:ext uri="{BB962C8B-B14F-4D97-AF65-F5344CB8AC3E}">
        <p14:creationId xmlns:p14="http://schemas.microsoft.com/office/powerpoint/2010/main" val="15123494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Elliptical Fit</a:t>
            </a:r>
            <a:endParaRPr lang="en-US" dirty="0"/>
          </a:p>
        </p:txBody>
      </p:sp>
      <p:sp>
        <p:nvSpPr>
          <p:cNvPr id="3" name="Content Placeholder 2"/>
          <p:cNvSpPr>
            <a:spLocks noGrp="1"/>
          </p:cNvSpPr>
          <p:nvPr>
            <p:ph idx="1"/>
          </p:nvPr>
        </p:nvSpPr>
        <p:spPr>
          <a:xfrm>
            <a:off x="457200" y="1600201"/>
            <a:ext cx="8305800" cy="914399"/>
          </a:xfrm>
        </p:spPr>
        <p:txBody>
          <a:bodyPr/>
          <a:lstStyle/>
          <a:p>
            <a:r>
              <a:rPr lang="en-US" dirty="0" smtClean="0">
                <a:solidFill>
                  <a:schemeClr val="accent1"/>
                </a:solidFill>
              </a:rPr>
              <a:t>Comment on the quality of the fit to your data.</a:t>
            </a:r>
            <a:endParaRPr lang="en-US" dirty="0">
              <a:solidFill>
                <a:schemeClr val="accent1"/>
              </a:solidFill>
            </a:endParaRPr>
          </a:p>
        </p:txBody>
      </p:sp>
    </p:spTree>
    <p:extLst>
      <p:ext uri="{BB962C8B-B14F-4D97-AF65-F5344CB8AC3E}">
        <p14:creationId xmlns:p14="http://schemas.microsoft.com/office/powerpoint/2010/main" val="1741732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457200" y="1600200"/>
            <a:ext cx="8229600" cy="4525963"/>
          </a:xfrm>
        </p:spPr>
        <p:txBody>
          <a:bodyPr>
            <a:normAutofit fontScale="92500" lnSpcReduction="20000"/>
          </a:bodyPr>
          <a:lstStyle/>
          <a:p>
            <a:r>
              <a:rPr lang="en-US" dirty="0" smtClean="0"/>
              <a:t>Explore circular orbits through centripetal acceleration and gravitational forces</a:t>
            </a:r>
          </a:p>
          <a:p>
            <a:r>
              <a:rPr lang="en-US" dirty="0" smtClean="0"/>
              <a:t>Relation between period and radius of orbit</a:t>
            </a:r>
          </a:p>
          <a:p>
            <a:r>
              <a:rPr lang="en-US" dirty="0" smtClean="0"/>
              <a:t>Generalize to elliptical orbits</a:t>
            </a:r>
          </a:p>
          <a:p>
            <a:r>
              <a:rPr lang="en-US" dirty="0" smtClean="0"/>
              <a:t>Use </a:t>
            </a:r>
            <a:r>
              <a:rPr lang="en-US" dirty="0" err="1" smtClean="0"/>
              <a:t>Kepler’s</a:t>
            </a:r>
            <a:r>
              <a:rPr lang="en-US" dirty="0" smtClean="0"/>
              <a:t> laws to infer the mass of a black hole using observational data of </a:t>
            </a:r>
            <a:r>
              <a:rPr lang="en-US" dirty="0" err="1" smtClean="0"/>
              <a:t>SgrA</a:t>
            </a:r>
            <a:r>
              <a:rPr lang="en-US" dirty="0" smtClean="0"/>
              <a:t>*</a:t>
            </a:r>
          </a:p>
          <a:p>
            <a:r>
              <a:rPr lang="en-US" dirty="0" smtClean="0"/>
              <a:t>Compare with mass of star and luminosity of orbit region</a:t>
            </a:r>
          </a:p>
          <a:p>
            <a:r>
              <a:rPr lang="en-US" dirty="0" smtClean="0"/>
              <a:t>Calculate escape velocity for particular masses and radii</a:t>
            </a:r>
          </a:p>
          <a:p>
            <a:endParaRPr lang="en-US" dirty="0"/>
          </a:p>
        </p:txBody>
      </p:sp>
    </p:spTree>
    <p:extLst>
      <p:ext uri="{BB962C8B-B14F-4D97-AF65-F5344CB8AC3E}">
        <p14:creationId xmlns:p14="http://schemas.microsoft.com/office/powerpoint/2010/main" val="40243547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a:t>
            </a:r>
            <a:r>
              <a:rPr lang="en-US" dirty="0" smtClean="0"/>
              <a:t>/</a:t>
            </a:r>
            <a:r>
              <a:rPr lang="en-US" dirty="0" err="1" smtClean="0"/>
              <a:t>dt</a:t>
            </a:r>
            <a:r>
              <a:rPr lang="en-US" dirty="0" smtClean="0"/>
              <a:t> Fit</a:t>
            </a:r>
            <a:endParaRPr lang="en-US" dirty="0"/>
          </a:p>
        </p:txBody>
      </p:sp>
      <p:sp>
        <p:nvSpPr>
          <p:cNvPr id="3" name="Content Placeholder 2"/>
          <p:cNvSpPr>
            <a:spLocks noGrp="1"/>
          </p:cNvSpPr>
          <p:nvPr>
            <p:ph idx="1"/>
          </p:nvPr>
        </p:nvSpPr>
        <p:spPr>
          <a:xfrm>
            <a:off x="457200" y="1600201"/>
            <a:ext cx="8305800" cy="1142999"/>
          </a:xfrm>
        </p:spPr>
        <p:txBody>
          <a:bodyPr>
            <a:normAutofit fontScale="62500" lnSpcReduction="20000"/>
          </a:bodyPr>
          <a:lstStyle/>
          <a:p>
            <a:r>
              <a:rPr lang="en-US" dirty="0" smtClean="0">
                <a:solidFill>
                  <a:schemeClr val="accent1"/>
                </a:solidFill>
              </a:rPr>
              <a:t>Paste the graph of </a:t>
            </a:r>
            <a:r>
              <a:rPr lang="en-US" dirty="0" err="1" smtClean="0">
                <a:solidFill>
                  <a:schemeClr val="accent1"/>
                </a:solidFill>
              </a:rPr>
              <a:t>dA</a:t>
            </a:r>
            <a:r>
              <a:rPr lang="en-US" dirty="0" smtClean="0">
                <a:solidFill>
                  <a:schemeClr val="accent1"/>
                </a:solidFill>
              </a:rPr>
              <a:t>/</a:t>
            </a:r>
            <a:r>
              <a:rPr lang="en-US" dirty="0" err="1" smtClean="0">
                <a:solidFill>
                  <a:schemeClr val="accent1"/>
                </a:solidFill>
              </a:rPr>
              <a:t>dt</a:t>
            </a:r>
            <a:r>
              <a:rPr lang="en-US" dirty="0" smtClean="0">
                <a:solidFill>
                  <a:schemeClr val="accent1"/>
                </a:solidFill>
              </a:rPr>
              <a:t> including the best fit line</a:t>
            </a:r>
          </a:p>
          <a:p>
            <a:r>
              <a:rPr lang="en-US" dirty="0" smtClean="0">
                <a:solidFill>
                  <a:schemeClr val="accent1"/>
                </a:solidFill>
              </a:rPr>
              <a:t>Use the shape tool to encircle the points that represent good approximations to the area </a:t>
            </a:r>
            <a:r>
              <a:rPr lang="en-US" dirty="0" err="1" smtClean="0">
                <a:solidFill>
                  <a:schemeClr val="accent1"/>
                </a:solidFill>
              </a:rPr>
              <a:t>dA.</a:t>
            </a:r>
            <a:r>
              <a:rPr lang="en-US" dirty="0" smtClean="0">
                <a:solidFill>
                  <a:schemeClr val="accent1"/>
                </a:solidFill>
              </a:rPr>
              <a:t> Justify why these points make better approximations to the area than others.</a:t>
            </a:r>
            <a:endParaRPr lang="en-US" dirty="0">
              <a:solidFill>
                <a:schemeClr val="accent1"/>
              </a:solidFill>
            </a:endParaRPr>
          </a:p>
        </p:txBody>
      </p:sp>
    </p:spTree>
    <p:extLst>
      <p:ext uri="{BB962C8B-B14F-4D97-AF65-F5344CB8AC3E}">
        <p14:creationId xmlns:p14="http://schemas.microsoft.com/office/powerpoint/2010/main" val="5929488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767795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Determining the Parameters</a:t>
            </a:r>
            <a:endParaRPr lang="en-US" dirty="0"/>
          </a:p>
        </p:txBody>
      </p:sp>
      <p:sp>
        <p:nvSpPr>
          <p:cNvPr id="3" name="Content Placeholder 2"/>
          <p:cNvSpPr>
            <a:spLocks noGrp="1"/>
          </p:cNvSpPr>
          <p:nvPr>
            <p:ph idx="1"/>
          </p:nvPr>
        </p:nvSpPr>
        <p:spPr>
          <a:xfrm>
            <a:off x="457200" y="1600201"/>
            <a:ext cx="8229600" cy="1143000"/>
          </a:xfrm>
        </p:spPr>
        <p:txBody>
          <a:bodyPr>
            <a:normAutofit/>
          </a:bodyPr>
          <a:lstStyle/>
          <a:p>
            <a:r>
              <a:rPr lang="en-US" dirty="0" smtClean="0">
                <a:solidFill>
                  <a:schemeClr val="tx2"/>
                </a:solidFill>
              </a:rPr>
              <a:t>State the value of </a:t>
            </a:r>
            <a:r>
              <a:rPr lang="en-US" i="1" dirty="0" smtClean="0">
                <a:solidFill>
                  <a:schemeClr val="tx2"/>
                </a:solidFill>
              </a:rPr>
              <a:t>a </a:t>
            </a:r>
            <a:r>
              <a:rPr lang="en-US" dirty="0" smtClean="0">
                <a:solidFill>
                  <a:schemeClr val="tx2"/>
                </a:solidFill>
              </a:rPr>
              <a:t> found from the elliptical fit below:</a:t>
            </a:r>
          </a:p>
          <a:p>
            <a:endParaRPr lang="en-US" dirty="0"/>
          </a:p>
        </p:txBody>
      </p:sp>
      <p:sp>
        <p:nvSpPr>
          <p:cNvPr id="4" name="Content Placeholder 2"/>
          <p:cNvSpPr txBox="1">
            <a:spLocks/>
          </p:cNvSpPr>
          <p:nvPr/>
        </p:nvSpPr>
        <p:spPr>
          <a:xfrm>
            <a:off x="533400" y="3124200"/>
            <a:ext cx="8229600" cy="1143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chemeClr val="tx2"/>
                </a:solidFill>
              </a:rPr>
              <a:t>State the value of </a:t>
            </a:r>
            <a:r>
              <a:rPr lang="en-US" dirty="0" err="1" smtClean="0">
                <a:solidFill>
                  <a:schemeClr val="tx2"/>
                </a:solidFill>
              </a:rPr>
              <a:t>dA</a:t>
            </a:r>
            <a:r>
              <a:rPr lang="en-US" dirty="0" smtClean="0">
                <a:solidFill>
                  <a:schemeClr val="tx2"/>
                </a:solidFill>
              </a:rPr>
              <a:t>/</a:t>
            </a:r>
            <a:r>
              <a:rPr lang="en-US" dirty="0" err="1" smtClean="0">
                <a:solidFill>
                  <a:schemeClr val="tx2"/>
                </a:solidFill>
              </a:rPr>
              <a:t>dt</a:t>
            </a:r>
            <a:r>
              <a:rPr lang="en-US" dirty="0" smtClean="0">
                <a:solidFill>
                  <a:schemeClr val="tx2"/>
                </a:solidFill>
              </a:rPr>
              <a:t> (with units) below from the slope m in </a:t>
            </a:r>
            <a:r>
              <a:rPr lang="en-US" i="1" dirty="0" smtClean="0">
                <a:solidFill>
                  <a:schemeClr val="tx2"/>
                </a:solidFill>
              </a:rPr>
              <a:t>Mathematica</a:t>
            </a:r>
            <a:r>
              <a:rPr lang="en-US" dirty="0" smtClean="0">
                <a:solidFill>
                  <a:schemeClr val="tx2"/>
                </a:solidFill>
              </a:rPr>
              <a:t>:</a:t>
            </a:r>
          </a:p>
          <a:p>
            <a:endParaRPr lang="en-US" dirty="0"/>
          </a:p>
        </p:txBody>
      </p:sp>
    </p:spTree>
    <p:extLst>
      <p:ext uri="{BB962C8B-B14F-4D97-AF65-F5344CB8AC3E}">
        <p14:creationId xmlns:p14="http://schemas.microsoft.com/office/powerpoint/2010/main" val="4453158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Determining the Parameters</a:t>
            </a:r>
            <a:endParaRPr lang="en-US" dirty="0"/>
          </a:p>
        </p:txBody>
      </p:sp>
      <p:sp>
        <p:nvSpPr>
          <p:cNvPr id="5" name="Content Placeholder 2"/>
          <p:cNvSpPr txBox="1">
            <a:spLocks/>
          </p:cNvSpPr>
          <p:nvPr/>
        </p:nvSpPr>
        <p:spPr>
          <a:xfrm>
            <a:off x="457200" y="1371600"/>
            <a:ext cx="8229600" cy="1219200"/>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rgbClr val="1F497D"/>
                </a:solidFill>
              </a:rPr>
              <a:t>Using </a:t>
            </a:r>
            <a:r>
              <a:rPr lang="en-US" i="1" dirty="0" smtClean="0">
                <a:solidFill>
                  <a:srgbClr val="1F497D"/>
                </a:solidFill>
              </a:rPr>
              <a:t>a, b, and </a:t>
            </a:r>
            <a:r>
              <a:rPr lang="en-US" i="1" dirty="0" err="1" smtClean="0">
                <a:solidFill>
                  <a:srgbClr val="1F497D"/>
                </a:solidFill>
              </a:rPr>
              <a:t>dA</a:t>
            </a:r>
            <a:r>
              <a:rPr lang="en-US" i="1" dirty="0" smtClean="0">
                <a:solidFill>
                  <a:srgbClr val="1F497D"/>
                </a:solidFill>
              </a:rPr>
              <a:t>/</a:t>
            </a:r>
            <a:r>
              <a:rPr lang="en-US" i="1" dirty="0" err="1" smtClean="0">
                <a:solidFill>
                  <a:srgbClr val="1F497D"/>
                </a:solidFill>
              </a:rPr>
              <a:t>dT</a:t>
            </a:r>
            <a:r>
              <a:rPr lang="en-US" dirty="0" smtClean="0">
                <a:solidFill>
                  <a:srgbClr val="1F497D"/>
                </a:solidFill>
              </a:rPr>
              <a:t>, calculate the period, state below. In order to arrive at the correct units, we note that for our star in the </a:t>
            </a:r>
            <a:r>
              <a:rPr lang="en-US" dirty="0" err="1" smtClean="0">
                <a:solidFill>
                  <a:srgbClr val="1F497D"/>
                </a:solidFill>
              </a:rPr>
              <a:t>Saggatarius</a:t>
            </a:r>
            <a:r>
              <a:rPr lang="en-US" dirty="0" smtClean="0">
                <a:solidFill>
                  <a:srgbClr val="1F497D"/>
                </a:solidFill>
              </a:rPr>
              <a:t> one </a:t>
            </a:r>
            <a:r>
              <a:rPr lang="en-US" dirty="0" err="1" smtClean="0">
                <a:solidFill>
                  <a:srgbClr val="1F497D"/>
                </a:solidFill>
              </a:rPr>
              <a:t>arcsec</a:t>
            </a:r>
            <a:r>
              <a:rPr lang="en-US" dirty="0" smtClean="0">
                <a:solidFill>
                  <a:srgbClr val="1F497D"/>
                </a:solidFill>
              </a:rPr>
              <a:t> corresponds to 41 light days (the distance light would travel in 41 days). Be careful with units.</a:t>
            </a:r>
          </a:p>
          <a:p>
            <a:endParaRPr lang="en-US" dirty="0"/>
          </a:p>
        </p:txBody>
      </p:sp>
    </p:spTree>
    <p:extLst>
      <p:ext uri="{BB962C8B-B14F-4D97-AF65-F5344CB8AC3E}">
        <p14:creationId xmlns:p14="http://schemas.microsoft.com/office/powerpoint/2010/main" val="27350457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the Mass</a:t>
            </a:r>
            <a:endParaRPr lang="en-US" dirty="0"/>
          </a:p>
        </p:txBody>
      </p:sp>
      <p:sp>
        <p:nvSpPr>
          <p:cNvPr id="3" name="Content Placeholder 2"/>
          <p:cNvSpPr>
            <a:spLocks noGrp="1"/>
          </p:cNvSpPr>
          <p:nvPr>
            <p:ph idx="1"/>
          </p:nvPr>
        </p:nvSpPr>
        <p:spPr>
          <a:xfrm>
            <a:off x="457200" y="1600200"/>
            <a:ext cx="7467600" cy="685800"/>
          </a:xfrm>
        </p:spPr>
        <p:txBody>
          <a:bodyPr>
            <a:normAutofit fontScale="70000" lnSpcReduction="20000"/>
          </a:bodyPr>
          <a:lstStyle/>
          <a:p>
            <a:r>
              <a:rPr lang="en-US" dirty="0" smtClean="0">
                <a:solidFill>
                  <a:srgbClr val="1F497D"/>
                </a:solidFill>
              </a:rPr>
              <a:t>Now that we have </a:t>
            </a:r>
            <a:r>
              <a:rPr lang="en-US" i="1" dirty="0" smtClean="0">
                <a:solidFill>
                  <a:srgbClr val="1F497D"/>
                </a:solidFill>
              </a:rPr>
              <a:t>a</a:t>
            </a:r>
            <a:r>
              <a:rPr lang="en-US" dirty="0" smtClean="0">
                <a:solidFill>
                  <a:srgbClr val="1F497D"/>
                </a:solidFill>
              </a:rPr>
              <a:t> and </a:t>
            </a:r>
            <a:r>
              <a:rPr lang="en-US" i="1" dirty="0" smtClean="0">
                <a:solidFill>
                  <a:srgbClr val="1F497D"/>
                </a:solidFill>
              </a:rPr>
              <a:t>T</a:t>
            </a:r>
            <a:r>
              <a:rPr lang="en-US" dirty="0" smtClean="0">
                <a:solidFill>
                  <a:srgbClr val="1F497D"/>
                </a:solidFill>
              </a:rPr>
              <a:t>, calculate the total mass </a:t>
            </a:r>
            <a:r>
              <a:rPr lang="en-US" i="1" dirty="0" err="1" smtClean="0">
                <a:solidFill>
                  <a:srgbClr val="1F497D"/>
                </a:solidFill>
              </a:rPr>
              <a:t>M+m</a:t>
            </a:r>
            <a:endParaRPr lang="en-US" i="1" dirty="0" smtClean="0">
              <a:solidFill>
                <a:srgbClr val="1F497D"/>
              </a:solidFill>
            </a:endParaRPr>
          </a:p>
          <a:p>
            <a:pPr marL="0" indent="0">
              <a:buNone/>
            </a:pPr>
            <a:endParaRPr lang="en-US" dirty="0" smtClean="0"/>
          </a:p>
          <a:p>
            <a:endParaRPr lang="en-US" dirty="0" smtClean="0"/>
          </a:p>
          <a:p>
            <a:endParaRPr lang="en-US" dirty="0"/>
          </a:p>
        </p:txBody>
      </p:sp>
      <p:sp>
        <p:nvSpPr>
          <p:cNvPr id="4" name="Content Placeholder 2"/>
          <p:cNvSpPr txBox="1">
            <a:spLocks/>
          </p:cNvSpPr>
          <p:nvPr/>
        </p:nvSpPr>
        <p:spPr>
          <a:xfrm>
            <a:off x="457200" y="2895600"/>
            <a:ext cx="8001000" cy="914400"/>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rgbClr val="1F497D"/>
                </a:solidFill>
              </a:rPr>
              <a:t>Given the mass of the sun (stated earlier in PPT), calculate the number of ‘</a:t>
            </a:r>
            <a:r>
              <a:rPr lang="en-US" dirty="0" err="1" smtClean="0">
                <a:solidFill>
                  <a:srgbClr val="1F497D"/>
                </a:solidFill>
              </a:rPr>
              <a:t>sunlike</a:t>
            </a:r>
            <a:r>
              <a:rPr lang="en-US" dirty="0" smtClean="0">
                <a:solidFill>
                  <a:srgbClr val="1F497D"/>
                </a:solidFill>
              </a:rPr>
              <a:t>’ stars that would be contained in the total mass </a:t>
            </a:r>
            <a:r>
              <a:rPr lang="en-US" i="1" dirty="0" err="1" smtClean="0">
                <a:solidFill>
                  <a:srgbClr val="1F497D"/>
                </a:solidFill>
              </a:rPr>
              <a:t>M+m</a:t>
            </a:r>
            <a:endParaRPr lang="en-US" dirty="0" smtClean="0">
              <a:solidFill>
                <a:srgbClr val="1F497D"/>
              </a:solidFill>
            </a:endParaRPr>
          </a:p>
          <a:p>
            <a:endParaRPr lang="en-US" dirty="0"/>
          </a:p>
        </p:txBody>
      </p:sp>
      <p:sp>
        <p:nvSpPr>
          <p:cNvPr id="5" name="Content Placeholder 2"/>
          <p:cNvSpPr txBox="1">
            <a:spLocks/>
          </p:cNvSpPr>
          <p:nvPr/>
        </p:nvSpPr>
        <p:spPr>
          <a:xfrm>
            <a:off x="381000" y="4495800"/>
            <a:ext cx="7696200" cy="914400"/>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rgbClr val="1F497D"/>
                </a:solidFill>
              </a:rPr>
              <a:t>Stars have masses that range from 0.08 to 120 solar masses. Given this information, how does the mass of a typical star compare to the total mass  </a:t>
            </a:r>
            <a:r>
              <a:rPr lang="en-US" i="1" dirty="0" err="1" smtClean="0">
                <a:solidFill>
                  <a:srgbClr val="1F497D"/>
                </a:solidFill>
              </a:rPr>
              <a:t>M+m</a:t>
            </a:r>
            <a:r>
              <a:rPr lang="en-US" i="1" dirty="0" smtClean="0">
                <a:solidFill>
                  <a:srgbClr val="1F497D"/>
                </a:solidFill>
              </a:rPr>
              <a:t> </a:t>
            </a:r>
            <a:r>
              <a:rPr lang="en-US" dirty="0" smtClean="0">
                <a:solidFill>
                  <a:srgbClr val="1F497D"/>
                </a:solidFill>
              </a:rPr>
              <a:t>? Are we then justified in taking </a:t>
            </a:r>
            <a:r>
              <a:rPr lang="en-US" i="1" dirty="0" smtClean="0">
                <a:solidFill>
                  <a:srgbClr val="1F497D"/>
                </a:solidFill>
              </a:rPr>
              <a:t>M&gt;&gt;m </a:t>
            </a:r>
            <a:r>
              <a:rPr lang="en-US" dirty="0" smtClean="0">
                <a:solidFill>
                  <a:srgbClr val="1F497D"/>
                </a:solidFill>
              </a:rPr>
              <a:t>? </a:t>
            </a:r>
          </a:p>
          <a:p>
            <a:endParaRPr lang="en-US" dirty="0"/>
          </a:p>
        </p:txBody>
      </p:sp>
    </p:spTree>
    <p:extLst>
      <p:ext uri="{BB962C8B-B14F-4D97-AF65-F5344CB8AC3E}">
        <p14:creationId xmlns:p14="http://schemas.microsoft.com/office/powerpoint/2010/main" val="34019783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the Mass</a:t>
            </a:r>
            <a:endParaRPr lang="en-US" dirty="0"/>
          </a:p>
        </p:txBody>
      </p:sp>
      <p:sp>
        <p:nvSpPr>
          <p:cNvPr id="3" name="Content Placeholder 2"/>
          <p:cNvSpPr>
            <a:spLocks noGrp="1"/>
          </p:cNvSpPr>
          <p:nvPr>
            <p:ph idx="1"/>
          </p:nvPr>
        </p:nvSpPr>
        <p:spPr>
          <a:xfrm>
            <a:off x="457200" y="1600200"/>
            <a:ext cx="7924800" cy="3505200"/>
          </a:xfrm>
        </p:spPr>
        <p:txBody>
          <a:bodyPr>
            <a:normAutofit fontScale="77500" lnSpcReduction="20000"/>
          </a:bodyPr>
          <a:lstStyle/>
          <a:p>
            <a:r>
              <a:rPr lang="en-US" dirty="0" smtClean="0"/>
              <a:t>We have determined the mass of the object of which the star is orbiting, but how do we know it is specifically a black hole? Maybe is just a cluster of stars? Turns out astronomers have determined that the amount of light coming from the ‘black hole’ area is significantly less than the amount of light in the surrounding the region. If the ‘black hole’ region were composed of a cluster of stars, the luminosity would have to be extremely large. Thus it is fair to assume that the mass that our star orbits and is gravitationally attracted to is due to a black hole. </a:t>
            </a:r>
            <a:endParaRPr lang="en-US" i="1" dirty="0" smtClean="0"/>
          </a:p>
          <a:p>
            <a:pPr marL="0" indent="0">
              <a:buNone/>
            </a:pPr>
            <a:endParaRPr lang="en-US" dirty="0" smtClean="0"/>
          </a:p>
          <a:p>
            <a:endParaRPr lang="en-US" dirty="0" smtClean="0"/>
          </a:p>
          <a:p>
            <a:pPr marL="0" indent="0">
              <a:buNone/>
            </a:pPr>
            <a:endParaRPr lang="en-US" dirty="0"/>
          </a:p>
        </p:txBody>
      </p:sp>
    </p:spTree>
    <p:extLst>
      <p:ext uri="{BB962C8B-B14F-4D97-AF65-F5344CB8AC3E}">
        <p14:creationId xmlns:p14="http://schemas.microsoft.com/office/powerpoint/2010/main" val="40101277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Escape Velocity</a:t>
            </a:r>
            <a:endParaRPr lang="en-US" dirty="0"/>
          </a:p>
        </p:txBody>
      </p:sp>
      <p:sp>
        <p:nvSpPr>
          <p:cNvPr id="3" name="Content Placeholder 2"/>
          <p:cNvSpPr>
            <a:spLocks noGrp="1"/>
          </p:cNvSpPr>
          <p:nvPr>
            <p:ph idx="1"/>
          </p:nvPr>
        </p:nvSpPr>
        <p:spPr>
          <a:xfrm>
            <a:off x="457200" y="1600201"/>
            <a:ext cx="8305800" cy="2743200"/>
          </a:xfrm>
        </p:spPr>
        <p:txBody>
          <a:bodyPr>
            <a:normAutofit fontScale="62500" lnSpcReduction="20000"/>
          </a:bodyPr>
          <a:lstStyle/>
          <a:p>
            <a:r>
              <a:rPr lang="en-US" dirty="0" smtClean="0"/>
              <a:t>The escape velocity is defined as the speed needed to escape the gravitational attraction of a planet (or any object, like a black hole)</a:t>
            </a:r>
          </a:p>
          <a:p>
            <a:r>
              <a:rPr lang="en-US" dirty="0" smtClean="0"/>
              <a:t>It is defined as the velocity by which the kinetic energy is equal and opposite to the gravitational potential energy (sum cancels)</a:t>
            </a:r>
          </a:p>
          <a:p>
            <a:r>
              <a:rPr lang="en-US" dirty="0" smtClean="0">
                <a:solidFill>
                  <a:schemeClr val="tx2"/>
                </a:solidFill>
              </a:rPr>
              <a:t>Given that the gravitational potential energy is</a:t>
            </a:r>
          </a:p>
          <a:p>
            <a:endParaRPr lang="en-US" dirty="0">
              <a:solidFill>
                <a:schemeClr val="tx2"/>
              </a:solidFill>
            </a:endParaRPr>
          </a:p>
          <a:p>
            <a:pPr marL="0" indent="0">
              <a:buNone/>
            </a:pPr>
            <a:r>
              <a:rPr lang="en-US" dirty="0" smtClean="0">
                <a:solidFill>
                  <a:schemeClr val="tx2"/>
                </a:solidFill>
              </a:rPr>
              <a:t>     </a:t>
            </a:r>
          </a:p>
          <a:p>
            <a:pPr marL="0" indent="0">
              <a:buNone/>
            </a:pPr>
            <a:r>
              <a:rPr lang="en-US" dirty="0" smtClean="0">
                <a:solidFill>
                  <a:schemeClr val="tx2"/>
                </a:solidFill>
              </a:rPr>
              <a:t> derive a formula that expresses the escape velocity as a function of </a:t>
            </a:r>
            <a:r>
              <a:rPr lang="en-US" i="1" dirty="0" smtClean="0">
                <a:solidFill>
                  <a:schemeClr val="tx2"/>
                </a:solidFill>
              </a:rPr>
              <a:t>G, M, </a:t>
            </a:r>
            <a:r>
              <a:rPr lang="en-US" dirty="0" smtClean="0">
                <a:solidFill>
                  <a:schemeClr val="tx2"/>
                </a:solidFill>
              </a:rPr>
              <a:t>and </a:t>
            </a:r>
            <a:r>
              <a:rPr lang="en-US" i="1" dirty="0" smtClean="0">
                <a:solidFill>
                  <a:schemeClr val="tx2"/>
                </a:solidFill>
              </a:rPr>
              <a:t>r. </a:t>
            </a:r>
            <a:r>
              <a:rPr lang="en-US" dirty="0" smtClean="0">
                <a:solidFill>
                  <a:schemeClr val="tx2"/>
                </a:solidFill>
              </a:rPr>
              <a:t> </a:t>
            </a:r>
          </a:p>
        </p:txBody>
      </p:sp>
      <p:pic>
        <p:nvPicPr>
          <p:cNvPr id="5" name="Picture 4"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3048000"/>
            <a:ext cx="1371600" cy="502388"/>
          </a:xfrm>
          <a:prstGeom prst="rect">
            <a:avLst/>
          </a:prstGeom>
        </p:spPr>
      </p:pic>
    </p:spTree>
    <p:extLst>
      <p:ext uri="{BB962C8B-B14F-4D97-AF65-F5344CB8AC3E}">
        <p14:creationId xmlns:p14="http://schemas.microsoft.com/office/powerpoint/2010/main" val="5368485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Escape Velocity</a:t>
            </a:r>
            <a:endParaRPr lang="en-US" dirty="0"/>
          </a:p>
        </p:txBody>
      </p:sp>
      <p:sp>
        <p:nvSpPr>
          <p:cNvPr id="3" name="Content Placeholder 2"/>
          <p:cNvSpPr>
            <a:spLocks noGrp="1"/>
          </p:cNvSpPr>
          <p:nvPr>
            <p:ph idx="1"/>
          </p:nvPr>
        </p:nvSpPr>
        <p:spPr>
          <a:xfrm>
            <a:off x="457200" y="1600201"/>
            <a:ext cx="8305800" cy="1752599"/>
          </a:xfrm>
        </p:spPr>
        <p:txBody>
          <a:bodyPr>
            <a:normAutofit/>
          </a:bodyPr>
          <a:lstStyle/>
          <a:p>
            <a:r>
              <a:rPr lang="en-US" dirty="0" smtClean="0">
                <a:solidFill>
                  <a:srgbClr val="1F497D"/>
                </a:solidFill>
              </a:rPr>
              <a:t>Compute the escape velocity in (m/s) of the Earth using Earth’s mass and its radius (Google these quantities)</a:t>
            </a:r>
          </a:p>
        </p:txBody>
      </p:sp>
    </p:spTree>
    <p:extLst>
      <p:ext uri="{BB962C8B-B14F-4D97-AF65-F5344CB8AC3E}">
        <p14:creationId xmlns:p14="http://schemas.microsoft.com/office/powerpoint/2010/main" val="1647489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Escape Velocity</a:t>
            </a:r>
            <a:endParaRPr lang="en-US" dirty="0"/>
          </a:p>
        </p:txBody>
      </p:sp>
      <p:sp>
        <p:nvSpPr>
          <p:cNvPr id="3" name="Content Placeholder 2"/>
          <p:cNvSpPr>
            <a:spLocks noGrp="1"/>
          </p:cNvSpPr>
          <p:nvPr>
            <p:ph idx="1"/>
          </p:nvPr>
        </p:nvSpPr>
        <p:spPr>
          <a:xfrm>
            <a:off x="457200" y="1600201"/>
            <a:ext cx="8305800" cy="1752599"/>
          </a:xfrm>
        </p:spPr>
        <p:txBody>
          <a:bodyPr>
            <a:normAutofit/>
          </a:bodyPr>
          <a:lstStyle/>
          <a:p>
            <a:r>
              <a:rPr lang="en-US" dirty="0" smtClean="0">
                <a:solidFill>
                  <a:srgbClr val="1F497D"/>
                </a:solidFill>
              </a:rPr>
              <a:t>Now compute the escape velocity of the Earth if the Earth’s radius was only 0.5 cm</a:t>
            </a:r>
          </a:p>
        </p:txBody>
      </p:sp>
    </p:spTree>
    <p:extLst>
      <p:ext uri="{BB962C8B-B14F-4D97-AF65-F5344CB8AC3E}">
        <p14:creationId xmlns:p14="http://schemas.microsoft.com/office/powerpoint/2010/main" val="8456658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Escape Velocity</a:t>
            </a:r>
            <a:endParaRPr lang="en-US" dirty="0"/>
          </a:p>
        </p:txBody>
      </p:sp>
      <p:sp>
        <p:nvSpPr>
          <p:cNvPr id="3" name="Content Placeholder 2"/>
          <p:cNvSpPr>
            <a:spLocks noGrp="1"/>
          </p:cNvSpPr>
          <p:nvPr>
            <p:ph idx="1"/>
          </p:nvPr>
        </p:nvSpPr>
        <p:spPr>
          <a:xfrm>
            <a:off x="457200" y="1600201"/>
            <a:ext cx="8305800" cy="1752599"/>
          </a:xfrm>
        </p:spPr>
        <p:txBody>
          <a:bodyPr>
            <a:normAutofit/>
          </a:bodyPr>
          <a:lstStyle/>
          <a:p>
            <a:r>
              <a:rPr lang="en-US" dirty="0" smtClean="0">
                <a:solidFill>
                  <a:srgbClr val="1F497D"/>
                </a:solidFill>
              </a:rPr>
              <a:t>Compute the escape velocity of the Earth if the mass of the Earth was 2200 times the mass of the sun</a:t>
            </a:r>
          </a:p>
        </p:txBody>
      </p:sp>
    </p:spTree>
    <p:extLst>
      <p:ext uri="{BB962C8B-B14F-4D97-AF65-F5344CB8AC3E}">
        <p14:creationId xmlns:p14="http://schemas.microsoft.com/office/powerpoint/2010/main" val="1690363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Theory</a:t>
            </a:r>
            <a:endParaRPr lang="en-US" dirty="0"/>
          </a:p>
        </p:txBody>
      </p:sp>
      <p:sp>
        <p:nvSpPr>
          <p:cNvPr id="11" name="AutoShape 2" descr="m_c"/>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4" descr="m_c"/>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6" descr="m_c"/>
          <p:cNvSpPr>
            <a:spLocks noChangeAspect="1" noChangeArrowheads="1"/>
          </p:cNvSpPr>
          <p:nvPr/>
        </p:nvSpPr>
        <p:spPr bwMode="auto">
          <a:xfrm>
            <a:off x="36830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8" descr="m_c"/>
          <p:cNvSpPr>
            <a:spLocks noChangeAspect="1" noChangeArrowheads="1"/>
          </p:cNvSpPr>
          <p:nvPr/>
        </p:nvSpPr>
        <p:spPr bwMode="auto">
          <a:xfrm>
            <a:off x="520700"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10" descr="m_c"/>
          <p:cNvSpPr>
            <a:spLocks noChangeAspect="1" noChangeArrowheads="1"/>
          </p:cNvSpPr>
          <p:nvPr/>
        </p:nvSpPr>
        <p:spPr bwMode="auto">
          <a:xfrm>
            <a:off x="673100" y="4730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12" descr="m_c"/>
          <p:cNvSpPr>
            <a:spLocks noChangeAspect="1" noChangeArrowheads="1"/>
          </p:cNvSpPr>
          <p:nvPr/>
        </p:nvSpPr>
        <p:spPr bwMode="auto">
          <a:xfrm>
            <a:off x="825500" y="6254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429000"/>
            <a:ext cx="2260600" cy="965200"/>
          </a:xfrm>
          <a:prstGeom prst="rect">
            <a:avLst/>
          </a:prstGeom>
        </p:spPr>
      </p:pic>
      <p:pic>
        <p:nvPicPr>
          <p:cNvPr id="8" name="Picture 7"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600200"/>
            <a:ext cx="1739900" cy="1016000"/>
          </a:xfrm>
          <a:prstGeom prst="rect">
            <a:avLst/>
          </a:prstGeom>
        </p:spPr>
      </p:pic>
      <p:pic>
        <p:nvPicPr>
          <p:cNvPr id="17" name="Picture 16"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5105400"/>
            <a:ext cx="2425700" cy="939800"/>
          </a:xfrm>
          <a:prstGeom prst="rect">
            <a:avLst/>
          </a:prstGeom>
        </p:spPr>
      </p:pic>
      <p:sp>
        <p:nvSpPr>
          <p:cNvPr id="34" name="Oval 33"/>
          <p:cNvSpPr/>
          <p:nvPr/>
        </p:nvSpPr>
        <p:spPr>
          <a:xfrm>
            <a:off x="6019800" y="3124200"/>
            <a:ext cx="609600" cy="609600"/>
          </a:xfrm>
          <a:prstGeom prst="ellipse">
            <a:avLst/>
          </a:prstGeom>
          <a:solidFill>
            <a:srgbClr val="FFFF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Oval 21"/>
          <p:cNvSpPr/>
          <p:nvPr/>
        </p:nvSpPr>
        <p:spPr>
          <a:xfrm>
            <a:off x="4724400" y="1828800"/>
            <a:ext cx="3200400" cy="3200400"/>
          </a:xfrm>
          <a:prstGeom prst="ellipse">
            <a:avLst/>
          </a:prstGeom>
          <a:noFill/>
          <a:ln>
            <a:solidFill>
              <a:schemeClr val="tx1"/>
            </a:solidFill>
            <a:prstDash val="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4572000" y="2895600"/>
            <a:ext cx="387619" cy="387619"/>
          </a:xfrm>
          <a:prstGeom prst="ellipse">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37" name="Straight Connector 36"/>
          <p:cNvCxnSpPr>
            <a:endCxn id="34" idx="2"/>
          </p:cNvCxnSpPr>
          <p:nvPr/>
        </p:nvCxnSpPr>
        <p:spPr>
          <a:xfrm>
            <a:off x="4953000" y="3124200"/>
            <a:ext cx="1066800" cy="304800"/>
          </a:xfrm>
          <a:prstGeom prst="line">
            <a:avLst/>
          </a:prstGeom>
          <a:ln>
            <a:tailEnd type="triangle" w="lg"/>
          </a:ln>
        </p:spPr>
        <p:style>
          <a:lnRef idx="2">
            <a:schemeClr val="dk1"/>
          </a:lnRef>
          <a:fillRef idx="0">
            <a:schemeClr val="dk1"/>
          </a:fillRef>
          <a:effectRef idx="1">
            <a:schemeClr val="dk1"/>
          </a:effectRef>
          <a:fontRef idx="minor">
            <a:schemeClr val="tx1"/>
          </a:fontRef>
        </p:style>
      </p:cxnSp>
      <p:pic>
        <p:nvPicPr>
          <p:cNvPr id="39" name="Picture 38"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10200" y="2895600"/>
            <a:ext cx="203200" cy="292100"/>
          </a:xfrm>
          <a:prstGeom prst="rect">
            <a:avLst/>
          </a:prstGeom>
        </p:spPr>
      </p:pic>
      <p:cxnSp>
        <p:nvCxnSpPr>
          <p:cNvPr id="47" name="Straight Connector 46"/>
          <p:cNvCxnSpPr/>
          <p:nvPr/>
        </p:nvCxnSpPr>
        <p:spPr>
          <a:xfrm>
            <a:off x="4724400" y="3276600"/>
            <a:ext cx="0" cy="381000"/>
          </a:xfrm>
          <a:prstGeom prst="line">
            <a:avLst/>
          </a:prstGeom>
          <a:ln>
            <a:tailEnd type="triangle" w="lg"/>
          </a:ln>
        </p:spPr>
        <p:style>
          <a:lnRef idx="2">
            <a:schemeClr val="dk1"/>
          </a:lnRef>
          <a:fillRef idx="0">
            <a:schemeClr val="dk1"/>
          </a:fillRef>
          <a:effectRef idx="1">
            <a:schemeClr val="dk1"/>
          </a:effectRef>
          <a:fontRef idx="minor">
            <a:schemeClr val="tx1"/>
          </a:fontRef>
        </p:style>
      </p:cxnSp>
      <p:pic>
        <p:nvPicPr>
          <p:cNvPr id="49" name="Picture 48"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67200" y="3352800"/>
            <a:ext cx="241300" cy="190500"/>
          </a:xfrm>
          <a:prstGeom prst="rect">
            <a:avLst/>
          </a:prstGeom>
        </p:spPr>
      </p:pic>
    </p:spTree>
    <p:extLst>
      <p:ext uri="{BB962C8B-B14F-4D97-AF65-F5344CB8AC3E}">
        <p14:creationId xmlns:p14="http://schemas.microsoft.com/office/powerpoint/2010/main" val="21701795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Escape Velocity</a:t>
            </a:r>
            <a:endParaRPr lang="en-US" dirty="0"/>
          </a:p>
        </p:txBody>
      </p:sp>
      <p:sp>
        <p:nvSpPr>
          <p:cNvPr id="3" name="Content Placeholder 2"/>
          <p:cNvSpPr>
            <a:spLocks noGrp="1"/>
          </p:cNvSpPr>
          <p:nvPr>
            <p:ph idx="1"/>
          </p:nvPr>
        </p:nvSpPr>
        <p:spPr>
          <a:xfrm>
            <a:off x="457200" y="1600201"/>
            <a:ext cx="8305800" cy="1752599"/>
          </a:xfrm>
        </p:spPr>
        <p:txBody>
          <a:bodyPr>
            <a:normAutofit fontScale="85000" lnSpcReduction="20000"/>
          </a:bodyPr>
          <a:lstStyle/>
          <a:p>
            <a:r>
              <a:rPr lang="en-US" dirty="0" smtClean="0">
                <a:solidFill>
                  <a:srgbClr val="1F497D"/>
                </a:solidFill>
              </a:rPr>
              <a:t>Take your mass (or one of your partners) and compute the radius necessary such that the escape velocity is the speed of light </a:t>
            </a:r>
            <a:r>
              <a:rPr lang="en-US" i="1" dirty="0" smtClean="0">
                <a:solidFill>
                  <a:srgbClr val="1F497D"/>
                </a:solidFill>
              </a:rPr>
              <a:t>c</a:t>
            </a:r>
            <a:r>
              <a:rPr lang="en-US" dirty="0" smtClean="0">
                <a:solidFill>
                  <a:srgbClr val="1F497D"/>
                </a:solidFill>
              </a:rPr>
              <a:t>. This is the radius you would have to squeeze yourself down to transform yourself into a black hole!</a:t>
            </a:r>
          </a:p>
        </p:txBody>
      </p:sp>
      <p:sp>
        <p:nvSpPr>
          <p:cNvPr id="4" name="Content Placeholder 2"/>
          <p:cNvSpPr txBox="1">
            <a:spLocks/>
          </p:cNvSpPr>
          <p:nvPr/>
        </p:nvSpPr>
        <p:spPr>
          <a:xfrm>
            <a:off x="457200" y="4267200"/>
            <a:ext cx="7924800" cy="838199"/>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rgbClr val="1F497D"/>
                </a:solidFill>
              </a:rPr>
              <a:t>Compare this to the radius of a typical atom </a:t>
            </a:r>
          </a:p>
          <a:p>
            <a:pPr marL="0" indent="0">
              <a:buNone/>
            </a:pPr>
            <a:r>
              <a:rPr lang="en-US" dirty="0" smtClean="0">
                <a:solidFill>
                  <a:srgbClr val="1F497D"/>
                </a:solidFill>
              </a:rPr>
              <a:t> </a:t>
            </a:r>
          </a:p>
        </p:txBody>
      </p:sp>
      <p:pic>
        <p:nvPicPr>
          <p:cNvPr id="5" name="Picture 4"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5893" y="4866498"/>
            <a:ext cx="2987707" cy="354099"/>
          </a:xfrm>
          <a:prstGeom prst="rect">
            <a:avLst/>
          </a:prstGeom>
        </p:spPr>
      </p:pic>
    </p:spTree>
    <p:extLst>
      <p:ext uri="{BB962C8B-B14F-4D97-AF65-F5344CB8AC3E}">
        <p14:creationId xmlns:p14="http://schemas.microsoft.com/office/powerpoint/2010/main" val="2323406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457200" y="1600201"/>
            <a:ext cx="8229600" cy="1165577"/>
          </a:xfrm>
        </p:spPr>
        <p:txBody>
          <a:bodyPr>
            <a:normAutofit/>
          </a:bodyPr>
          <a:lstStyle/>
          <a:p>
            <a:r>
              <a:rPr lang="en-US" dirty="0" smtClean="0"/>
              <a:t>Summarize this lab. What was the objective? What did you find? </a:t>
            </a:r>
            <a:endParaRPr lang="en-US" dirty="0"/>
          </a:p>
        </p:txBody>
      </p:sp>
    </p:spTree>
    <p:extLst>
      <p:ext uri="{BB962C8B-B14F-4D97-AF65-F5344CB8AC3E}">
        <p14:creationId xmlns:p14="http://schemas.microsoft.com/office/powerpoint/2010/main" val="24414694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Upload the .</a:t>
            </a:r>
            <a:r>
              <a:rPr lang="en-US" dirty="0" err="1" smtClean="0"/>
              <a:t>ppt</a:t>
            </a:r>
            <a:r>
              <a:rPr lang="en-US" dirty="0" smtClean="0"/>
              <a:t> and .</a:t>
            </a:r>
            <a:r>
              <a:rPr lang="en-US" dirty="0" err="1" smtClean="0"/>
              <a:t>nb</a:t>
            </a:r>
            <a:r>
              <a:rPr lang="en-US" dirty="0" smtClean="0"/>
              <a:t> files to </a:t>
            </a:r>
            <a:r>
              <a:rPr lang="en-US" dirty="0" err="1" smtClean="0"/>
              <a:t>HuskyCT</a:t>
            </a:r>
            <a:endParaRPr lang="en-US" dirty="0"/>
          </a:p>
        </p:txBody>
      </p:sp>
      <p:sp>
        <p:nvSpPr>
          <p:cNvPr id="3" name="Rectangle 2"/>
          <p:cNvSpPr/>
          <p:nvPr/>
        </p:nvSpPr>
        <p:spPr>
          <a:xfrm>
            <a:off x="2286000" y="2967335"/>
            <a:ext cx="4572000" cy="923330"/>
          </a:xfrm>
          <a:prstGeom prst="rect">
            <a:avLst/>
          </a:prstGeom>
        </p:spPr>
        <p:txBody>
          <a:bodyPr>
            <a:spAutoFit/>
          </a:bodyPr>
          <a:lstStyle/>
          <a:p>
            <a:r>
              <a:rPr lang="en-US" dirty="0">
                <a:latin typeface="Consolas" panose="020B0609020204030204" pitchFamily="49" charset="0"/>
              </a:rPr>
              <a:t> You may think brighter stars must be closer, but this is not necessarily true. </a:t>
            </a:r>
            <a:endParaRPr lang="en-US" dirty="0"/>
          </a:p>
        </p:txBody>
      </p:sp>
    </p:spTree>
    <p:extLst>
      <p:ext uri="{BB962C8B-B14F-4D97-AF65-F5344CB8AC3E}">
        <p14:creationId xmlns:p14="http://schemas.microsoft.com/office/powerpoint/2010/main" val="403743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H="1">
            <a:off x="2209800" y="1690741"/>
            <a:ext cx="3276600" cy="196685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2209800" y="2438400"/>
            <a:ext cx="3505200" cy="12192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1961075" y="3865007"/>
            <a:ext cx="116450" cy="36586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le 13"/>
          <p:cNvSpPr/>
          <p:nvPr/>
        </p:nvSpPr>
        <p:spPr>
          <a:xfrm rot="16200000" flipV="1">
            <a:off x="1677851" y="4711238"/>
            <a:ext cx="530573" cy="6293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14"/>
          <p:cNvSpPr/>
          <p:nvPr/>
        </p:nvSpPr>
        <p:spPr>
          <a:xfrm rot="5400000" flipV="1">
            <a:off x="1851375" y="4718650"/>
            <a:ext cx="517325" cy="6136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ounded Rectangle 15"/>
          <p:cNvSpPr/>
          <p:nvPr/>
        </p:nvSpPr>
        <p:spPr>
          <a:xfrm rot="4927189">
            <a:off x="2012707" y="4346390"/>
            <a:ext cx="530573" cy="4571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lowchart: Stored Data 17"/>
          <p:cNvSpPr/>
          <p:nvPr/>
        </p:nvSpPr>
        <p:spPr>
          <a:xfrm rot="5400000">
            <a:off x="1662064" y="4140649"/>
            <a:ext cx="746916" cy="457200"/>
          </a:xfrm>
          <a:prstGeom prst="flowChartOnlineStorag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1828800" y="3524250"/>
            <a:ext cx="381000" cy="3810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2104190" y="3624257"/>
            <a:ext cx="76200" cy="76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4030295" y="2674170"/>
            <a:ext cx="122797" cy="208754"/>
          </a:xfrm>
          <a:prstGeom prst="rect">
            <a:avLst/>
          </a:prstGeom>
        </p:spPr>
      </p:pic>
      <p:sp>
        <p:nvSpPr>
          <p:cNvPr id="28" name="Arc 27"/>
          <p:cNvSpPr/>
          <p:nvPr/>
        </p:nvSpPr>
        <p:spPr>
          <a:xfrm rot="994019">
            <a:off x="3440418" y="2705100"/>
            <a:ext cx="533400" cy="533400"/>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9" name="Picture 28"/>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883972" y="1841524"/>
            <a:ext cx="135828" cy="164309"/>
          </a:xfrm>
          <a:prstGeom prst="rect">
            <a:avLst/>
          </a:prstGeom>
        </p:spPr>
      </p:pic>
      <p:pic>
        <p:nvPicPr>
          <p:cNvPr id="30" name="Picture 29"/>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4177790" y="2050643"/>
            <a:ext cx="163569" cy="177793"/>
          </a:xfrm>
          <a:prstGeom prst="rect">
            <a:avLst/>
          </a:prstGeom>
        </p:spPr>
      </p:pic>
      <p:sp>
        <p:nvSpPr>
          <p:cNvPr id="32" name="Arc 31"/>
          <p:cNvSpPr/>
          <p:nvPr/>
        </p:nvSpPr>
        <p:spPr>
          <a:xfrm rot="1643407">
            <a:off x="2373281" y="829844"/>
            <a:ext cx="3496510" cy="3496510"/>
          </a:xfrm>
          <a:prstGeom prst="arc">
            <a:avLst>
              <a:gd name="adj1" fmla="val 18188585"/>
              <a:gd name="adj2" fmla="val 19394432"/>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Sun 4"/>
          <p:cNvSpPr/>
          <p:nvPr/>
        </p:nvSpPr>
        <p:spPr>
          <a:xfrm>
            <a:off x="5410200" y="1433566"/>
            <a:ext cx="381000" cy="381000"/>
          </a:xfrm>
          <a:prstGeom prst="su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Sun 24"/>
          <p:cNvSpPr/>
          <p:nvPr/>
        </p:nvSpPr>
        <p:spPr>
          <a:xfrm>
            <a:off x="5676900" y="2197100"/>
            <a:ext cx="381000" cy="381000"/>
          </a:xfrm>
          <a:prstGeom prst="su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71023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xtract 21"/>
          <p:cNvSpPr/>
          <p:nvPr/>
        </p:nvSpPr>
        <p:spPr>
          <a:xfrm rot="16200000">
            <a:off x="4800599" y="3657600"/>
            <a:ext cx="533401" cy="2209800"/>
          </a:xfrm>
          <a:prstGeom prst="flowChartExtract">
            <a:avLst/>
          </a:prstGeom>
          <a:ln/>
        </p:spPr>
        <p:style>
          <a:lnRef idx="1">
            <a:schemeClr val="accent2"/>
          </a:lnRef>
          <a:fillRef idx="3">
            <a:schemeClr val="accent2"/>
          </a:fillRef>
          <a:effectRef idx="2">
            <a:schemeClr val="accent2"/>
          </a:effectRef>
          <a:fontRef idx="minor">
            <a:schemeClr val="lt1"/>
          </a:fontRef>
        </p:style>
        <p:txBody>
          <a:bodyPr/>
          <a:lstStyle/>
          <a:p>
            <a:endParaRPr lang="en-US" dirty="0"/>
          </a:p>
        </p:txBody>
      </p:sp>
      <p:sp>
        <p:nvSpPr>
          <p:cNvPr id="21" name="Extract 20"/>
          <p:cNvSpPr/>
          <p:nvPr/>
        </p:nvSpPr>
        <p:spPr>
          <a:xfrm rot="5400000">
            <a:off x="3009899" y="4533903"/>
            <a:ext cx="1295401" cy="457200"/>
          </a:xfrm>
          <a:prstGeom prst="flowChartExtract">
            <a:avLst/>
          </a:prstGeom>
          <a:ln/>
        </p:spPr>
        <p:style>
          <a:lnRef idx="1">
            <a:schemeClr val="accent2"/>
          </a:lnRef>
          <a:fillRef idx="3">
            <a:schemeClr val="accent2"/>
          </a:fillRef>
          <a:effectRef idx="2">
            <a:schemeClr val="accent2"/>
          </a:effectRef>
          <a:fontRef idx="minor">
            <a:schemeClr val="lt1"/>
          </a:fontRef>
        </p:style>
        <p:txBody>
          <a:bodyPr/>
          <a:lstStyle/>
          <a:p>
            <a:endParaRPr lang="en-US" dirty="0"/>
          </a:p>
        </p:txBody>
      </p:sp>
      <p:sp>
        <p:nvSpPr>
          <p:cNvPr id="2" name="Title 1"/>
          <p:cNvSpPr>
            <a:spLocks noGrp="1"/>
          </p:cNvSpPr>
          <p:nvPr>
            <p:ph type="title"/>
          </p:nvPr>
        </p:nvSpPr>
        <p:spPr/>
        <p:txBody>
          <a:bodyPr/>
          <a:lstStyle/>
          <a:p>
            <a:r>
              <a:rPr lang="en-US" dirty="0" smtClean="0"/>
              <a:t>Kepler’s Second Law</a:t>
            </a:r>
            <a:endParaRPr lang="en-US" dirty="0"/>
          </a:p>
        </p:txBody>
      </p:sp>
      <p:sp>
        <p:nvSpPr>
          <p:cNvPr id="3" name="Content Placeholder 2"/>
          <p:cNvSpPr>
            <a:spLocks noGrp="1"/>
          </p:cNvSpPr>
          <p:nvPr>
            <p:ph idx="1"/>
          </p:nvPr>
        </p:nvSpPr>
        <p:spPr>
          <a:xfrm>
            <a:off x="533400" y="1600201"/>
            <a:ext cx="8382000" cy="2971799"/>
          </a:xfrm>
        </p:spPr>
        <p:txBody>
          <a:bodyPr>
            <a:normAutofit/>
          </a:bodyPr>
          <a:lstStyle/>
          <a:p>
            <a:r>
              <a:rPr lang="en-US" dirty="0" smtClean="0">
                <a:solidFill>
                  <a:schemeClr val="tx2"/>
                </a:solidFill>
              </a:rPr>
              <a:t>Given this picture, imagine we wanted to calculate the area swept out. We could approximate each area as a triangle (see fig. below)</a:t>
            </a:r>
          </a:p>
          <a:p>
            <a:pPr marL="0" indent="0">
              <a:buNone/>
            </a:pPr>
            <a:endParaRPr lang="en-US" dirty="0">
              <a:solidFill>
                <a:schemeClr val="tx2"/>
              </a:solidFill>
            </a:endParaRPr>
          </a:p>
        </p:txBody>
      </p:sp>
      <p:sp>
        <p:nvSpPr>
          <p:cNvPr id="6" name="Oval 5"/>
          <p:cNvSpPr/>
          <p:nvPr/>
        </p:nvSpPr>
        <p:spPr>
          <a:xfrm>
            <a:off x="3048000" y="3657600"/>
            <a:ext cx="3200400" cy="2286000"/>
          </a:xfrm>
          <a:prstGeom prst="ellipse">
            <a:avLst/>
          </a:prstGeom>
          <a:noFill/>
          <a:ln>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Oval 6"/>
          <p:cNvSpPr/>
          <p:nvPr/>
        </p:nvSpPr>
        <p:spPr>
          <a:xfrm>
            <a:off x="3733800" y="4572000"/>
            <a:ext cx="304800" cy="304800"/>
          </a:xfrm>
          <a:prstGeom prst="ellipse">
            <a:avLst/>
          </a:prstGeom>
          <a:solidFill>
            <a:srgbClr val="FFFF00"/>
          </a:solid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8" name="Oval 7"/>
          <p:cNvSpPr/>
          <p:nvPr/>
        </p:nvSpPr>
        <p:spPr>
          <a:xfrm>
            <a:off x="3352800" y="3962400"/>
            <a:ext cx="152400" cy="152400"/>
          </a:xfrm>
          <a:prstGeom prst="ellipse">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Oval 8"/>
          <p:cNvSpPr/>
          <p:nvPr/>
        </p:nvSpPr>
        <p:spPr>
          <a:xfrm>
            <a:off x="3352800" y="5410200"/>
            <a:ext cx="152400" cy="152400"/>
          </a:xfrm>
          <a:prstGeom prst="ellipse">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Oval 9"/>
          <p:cNvSpPr/>
          <p:nvPr/>
        </p:nvSpPr>
        <p:spPr>
          <a:xfrm>
            <a:off x="6096000" y="4419600"/>
            <a:ext cx="152400" cy="152400"/>
          </a:xfrm>
          <a:prstGeom prst="ellipse">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1" name="Oval 10"/>
          <p:cNvSpPr/>
          <p:nvPr/>
        </p:nvSpPr>
        <p:spPr>
          <a:xfrm>
            <a:off x="6096000" y="4953000"/>
            <a:ext cx="152400" cy="152400"/>
          </a:xfrm>
          <a:prstGeom prst="ellipse">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27" name="Picture 26" descr="latex-image-1.pdf"/>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29000" y="4648200"/>
            <a:ext cx="287867" cy="152400"/>
          </a:xfrm>
          <a:prstGeom prst="rect">
            <a:avLst/>
          </a:prstGeom>
        </p:spPr>
      </p:pic>
      <p:pic>
        <p:nvPicPr>
          <p:cNvPr id="28" name="Picture 27" descr="latex-image-1.pdf"/>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10200" y="4648200"/>
            <a:ext cx="287867" cy="152400"/>
          </a:xfrm>
          <a:prstGeom prst="rect">
            <a:avLst/>
          </a:prstGeom>
        </p:spPr>
      </p:pic>
      <p:pic>
        <p:nvPicPr>
          <p:cNvPr id="17" name="Picture 16"/>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6350793" y="4648200"/>
            <a:ext cx="208552" cy="135671"/>
          </a:xfrm>
          <a:prstGeom prst="rect">
            <a:avLst/>
          </a:prstGeom>
        </p:spPr>
      </p:pic>
      <p:pic>
        <p:nvPicPr>
          <p:cNvPr id="18" name="Picture 17"/>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2683976" y="4695520"/>
            <a:ext cx="208552" cy="135671"/>
          </a:xfrm>
          <a:prstGeom prst="rect">
            <a:avLst/>
          </a:prstGeom>
        </p:spPr>
      </p:pic>
    </p:spTree>
    <p:extLst>
      <p:ext uri="{BB962C8B-B14F-4D97-AF65-F5344CB8AC3E}">
        <p14:creationId xmlns:p14="http://schemas.microsoft.com/office/powerpoint/2010/main" val="6359534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4800600" y="1752598"/>
            <a:ext cx="0" cy="1143002"/>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a:endCxn id="12" idx="6"/>
          </p:cNvCxnSpPr>
          <p:nvPr/>
        </p:nvCxnSpPr>
        <p:spPr>
          <a:xfrm>
            <a:off x="4800600" y="2895600"/>
            <a:ext cx="2286000" cy="0"/>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2362200" y="1752600"/>
            <a:ext cx="4724400" cy="2286000"/>
          </a:xfrm>
          <a:prstGeom prst="ellipse">
            <a:avLst/>
          </a:prstGeom>
          <a:noFill/>
          <a:ln w="571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Oval 14"/>
          <p:cNvSpPr/>
          <p:nvPr/>
        </p:nvSpPr>
        <p:spPr>
          <a:xfrm>
            <a:off x="3230932" y="2817693"/>
            <a:ext cx="155811" cy="155811"/>
          </a:xfrm>
          <a:prstGeom prst="ellipse">
            <a:avLst/>
          </a:prstGeom>
          <a:solidFill>
            <a:schemeClr val="tx2">
              <a:lumMod val="60000"/>
              <a:lumOff val="40000"/>
            </a:schemeClr>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Oval 15"/>
          <p:cNvSpPr/>
          <p:nvPr/>
        </p:nvSpPr>
        <p:spPr>
          <a:xfrm>
            <a:off x="6297744" y="2817694"/>
            <a:ext cx="155811" cy="155811"/>
          </a:xfrm>
          <a:prstGeom prst="ellipse">
            <a:avLst/>
          </a:prstGeom>
          <a:solidFill>
            <a:schemeClr val="tx2">
              <a:lumMod val="60000"/>
              <a:lumOff val="40000"/>
            </a:schemeClr>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9" name="TextBox 18"/>
          <p:cNvSpPr txBox="1"/>
          <p:nvPr/>
        </p:nvSpPr>
        <p:spPr>
          <a:xfrm>
            <a:off x="2743200" y="3048000"/>
            <a:ext cx="1223412" cy="369332"/>
          </a:xfrm>
          <a:prstGeom prst="rect">
            <a:avLst/>
          </a:prstGeom>
          <a:noFill/>
          <a:effectLst/>
        </p:spPr>
        <p:txBody>
          <a:bodyPr wrap="none" rtlCol="0">
            <a:spAutoFit/>
          </a:bodyPr>
          <a:lstStyle/>
          <a:p>
            <a:r>
              <a:rPr lang="en-US" dirty="0" smtClean="0"/>
              <a:t>Focal Point</a:t>
            </a:r>
            <a:endParaRPr lang="en-US" dirty="0"/>
          </a:p>
        </p:txBody>
      </p:sp>
      <p:pic>
        <p:nvPicPr>
          <p:cNvPr id="25" name="Picture 24"/>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5740400" y="3124200"/>
            <a:ext cx="203200" cy="197923"/>
          </a:xfrm>
          <a:prstGeom prst="rect">
            <a:avLst/>
          </a:prstGeom>
        </p:spPr>
      </p:pic>
      <p:pic>
        <p:nvPicPr>
          <p:cNvPr id="27" name="Picture 26"/>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4343400" y="2225137"/>
            <a:ext cx="163616" cy="308760"/>
          </a:xfrm>
          <a:prstGeom prst="rect">
            <a:avLst/>
          </a:prstGeom>
        </p:spPr>
      </p:pic>
    </p:spTree>
    <p:extLst>
      <p:ext uri="{BB962C8B-B14F-4D97-AF65-F5344CB8AC3E}">
        <p14:creationId xmlns:p14="http://schemas.microsoft.com/office/powerpoint/2010/main" val="42548206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xtract 21"/>
          <p:cNvSpPr/>
          <p:nvPr/>
        </p:nvSpPr>
        <p:spPr>
          <a:xfrm rot="16200000">
            <a:off x="4762500" y="1523998"/>
            <a:ext cx="342900" cy="2171704"/>
          </a:xfrm>
          <a:prstGeom prst="flowChartExtract">
            <a:avLst/>
          </a:prstGeom>
          <a:ln/>
        </p:spPr>
        <p:style>
          <a:lnRef idx="1">
            <a:schemeClr val="accent2"/>
          </a:lnRef>
          <a:fillRef idx="3">
            <a:schemeClr val="accent2"/>
          </a:fillRef>
          <a:effectRef idx="2">
            <a:schemeClr val="accent2"/>
          </a:effectRef>
          <a:fontRef idx="minor">
            <a:schemeClr val="lt1"/>
          </a:fontRef>
        </p:style>
        <p:txBody>
          <a:bodyPr/>
          <a:lstStyle/>
          <a:p>
            <a:endParaRPr lang="en-US" dirty="0"/>
          </a:p>
        </p:txBody>
      </p:sp>
      <p:sp>
        <p:nvSpPr>
          <p:cNvPr id="6" name="Extract 20"/>
          <p:cNvSpPr/>
          <p:nvPr/>
        </p:nvSpPr>
        <p:spPr>
          <a:xfrm rot="5400000">
            <a:off x="2857499" y="2400303"/>
            <a:ext cx="1295401" cy="457200"/>
          </a:xfrm>
          <a:prstGeom prst="flowChartExtract">
            <a:avLst/>
          </a:prstGeom>
          <a:ln/>
        </p:spPr>
        <p:style>
          <a:lnRef idx="1">
            <a:schemeClr val="accent2"/>
          </a:lnRef>
          <a:fillRef idx="3">
            <a:schemeClr val="accent2"/>
          </a:fillRef>
          <a:effectRef idx="2">
            <a:schemeClr val="accent2"/>
          </a:effectRef>
          <a:fontRef idx="minor">
            <a:schemeClr val="lt1"/>
          </a:fontRef>
        </p:style>
        <p:txBody>
          <a:bodyPr/>
          <a:lstStyle/>
          <a:p>
            <a:endParaRPr lang="en-US" dirty="0"/>
          </a:p>
        </p:txBody>
      </p:sp>
      <p:sp>
        <p:nvSpPr>
          <p:cNvPr id="7" name="Oval 6"/>
          <p:cNvSpPr/>
          <p:nvPr/>
        </p:nvSpPr>
        <p:spPr>
          <a:xfrm>
            <a:off x="2895600" y="1524000"/>
            <a:ext cx="3200400" cy="2286000"/>
          </a:xfrm>
          <a:prstGeom prst="ellipse">
            <a:avLst/>
          </a:prstGeom>
          <a:noFill/>
          <a:ln w="381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Oval 7"/>
          <p:cNvSpPr/>
          <p:nvPr/>
        </p:nvSpPr>
        <p:spPr>
          <a:xfrm>
            <a:off x="3581400" y="2438400"/>
            <a:ext cx="304800" cy="304800"/>
          </a:xfrm>
          <a:prstGeom prst="ellipse">
            <a:avLst/>
          </a:prstGeom>
          <a:solidFill>
            <a:srgbClr val="FFFF00"/>
          </a:solid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Oval 8"/>
          <p:cNvSpPr/>
          <p:nvPr/>
        </p:nvSpPr>
        <p:spPr>
          <a:xfrm>
            <a:off x="3200400" y="1828800"/>
            <a:ext cx="152400" cy="152400"/>
          </a:xfrm>
          <a:prstGeom prst="ellipse">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Oval 9"/>
          <p:cNvSpPr/>
          <p:nvPr/>
        </p:nvSpPr>
        <p:spPr>
          <a:xfrm>
            <a:off x="3200400" y="3276600"/>
            <a:ext cx="152400" cy="152400"/>
          </a:xfrm>
          <a:prstGeom prst="ellipse">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1" name="Oval 10"/>
          <p:cNvSpPr/>
          <p:nvPr/>
        </p:nvSpPr>
        <p:spPr>
          <a:xfrm>
            <a:off x="5964767" y="2362199"/>
            <a:ext cx="152400" cy="152400"/>
          </a:xfrm>
          <a:prstGeom prst="ellipse">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Oval 11"/>
          <p:cNvSpPr/>
          <p:nvPr/>
        </p:nvSpPr>
        <p:spPr>
          <a:xfrm>
            <a:off x="5981700" y="2743201"/>
            <a:ext cx="152400" cy="152400"/>
          </a:xfrm>
          <a:prstGeom prst="ellipse">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13" name="Picture 12" descr="latex-image-1.pd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76600" y="2514600"/>
            <a:ext cx="287867" cy="152400"/>
          </a:xfrm>
          <a:prstGeom prst="rect">
            <a:avLst/>
          </a:prstGeom>
        </p:spPr>
      </p:pic>
      <p:pic>
        <p:nvPicPr>
          <p:cNvPr id="14" name="Picture 13" descr="latex-image-1.pd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93269" y="2510367"/>
            <a:ext cx="287867" cy="152400"/>
          </a:xfrm>
          <a:prstGeom prst="rect">
            <a:avLst/>
          </a:prstGeom>
        </p:spPr>
      </p:pic>
      <p:pic>
        <p:nvPicPr>
          <p:cNvPr id="15" name="Picture 14"/>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6660073" y="2540532"/>
            <a:ext cx="257198" cy="167317"/>
          </a:xfrm>
          <a:prstGeom prst="rect">
            <a:avLst/>
          </a:prstGeom>
        </p:spPr>
      </p:pic>
      <p:pic>
        <p:nvPicPr>
          <p:cNvPr id="16" name="Picture 15"/>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1990576" y="2436967"/>
            <a:ext cx="287799" cy="187224"/>
          </a:xfrm>
          <a:prstGeom prst="rect">
            <a:avLst/>
          </a:prstGeom>
        </p:spPr>
      </p:pic>
      <p:sp>
        <p:nvSpPr>
          <p:cNvPr id="17" name="Arc 16"/>
          <p:cNvSpPr/>
          <p:nvPr/>
        </p:nvSpPr>
        <p:spPr>
          <a:xfrm rot="13891936">
            <a:off x="2533433" y="1828802"/>
            <a:ext cx="1600200" cy="1600200"/>
          </a:xfrm>
          <a:prstGeom prst="arc">
            <a:avLst>
              <a:gd name="adj1" fmla="val 16444379"/>
              <a:gd name="adj2" fmla="val 21027807"/>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Arc 17"/>
          <p:cNvSpPr/>
          <p:nvPr/>
        </p:nvSpPr>
        <p:spPr>
          <a:xfrm rot="2216812">
            <a:off x="4816054" y="1889546"/>
            <a:ext cx="1600200" cy="1600200"/>
          </a:xfrm>
          <a:prstGeom prst="arc">
            <a:avLst>
              <a:gd name="adj1" fmla="val 18163017"/>
              <a:gd name="adj2" fmla="val 20479923"/>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Isosceles Triangle 18"/>
          <p:cNvSpPr/>
          <p:nvPr/>
        </p:nvSpPr>
        <p:spPr>
          <a:xfrm rot="1792305">
            <a:off x="2605439" y="3005701"/>
            <a:ext cx="176784" cy="15240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p:cNvSpPr/>
          <p:nvPr/>
        </p:nvSpPr>
        <p:spPr>
          <a:xfrm rot="20055839">
            <a:off x="6256846" y="2285998"/>
            <a:ext cx="176784" cy="15240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ie 20"/>
          <p:cNvSpPr/>
          <p:nvPr/>
        </p:nvSpPr>
        <p:spPr>
          <a:xfrm>
            <a:off x="965958" y="3484996"/>
            <a:ext cx="3172210" cy="2274361"/>
          </a:xfrm>
          <a:prstGeom prst="pie">
            <a:avLst>
              <a:gd name="adj1" fmla="val 10012075"/>
              <a:gd name="adj2" fmla="val 119054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04698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Pie 22"/>
          <p:cNvSpPr/>
          <p:nvPr/>
        </p:nvSpPr>
        <p:spPr>
          <a:xfrm rot="10800000">
            <a:off x="2880191" y="1828800"/>
            <a:ext cx="1768168" cy="1676400"/>
          </a:xfrm>
          <a:prstGeom prst="pie">
            <a:avLst>
              <a:gd name="adj1" fmla="val 18085520"/>
              <a:gd name="adj2" fmla="val 3546065"/>
            </a:avLst>
          </a:prstGeom>
          <a:gradFill>
            <a:gsLst>
              <a:gs pos="8000">
                <a:srgbClr val="A12F2C"/>
              </a:gs>
              <a:gs pos="70000">
                <a:srgbClr val="B83734"/>
              </a:gs>
              <a:gs pos="100000">
                <a:srgbClr val="CD3B38"/>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Pie 21"/>
          <p:cNvSpPr/>
          <p:nvPr/>
        </p:nvSpPr>
        <p:spPr>
          <a:xfrm>
            <a:off x="1465124" y="1459087"/>
            <a:ext cx="4630875" cy="2305265"/>
          </a:xfrm>
          <a:prstGeom prst="pie">
            <a:avLst>
              <a:gd name="adj1" fmla="val 21255550"/>
              <a:gd name="adj2" fmla="val 289133"/>
            </a:avLst>
          </a:prstGeom>
          <a:gradFill>
            <a:gsLst>
              <a:gs pos="8000">
                <a:srgbClr val="A12F2C"/>
              </a:gs>
              <a:gs pos="70000">
                <a:srgbClr val="B83734"/>
              </a:gs>
              <a:gs pos="100000">
                <a:srgbClr val="CD3B38"/>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Oval 7"/>
          <p:cNvSpPr/>
          <p:nvPr/>
        </p:nvSpPr>
        <p:spPr>
          <a:xfrm>
            <a:off x="2895600" y="1524000"/>
            <a:ext cx="3200400" cy="2286000"/>
          </a:xfrm>
          <a:prstGeom prst="ellipse">
            <a:avLst/>
          </a:prstGeom>
          <a:noFill/>
          <a:ln w="381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Oval 8"/>
          <p:cNvSpPr/>
          <p:nvPr/>
        </p:nvSpPr>
        <p:spPr>
          <a:xfrm>
            <a:off x="3581400" y="2438400"/>
            <a:ext cx="304800" cy="304800"/>
          </a:xfrm>
          <a:prstGeom prst="ellipse">
            <a:avLst/>
          </a:prstGeom>
          <a:solidFill>
            <a:srgbClr val="FFFF00"/>
          </a:solid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Oval 9"/>
          <p:cNvSpPr/>
          <p:nvPr/>
        </p:nvSpPr>
        <p:spPr>
          <a:xfrm>
            <a:off x="3200400" y="1828800"/>
            <a:ext cx="152400" cy="152400"/>
          </a:xfrm>
          <a:prstGeom prst="ellipse">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1" name="Oval 10"/>
          <p:cNvSpPr/>
          <p:nvPr/>
        </p:nvSpPr>
        <p:spPr>
          <a:xfrm>
            <a:off x="3200400" y="3276600"/>
            <a:ext cx="152400" cy="152400"/>
          </a:xfrm>
          <a:prstGeom prst="ellipse">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Oval 11"/>
          <p:cNvSpPr/>
          <p:nvPr/>
        </p:nvSpPr>
        <p:spPr>
          <a:xfrm>
            <a:off x="5981700" y="2316822"/>
            <a:ext cx="152400" cy="152400"/>
          </a:xfrm>
          <a:prstGeom prst="ellipse">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Oval 12"/>
          <p:cNvSpPr/>
          <p:nvPr/>
        </p:nvSpPr>
        <p:spPr>
          <a:xfrm>
            <a:off x="5992035" y="2726263"/>
            <a:ext cx="152400" cy="152400"/>
          </a:xfrm>
          <a:prstGeom prst="ellipse">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14" name="Picture 13" descr="latex-image-1.pd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34260" y="2513119"/>
            <a:ext cx="402606" cy="213144"/>
          </a:xfrm>
          <a:prstGeom prst="rect">
            <a:avLst/>
          </a:prstGeom>
        </p:spPr>
      </p:pic>
      <p:pic>
        <p:nvPicPr>
          <p:cNvPr id="16" name="Picture 15"/>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6660073" y="2540532"/>
            <a:ext cx="257198" cy="167317"/>
          </a:xfrm>
          <a:prstGeom prst="rect">
            <a:avLst/>
          </a:prstGeom>
        </p:spPr>
      </p:pic>
      <p:pic>
        <p:nvPicPr>
          <p:cNvPr id="17" name="Picture 16"/>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1990576" y="2436967"/>
            <a:ext cx="287799" cy="187224"/>
          </a:xfrm>
          <a:prstGeom prst="rect">
            <a:avLst/>
          </a:prstGeom>
        </p:spPr>
      </p:pic>
      <p:sp>
        <p:nvSpPr>
          <p:cNvPr id="18" name="Arc 17"/>
          <p:cNvSpPr/>
          <p:nvPr/>
        </p:nvSpPr>
        <p:spPr>
          <a:xfrm rot="13891936">
            <a:off x="2533433" y="1828802"/>
            <a:ext cx="1600200" cy="1600200"/>
          </a:xfrm>
          <a:prstGeom prst="arc">
            <a:avLst>
              <a:gd name="adj1" fmla="val 16444379"/>
              <a:gd name="adj2" fmla="val 21027807"/>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rot="2216812">
            <a:off x="4816054" y="1889546"/>
            <a:ext cx="1600200" cy="1600200"/>
          </a:xfrm>
          <a:prstGeom prst="arc">
            <a:avLst>
              <a:gd name="adj1" fmla="val 18163017"/>
              <a:gd name="adj2" fmla="val 20479923"/>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Isosceles Triangle 19"/>
          <p:cNvSpPr/>
          <p:nvPr/>
        </p:nvSpPr>
        <p:spPr>
          <a:xfrm rot="1792305">
            <a:off x="2605439" y="3005701"/>
            <a:ext cx="176784" cy="15240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rot="20055839">
            <a:off x="6256846" y="2285998"/>
            <a:ext cx="176784" cy="15240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latex-image-1.pd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63748" y="2449191"/>
            <a:ext cx="426513" cy="225801"/>
          </a:xfrm>
          <a:prstGeom prst="rect">
            <a:avLst/>
          </a:prstGeom>
        </p:spPr>
      </p:pic>
    </p:spTree>
    <p:extLst>
      <p:ext uri="{BB962C8B-B14F-4D97-AF65-F5344CB8AC3E}">
        <p14:creationId xmlns:p14="http://schemas.microsoft.com/office/powerpoint/2010/main" val="560819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Circular Orbit</a:t>
            </a:r>
            <a:endParaRPr lang="en-US" dirty="0"/>
          </a:p>
        </p:txBody>
      </p:sp>
      <p:sp>
        <p:nvSpPr>
          <p:cNvPr id="3" name="Content Placeholder 2"/>
          <p:cNvSpPr>
            <a:spLocks noGrp="1"/>
          </p:cNvSpPr>
          <p:nvPr>
            <p:ph idx="1"/>
          </p:nvPr>
        </p:nvSpPr>
        <p:spPr>
          <a:xfrm>
            <a:off x="533400" y="1600201"/>
            <a:ext cx="8153400" cy="1447799"/>
          </a:xfrm>
        </p:spPr>
        <p:txBody>
          <a:bodyPr>
            <a:normAutofit fontScale="85000" lnSpcReduction="20000"/>
          </a:bodyPr>
          <a:lstStyle/>
          <a:p>
            <a:r>
              <a:rPr lang="en-US" dirty="0" smtClean="0">
                <a:solidFill>
                  <a:schemeClr val="tx2"/>
                </a:solidFill>
              </a:rPr>
              <a:t>Using centripetal acceleration equation and the gravitational force equation, calculate the speed at which the Earth orbits the sun (assuming a circular orbit). State below. You may assume the following:</a:t>
            </a:r>
            <a:endParaRPr lang="en-US" dirty="0">
              <a:solidFill>
                <a:schemeClr val="tx2"/>
              </a:solidFill>
            </a:endParaRPr>
          </a:p>
        </p:txBody>
      </p:sp>
      <p:pic>
        <p:nvPicPr>
          <p:cNvPr id="4" name="Picture 3"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429000"/>
            <a:ext cx="3937000" cy="431800"/>
          </a:xfrm>
          <a:prstGeom prst="rect">
            <a:avLst/>
          </a:prstGeom>
        </p:spPr>
      </p:pic>
      <p:pic>
        <p:nvPicPr>
          <p:cNvPr id="5" name="Picture 4"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658" y="4151819"/>
            <a:ext cx="5257800" cy="444500"/>
          </a:xfrm>
          <a:prstGeom prst="rect">
            <a:avLst/>
          </a:prstGeom>
        </p:spPr>
      </p:pic>
      <p:pic>
        <p:nvPicPr>
          <p:cNvPr id="6" name="Picture 5"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206" y="4864606"/>
            <a:ext cx="3606800" cy="406400"/>
          </a:xfrm>
          <a:prstGeom prst="rect">
            <a:avLst/>
          </a:prstGeom>
        </p:spPr>
      </p:pic>
      <p:sp>
        <p:nvSpPr>
          <p:cNvPr id="7" name="TextBox 6"/>
          <p:cNvSpPr txBox="1"/>
          <p:nvPr/>
        </p:nvSpPr>
        <p:spPr>
          <a:xfrm>
            <a:off x="609600" y="5486400"/>
            <a:ext cx="4576568" cy="369332"/>
          </a:xfrm>
          <a:prstGeom prst="rect">
            <a:avLst/>
          </a:prstGeom>
          <a:noFill/>
        </p:spPr>
        <p:txBody>
          <a:bodyPr wrap="none" rtlCol="0">
            <a:spAutoFit/>
          </a:bodyPr>
          <a:lstStyle/>
          <a:p>
            <a:r>
              <a:rPr lang="en-US" dirty="0" smtClean="0"/>
              <a:t>Try using Mathematica to do your calculations.</a:t>
            </a:r>
            <a:endParaRPr lang="en-US" dirty="0"/>
          </a:p>
        </p:txBody>
      </p:sp>
    </p:spTree>
    <p:extLst>
      <p:ext uri="{BB962C8B-B14F-4D97-AF65-F5344CB8AC3E}">
        <p14:creationId xmlns:p14="http://schemas.microsoft.com/office/powerpoint/2010/main" val="16610535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Circular Orbit</a:t>
            </a:r>
            <a:endParaRPr lang="en-US" dirty="0"/>
          </a:p>
        </p:txBody>
      </p:sp>
      <p:sp>
        <p:nvSpPr>
          <p:cNvPr id="3" name="Content Placeholder 2"/>
          <p:cNvSpPr>
            <a:spLocks noGrp="1"/>
          </p:cNvSpPr>
          <p:nvPr>
            <p:ph idx="1"/>
          </p:nvPr>
        </p:nvSpPr>
        <p:spPr>
          <a:xfrm>
            <a:off x="533400" y="1600201"/>
            <a:ext cx="8458200" cy="2362199"/>
          </a:xfrm>
        </p:spPr>
        <p:txBody>
          <a:bodyPr>
            <a:normAutofit fontScale="92500" lnSpcReduction="20000"/>
          </a:bodyPr>
          <a:lstStyle/>
          <a:p>
            <a:r>
              <a:rPr lang="en-US" dirty="0" smtClean="0">
                <a:solidFill>
                  <a:schemeClr val="tx2"/>
                </a:solidFill>
              </a:rPr>
              <a:t>Using				, derive the </a:t>
            </a:r>
          </a:p>
          <a:p>
            <a:endParaRPr lang="en-US" dirty="0">
              <a:solidFill>
                <a:schemeClr val="tx2"/>
              </a:solidFill>
            </a:endParaRPr>
          </a:p>
          <a:p>
            <a:pPr marL="0" indent="0">
              <a:buNone/>
            </a:pPr>
            <a:r>
              <a:rPr lang="en-US" dirty="0" smtClean="0">
                <a:solidFill>
                  <a:schemeClr val="tx2"/>
                </a:solidFill>
              </a:rPr>
              <a:t>proportionality relation between T and r. State below (you may simply type out the expression, such as </a:t>
            </a:r>
          </a:p>
          <a:p>
            <a:pPr marL="0" indent="0">
              <a:buNone/>
            </a:pPr>
            <a:r>
              <a:rPr lang="en-US" dirty="0" smtClean="0">
                <a:solidFill>
                  <a:schemeClr val="tx2"/>
                </a:solidFill>
              </a:rPr>
              <a:t>T^2 = </a:t>
            </a:r>
            <a:r>
              <a:rPr lang="is-IS" dirty="0" smtClean="0">
                <a:solidFill>
                  <a:schemeClr val="tx2"/>
                </a:solidFill>
              </a:rPr>
              <a:t>…</a:t>
            </a:r>
            <a:endParaRPr lang="en-US" dirty="0">
              <a:solidFill>
                <a:schemeClr val="tx2"/>
              </a:solidFill>
            </a:endParaRPr>
          </a:p>
        </p:txBody>
      </p:sp>
      <p:pic>
        <p:nvPicPr>
          <p:cNvPr id="8" name="Picture 7"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447800"/>
            <a:ext cx="2425700" cy="939800"/>
          </a:xfrm>
          <a:prstGeom prst="rect">
            <a:avLst/>
          </a:prstGeom>
        </p:spPr>
      </p:pic>
    </p:spTree>
    <p:extLst>
      <p:ext uri="{BB962C8B-B14F-4D97-AF65-F5344CB8AC3E}">
        <p14:creationId xmlns:p14="http://schemas.microsoft.com/office/powerpoint/2010/main" val="106142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Ellipses</a:t>
            </a:r>
            <a:endParaRPr lang="en-US" dirty="0"/>
          </a:p>
        </p:txBody>
      </p:sp>
      <p:sp>
        <p:nvSpPr>
          <p:cNvPr id="3" name="Content Placeholder 2"/>
          <p:cNvSpPr>
            <a:spLocks noGrp="1"/>
          </p:cNvSpPr>
          <p:nvPr>
            <p:ph idx="1"/>
          </p:nvPr>
        </p:nvSpPr>
        <p:spPr>
          <a:xfrm>
            <a:off x="457200" y="1600201"/>
            <a:ext cx="8382000" cy="2209800"/>
          </a:xfrm>
        </p:spPr>
        <p:txBody>
          <a:bodyPr/>
          <a:lstStyle/>
          <a:p>
            <a:r>
              <a:rPr lang="en-US" dirty="0" smtClean="0"/>
              <a:t>Circular orbits are a special case of the more general elliptical orbit</a:t>
            </a:r>
          </a:p>
          <a:p>
            <a:r>
              <a:rPr lang="en-US" dirty="0" smtClean="0"/>
              <a:t>Ellipses have a semi-major axis </a:t>
            </a:r>
            <a:r>
              <a:rPr lang="en-US" i="1" dirty="0" smtClean="0"/>
              <a:t>a</a:t>
            </a:r>
            <a:r>
              <a:rPr lang="en-US" dirty="0" smtClean="0"/>
              <a:t>, a semi-minor axis </a:t>
            </a:r>
            <a:r>
              <a:rPr lang="en-US" i="1" dirty="0" smtClean="0"/>
              <a:t>b</a:t>
            </a:r>
            <a:r>
              <a:rPr lang="en-US" dirty="0" smtClean="0"/>
              <a:t>, and two focal points</a:t>
            </a:r>
          </a:p>
        </p:txBody>
      </p:sp>
      <p:sp>
        <p:nvSpPr>
          <p:cNvPr id="4" name="Oval 3"/>
          <p:cNvSpPr/>
          <p:nvPr/>
        </p:nvSpPr>
        <p:spPr>
          <a:xfrm>
            <a:off x="2514600" y="3962400"/>
            <a:ext cx="4038600" cy="2286000"/>
          </a:xfrm>
          <a:prstGeom prst="ellipse">
            <a:avLst/>
          </a:prstGeom>
          <a:noFill/>
          <a:ln>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4572000" y="3962400"/>
            <a:ext cx="0" cy="1143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a:endCxn id="4" idx="6"/>
          </p:cNvCxnSpPr>
          <p:nvPr/>
        </p:nvCxnSpPr>
        <p:spPr>
          <a:xfrm>
            <a:off x="4572000" y="5105400"/>
            <a:ext cx="1981200" cy="0"/>
          </a:xfrm>
          <a:prstGeom prst="line">
            <a:avLst/>
          </a:prstGeom>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2971800" y="5029200"/>
            <a:ext cx="155811" cy="155811"/>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Oval 13"/>
          <p:cNvSpPr/>
          <p:nvPr/>
        </p:nvSpPr>
        <p:spPr>
          <a:xfrm>
            <a:off x="5715000" y="5029200"/>
            <a:ext cx="155811" cy="155811"/>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TextBox 14"/>
          <p:cNvSpPr txBox="1"/>
          <p:nvPr/>
        </p:nvSpPr>
        <p:spPr>
          <a:xfrm>
            <a:off x="5040870" y="5435189"/>
            <a:ext cx="295236" cy="369332"/>
          </a:xfrm>
          <a:prstGeom prst="rect">
            <a:avLst/>
          </a:prstGeom>
          <a:noFill/>
        </p:spPr>
        <p:txBody>
          <a:bodyPr wrap="none" rtlCol="0">
            <a:spAutoFit/>
          </a:bodyPr>
          <a:lstStyle/>
          <a:p>
            <a:r>
              <a:rPr lang="en-US" dirty="0" smtClean="0"/>
              <a:t>a</a:t>
            </a:r>
            <a:endParaRPr lang="en-US" dirty="0"/>
          </a:p>
        </p:txBody>
      </p:sp>
      <p:sp>
        <p:nvSpPr>
          <p:cNvPr id="16" name="TextBox 15"/>
          <p:cNvSpPr txBox="1"/>
          <p:nvPr/>
        </p:nvSpPr>
        <p:spPr>
          <a:xfrm>
            <a:off x="4124874" y="4349234"/>
            <a:ext cx="305943" cy="369332"/>
          </a:xfrm>
          <a:prstGeom prst="rect">
            <a:avLst/>
          </a:prstGeom>
          <a:noFill/>
        </p:spPr>
        <p:txBody>
          <a:bodyPr wrap="none" rtlCol="0">
            <a:spAutoFit/>
          </a:bodyPr>
          <a:lstStyle/>
          <a:p>
            <a:r>
              <a:rPr lang="en-US" dirty="0" smtClean="0"/>
              <a:t>b</a:t>
            </a:r>
            <a:endParaRPr lang="en-US" dirty="0"/>
          </a:p>
        </p:txBody>
      </p:sp>
      <p:sp>
        <p:nvSpPr>
          <p:cNvPr id="17" name="TextBox 16"/>
          <p:cNvSpPr txBox="1"/>
          <p:nvPr/>
        </p:nvSpPr>
        <p:spPr>
          <a:xfrm>
            <a:off x="2895600" y="5257800"/>
            <a:ext cx="1223412" cy="369332"/>
          </a:xfrm>
          <a:prstGeom prst="rect">
            <a:avLst/>
          </a:prstGeom>
          <a:noFill/>
        </p:spPr>
        <p:txBody>
          <a:bodyPr wrap="none" rtlCol="0">
            <a:spAutoFit/>
          </a:bodyPr>
          <a:lstStyle/>
          <a:p>
            <a:r>
              <a:rPr lang="en-US" dirty="0" smtClean="0"/>
              <a:t>Focal Point</a:t>
            </a:r>
            <a:endParaRPr lang="en-US" dirty="0"/>
          </a:p>
        </p:txBody>
      </p:sp>
    </p:spTree>
    <p:extLst>
      <p:ext uri="{BB962C8B-B14F-4D97-AF65-F5344CB8AC3E}">
        <p14:creationId xmlns:p14="http://schemas.microsoft.com/office/powerpoint/2010/main" val="1291788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Elliptical Orbit</a:t>
            </a:r>
            <a:endParaRPr lang="en-US" dirty="0"/>
          </a:p>
        </p:txBody>
      </p:sp>
      <p:sp>
        <p:nvSpPr>
          <p:cNvPr id="3" name="Content Placeholder 2"/>
          <p:cNvSpPr>
            <a:spLocks noGrp="1"/>
          </p:cNvSpPr>
          <p:nvPr>
            <p:ph idx="1"/>
          </p:nvPr>
        </p:nvSpPr>
        <p:spPr>
          <a:xfrm>
            <a:off x="533400" y="1600201"/>
            <a:ext cx="8458200" cy="2362199"/>
          </a:xfrm>
        </p:spPr>
        <p:txBody>
          <a:bodyPr>
            <a:normAutofit/>
          </a:bodyPr>
          <a:lstStyle/>
          <a:p>
            <a:r>
              <a:rPr lang="en-US" dirty="0" smtClean="0">
                <a:solidFill>
                  <a:schemeClr val="tx2"/>
                </a:solidFill>
              </a:rPr>
              <a:t>For the more general elliptical orbit, we may replace </a:t>
            </a:r>
            <a:r>
              <a:rPr lang="en-US" i="1" dirty="0" smtClean="0">
                <a:solidFill>
                  <a:schemeClr val="tx2"/>
                </a:solidFill>
              </a:rPr>
              <a:t>r</a:t>
            </a:r>
            <a:r>
              <a:rPr lang="en-US" dirty="0" smtClean="0">
                <a:solidFill>
                  <a:schemeClr val="tx2"/>
                </a:solidFill>
              </a:rPr>
              <a:t> by </a:t>
            </a:r>
            <a:r>
              <a:rPr lang="en-US" i="1" dirty="0" smtClean="0">
                <a:solidFill>
                  <a:schemeClr val="tx2"/>
                </a:solidFill>
              </a:rPr>
              <a:t>a</a:t>
            </a:r>
            <a:r>
              <a:rPr lang="en-US" dirty="0" smtClean="0">
                <a:solidFill>
                  <a:schemeClr val="tx2"/>
                </a:solidFill>
              </a:rPr>
              <a:t>, the semi major axis and </a:t>
            </a:r>
            <a:r>
              <a:rPr lang="en-US" i="1" dirty="0" smtClean="0">
                <a:solidFill>
                  <a:schemeClr val="tx2"/>
                </a:solidFill>
              </a:rPr>
              <a:t>M</a:t>
            </a:r>
            <a:r>
              <a:rPr lang="en-US" dirty="0" smtClean="0">
                <a:solidFill>
                  <a:schemeClr val="tx2"/>
                </a:solidFill>
              </a:rPr>
              <a:t> by </a:t>
            </a:r>
            <a:r>
              <a:rPr lang="en-US" i="1" dirty="0" smtClean="0">
                <a:solidFill>
                  <a:schemeClr val="tx2"/>
                </a:solidFill>
              </a:rPr>
              <a:t>(</a:t>
            </a:r>
            <a:r>
              <a:rPr lang="en-US" i="1" dirty="0" err="1" smtClean="0">
                <a:solidFill>
                  <a:schemeClr val="tx2"/>
                </a:solidFill>
              </a:rPr>
              <a:t>m+M</a:t>
            </a:r>
            <a:r>
              <a:rPr lang="en-US" i="1" dirty="0" smtClean="0">
                <a:solidFill>
                  <a:schemeClr val="tx2"/>
                </a:solidFill>
              </a:rPr>
              <a:t>)</a:t>
            </a:r>
            <a:r>
              <a:rPr lang="en-US" dirty="0" smtClean="0">
                <a:solidFill>
                  <a:schemeClr val="tx2"/>
                </a:solidFill>
              </a:rPr>
              <a:t>. The relationship between period and semi-major axis now reads</a:t>
            </a:r>
            <a:endParaRPr lang="en-US" dirty="0">
              <a:solidFill>
                <a:schemeClr val="tx2"/>
              </a:solidFill>
            </a:endParaRPr>
          </a:p>
        </p:txBody>
      </p:sp>
      <p:pic>
        <p:nvPicPr>
          <p:cNvPr id="4" name="Picture 3"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4114800"/>
            <a:ext cx="3162300" cy="939800"/>
          </a:xfrm>
          <a:prstGeom prst="rect">
            <a:avLst/>
          </a:prstGeom>
        </p:spPr>
      </p:pic>
    </p:spTree>
    <p:extLst>
      <p:ext uri="{BB962C8B-B14F-4D97-AF65-F5344CB8AC3E}">
        <p14:creationId xmlns:p14="http://schemas.microsoft.com/office/powerpoint/2010/main" val="10606258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Elliptical Orbit</a:t>
            </a:r>
            <a:endParaRPr lang="en-US" dirty="0"/>
          </a:p>
        </p:txBody>
      </p:sp>
      <p:sp>
        <p:nvSpPr>
          <p:cNvPr id="3" name="Content Placeholder 2"/>
          <p:cNvSpPr>
            <a:spLocks noGrp="1"/>
          </p:cNvSpPr>
          <p:nvPr>
            <p:ph idx="1"/>
          </p:nvPr>
        </p:nvSpPr>
        <p:spPr>
          <a:xfrm>
            <a:off x="533400" y="1600201"/>
            <a:ext cx="8458200" cy="2362199"/>
          </a:xfrm>
        </p:spPr>
        <p:txBody>
          <a:bodyPr>
            <a:normAutofit/>
          </a:bodyPr>
          <a:lstStyle/>
          <a:p>
            <a:r>
              <a:rPr lang="en-US" dirty="0" smtClean="0">
                <a:solidFill>
                  <a:schemeClr val="tx2"/>
                </a:solidFill>
              </a:rPr>
              <a:t>Given the equation below, what form does it take when 		?</a:t>
            </a:r>
            <a:endParaRPr lang="en-US" dirty="0">
              <a:solidFill>
                <a:schemeClr val="tx2"/>
              </a:solidFill>
            </a:endParaRPr>
          </a:p>
        </p:txBody>
      </p:sp>
      <p:pic>
        <p:nvPicPr>
          <p:cNvPr id="5" name="Picture 4"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2286000"/>
            <a:ext cx="1320800" cy="304800"/>
          </a:xfrm>
          <a:prstGeom prst="rect">
            <a:avLst/>
          </a:prstGeom>
        </p:spPr>
      </p:pic>
    </p:spTree>
    <p:extLst>
      <p:ext uri="{BB962C8B-B14F-4D97-AF65-F5344CB8AC3E}">
        <p14:creationId xmlns:p14="http://schemas.microsoft.com/office/powerpoint/2010/main" val="28324454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Kepler’s</a:t>
            </a:r>
            <a:r>
              <a:rPr lang="en-US" dirty="0" smtClean="0"/>
              <a:t> Laws</a:t>
            </a:r>
            <a:endParaRPr lang="en-US" dirty="0"/>
          </a:p>
        </p:txBody>
      </p:sp>
      <p:sp>
        <p:nvSpPr>
          <p:cNvPr id="3" name="Content Placeholder 2"/>
          <p:cNvSpPr>
            <a:spLocks noGrp="1"/>
          </p:cNvSpPr>
          <p:nvPr>
            <p:ph idx="1"/>
          </p:nvPr>
        </p:nvSpPr>
        <p:spPr>
          <a:xfrm>
            <a:off x="533400" y="1600201"/>
            <a:ext cx="8382000" cy="2971799"/>
          </a:xfrm>
        </p:spPr>
        <p:txBody>
          <a:bodyPr>
            <a:normAutofit fontScale="92500" lnSpcReduction="10000"/>
          </a:bodyPr>
          <a:lstStyle/>
          <a:p>
            <a:r>
              <a:rPr lang="en-US" dirty="0" smtClean="0">
                <a:solidFill>
                  <a:schemeClr val="tx2"/>
                </a:solidFill>
              </a:rPr>
              <a:t>Planets travel in elliptical orbits with the Sun at one of the two foci</a:t>
            </a:r>
          </a:p>
          <a:p>
            <a:r>
              <a:rPr lang="en-US" dirty="0" smtClean="0">
                <a:solidFill>
                  <a:schemeClr val="tx2"/>
                </a:solidFill>
              </a:rPr>
              <a:t>A line joining a planet and the Sun sweeps out equal areas in equal time</a:t>
            </a:r>
          </a:p>
          <a:p>
            <a:r>
              <a:rPr lang="en-US" dirty="0" smtClean="0">
                <a:solidFill>
                  <a:schemeClr val="tx2"/>
                </a:solidFill>
              </a:rPr>
              <a:t>The period squared is proportional to the semi-major axis cubed</a:t>
            </a:r>
          </a:p>
          <a:p>
            <a:endParaRPr lang="en-US" dirty="0">
              <a:solidFill>
                <a:schemeClr val="tx2"/>
              </a:solidFill>
            </a:endParaRPr>
          </a:p>
        </p:txBody>
      </p:sp>
      <p:sp>
        <p:nvSpPr>
          <p:cNvPr id="6" name="Oval 5"/>
          <p:cNvSpPr/>
          <p:nvPr/>
        </p:nvSpPr>
        <p:spPr>
          <a:xfrm>
            <a:off x="4114800" y="5334000"/>
            <a:ext cx="304800" cy="304800"/>
          </a:xfrm>
          <a:prstGeom prst="ellipse">
            <a:avLst/>
          </a:prstGeom>
          <a:solidFill>
            <a:srgbClr val="FFFF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 name="Oval 6"/>
          <p:cNvSpPr/>
          <p:nvPr/>
        </p:nvSpPr>
        <p:spPr>
          <a:xfrm>
            <a:off x="3429000" y="4343400"/>
            <a:ext cx="3200400" cy="2286000"/>
          </a:xfrm>
          <a:prstGeom prst="ellipse">
            <a:avLst/>
          </a:prstGeom>
          <a:noFill/>
          <a:ln>
            <a:solidFill>
              <a:schemeClr val="tx1"/>
            </a:solidFill>
            <a:prstDash val="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3429000" y="4953000"/>
            <a:ext cx="152400" cy="152400"/>
          </a:xfrm>
          <a:prstGeom prst="ellipse">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9" name="Straight Connector 8"/>
          <p:cNvCxnSpPr/>
          <p:nvPr/>
        </p:nvCxnSpPr>
        <p:spPr>
          <a:xfrm flipH="1" flipV="1">
            <a:off x="3581400" y="5105400"/>
            <a:ext cx="533400" cy="304800"/>
          </a:xfrm>
          <a:prstGeom prst="line">
            <a:avLst/>
          </a:prstGeom>
          <a:ln>
            <a:tailEnd type="triangle" w="lg"/>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039565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139.4826"/>
  <p:tag name="LATEXADDIN" val="\documentclass{article}&#10;\usepackage{amsmath}&#10;\usepackage[fleqn]{mathtools} &#10;\usepackage{amssymb}&#10;\usepackage{braket}&#10;\usepackage{xcolor}&#10;\newcommand{\vect}[1]{\mathbf{#1}}&#10;\pagestyle{empty}&#10;\begin{document}&#10;&#10;\[\Delta t\]&#10;&#10;&#10;\end{document}"/>
  <p:tag name="IGUANATEXSIZE" val="20"/>
  <p:tag name="IGUANATEXCURSOR" val="218"/>
  <p:tag name="TRANSPARENCY" val="True"/>
  <p:tag name="FILENAME" val=""/>
  <p:tag name="LATEXENGINEID" val="0"/>
  <p:tag name="TEMPFOLDER" val="C:\Users\mgp\Documents\IguanaTex\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139.4826"/>
  <p:tag name="LATEXADDIN" val="\documentclass{article}&#10;\usepackage{amsmath}&#10;\usepackage[fleqn]{mathtools} &#10;\usepackage{amssymb}&#10;\usepackage{braket}&#10;\usepackage{xcolor}&#10;\newcommand{\vect}[1]{\mathbf{#1}}&#10;\pagestyle{empty}&#10;\begin{document}&#10;&#10;\[\Delta t\]&#10;&#10;&#10;\end{document}"/>
  <p:tag name="IGUANATEXSIZE" val="20"/>
  <p:tag name="IGUANATEXCURSOR" val="218"/>
  <p:tag name="TRANSPARENCY" val="True"/>
  <p:tag name="FILENAME" val=""/>
  <p:tag name="LATEXENGINEID" val="0"/>
  <p:tag name="TEMPFOLDER" val="C:\Users\mgp\Documents\IguanaTex\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139.4826"/>
  <p:tag name="LATEXADDIN" val="\documentclass{article}&#10;\usepackage{amsmath}&#10;\usepackage[fleqn]{mathtools} &#10;\usepackage{amssymb}&#10;\usepackage{braket}&#10;\usepackage{xcolor}&#10;\newcommand{\vect}[1]{\mathbf{#1}}&#10;\pagestyle{empty}&#10;\begin{document}&#10;&#10;\[\Delta t\]&#10;&#10;&#10;\end{document}"/>
  <p:tag name="IGUANATEXSIZE" val="20"/>
  <p:tag name="IGUANATEXCURSOR" val="218"/>
  <p:tag name="TRANSPARENCY" val="True"/>
  <p:tag name="FILENAME" val=""/>
  <p:tag name="LATEXENGINEID" val="0"/>
  <p:tag name="TEMPFOLDER" val="C:\Users\mgp\Documents\IguanaTex\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139.4826"/>
  <p:tag name="LATEXADDIN" val="\documentclass{article}&#10;\usepackage{amsmath}&#10;\usepackage[fleqn]{mathtools} &#10;\usepackage{amssymb}&#10;\usepackage{braket}&#10;\usepackage{xcolor}&#10;\newcommand{\vect}[1]{\mathbf{#1}}&#10;\pagestyle{empty}&#10;\begin{document}&#10;&#10;\[\Delta t\]&#10;&#10;&#10;\end{document}"/>
  <p:tag name="IGUANATEXSIZE" val="20"/>
  <p:tag name="IGUANATEXCURSOR" val="218"/>
  <p:tag name="TRANSPARENCY" val="True"/>
  <p:tag name="FILENAME" val=""/>
  <p:tag name="LATEXENGINEID" val="0"/>
  <p:tag name="TEMPFOLDER" val="C:\Users\mgp\Documents\IguanaTex\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139.4826"/>
  <p:tag name="LATEXADDIN" val="\documentclass{article}&#10;\usepackage{amsmath}&#10;\usepackage[fleqn]{mathtools} &#10;\usepackage{amssymb}&#10;\usepackage{braket}&#10;\usepackage{xcolor}&#10;\newcommand{\vect}[1]{\mathbf{#1}}&#10;\pagestyle{empty}&#10;\begin{document}&#10;&#10;\[\Delta t\]&#10;&#10;&#10;\end{document}"/>
  <p:tag name="IGUANATEXSIZE" val="20"/>
  <p:tag name="IGUANATEXCURSOR" val="218"/>
  <p:tag name="TRANSPARENCY" val="True"/>
  <p:tag name="FILENAME" val=""/>
  <p:tag name="LATEXENGINEID" val="0"/>
  <p:tag name="TEMPFOLDER" val="C:\Users\mgp\Documents\IguanaTex\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139.4826"/>
  <p:tag name="LATEXADDIN" val="\documentclass{article}&#10;\usepackage{amsmath}&#10;\usepackage[fleqn]{mathtools} &#10;\usepackage{amssymb}&#10;\usepackage{braket}&#10;\usepackage{xcolor}&#10;\newcommand{\vect}[1]{\mathbf{#1}}&#10;\pagestyle{empty}&#10;\begin{document}&#10;&#10;\[\Delta t\]&#10;&#10;&#10;\end{document}"/>
  <p:tag name="IGUANATEXSIZE" val="20"/>
  <p:tag name="IGUANATEXCURSOR" val="218"/>
  <p:tag name="TRANSPARENCY" val="True"/>
  <p:tag name="FILENAME" val=""/>
  <p:tag name="LATEXENGINEID" val="0"/>
  <p:tag name="TEMPFOLDER" val="C:\Users\mgp\Documents\IguanaTex\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89.23882"/>
  <p:tag name="ORIGINALWIDTH" val="52.49347"/>
  <p:tag name="LATEXADDIN" val="\documentclass{article}&#10;\usepackage{amsmath}&#10;\usepackage[fleqn]{mathtools} &#10;\usepackage{amssymb}&#10;\usepackage{braket}&#10;\usepackage{xcolor}&#10;\newcommand{\vect}[1]{\mathbf{#1}}&#10;\pagestyle{empty}&#10;\begin{document}&#10;&#10;\[\theta\]&#10;&#10;&#10;\end{document}"/>
  <p:tag name="IGUANATEXSIZE" val="20"/>
  <p:tag name="IGUANATEXCURSOR" val="216"/>
  <p:tag name="TRANSPARENCY" val="True"/>
  <p:tag name="FILENAME" val=""/>
  <p:tag name="LATEXENGINEID" val="0"/>
  <p:tag name="TEMPFOLDER" val="C:\Users\mgp\Documents\IguanaTex\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46.49417"/>
  <p:tag name="LATEXADDIN" val="\documentclass{article}&#10;\usepackage{amsmath}&#10;\usepackage[fleqn]{mathtools} &#10;\usepackage{amssymb}&#10;\usepackage{braket}&#10;\usepackage{xcolor}&#10;\newcommand{\vect}[1]{\mathbf{#1}}&#10;\pagestyle{empty}&#10;\begin{document}&#10;&#10;\[s\]&#10;&#10;&#10;\end{document}"/>
  <p:tag name="IGUANATEXSIZE" val="20"/>
  <p:tag name="IGUANATEXCURSOR" val="211"/>
  <p:tag name="TRANSPARENCY" val="True"/>
  <p:tag name="FILENAME" val=""/>
  <p:tag name="LATEXENGINEID" val="0"/>
  <p:tag name="TEMPFOLDER" val="C:\Users\mgp\Documents\IguanaTex\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51.74354"/>
  <p:tag name="LATEXADDIN" val="\documentclass{article}&#10;\usepackage{amsmath}&#10;\usepackage[fleqn]{mathtools} &#10;\usepackage{amssymb}&#10;\usepackage{braket}&#10;\usepackage{xcolor}&#10;\newcommand{\vect}[1]{\mathbf{#1}}&#10;\pagestyle{empty}&#10;\begin{document}&#10;&#10;\[r\]&#10;&#10;&#10;\end{document}"/>
  <p:tag name="IGUANATEXSIZE" val="20"/>
  <p:tag name="IGUANATEXCURSOR" val="211"/>
  <p:tag name="TRANSPARENCY" val="True"/>
  <p:tag name="FILENAME" val=""/>
  <p:tag name="LATEXENGINEID" val="0"/>
  <p:tag name="TEMPFOLDER" val="C:\Users\mgp\Documents\IguanaTex\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139.4826"/>
  <p:tag name="LATEXADDIN" val="\documentclass{article}&#10;\usepackage{amsmath}&#10;\usepackage[fleqn]{mathtools} &#10;\usepackage{amssymb}&#10;\usepackage{braket}&#10;\usepackage{xcolor}&#10;\newcommand{\vect}[1]{\mathbf{#1}}&#10;\pagestyle{empty}&#10;\begin{document}&#10;&#10;\[\Delta t\]&#10;&#10;&#10;\end{document}"/>
  <p:tag name="IGUANATEXSIZE" val="20"/>
  <p:tag name="IGUANATEXCURSOR" val="218"/>
  <p:tag name="TRANSPARENCY" val="True"/>
  <p:tag name="FILENAME" val=""/>
  <p:tag name="LATEXENGINEID" val="0"/>
  <p:tag name="TEMPFOLDER" val="C:\Users\mgp\Documents\IguanaTex\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139.4826"/>
  <p:tag name="LATEXADDIN" val="\documentclass{article}&#10;\usepackage{amsmath}&#10;\usepackage[fleqn]{mathtools} &#10;\usepackage{amssymb}&#10;\usepackage{braket}&#10;\usepackage{xcolor}&#10;\newcommand{\vect}[1]{\mathbf{#1}}&#10;\pagestyle{empty}&#10;\begin{document}&#10;&#10;\[\Delta t\]&#10;&#10;&#10;\end{document}"/>
  <p:tag name="IGUANATEXSIZE" val="20"/>
  <p:tag name="IGUANATEXCURSOR" val="218"/>
  <p:tag name="TRANSPARENCY" val="True"/>
  <p:tag name="FILENAME" val=""/>
  <p:tag name="LATEXENGINEID" val="0"/>
  <p:tag name="TEMPFOLDER" val="C:\Users\mgp\Documents\IguanaTex\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57.74276"/>
  <p:tag name="LATEXADDIN" val="\documentclass{article}&#10;\usepackage{amsmath}&#10;\usepackage[fleqn]{mathtools} &#10;\usepackage{amssymb}&#10;\usepackage{braket}&#10;\usepackage{xcolor}&#10;\newcommand{\vect}[1]{\mathbf{#1}}&#10;\pagestyle{empty}&#10;\begin{document}&#10;&#10;\[a\]&#10;&#10;&#10;\end{document}"/>
  <p:tag name="IGUANATEXSIZE" val="20"/>
  <p:tag name="IGUANATEXCURSOR" val="211"/>
  <p:tag name="TRANSPARENCY" val="True"/>
  <p:tag name="FILENAME" val=""/>
  <p:tag name="LATEXENGINEID" val="0"/>
  <p:tag name="TEMPFOLDER" val="C:\Users\mgp\Documents\IguanaTex\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46.49417"/>
  <p:tag name="LATEXADDIN" val="\documentclass{article}&#10;\usepackage{amsmath}&#10;\usepackage[fleqn]{mathtools} &#10;\usepackage{amssymb}&#10;\usepackage{braket}&#10;\usepackage{xcolor}&#10;\newcommand{\vect}[1]{\mathbf{#1}}&#10;\pagestyle{empty}&#10;\begin{document}&#10;&#10;\[b\]&#10;&#10;&#10;\end{document}"/>
  <p:tag name="IGUANATEXSIZE" val="20"/>
  <p:tag name="IGUANATEXCURSOR" val="211"/>
  <p:tag name="TRANSPARENCY" val="True"/>
  <p:tag name="FILENAME" val=""/>
  <p:tag name="LATEXENGINEID" val="0"/>
  <p:tag name="TEMPFOLDER" val="C:\Users\mgp\Documents\IguanaTex\temp\"/>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4518</TotalTime>
  <Words>1151</Words>
  <Application>Microsoft Office PowerPoint</Application>
  <PresentationFormat>On-screen Show (4:3)</PresentationFormat>
  <Paragraphs>119</Paragraphs>
  <Slides>37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Consolas</vt:lpstr>
      <vt:lpstr>Office Theme</vt:lpstr>
      <vt:lpstr>Lab 4 Centripetal Acceralation and Kepler’s Laws</vt:lpstr>
      <vt:lpstr>Objectives</vt:lpstr>
      <vt:lpstr>Theory</vt:lpstr>
      <vt:lpstr>Circular Orbit</vt:lpstr>
      <vt:lpstr>Circular Orbit</vt:lpstr>
      <vt:lpstr>Ellipses</vt:lpstr>
      <vt:lpstr>Elliptical Orbit</vt:lpstr>
      <vt:lpstr>Elliptical Orbit</vt:lpstr>
      <vt:lpstr>Kepler’s Laws</vt:lpstr>
      <vt:lpstr>Kepler’s Second Law</vt:lpstr>
      <vt:lpstr>Kepler’s Second Law</vt:lpstr>
      <vt:lpstr>Kepler’s Second Law</vt:lpstr>
      <vt:lpstr>Kepler’s Second Law</vt:lpstr>
      <vt:lpstr>Kepler’s Second Law</vt:lpstr>
      <vt:lpstr>Kepler’s Second Law</vt:lpstr>
      <vt:lpstr>Procedure</vt:lpstr>
      <vt:lpstr>Fitting Data</vt:lpstr>
      <vt:lpstr>Elliptical Fit</vt:lpstr>
      <vt:lpstr>Elliptical Fit</vt:lpstr>
      <vt:lpstr>dA/dt Fit</vt:lpstr>
      <vt:lpstr>PowerPoint Presentation</vt:lpstr>
      <vt:lpstr>Determining the Parameters</vt:lpstr>
      <vt:lpstr>Determining the Parameters</vt:lpstr>
      <vt:lpstr>Calculating the Mass</vt:lpstr>
      <vt:lpstr>Calculating the Mass</vt:lpstr>
      <vt:lpstr>Escape Velocity</vt:lpstr>
      <vt:lpstr>Escape Velocity</vt:lpstr>
      <vt:lpstr>Escape Velocity</vt:lpstr>
      <vt:lpstr>Escape Velocity</vt:lpstr>
      <vt:lpstr>Escape Velocity</vt:lpstr>
      <vt:lpstr>Conclusion</vt:lpstr>
      <vt:lpstr>Upload the .ppt and .nb files to HuskyCT</vt:lpstr>
      <vt:lpstr>PowerPoint Presentation</vt:lpstr>
      <vt:lpstr>Kepler’s Second Law</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3 Atwood Machine</dc:title>
  <dc:creator>mgp</dc:creator>
  <cp:lastModifiedBy>mgp</cp:lastModifiedBy>
  <cp:revision>53</cp:revision>
  <dcterms:created xsi:type="dcterms:W3CDTF">2018-02-07T00:26:44Z</dcterms:created>
  <dcterms:modified xsi:type="dcterms:W3CDTF">2019-04-07T02:42:30Z</dcterms:modified>
</cp:coreProperties>
</file>