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1405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2811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74216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65621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57027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48432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39837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31243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6A7E"/>
    <a:srgbClr val="828E1B"/>
    <a:srgbClr val="D74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" d="100"/>
          <a:sy n="20" d="100"/>
        </p:scale>
        <p:origin x="438" y="-462"/>
      </p:cViewPr>
      <p:guideLst>
        <p:guide orient="horz" pos="10368"/>
        <p:guide pos="138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283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A93FA-A810-4E6E-87EB-DCBA577F83C7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90C68-9FB5-4399-BEC1-A20A4B880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13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90C68-9FB5-4399-BEC1-A20A4B8809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0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3000759" y="-2"/>
            <a:ext cx="10890442" cy="3291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3477200" y="-1"/>
            <a:ext cx="0" cy="32918401"/>
          </a:xfrm>
          <a:prstGeom prst="line">
            <a:avLst/>
          </a:prstGeom>
          <a:ln w="12700" cmpd="sng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0" y="0"/>
            <a:ext cx="10890442" cy="3291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ta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600" y="28431701"/>
            <a:ext cx="6959600" cy="257069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-1"/>
            <a:ext cx="711200" cy="1523999"/>
          </a:xfrm>
          <a:prstGeom prst="rect">
            <a:avLst/>
          </a:prstGeom>
          <a:solidFill>
            <a:srgbClr val="D745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3000758" y="0"/>
            <a:ext cx="10890443" cy="1524000"/>
          </a:xfrm>
          <a:prstGeom prst="rect">
            <a:avLst/>
          </a:prstGeom>
          <a:solidFill>
            <a:srgbClr val="D745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0890442" y="0"/>
            <a:ext cx="32035558" cy="15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711200" y="0"/>
            <a:ext cx="10179242" cy="1524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17600" y="387578"/>
            <a:ext cx="9772842" cy="70788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 smtClean="0">
                <a:solidFill>
                  <a:schemeClr val="bg1"/>
                </a:solidFill>
              </a:rPr>
              <a:t>COLLEGE OF ENGINEERING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469125" y="0"/>
            <a:ext cx="1551675" cy="1524000"/>
          </a:xfrm>
          <a:prstGeom prst="rect">
            <a:avLst/>
          </a:prstGeom>
          <a:solidFill>
            <a:srgbClr val="4A6A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12039599" y="0"/>
            <a:ext cx="429525" cy="1523999"/>
          </a:xfrm>
          <a:prstGeom prst="rect">
            <a:avLst/>
          </a:prstGeom>
          <a:solidFill>
            <a:srgbClr val="D745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4642592" y="277850"/>
            <a:ext cx="17400080" cy="9233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>
              <a:spcAft>
                <a:spcPts val="1800"/>
              </a:spcAft>
            </a:pPr>
            <a:r>
              <a:rPr lang="en-US" sz="5400" b="1" dirty="0" smtClean="0">
                <a:latin typeface="Georgia"/>
                <a:cs typeface="Georgia"/>
              </a:rPr>
              <a:t>Electrical Engineering &amp; Computer Science</a:t>
            </a:r>
            <a:endParaRPr lang="en-US" sz="5400" b="1" dirty="0">
              <a:latin typeface="Georgia"/>
              <a:cs typeface="Georgia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33000758" y="0"/>
            <a:ext cx="9925244" cy="1524000"/>
          </a:xfrm>
          <a:prstGeom prst="rect">
            <a:avLst/>
          </a:prstGeom>
          <a:solidFill>
            <a:srgbClr val="4A6A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33000759" y="-2"/>
            <a:ext cx="476441" cy="15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8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361905" y="6324600"/>
            <a:ext cx="47282097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07982" y="6324600"/>
            <a:ext cx="141122400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8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4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1405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28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7421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6562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5702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4843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3983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312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07984" y="36865560"/>
            <a:ext cx="9419844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437943" y="36865560"/>
            <a:ext cx="94206057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1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3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1405" indent="0">
              <a:buNone/>
              <a:defRPr sz="9600" b="1"/>
            </a:lvl2pPr>
            <a:lvl3pPr marL="4382811" indent="0">
              <a:buNone/>
              <a:defRPr sz="8600" b="1"/>
            </a:lvl3pPr>
            <a:lvl4pPr marL="6574216" indent="0">
              <a:buNone/>
              <a:defRPr sz="7700" b="1"/>
            </a:lvl4pPr>
            <a:lvl5pPr marL="8765621" indent="0">
              <a:buNone/>
              <a:defRPr sz="7700" b="1"/>
            </a:lvl5pPr>
            <a:lvl6pPr marL="10957027" indent="0">
              <a:buNone/>
              <a:defRPr sz="7700" b="1"/>
            </a:lvl6pPr>
            <a:lvl7pPr marL="13148432" indent="0">
              <a:buNone/>
              <a:defRPr sz="7700" b="1"/>
            </a:lvl7pPr>
            <a:lvl8pPr marL="15339837" indent="0">
              <a:buNone/>
              <a:defRPr sz="7700" b="1"/>
            </a:lvl8pPr>
            <a:lvl9pPr marL="17531243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3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1405" indent="0">
              <a:buNone/>
              <a:defRPr sz="9600" b="1"/>
            </a:lvl2pPr>
            <a:lvl3pPr marL="4382811" indent="0">
              <a:buNone/>
              <a:defRPr sz="8600" b="1"/>
            </a:lvl3pPr>
            <a:lvl4pPr marL="6574216" indent="0">
              <a:buNone/>
              <a:defRPr sz="7700" b="1"/>
            </a:lvl4pPr>
            <a:lvl5pPr marL="8765621" indent="0">
              <a:buNone/>
              <a:defRPr sz="7700" b="1"/>
            </a:lvl5pPr>
            <a:lvl6pPr marL="10957027" indent="0">
              <a:buNone/>
              <a:defRPr sz="7700" b="1"/>
            </a:lvl6pPr>
            <a:lvl7pPr marL="13148432" indent="0">
              <a:buNone/>
              <a:defRPr sz="7700" b="1"/>
            </a:lvl7pPr>
            <a:lvl8pPr marL="15339837" indent="0">
              <a:buNone/>
              <a:defRPr sz="7700" b="1"/>
            </a:lvl8pPr>
            <a:lvl9pPr marL="17531243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3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5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1405" indent="0">
              <a:buNone/>
              <a:defRPr sz="5800"/>
            </a:lvl2pPr>
            <a:lvl3pPr marL="4382811" indent="0">
              <a:buNone/>
              <a:defRPr sz="4800"/>
            </a:lvl3pPr>
            <a:lvl4pPr marL="6574216" indent="0">
              <a:buNone/>
              <a:defRPr sz="4300"/>
            </a:lvl4pPr>
            <a:lvl5pPr marL="8765621" indent="0">
              <a:buNone/>
              <a:defRPr sz="4300"/>
            </a:lvl5pPr>
            <a:lvl6pPr marL="10957027" indent="0">
              <a:buNone/>
              <a:defRPr sz="4300"/>
            </a:lvl6pPr>
            <a:lvl7pPr marL="13148432" indent="0">
              <a:buNone/>
              <a:defRPr sz="4300"/>
            </a:lvl7pPr>
            <a:lvl8pPr marL="15339837" indent="0">
              <a:buNone/>
              <a:defRPr sz="4300"/>
            </a:lvl8pPr>
            <a:lvl9pPr marL="17531243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1405" indent="0">
              <a:buNone/>
              <a:defRPr sz="13400"/>
            </a:lvl2pPr>
            <a:lvl3pPr marL="4382811" indent="0">
              <a:buNone/>
              <a:defRPr sz="11500"/>
            </a:lvl3pPr>
            <a:lvl4pPr marL="6574216" indent="0">
              <a:buNone/>
              <a:defRPr sz="9600"/>
            </a:lvl4pPr>
            <a:lvl5pPr marL="8765621" indent="0">
              <a:buNone/>
              <a:defRPr sz="9600"/>
            </a:lvl5pPr>
            <a:lvl6pPr marL="10957027" indent="0">
              <a:buNone/>
              <a:defRPr sz="9600"/>
            </a:lvl6pPr>
            <a:lvl7pPr marL="13148432" indent="0">
              <a:buNone/>
              <a:defRPr sz="9600"/>
            </a:lvl7pPr>
            <a:lvl8pPr marL="15339837" indent="0">
              <a:buNone/>
              <a:defRPr sz="9600"/>
            </a:lvl8pPr>
            <a:lvl9pPr marL="17531243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1405" indent="0">
              <a:buNone/>
              <a:defRPr sz="5800"/>
            </a:lvl2pPr>
            <a:lvl3pPr marL="4382811" indent="0">
              <a:buNone/>
              <a:defRPr sz="4800"/>
            </a:lvl3pPr>
            <a:lvl4pPr marL="6574216" indent="0">
              <a:buNone/>
              <a:defRPr sz="4300"/>
            </a:lvl4pPr>
            <a:lvl5pPr marL="8765621" indent="0">
              <a:buNone/>
              <a:defRPr sz="4300"/>
            </a:lvl5pPr>
            <a:lvl6pPr marL="10957027" indent="0">
              <a:buNone/>
              <a:defRPr sz="4300"/>
            </a:lvl6pPr>
            <a:lvl7pPr marL="13148432" indent="0">
              <a:buNone/>
              <a:defRPr sz="4300"/>
            </a:lvl7pPr>
            <a:lvl8pPr marL="15339837" indent="0">
              <a:buNone/>
              <a:defRPr sz="4300"/>
            </a:lvl8pPr>
            <a:lvl9pPr marL="17531243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1" y="1318262"/>
            <a:ext cx="39502080" cy="5486400"/>
          </a:xfrm>
          <a:prstGeom prst="rect">
            <a:avLst/>
          </a:prstGeom>
        </p:spPr>
        <p:txBody>
          <a:bodyPr vert="horz" lIns="438281" tIns="219141" rIns="438281" bIns="2191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680963"/>
            <a:ext cx="39502080" cy="21724622"/>
          </a:xfrm>
          <a:prstGeom prst="rect">
            <a:avLst/>
          </a:prstGeom>
        </p:spPr>
        <p:txBody>
          <a:bodyPr vert="horz" lIns="438281" tIns="219141" rIns="438281" bIns="2191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6BD69-149A-CD41-9E7C-E241C9398BA0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1" y="30510482"/>
            <a:ext cx="138988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510482"/>
            <a:ext cx="102412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5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1405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3554" indent="-1643554" algn="l" defTabSz="2191405" rtl="0" eaLnBrk="1" latinLnBrk="0" hangingPunct="1">
        <a:spcBef>
          <a:spcPct val="20000"/>
        </a:spcBef>
        <a:buFont typeface="Arial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1034" indent="-1369628" algn="l" defTabSz="2191405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78513" indent="-1095703" algn="l" defTabSz="2191405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69919" indent="-1095703" algn="l" defTabSz="2191405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61324" indent="-1095703" algn="l" defTabSz="2191405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52729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44135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35540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26945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1405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2811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16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65621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57027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48432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39837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31243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3499629" y="1862659"/>
            <a:ext cx="9310255" cy="15096458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9125" y="2296612"/>
            <a:ext cx="18951755" cy="1493438"/>
          </a:xfrm>
        </p:spPr>
        <p:txBody>
          <a:bodyPr lIns="0" tIns="0" rIns="0" bIns="0" anchor="t">
            <a:noAutofit/>
          </a:bodyPr>
          <a:lstStyle/>
          <a:p>
            <a:r>
              <a:rPr lang="en-US" sz="8800" b="1" dirty="0" smtClean="0"/>
              <a:t>MICROBIAL FACIAL VISUALIZATIONS</a:t>
            </a:r>
            <a:endParaRPr lang="en-US" sz="8800" b="1" dirty="0"/>
          </a:p>
        </p:txBody>
      </p:sp>
      <p:sp>
        <p:nvSpPr>
          <p:cNvPr id="12" name="Rectangle 11"/>
          <p:cNvSpPr/>
          <p:nvPr/>
        </p:nvSpPr>
        <p:spPr>
          <a:xfrm>
            <a:off x="11993285" y="13432425"/>
            <a:ext cx="9222475" cy="7130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400904" y="13390857"/>
            <a:ext cx="9769019" cy="7130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 of Generated Models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34324" y="2587559"/>
            <a:ext cx="9506956" cy="1022158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Approach Taken</a:t>
            </a:r>
            <a:endParaRPr lang="en-US" sz="7200" dirty="0">
              <a:solidFill>
                <a:srgbClr val="4A6A7E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4000" dirty="0" smtClean="0"/>
              <a:t>Using the open source software </a:t>
            </a:r>
            <a:r>
              <a:rPr lang="en-US" sz="4000" dirty="0" err="1" smtClean="0"/>
              <a:t>MakeHuman</a:t>
            </a:r>
            <a:r>
              <a:rPr lang="en-US" sz="4000" dirty="0" smtClean="0"/>
              <a:t>, we can generate various faces based on numerical parameters.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Load supported file formats (QIIME OTU)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Convert file format to parameters for </a:t>
            </a:r>
            <a:r>
              <a:rPr lang="en-US" sz="4000" dirty="0" err="1" smtClean="0"/>
              <a:t>MakeHuman</a:t>
            </a:r>
            <a:r>
              <a:rPr lang="en-US" sz="4000" dirty="0" smtClean="0"/>
              <a:t> API 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Generate models as </a:t>
            </a:r>
            <a:r>
              <a:rPr lang="en-US" sz="4000" dirty="0" err="1"/>
              <a:t>W</a:t>
            </a:r>
            <a:r>
              <a:rPr lang="en-US" sz="4000" dirty="0" err="1" smtClean="0"/>
              <a:t>avefront</a:t>
            </a:r>
            <a:r>
              <a:rPr lang="en-US" sz="4000" dirty="0" smtClean="0"/>
              <a:t> .</a:t>
            </a:r>
            <a:r>
              <a:rPr lang="en-US" sz="4000" dirty="0" err="1" smtClean="0"/>
              <a:t>obj</a:t>
            </a:r>
            <a:r>
              <a:rPr lang="en-US" sz="4000" dirty="0" smtClean="0"/>
              <a:t> files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Present models to user using </a:t>
            </a:r>
            <a:r>
              <a:rPr lang="en-US" sz="4000" dirty="0" err="1" smtClean="0"/>
              <a:t>Qt</a:t>
            </a:r>
            <a:r>
              <a:rPr lang="en-US" sz="4000" dirty="0" smtClean="0"/>
              <a:t> UI framework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4241125" y="3526789"/>
            <a:ext cx="7534656" cy="40081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Photo</a:t>
            </a:r>
            <a:endParaRPr lang="en-US" dirty="0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34241125" y="2437637"/>
            <a:ext cx="7827264" cy="10733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1405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281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74216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6562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5702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48432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3983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31243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dirty="0" smtClean="0">
                <a:solidFill>
                  <a:schemeClr val="tx1"/>
                </a:solidFill>
              </a:rPr>
              <a:t>PROJECT TEAM #36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3457" y="21414788"/>
            <a:ext cx="9506956" cy="1022158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Technologies Used</a:t>
            </a:r>
            <a:endParaRPr lang="en-US" sz="7200" dirty="0">
              <a:solidFill>
                <a:srgbClr val="4A6A7E"/>
              </a:solidFill>
            </a:endParaRP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err="1" smtClean="0"/>
              <a:t>MakeHuman</a:t>
            </a:r>
            <a:r>
              <a:rPr lang="en-US" sz="4000" dirty="0" smtClean="0"/>
              <a:t> (open source 3D model generation software)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Python 2.6 (general purpose programming language)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err="1" smtClean="0"/>
              <a:t>Qt</a:t>
            </a:r>
            <a:r>
              <a:rPr lang="en-US" sz="4000" dirty="0" smtClean="0"/>
              <a:t> (cross platform </a:t>
            </a:r>
            <a:r>
              <a:rPr lang="en-US" sz="4000" dirty="0" err="1" smtClean="0"/>
              <a:t>gui</a:t>
            </a:r>
            <a:r>
              <a:rPr lang="en-US" sz="4000" dirty="0" smtClean="0"/>
              <a:t> toolkit)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err="1" smtClean="0"/>
              <a:t>Wavefront</a:t>
            </a:r>
            <a:r>
              <a:rPr lang="en-US" sz="4000" dirty="0" smtClean="0"/>
              <a:t> .</a:t>
            </a:r>
            <a:r>
              <a:rPr lang="en-US" sz="4000" dirty="0" err="1" smtClean="0"/>
              <a:t>obj</a:t>
            </a:r>
            <a:r>
              <a:rPr lang="en-US" sz="4000" dirty="0" smtClean="0"/>
              <a:t> (geometry definition file format)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9394" y="20115584"/>
            <a:ext cx="7193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Logos of software used in project</a:t>
            </a:r>
            <a:endParaRPr lang="en-US" sz="28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993286" y="5668074"/>
            <a:ext cx="9222475" cy="7141069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Problem Description</a:t>
            </a:r>
            <a:endParaRPr lang="en-US" sz="7200" dirty="0">
              <a:solidFill>
                <a:srgbClr val="4A6A7E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4000" dirty="0" smtClean="0"/>
              <a:t>Current visualization technologies for population data is unintuitive when attempting to find patterns between samples.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dirty="0" smtClean="0"/>
              <a:t>Makes scientists jobs more difficult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dirty="0" smtClean="0"/>
              <a:t>Bar charts and pie charts do not lend themselves to easy comparison for large data sets</a:t>
            </a:r>
            <a:endParaRPr lang="en-US" sz="4000" dirty="0"/>
          </a:p>
          <a:p>
            <a:pPr>
              <a:spcAft>
                <a:spcPts val="1800"/>
              </a:spcAft>
            </a:pPr>
            <a:endParaRPr lang="en-US" sz="4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2198405" y="5636899"/>
            <a:ext cx="9769019" cy="717224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Proposed Solution</a:t>
            </a:r>
            <a:endParaRPr lang="en-US" sz="7200" dirty="0">
              <a:solidFill>
                <a:srgbClr val="4A6A7E"/>
              </a:solidFill>
            </a:endParaRP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 smtClean="0"/>
              <a:t>The human brain has a special section just for recognizing faces</a:t>
            </a:r>
            <a:endParaRPr lang="en-US" sz="4000" dirty="0" smtClean="0"/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We can harness this by generating faces that represent sample data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This allows scientists to find patterns by recognizing them in facial features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This could potentially open up breakthroughs in microbiology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198405" y="31230844"/>
            <a:ext cx="907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Selection and grouping tools for larger data sets</a:t>
            </a:r>
            <a:endParaRPr lang="en-US" sz="28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34252872" y="8002819"/>
            <a:ext cx="8713391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>
              <a:spcBef>
                <a:spcPts val="0"/>
              </a:spcBef>
              <a:defRPr/>
            </a:pPr>
            <a:r>
              <a:rPr lang="en-US" sz="3600" dirty="0">
                <a:solidFill>
                  <a:srgbClr val="000000"/>
                </a:solidFill>
              </a:rPr>
              <a:t>TEAM </a:t>
            </a:r>
            <a:r>
              <a:rPr lang="en-US" sz="3600" dirty="0" smtClean="0">
                <a:solidFill>
                  <a:srgbClr val="000000"/>
                </a:solidFill>
              </a:rPr>
              <a:t>MEMBERS</a:t>
            </a:r>
            <a:endParaRPr lang="en-US" sz="3600" dirty="0">
              <a:solidFill>
                <a:srgbClr val="000000"/>
              </a:solidFill>
            </a:endParaRPr>
          </a:p>
          <a:p>
            <a:pPr indent="285750" defTabSz="1371600"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Thomas Albertine</a:t>
            </a:r>
          </a:p>
          <a:p>
            <a:pPr indent="285750" defTabSz="1371600">
              <a:defRPr/>
            </a:pPr>
            <a:r>
              <a:rPr lang="en-US" sz="3600" dirty="0">
                <a:solidFill>
                  <a:srgbClr val="000000"/>
                </a:solidFill>
              </a:rPr>
              <a:t>	</a:t>
            </a:r>
            <a:r>
              <a:rPr lang="en-US" sz="3600" dirty="0" smtClean="0">
                <a:solidFill>
                  <a:srgbClr val="000000"/>
                </a:solidFill>
              </a:rPr>
              <a:t>albertit@oregonstate.edu </a:t>
            </a:r>
            <a:endParaRPr lang="en-US" sz="3600" dirty="0">
              <a:solidFill>
                <a:srgbClr val="000000"/>
              </a:solidFill>
            </a:endParaRPr>
          </a:p>
          <a:p>
            <a:pPr indent="285750" defTabSz="1371600"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Michael Phelps</a:t>
            </a:r>
          </a:p>
          <a:p>
            <a:pPr indent="285750" defTabSz="1371600">
              <a:defRPr/>
            </a:pPr>
            <a:r>
              <a:rPr lang="en-US" sz="3600" dirty="0">
                <a:solidFill>
                  <a:srgbClr val="000000"/>
                </a:solidFill>
              </a:rPr>
              <a:t>	</a:t>
            </a:r>
            <a:r>
              <a:rPr lang="en-US" sz="3600" dirty="0" smtClean="0">
                <a:solidFill>
                  <a:srgbClr val="000000"/>
                </a:solidFill>
              </a:rPr>
              <a:t>phelpsmi@oregonstate.edu</a:t>
            </a:r>
          </a:p>
          <a:p>
            <a:pPr defTabSz="1371600">
              <a:spcBef>
                <a:spcPts val="0"/>
              </a:spcBef>
              <a:defRPr/>
            </a:pPr>
            <a:endParaRPr lang="en-US" sz="3600" dirty="0">
              <a:solidFill>
                <a:srgbClr val="000000"/>
              </a:solidFill>
            </a:endParaRPr>
          </a:p>
          <a:p>
            <a:pPr defTabSz="1371600">
              <a:spcBef>
                <a:spcPts val="0"/>
              </a:spcBef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PROJECT ADVISOR</a:t>
            </a:r>
          </a:p>
          <a:p>
            <a:pPr indent="285750" defTabSz="1371600"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Kevin McGrath</a:t>
            </a:r>
          </a:p>
          <a:p>
            <a:pPr indent="285750" defTabSz="1371600"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	dmcgrath@oregonstate.edu</a:t>
            </a:r>
            <a:endParaRPr lang="en-US" sz="3600" dirty="0">
              <a:solidFill>
                <a:srgbClr val="000000"/>
              </a:solidFill>
            </a:endParaRPr>
          </a:p>
          <a:p>
            <a:pPr indent="285750" defTabSz="1371600">
              <a:defRPr/>
            </a:pPr>
            <a:r>
              <a:rPr lang="en-US" sz="3600" dirty="0" err="1" smtClean="0">
                <a:solidFill>
                  <a:srgbClr val="000000"/>
                </a:solidFill>
              </a:rPr>
              <a:t>Nels</a:t>
            </a:r>
            <a:r>
              <a:rPr lang="en-US" sz="3600" dirty="0" smtClean="0">
                <a:solidFill>
                  <a:srgbClr val="000000"/>
                </a:solidFill>
              </a:rPr>
              <a:t> Oscar</a:t>
            </a:r>
          </a:p>
          <a:p>
            <a:pPr indent="285750" defTabSz="1371600">
              <a:defRPr/>
            </a:pPr>
            <a:r>
              <a:rPr lang="en-US" sz="3600" dirty="0">
                <a:solidFill>
                  <a:srgbClr val="000000"/>
                </a:solidFill>
              </a:rPr>
              <a:t>	</a:t>
            </a:r>
            <a:r>
              <a:rPr lang="en-US" sz="3600" dirty="0" smtClean="0">
                <a:solidFill>
                  <a:srgbClr val="000000"/>
                </a:solidFill>
              </a:rPr>
              <a:t>oscarn@oregonstate.edu</a:t>
            </a:r>
            <a:endParaRPr lang="en-US" sz="3600" dirty="0">
              <a:solidFill>
                <a:srgbClr val="000000"/>
              </a:solidFill>
            </a:endParaRPr>
          </a:p>
          <a:p>
            <a:pPr defTabSz="1371600">
              <a:spcBef>
                <a:spcPts val="0"/>
              </a:spcBef>
              <a:defRPr/>
            </a:pPr>
            <a:endParaRPr lang="en-US" sz="3600" dirty="0">
              <a:solidFill>
                <a:srgbClr val="000000"/>
              </a:solidFill>
            </a:endParaRPr>
          </a:p>
          <a:p>
            <a:pPr defTabSz="1371600">
              <a:spcBef>
                <a:spcPts val="0"/>
              </a:spcBef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PROJECT SPONSOR</a:t>
            </a:r>
          </a:p>
          <a:p>
            <a:pPr>
              <a:spcBef>
                <a:spcPts val="0"/>
              </a:spcBef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  Dr. Jenna Lang</a:t>
            </a:r>
          </a:p>
          <a:p>
            <a:pPr defTabSz="1371600">
              <a:spcBef>
                <a:spcPts val="0"/>
              </a:spcBef>
              <a:defRPr/>
            </a:pPr>
            <a:r>
              <a:rPr lang="en-US" sz="3600" dirty="0">
                <a:solidFill>
                  <a:srgbClr val="000000"/>
                </a:solidFill>
              </a:rPr>
              <a:t>	</a:t>
            </a:r>
            <a:r>
              <a:rPr lang="en-US" sz="3600" dirty="0" smtClean="0">
                <a:solidFill>
                  <a:srgbClr val="000000"/>
                </a:solidFill>
              </a:rPr>
              <a:t>jennomics@gmail.com</a:t>
            </a:r>
            <a:endParaRPr lang="en-US" sz="3600" dirty="0">
              <a:solidFill>
                <a:srgbClr val="000000"/>
              </a:solidFill>
            </a:endParaRPr>
          </a:p>
          <a:p>
            <a:pPr indent="285750"/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229579" y="17136166"/>
            <a:ext cx="8696422" cy="1067655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Results and Recommendations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 smtClean="0"/>
              <a:t>Our tool can read the data file, and create a visualization representative of that data.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 smtClean="0"/>
              <a:t>That visualization is in the form of a face.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 smtClean="0"/>
              <a:t>We recommend research into </a:t>
            </a:r>
            <a:r>
              <a:rPr lang="en-US" altLang="en-US" sz="4000" smtClean="0"/>
              <a:t>additional ways </a:t>
            </a:r>
            <a:r>
              <a:rPr lang="en-US" altLang="en-US" sz="4000" dirty="0" smtClean="0"/>
              <a:t>to visualize large, complex data sets like the population data we were provided.</a:t>
            </a:r>
            <a:endParaRPr lang="en-US" sz="4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4" t="13530" r="28089" b="43138"/>
          <a:stretch/>
        </p:blipFill>
        <p:spPr>
          <a:xfrm>
            <a:off x="34196896" y="3536282"/>
            <a:ext cx="7578885" cy="4350476"/>
          </a:xfrm>
          <a:prstGeom prst="rect">
            <a:avLst/>
          </a:prstGeom>
        </p:spPr>
      </p:pic>
      <p:pic>
        <p:nvPicPr>
          <p:cNvPr id="1026" name="Picture 2" descr="http://ucdavis.edu/local_resources/images/common/ucdavi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1028" y="14941987"/>
            <a:ext cx="2451513" cy="63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049980" y="3873177"/>
            <a:ext cx="17790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The Many Faces of Microbial Communities</a:t>
            </a:r>
            <a:endParaRPr lang="en-US" sz="7200" dirty="0"/>
          </a:p>
        </p:txBody>
      </p:sp>
      <p:sp>
        <p:nvSpPr>
          <p:cNvPr id="22" name="Rectangle 21"/>
          <p:cNvSpPr/>
          <p:nvPr/>
        </p:nvSpPr>
        <p:spPr>
          <a:xfrm>
            <a:off x="22400903" y="23287597"/>
            <a:ext cx="9769019" cy="7130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Screenshot of configuration process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993286" y="23370725"/>
            <a:ext cx="9578241" cy="755663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Features</a:t>
            </a:r>
            <a:endParaRPr lang="en-US" sz="7200" dirty="0">
              <a:solidFill>
                <a:srgbClr val="4A6A7E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4000" dirty="0" smtClean="0"/>
              <a:t>Additional features have been included to allow for easy use and optimal model generation.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Model generation parameterization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Sample grouping based on metadata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QIIME OTU format support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Rotate, pan, and zoom around models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876619" y="21140228"/>
            <a:ext cx="907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 bar chart of sample microbial data</a:t>
            </a:r>
            <a:endParaRPr lang="en-US" sz="28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22400903" y="21087421"/>
            <a:ext cx="907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Models generated from sample microbial data</a:t>
            </a:r>
            <a:endParaRPr lang="en-US" sz="2800" i="1" dirty="0"/>
          </a:p>
        </p:txBody>
      </p:sp>
      <p:pic>
        <p:nvPicPr>
          <p:cNvPr id="1028" name="Picture 4" descr="http://www.makehuman.org/images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47" y="15878249"/>
            <a:ext cx="11194959" cy="298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reichertbrothers.com/images/qt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806" y="12293589"/>
            <a:ext cx="4201046" cy="420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1-news.softpedia-static.com/images/news2/Python-3-3-2-Released-with-Multiple-Crash-Fixes-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83" y="12571908"/>
            <a:ext cx="69342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619" y="13390856"/>
            <a:ext cx="9339141" cy="74793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294" y="23287597"/>
            <a:ext cx="11607932" cy="71300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9407" y="13390857"/>
            <a:ext cx="9973706" cy="713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8210</TotalTime>
  <Words>310</Words>
  <Application>Microsoft Office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Georgia</vt:lpstr>
      <vt:lpstr>Trebuchet MS</vt:lpstr>
      <vt:lpstr>Office Theme</vt:lpstr>
      <vt:lpstr>MICROBIAL FACIAL VISUALIZATIONS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marketing designer</dc:creator>
  <cp:lastModifiedBy>Thomas</cp:lastModifiedBy>
  <cp:revision>58</cp:revision>
  <dcterms:created xsi:type="dcterms:W3CDTF">2012-12-17T23:48:15Z</dcterms:created>
  <dcterms:modified xsi:type="dcterms:W3CDTF">2016-04-29T19:17:53Z</dcterms:modified>
</cp:coreProperties>
</file>