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" d="100"/>
          <a:sy n="23" d="100"/>
        </p:scale>
        <p:origin x="1626" y="96"/>
      </p:cViewPr>
      <p:guideLst>
        <p:guide orient="horz" pos="10368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A93FA-A810-4E6E-87EB-DCBA577F83C7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90C68-9FB5-4399-BEC1-A20A4B88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0C68-9FB5-4399-BEC1-A20A4B880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000759" y="-2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477200" y="-1"/>
            <a:ext cx="0" cy="3291840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600" y="28431701"/>
            <a:ext cx="6959600" cy="2570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1"/>
            <a:ext cx="711200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0"/>
            <a:ext cx="10890443" cy="1524000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890442" y="0"/>
            <a:ext cx="32035558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711200" y="0"/>
            <a:ext cx="10179242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17600" y="387578"/>
            <a:ext cx="977284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469125" y="0"/>
            <a:ext cx="1551675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039599" y="0"/>
            <a:ext cx="429525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42592" y="277850"/>
            <a:ext cx="1740008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5400" b="1" dirty="0" smtClean="0">
                <a:latin typeface="Georgia"/>
                <a:cs typeface="Georgia"/>
              </a:rPr>
              <a:t>Electrical Engineering &amp; Computer Science</a:t>
            </a:r>
            <a:endParaRPr lang="en-US" sz="54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00758" y="0"/>
            <a:ext cx="9925244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3000759" y="-2"/>
            <a:ext cx="476441" cy="15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499629" y="1862659"/>
            <a:ext cx="9310255" cy="1509645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296612"/>
            <a:ext cx="18951755" cy="1493438"/>
          </a:xfrm>
        </p:spPr>
        <p:txBody>
          <a:bodyPr lIns="0" tIns="0" rIns="0" bIns="0" anchor="t">
            <a:noAutofit/>
          </a:bodyPr>
          <a:lstStyle/>
          <a:p>
            <a:r>
              <a:rPr lang="en-US" sz="8800" b="1" dirty="0" smtClean="0"/>
              <a:t>MICROBIAL FACIAL VISUALIZATIONS</a:t>
            </a:r>
            <a:endParaRPr lang="en-US" sz="8800" b="1" dirty="0"/>
          </a:p>
        </p:txBody>
      </p:sp>
      <p:sp>
        <p:nvSpPr>
          <p:cNvPr id="12" name="Rectangle 11"/>
          <p:cNvSpPr/>
          <p:nvPr/>
        </p:nvSpPr>
        <p:spPr>
          <a:xfrm>
            <a:off x="11993285" y="13432425"/>
            <a:ext cx="9222475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sample bar charts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400904" y="1339085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Generated Models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4324" y="2587559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Approach Taken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Using the </a:t>
            </a:r>
            <a:r>
              <a:rPr lang="en-US" sz="4000" dirty="0" err="1" smtClean="0"/>
              <a:t>opensource</a:t>
            </a:r>
            <a:r>
              <a:rPr lang="en-US" sz="4000" dirty="0" smtClean="0"/>
              <a:t> software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, we can generate various faces based on numerical parameters.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Load supported file formats (QIIME OTU)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Convert file format to parameters for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 API</a:t>
            </a:r>
            <a:r>
              <a:rPr lang="en-US" sz="4000" dirty="0" smtClean="0"/>
              <a:t> 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Generate models as </a:t>
            </a:r>
            <a:r>
              <a:rPr lang="en-US" sz="4000" dirty="0" err="1"/>
              <a:t>W</a:t>
            </a:r>
            <a:r>
              <a:rPr lang="en-US" sz="4000" dirty="0" err="1" smtClean="0"/>
              <a:t>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files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Present models to user using </a:t>
            </a:r>
            <a:r>
              <a:rPr lang="en-US" sz="4000" dirty="0" err="1" smtClean="0"/>
              <a:t>Qt</a:t>
            </a:r>
            <a:r>
              <a:rPr lang="en-US" sz="4000" dirty="0" smtClean="0"/>
              <a:t> UI framework</a:t>
            </a:r>
            <a:endParaRPr lang="en-US" sz="40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34241125" y="3526789"/>
            <a:ext cx="7534656" cy="4008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Photo</a:t>
            </a:r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241125" y="2437637"/>
            <a:ext cx="7827264" cy="1073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PROJECT TEAM #36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457" y="21414788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Technologies Used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MakeHuman</a:t>
            </a:r>
            <a:r>
              <a:rPr lang="en-US" sz="4000" dirty="0" smtClean="0"/>
              <a:t> (open source 3D computer graphics software)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Python 3 (general purpose programming language)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Qt</a:t>
            </a:r>
            <a:r>
              <a:rPr lang="en-US" sz="4000" dirty="0" smtClean="0"/>
              <a:t> (cross platform </a:t>
            </a:r>
            <a:r>
              <a:rPr lang="en-US" sz="4000" dirty="0" err="1" smtClean="0"/>
              <a:t>gui</a:t>
            </a:r>
            <a:r>
              <a:rPr lang="en-US" sz="4000" dirty="0" smtClean="0"/>
              <a:t> toolkit)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Wavefront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(geometry definition file format)</a:t>
            </a:r>
            <a:endParaRPr 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9394" y="20115584"/>
            <a:ext cx="719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Logos of software used in project</a:t>
            </a:r>
            <a:endParaRPr lang="en-US" sz="2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993286" y="5668074"/>
            <a:ext cx="9222475" cy="1138496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Problem Description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Current visualization technologies for population data is unintuitive when attempting to find patterns between samples</a:t>
            </a:r>
            <a:r>
              <a:rPr lang="en-US" sz="4000" dirty="0" smtClean="0"/>
              <a:t>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Makes scientists jobs more difficult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Bar charts and pie charts do not lend themselves to easy comparison for large data sets</a:t>
            </a:r>
            <a:endParaRPr lang="en-US" sz="4000" dirty="0"/>
          </a:p>
          <a:p>
            <a:pPr>
              <a:spcAft>
                <a:spcPts val="1800"/>
              </a:spcAft>
            </a:pPr>
            <a:endParaRPr lang="en-US" sz="4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2198405" y="5636899"/>
            <a:ext cx="9769019" cy="779552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Proposed Solution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The huma</a:t>
            </a:r>
            <a:r>
              <a:rPr lang="en-US" altLang="en-US" sz="4000" dirty="0" smtClean="0"/>
              <a:t>n brain has a special section just for recognizing faces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We can harness this by generating faces the represent sample data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allows scientists to find patterns by recognizing them in facial features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could potentially open up breakthroughs in microbiology</a:t>
            </a:r>
            <a:endParaRPr lang="en-US" sz="4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198405" y="31230844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Selection and grouping tools for larger data sets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252872" y="8002819"/>
            <a:ext cx="8713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TEAM </a:t>
            </a:r>
            <a:r>
              <a:rPr lang="en-US" sz="3600" dirty="0" smtClean="0">
                <a:solidFill>
                  <a:srgbClr val="000000"/>
                </a:solidFill>
              </a:rPr>
              <a:t>MEMBERS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Thomas Albertine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albertit@oregonstate.edu 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Michael Phelps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phelpsmi@oregonstate.edu</a:t>
            </a: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ADVISOR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Kevin McGrath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	dmcgrath@oregonstate.edu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err="1" smtClean="0">
                <a:solidFill>
                  <a:srgbClr val="000000"/>
                </a:solidFill>
              </a:rPr>
              <a:t>Nels</a:t>
            </a:r>
            <a:r>
              <a:rPr lang="en-US" sz="3600" dirty="0" smtClean="0">
                <a:solidFill>
                  <a:srgbClr val="000000"/>
                </a:solidFill>
              </a:rPr>
              <a:t> Oscar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oscarn@oregonstate.edu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SPONSOR</a:t>
            </a:r>
          </a:p>
          <a:p>
            <a:pPr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  Dr. Jenna Lang</a:t>
            </a: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jennomics@gmail.com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29579" y="17136166"/>
            <a:ext cx="8696422" cy="1067655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Results and </a:t>
            </a:r>
            <a:r>
              <a:rPr lang="en-US" sz="7200" dirty="0" smtClean="0">
                <a:solidFill>
                  <a:srgbClr val="4A6A7E"/>
                </a:solidFill>
              </a:rPr>
              <a:t>Recommendations (TBD)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err="1"/>
              <a:t>Lorem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ipsum</a:t>
            </a:r>
            <a:r>
              <a:rPr lang="en-US" altLang="en-US" sz="4000" dirty="0"/>
              <a:t> dolor sit </a:t>
            </a:r>
            <a:r>
              <a:rPr lang="en-US" altLang="en-US" sz="4000" dirty="0" err="1"/>
              <a:t>amet</a:t>
            </a:r>
            <a:r>
              <a:rPr lang="en-US" altLang="en-US" sz="4000" dirty="0"/>
              <a:t>, </a:t>
            </a:r>
            <a:r>
              <a:rPr lang="en-US" altLang="en-US" sz="4000" dirty="0" err="1"/>
              <a:t>consectetur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adipiscing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elit</a:t>
            </a:r>
            <a:r>
              <a:rPr lang="en-US" altLang="en-US" sz="4000" dirty="0"/>
              <a:t>. </a:t>
            </a:r>
            <a:r>
              <a:rPr lang="en-US" altLang="en-US" sz="4000" dirty="0" err="1"/>
              <a:t>Etiam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tristique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consequat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laoreet</a:t>
            </a:r>
            <a:r>
              <a:rPr lang="en-US" altLang="en-US" sz="4000" dirty="0"/>
              <a:t>. </a:t>
            </a:r>
            <a:r>
              <a:rPr lang="en-US" altLang="en-US" sz="4000" dirty="0" err="1"/>
              <a:t>Nunc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fermentum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pulvinar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ornare</a:t>
            </a:r>
            <a:r>
              <a:rPr lang="en-US" altLang="en-US" sz="4000" dirty="0"/>
              <a:t>.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err="1"/>
              <a:t>usce</a:t>
            </a:r>
            <a:r>
              <a:rPr lang="en-US" altLang="en-US" sz="4000" dirty="0"/>
              <a:t> ac </a:t>
            </a:r>
            <a:r>
              <a:rPr lang="en-US" altLang="en-US" sz="4000" dirty="0" err="1"/>
              <a:t>nunc</a:t>
            </a:r>
            <a:r>
              <a:rPr lang="en-US" altLang="en-US" sz="4000" dirty="0"/>
              <a:t> in </a:t>
            </a:r>
            <a:r>
              <a:rPr lang="en-US" altLang="en-US" sz="4000" dirty="0" err="1"/>
              <a:t>leo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blandit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sagittis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fermentum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eu</a:t>
            </a:r>
            <a:r>
              <a:rPr lang="en-US" altLang="en-US" sz="4000" dirty="0"/>
              <a:t> sem. </a:t>
            </a:r>
            <a:r>
              <a:rPr lang="en-US" altLang="en-US" sz="4000" dirty="0" err="1"/>
              <a:t>Curabitur</a:t>
            </a:r>
            <a:r>
              <a:rPr lang="en-US" altLang="en-US" sz="4000" dirty="0"/>
              <a:t> ligula </a:t>
            </a:r>
            <a:r>
              <a:rPr lang="en-US" altLang="en-US" sz="4000" dirty="0" err="1"/>
              <a:t>odio</a:t>
            </a:r>
            <a:r>
              <a:rPr lang="en-US" altLang="en-US" sz="4000" dirty="0"/>
              <a:t>, </a:t>
            </a:r>
            <a:r>
              <a:rPr lang="en-US" altLang="en-US" sz="4000" dirty="0" err="1"/>
              <a:t>facilisis</a:t>
            </a:r>
            <a:r>
              <a:rPr lang="en-US" altLang="en-US" sz="4000" dirty="0"/>
              <a:t> in </a:t>
            </a:r>
            <a:r>
              <a:rPr lang="en-US" altLang="en-US" sz="4000" dirty="0" err="1"/>
              <a:t>tincidunt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vel</a:t>
            </a:r>
            <a:r>
              <a:rPr lang="en-US" altLang="en-US" sz="4000" dirty="0"/>
              <a:t>, </a:t>
            </a:r>
            <a:r>
              <a:rPr lang="en-US" altLang="en-US" sz="4000" dirty="0" err="1"/>
              <a:t>scelerisque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quis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nulla</a:t>
            </a:r>
            <a:r>
              <a:rPr lang="en-US" altLang="en-US" sz="4000" dirty="0"/>
              <a:t>.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err="1"/>
              <a:t>Vivamus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interdum</a:t>
            </a:r>
            <a:r>
              <a:rPr lang="en-US" altLang="en-US" sz="4000" dirty="0"/>
              <a:t> magna </a:t>
            </a:r>
            <a:r>
              <a:rPr lang="en-US" altLang="en-US" sz="4000" dirty="0" err="1"/>
              <a:t>quis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mauris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facilisis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ornare</a:t>
            </a:r>
            <a:r>
              <a:rPr lang="en-US" altLang="en-US" sz="4000" dirty="0"/>
              <a:t>. </a:t>
            </a:r>
            <a:r>
              <a:rPr lang="en-US" altLang="en-US" sz="4000" dirty="0" err="1"/>
              <a:t>Nunc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eget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lectus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massa</a:t>
            </a:r>
            <a:r>
              <a:rPr lang="en-US" altLang="en-US" sz="4000" dirty="0"/>
              <a:t>, </a:t>
            </a:r>
            <a:r>
              <a:rPr lang="en-US" altLang="en-US" sz="4000" dirty="0" err="1"/>
              <a:t>quis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ullamcorper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libero</a:t>
            </a:r>
            <a:r>
              <a:rPr lang="en-US" altLang="en-US" sz="4000" dirty="0"/>
              <a:t>.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4" t="13530" r="28089" b="43138"/>
          <a:stretch/>
        </p:blipFill>
        <p:spPr>
          <a:xfrm>
            <a:off x="34196896" y="3536282"/>
            <a:ext cx="7578885" cy="4350476"/>
          </a:xfrm>
          <a:prstGeom prst="rect">
            <a:avLst/>
          </a:prstGeom>
        </p:spPr>
      </p:pic>
      <p:pic>
        <p:nvPicPr>
          <p:cNvPr id="1026" name="Picture 2" descr="http://ucdavis.edu/local_resources/images/common/ucdavi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028" y="14941987"/>
            <a:ext cx="2451513" cy="63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49980" y="3873177"/>
            <a:ext cx="1779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Many Faces of Microbial Communities</a:t>
            </a:r>
            <a:endParaRPr lang="en-US" sz="7200" dirty="0"/>
          </a:p>
        </p:txBody>
      </p:sp>
      <p:sp>
        <p:nvSpPr>
          <p:cNvPr id="22" name="Rectangle 21"/>
          <p:cNvSpPr/>
          <p:nvPr/>
        </p:nvSpPr>
        <p:spPr>
          <a:xfrm>
            <a:off x="22400903" y="2328759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Screenshot of configuration process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993286" y="23370725"/>
            <a:ext cx="9578241" cy="755663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Features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Additional features have been included to allow for easy use and optimal model generation.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Model generation parameterization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Sample grouping based on metadata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QIIME OTU format support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Rotate, pan, and zoom around models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76619" y="21140228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bar chart of sample microbial data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400903" y="21087421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Models generated from sample microbial data</a:t>
            </a:r>
            <a:endParaRPr lang="en-US" sz="2800" i="1" dirty="0"/>
          </a:p>
        </p:txBody>
      </p:sp>
      <p:pic>
        <p:nvPicPr>
          <p:cNvPr id="1028" name="Picture 4" descr="http://www.makehuman.org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7" y="15878249"/>
            <a:ext cx="11194959" cy="298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ichertbrothers.com/images/qt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06" y="12293589"/>
            <a:ext cx="4201046" cy="42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-news.softpedia-static.com/images/news2/Python-3-3-2-Released-with-Multiple-Crash-Fixes-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3" y="12571908"/>
            <a:ext cx="69342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8028</TotalTime>
  <Words>330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MICROBIAL FACIAL VISUALIZATIONS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designer</dc:creator>
  <cp:lastModifiedBy>Michael Phelps</cp:lastModifiedBy>
  <cp:revision>49</cp:revision>
  <dcterms:created xsi:type="dcterms:W3CDTF">2012-12-17T23:48:15Z</dcterms:created>
  <dcterms:modified xsi:type="dcterms:W3CDTF">2015-11-12T22:24:18Z</dcterms:modified>
</cp:coreProperties>
</file>