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413" r:id="rId3"/>
    <p:sldId id="304" r:id="rId4"/>
    <p:sldId id="409" r:id="rId5"/>
    <p:sldId id="411" r:id="rId6"/>
    <p:sldId id="412" r:id="rId7"/>
    <p:sldId id="410" r:id="rId8"/>
    <p:sldId id="414" r:id="rId9"/>
    <p:sldId id="415" r:id="rId10"/>
    <p:sldId id="41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Helstab" initials="PH" lastIdx="24" clrIdx="0">
    <p:extLst>
      <p:ext uri="{19B8F6BF-5375-455C-9EA6-DF929625EA0E}">
        <p15:presenceInfo xmlns:p15="http://schemas.microsoft.com/office/powerpoint/2012/main" userId="Paul Helst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22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0DEB7-5167-D34C-BA65-BB08A75201FF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5E4A7-FFC0-F948-8ED4-A634DAFB51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10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5E4A7-FFC0-F948-8ED4-A634DAFB510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28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0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folie lila">
  <p:cSld name="Kapitelfolie lila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31801" y="2997353"/>
            <a:ext cx="11377084" cy="105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036" lvl="0" indent="-30451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0" b="1">
                <a:solidFill>
                  <a:schemeClr val="lt1"/>
                </a:solidFill>
              </a:defRPr>
            </a:lvl1pPr>
            <a:lvl2pPr marL="1218072" lvl="1" indent="-45677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7108" lvl="2" indent="-456777" algn="l">
              <a:lnSpc>
                <a:spcPct val="105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2436144" lvl="3" indent="-456777" algn="l">
              <a:lnSpc>
                <a:spcPct val="105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5181" lvl="4" indent="-456777" algn="l">
              <a:lnSpc>
                <a:spcPct val="105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3654217" lvl="5" indent="-456777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3253" lvl="6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2289" lvl="7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1325" lvl="8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22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de-DE"/>
              <a:t>4/22/22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4/22/22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ovinfo.gov/content/pkg/USCOURTS-caDC-18-01292/pdf/USCOURTS-caDC-18-01292-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5BB0E-04DD-373A-7288-505F5933B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46" r="-1" b="115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B115C3-F7D2-46DB-B83E-5CDB3FCC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770678"/>
            <a:ext cx="8020560" cy="2139342"/>
          </a:xfrm>
        </p:spPr>
        <p:txBody>
          <a:bodyPr anchor="b">
            <a:normAutofit/>
          </a:bodyPr>
          <a:lstStyle/>
          <a:p>
            <a:r>
              <a:rPr lang="en-GB" sz="3200" dirty="0"/>
              <a:t>Bachelor Thesis Schedule </a:t>
            </a:r>
            <a:br>
              <a:rPr lang="en-GB" sz="3200" dirty="0"/>
            </a:br>
            <a:br>
              <a:rPr lang="en-GB" sz="3200" dirty="0"/>
            </a:b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8FACE-BCC6-47D1-AAE8-DF883DAEC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7557656" cy="1208141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de-DE" sz="1200" dirty="0"/>
              <a:t>First Milestones</a:t>
            </a:r>
            <a:endParaRPr lang="de-DE" sz="1200" b="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de-DE" sz="2000" b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Studieren und Forschen in Stuttgart | HFT Stuttgart">
            <a:extLst>
              <a:ext uri="{FF2B5EF4-FFF2-40B4-BE49-F238E27FC236}">
                <a16:creationId xmlns:a16="http://schemas.microsoft.com/office/drawing/2014/main" id="{EFAB0A47-AE24-C3B9-7BF2-DA249019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21" y="5210781"/>
            <a:ext cx="680205" cy="6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örse Stuttgart - Home | Facebook">
            <a:extLst>
              <a:ext uri="{FF2B5EF4-FFF2-40B4-BE49-F238E27FC236}">
                <a16:creationId xmlns:a16="http://schemas.microsoft.com/office/drawing/2014/main" id="{E640DF72-6CFD-9EAB-9906-1C9264D8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21" y="5927930"/>
            <a:ext cx="680205" cy="67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3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Agent based performance analysis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85C84-7C1A-F7EF-BEC3-8488FF793E15}"/>
              </a:ext>
            </a:extLst>
          </p:cNvPr>
          <p:cNvSpPr txBox="1">
            <a:spLocks/>
          </p:cNvSpPr>
          <p:nvPr/>
        </p:nvSpPr>
        <p:spPr>
          <a:xfrm>
            <a:off x="543330" y="2183367"/>
            <a:ext cx="5639756" cy="4172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Experiment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Maker Take Fee vs Variable/Fix market fee experiments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Großes</a:t>
            </a:r>
            <a:r>
              <a:rPr lang="en-US" sz="1200" dirty="0"/>
              <a:t> </a:t>
            </a:r>
            <a:r>
              <a:rPr lang="en-US" sz="1200" dirty="0" err="1"/>
              <a:t>Debatte</a:t>
            </a:r>
            <a:r>
              <a:rPr lang="en-US" sz="1200" dirty="0"/>
              <a:t> aktuell:</a:t>
            </a:r>
          </a:p>
          <a:p>
            <a:pPr>
              <a:buFontTx/>
              <a:buChar char="-"/>
            </a:pPr>
            <a:r>
              <a:rPr lang="en-US" sz="1200" dirty="0"/>
              <a:t>Payment for order Flow </a:t>
            </a:r>
            <a:r>
              <a:rPr lang="en-US" sz="1200" dirty="0" err="1"/>
              <a:t>einfluss</a:t>
            </a:r>
            <a:r>
              <a:rPr lang="en-US" sz="1200" dirty="0"/>
              <a:t> auf die </a:t>
            </a:r>
            <a:r>
              <a:rPr lang="en-US" sz="1200" dirty="0" err="1"/>
              <a:t>qualität</a:t>
            </a:r>
            <a:r>
              <a:rPr lang="en-US" sz="1200" dirty="0"/>
              <a:t> der execution (schwer </a:t>
            </a:r>
            <a:r>
              <a:rPr lang="en-US" sz="1200" dirty="0" err="1"/>
              <a:t>korrekt</a:t>
            </a:r>
            <a:r>
              <a:rPr lang="en-US" sz="1200" dirty="0"/>
              <a:t> </a:t>
            </a:r>
            <a:r>
              <a:rPr lang="en-US" sz="1200" dirty="0" err="1"/>
              <a:t>darzustellen</a:t>
            </a:r>
            <a:r>
              <a:rPr lang="en-US" sz="1200" dirty="0"/>
              <a:t>)</a:t>
            </a:r>
          </a:p>
          <a:p>
            <a:pPr>
              <a:buFontTx/>
              <a:buChar char="-"/>
            </a:pPr>
            <a:r>
              <a:rPr lang="en-US" sz="1200" dirty="0"/>
              <a:t>Maker-Taker Fee </a:t>
            </a:r>
            <a:r>
              <a:rPr lang="en-US" sz="1200" dirty="0" err="1"/>
              <a:t>einfluss</a:t>
            </a:r>
            <a:r>
              <a:rPr lang="en-US" sz="1200" dirty="0"/>
              <a:t> auf die </a:t>
            </a:r>
            <a:r>
              <a:rPr lang="en-US" sz="1200" dirty="0" err="1"/>
              <a:t>qualität</a:t>
            </a:r>
            <a:r>
              <a:rPr lang="en-US" sz="1200" dirty="0"/>
              <a:t> der execution</a:t>
            </a:r>
          </a:p>
          <a:p>
            <a:pPr lvl="1">
              <a:buFontTx/>
              <a:buChar char="-"/>
            </a:pPr>
            <a:r>
              <a:rPr lang="en-US" sz="800" dirty="0"/>
              <a:t>Idee </a:t>
            </a:r>
            <a:r>
              <a:rPr lang="en-US" sz="800" dirty="0" err="1"/>
              <a:t>ist</a:t>
            </a:r>
            <a:r>
              <a:rPr lang="en-US" sz="800" dirty="0"/>
              <a:t> </a:t>
            </a:r>
            <a:r>
              <a:rPr lang="en-US" sz="800" dirty="0" err="1"/>
              <a:t>verschiedene</a:t>
            </a:r>
            <a:r>
              <a:rPr lang="en-US" sz="800" dirty="0"/>
              <a:t> </a:t>
            </a:r>
            <a:r>
              <a:rPr lang="en-US" sz="800" dirty="0" err="1"/>
              <a:t>agenten</a:t>
            </a:r>
            <a:r>
              <a:rPr lang="en-US" sz="800" dirty="0"/>
              <a:t> die dem </a:t>
            </a:r>
            <a:r>
              <a:rPr lang="en-US" sz="800" dirty="0" err="1"/>
              <a:t>Markt</a:t>
            </a:r>
            <a:r>
              <a:rPr lang="en-US" sz="800" dirty="0"/>
              <a:t> </a:t>
            </a:r>
            <a:r>
              <a:rPr lang="en-US" sz="800" dirty="0" err="1"/>
              <a:t>Liquidität</a:t>
            </a:r>
            <a:r>
              <a:rPr lang="en-US" sz="800" dirty="0"/>
              <a:t> </a:t>
            </a:r>
            <a:r>
              <a:rPr lang="en-US" sz="800" dirty="0" err="1"/>
              <a:t>spenden</a:t>
            </a:r>
            <a:r>
              <a:rPr lang="en-US" sz="800" dirty="0"/>
              <a:t> (</a:t>
            </a:r>
            <a:r>
              <a:rPr lang="en-US" sz="800" dirty="0" err="1"/>
              <a:t>über</a:t>
            </a:r>
            <a:r>
              <a:rPr lang="en-US" sz="800" dirty="0"/>
              <a:t> Limit Orders) </a:t>
            </a:r>
            <a:r>
              <a:rPr lang="en-US" sz="800" dirty="0" err="1"/>
              <a:t>oder</a:t>
            </a:r>
            <a:r>
              <a:rPr lang="en-US" sz="800" dirty="0"/>
              <a:t> </a:t>
            </a:r>
            <a:r>
              <a:rPr lang="en-US" sz="800" dirty="0" err="1"/>
              <a:t>entziehen</a:t>
            </a:r>
            <a:r>
              <a:rPr lang="en-US" sz="800" dirty="0"/>
              <a:t> (</a:t>
            </a:r>
            <a:r>
              <a:rPr lang="en-US" sz="800" dirty="0" err="1"/>
              <a:t>über</a:t>
            </a:r>
            <a:r>
              <a:rPr lang="en-US" sz="800" dirty="0"/>
              <a:t> Market Orders) und die </a:t>
            </a:r>
            <a:r>
              <a:rPr lang="en-US" sz="800" dirty="0" err="1"/>
              <a:t>darin</a:t>
            </a:r>
            <a:r>
              <a:rPr lang="en-US" sz="800" dirty="0"/>
              <a:t> </a:t>
            </a:r>
            <a:r>
              <a:rPr lang="en-US" sz="800" dirty="0" err="1"/>
              <a:t>entstehenden</a:t>
            </a:r>
            <a:r>
              <a:rPr lang="en-US" sz="800" dirty="0"/>
              <a:t> </a:t>
            </a:r>
            <a:r>
              <a:rPr lang="en-US" sz="800" dirty="0" err="1"/>
              <a:t>gebühren</a:t>
            </a:r>
            <a:r>
              <a:rPr lang="en-US" sz="800" dirty="0"/>
              <a:t> und den impact der orders </a:t>
            </a:r>
            <a:r>
              <a:rPr lang="en-US" sz="800" dirty="0" err="1"/>
              <a:t>zu</a:t>
            </a:r>
            <a:r>
              <a:rPr lang="en-US" sz="800" dirty="0"/>
              <a:t> </a:t>
            </a:r>
            <a:r>
              <a:rPr lang="en-US" sz="800" dirty="0" err="1"/>
              <a:t>beobachten</a:t>
            </a:r>
            <a:r>
              <a:rPr lang="en-US" sz="800" dirty="0"/>
              <a:t>. Das </a:t>
            </a:r>
            <a:r>
              <a:rPr lang="en-US" sz="800" dirty="0" err="1"/>
              <a:t>gleiche</a:t>
            </a:r>
            <a:r>
              <a:rPr lang="en-US" sz="800" dirty="0"/>
              <a:t> </a:t>
            </a:r>
            <a:r>
              <a:rPr lang="en-US" sz="800" dirty="0" err="1"/>
              <a:t>bei</a:t>
            </a:r>
            <a:r>
              <a:rPr lang="en-US" sz="800" dirty="0"/>
              <a:t> </a:t>
            </a:r>
            <a:r>
              <a:rPr lang="en-US" sz="800" dirty="0" err="1"/>
              <a:t>normalen</a:t>
            </a:r>
            <a:r>
              <a:rPr lang="en-US" sz="800" dirty="0"/>
              <a:t> variable und </a:t>
            </a:r>
            <a:r>
              <a:rPr lang="en-US" sz="800" dirty="0" err="1"/>
              <a:t>fixen</a:t>
            </a:r>
            <a:r>
              <a:rPr lang="en-US" sz="800" dirty="0"/>
              <a:t> </a:t>
            </a:r>
            <a:r>
              <a:rPr lang="en-US" sz="800" dirty="0" err="1"/>
              <a:t>marktplatzgebühren</a:t>
            </a:r>
            <a:r>
              <a:rPr lang="en-US" sz="800" dirty="0"/>
              <a:t>.  </a:t>
            </a:r>
            <a:r>
              <a:rPr lang="en-US" sz="800" dirty="0" err="1"/>
              <a:t>Zusätzlich</a:t>
            </a:r>
            <a:r>
              <a:rPr lang="en-US" sz="800" dirty="0"/>
              <a:t> </a:t>
            </a:r>
            <a:r>
              <a:rPr lang="en-US" sz="800" dirty="0" err="1"/>
              <a:t>weitere</a:t>
            </a:r>
            <a:r>
              <a:rPr lang="en-US" sz="800" dirty="0"/>
              <a:t> </a:t>
            </a:r>
            <a:r>
              <a:rPr lang="en-US" sz="800" dirty="0" err="1"/>
              <a:t>möglichkeit</a:t>
            </a:r>
            <a:r>
              <a:rPr lang="en-US" sz="800" dirty="0"/>
              <a:t> z. B. </a:t>
            </a:r>
            <a:r>
              <a:rPr lang="en-US" sz="800" dirty="0" err="1"/>
              <a:t>über</a:t>
            </a:r>
            <a:r>
              <a:rPr lang="en-US" sz="800" dirty="0"/>
              <a:t> </a:t>
            </a:r>
            <a:r>
              <a:rPr lang="en-US" sz="800" dirty="0" err="1"/>
              <a:t>verschiedene</a:t>
            </a:r>
            <a:r>
              <a:rPr lang="en-US" sz="800" dirty="0"/>
              <a:t> Big Impact (</a:t>
            </a:r>
            <a:r>
              <a:rPr lang="en-US" sz="800" dirty="0" err="1"/>
              <a:t>spendende</a:t>
            </a:r>
            <a:r>
              <a:rPr lang="en-US" sz="800" dirty="0"/>
              <a:t> und </a:t>
            </a:r>
            <a:r>
              <a:rPr lang="en-US" sz="800" dirty="0" err="1"/>
              <a:t>nehmende</a:t>
            </a:r>
            <a:r>
              <a:rPr lang="en-US" sz="800" dirty="0"/>
              <a:t> </a:t>
            </a:r>
            <a:r>
              <a:rPr lang="en-US" sz="800" dirty="0" err="1"/>
              <a:t>liquidität</a:t>
            </a:r>
            <a:r>
              <a:rPr lang="en-US" sz="800" dirty="0"/>
              <a:t>) </a:t>
            </a:r>
            <a:r>
              <a:rPr lang="en-US" sz="800" dirty="0" err="1"/>
              <a:t>Agenten</a:t>
            </a:r>
            <a:r>
              <a:rPr lang="en-US" sz="800" dirty="0"/>
              <a:t> </a:t>
            </a:r>
            <a:r>
              <a:rPr lang="en-US" sz="800" dirty="0" err="1"/>
              <a:t>platzieren</a:t>
            </a:r>
            <a:r>
              <a:rPr lang="en-US" sz="800" dirty="0"/>
              <a:t> und </a:t>
            </a:r>
            <a:r>
              <a:rPr lang="en-US" sz="800" dirty="0" err="1"/>
              <a:t>schauen</a:t>
            </a:r>
            <a:r>
              <a:rPr lang="en-US" sz="800" dirty="0"/>
              <a:t> </a:t>
            </a:r>
            <a:r>
              <a:rPr lang="en-US" sz="800" dirty="0" err="1"/>
              <a:t>wie</a:t>
            </a:r>
            <a:r>
              <a:rPr lang="en-US" sz="800" dirty="0"/>
              <a:t> sich das auf den spread </a:t>
            </a:r>
            <a:r>
              <a:rPr lang="en-US" sz="800" dirty="0" err="1"/>
              <a:t>auswirkt</a:t>
            </a:r>
            <a:r>
              <a:rPr lang="en-US" sz="800" dirty="0"/>
              <a:t> und die </a:t>
            </a:r>
            <a:r>
              <a:rPr lang="en-US" sz="800" dirty="0" err="1"/>
              <a:t>entstehenden</a:t>
            </a:r>
            <a:r>
              <a:rPr lang="en-US" sz="800" dirty="0"/>
              <a:t> </a:t>
            </a:r>
            <a:r>
              <a:rPr lang="en-US" sz="800" dirty="0" err="1"/>
              <a:t>gebühren</a:t>
            </a:r>
            <a:r>
              <a:rPr lang="en-US" sz="800" dirty="0"/>
              <a:t>. </a:t>
            </a:r>
          </a:p>
          <a:p>
            <a:pPr lvl="1">
              <a:buFontTx/>
              <a:buChar char="-"/>
            </a:pPr>
            <a:r>
              <a:rPr lang="en-US" sz="800" dirty="0" err="1"/>
              <a:t>Ziel</a:t>
            </a:r>
            <a:r>
              <a:rPr lang="en-US" sz="800" dirty="0"/>
              <a:t> so genau </a:t>
            </a:r>
            <a:r>
              <a:rPr lang="en-US" sz="800" dirty="0" err="1"/>
              <a:t>wie</a:t>
            </a:r>
            <a:r>
              <a:rPr lang="en-US" sz="800" dirty="0"/>
              <a:t> </a:t>
            </a:r>
            <a:r>
              <a:rPr lang="en-US" sz="800" dirty="0" err="1"/>
              <a:t>möglich</a:t>
            </a:r>
            <a:r>
              <a:rPr lang="en-US" sz="800" dirty="0"/>
              <a:t> </a:t>
            </a:r>
            <a:r>
              <a:rPr lang="en-US" sz="800" dirty="0" err="1"/>
              <a:t>experimentell</a:t>
            </a:r>
            <a:r>
              <a:rPr lang="en-US" sz="800" dirty="0"/>
              <a:t> </a:t>
            </a:r>
            <a:r>
              <a:rPr lang="en-US" sz="800" dirty="0" err="1"/>
              <a:t>beobachten</a:t>
            </a:r>
            <a:r>
              <a:rPr lang="en-US" sz="800" dirty="0"/>
              <a:t> </a:t>
            </a:r>
            <a:r>
              <a:rPr lang="en-US" sz="800" dirty="0" err="1"/>
              <a:t>wie</a:t>
            </a:r>
            <a:r>
              <a:rPr lang="en-US" sz="800" dirty="0"/>
              <a:t> das experiment das vor 2 Jahren von der SEC </a:t>
            </a:r>
            <a:r>
              <a:rPr lang="en-US" sz="800" dirty="0" err="1"/>
              <a:t>geblocked</a:t>
            </a:r>
            <a:r>
              <a:rPr lang="en-US" sz="800" dirty="0"/>
              <a:t> wurde. (</a:t>
            </a:r>
            <a:r>
              <a:rPr lang="en-US" sz="800" dirty="0" err="1"/>
              <a:t>rechts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https://www.govinfo.gov/content/pkg/USCOURTS-caDC-18-01292/pdf/USCOURTS-caDC-18-01292-0.pdf</a:t>
            </a:r>
            <a:r>
              <a:rPr lang="en-US" sz="1200" dirty="0"/>
              <a:t> (</a:t>
            </a:r>
            <a:r>
              <a:rPr lang="en-US" sz="1200" dirty="0" err="1"/>
              <a:t>entdeckt</a:t>
            </a:r>
            <a:r>
              <a:rPr lang="en-US" sz="1200" dirty="0"/>
              <a:t> </a:t>
            </a:r>
            <a:r>
              <a:rPr lang="en-US" sz="1200" dirty="0" err="1"/>
              <a:t>im</a:t>
            </a:r>
            <a:r>
              <a:rPr lang="en-US" sz="1200" dirty="0"/>
              <a:t> </a:t>
            </a:r>
            <a:r>
              <a:rPr lang="en-US" sz="1200" dirty="0" err="1"/>
              <a:t>artikel</a:t>
            </a:r>
            <a:r>
              <a:rPr lang="en-US" sz="1200" dirty="0"/>
              <a:t> </a:t>
            </a:r>
            <a:r>
              <a:rPr lang="en-US" sz="1200" dirty="0" err="1"/>
              <a:t>rechts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4EE0-761E-E0FE-3C61-F409419A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354" y="1138428"/>
            <a:ext cx="2983483" cy="45502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EC9444-70D9-BD0F-0336-15856D476048}"/>
              </a:ext>
            </a:extLst>
          </p:cNvPr>
          <p:cNvSpPr txBox="1">
            <a:spLocks/>
          </p:cNvSpPr>
          <p:nvPr/>
        </p:nvSpPr>
        <p:spPr>
          <a:xfrm>
            <a:off x="8683060" y="5719572"/>
            <a:ext cx="3069785" cy="51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Source: https://www.investopedia.com/articles/active-trading/042414/what-makertaker-fees-mean-you.asp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903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Thesis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A6136D-EF8C-3336-A650-2064EE6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0" y="2183367"/>
            <a:ext cx="6136144" cy="4125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Was wurde gemacht?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LaTeX Template </a:t>
            </a:r>
            <a:r>
              <a:rPr lang="en-US" sz="1200" dirty="0" err="1"/>
              <a:t>erstellt</a:t>
            </a:r>
            <a:endParaRPr lang="en-US" sz="1200" dirty="0"/>
          </a:p>
          <a:p>
            <a:pPr>
              <a:buFont typeface="Wingdings" pitchFamily="2" charset="2"/>
              <a:buChar char="§"/>
            </a:pPr>
            <a:r>
              <a:rPr lang="en-US" sz="1200" dirty="0" err="1"/>
              <a:t>Ersten</a:t>
            </a:r>
            <a:r>
              <a:rPr lang="en-US" sz="1200" dirty="0"/>
              <a:t> Seiten geschrieben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Idee für Experiment </a:t>
            </a:r>
            <a:r>
              <a:rPr lang="en-US" sz="1200" dirty="0" err="1"/>
              <a:t>herausgefunden</a:t>
            </a:r>
            <a:r>
              <a:rPr lang="en-US" sz="1200" dirty="0"/>
              <a:t> und </a:t>
            </a:r>
            <a:r>
              <a:rPr lang="en-US" sz="1200" dirty="0" err="1"/>
              <a:t>Notizen</a:t>
            </a:r>
            <a:r>
              <a:rPr lang="en-US" sz="1200" dirty="0"/>
              <a:t> gemacht </a:t>
            </a:r>
            <a:r>
              <a:rPr lang="en-US" sz="1200" dirty="0" err="1"/>
              <a:t>über</a:t>
            </a:r>
            <a:r>
              <a:rPr lang="en-US" sz="1200" dirty="0"/>
              <a:t> die </a:t>
            </a:r>
            <a:r>
              <a:rPr lang="en-US" sz="1200" dirty="0" err="1"/>
              <a:t>Logik</a:t>
            </a:r>
            <a:endParaRPr lang="en-US" sz="1200" dirty="0"/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Post-experiment data analysis features </a:t>
            </a:r>
            <a:r>
              <a:rPr lang="en-US" sz="1200" dirty="0" err="1"/>
              <a:t>entwickelt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800" dirty="0" err="1"/>
              <a:t>Eventuell</a:t>
            </a:r>
            <a:r>
              <a:rPr lang="en-US" sz="800" dirty="0"/>
              <a:t> </a:t>
            </a:r>
            <a:r>
              <a:rPr lang="en-US" sz="800" dirty="0" err="1"/>
              <a:t>einiges</a:t>
            </a:r>
            <a:r>
              <a:rPr lang="en-US" sz="800" dirty="0"/>
              <a:t> </a:t>
            </a:r>
            <a:r>
              <a:rPr lang="en-US" sz="800" dirty="0" err="1"/>
              <a:t>wahrscheinlich</a:t>
            </a:r>
            <a:r>
              <a:rPr lang="en-US" sz="800" dirty="0"/>
              <a:t> </a:t>
            </a:r>
            <a:r>
              <a:rPr lang="en-US" sz="800" dirty="0" err="1"/>
              <a:t>obsolet</a:t>
            </a:r>
            <a:r>
              <a:rPr lang="en-US" sz="800" dirty="0"/>
              <a:t> für den </a:t>
            </a:r>
            <a:r>
              <a:rPr lang="en-US" sz="800" dirty="0" err="1"/>
              <a:t>Umfang</a:t>
            </a:r>
            <a:r>
              <a:rPr lang="en-US" sz="800" dirty="0"/>
              <a:t> </a:t>
            </a:r>
            <a:r>
              <a:rPr lang="en-US" sz="800" dirty="0" err="1"/>
              <a:t>meines</a:t>
            </a:r>
            <a:r>
              <a:rPr lang="en-US" sz="800" dirty="0"/>
              <a:t> Experiments </a:t>
            </a:r>
            <a:r>
              <a:rPr lang="en-US" sz="800" dirty="0" err="1"/>
              <a:t>allerdings</a:t>
            </a:r>
            <a:r>
              <a:rPr lang="en-US" sz="800" dirty="0"/>
              <a:t> </a:t>
            </a:r>
            <a:r>
              <a:rPr lang="en-US" sz="800" dirty="0" err="1"/>
              <a:t>wichtig</a:t>
            </a:r>
            <a:r>
              <a:rPr lang="en-US" sz="800" dirty="0"/>
              <a:t> um </a:t>
            </a:r>
            <a:r>
              <a:rPr lang="en-US" sz="800" dirty="0" err="1"/>
              <a:t>tieferes</a:t>
            </a:r>
            <a:r>
              <a:rPr lang="en-US" sz="800" dirty="0"/>
              <a:t> </a:t>
            </a:r>
            <a:r>
              <a:rPr lang="en-US" sz="800" dirty="0" err="1"/>
              <a:t>Verständnis</a:t>
            </a:r>
            <a:r>
              <a:rPr lang="en-US" sz="800" dirty="0"/>
              <a:t> des Frameworks für </a:t>
            </a:r>
            <a:r>
              <a:rPr lang="en-US" sz="800" dirty="0" err="1"/>
              <a:t>mich</a:t>
            </a:r>
            <a:r>
              <a:rPr lang="en-US" sz="800" dirty="0"/>
              <a:t> </a:t>
            </a:r>
            <a:r>
              <a:rPr lang="en-US" sz="800" dirty="0" err="1"/>
              <a:t>aufzubauen</a:t>
            </a:r>
            <a:r>
              <a:rPr lang="en-US" sz="800" dirty="0"/>
              <a:t> </a:t>
            </a:r>
            <a:r>
              <a:rPr lang="en-US" sz="800" dirty="0" err="1"/>
              <a:t>über</a:t>
            </a:r>
            <a:r>
              <a:rPr lang="en-US" sz="800" dirty="0"/>
              <a:t> die </a:t>
            </a:r>
            <a:r>
              <a:rPr lang="en-US" sz="800" dirty="0" err="1"/>
              <a:t>architektur</a:t>
            </a:r>
            <a:r>
              <a:rPr lang="en-US" sz="800" dirty="0"/>
              <a:t> der </a:t>
            </a:r>
            <a:r>
              <a:rPr lang="en-US" sz="800" dirty="0" err="1"/>
              <a:t>agenten</a:t>
            </a:r>
            <a:r>
              <a:rPr lang="en-US" sz="800" dirty="0"/>
              <a:t>, </a:t>
            </a:r>
            <a:r>
              <a:rPr lang="en-US" sz="800" dirty="0" err="1"/>
              <a:t>kommunikation</a:t>
            </a:r>
            <a:r>
              <a:rPr lang="en-US" sz="800" dirty="0"/>
              <a:t>, fundamental value </a:t>
            </a:r>
            <a:r>
              <a:rPr lang="en-US" sz="800" dirty="0" err="1"/>
              <a:t>orakel</a:t>
            </a:r>
            <a:r>
              <a:rPr lang="en-US" sz="800" dirty="0"/>
              <a:t>, system calls, ITCH/OUTCH message </a:t>
            </a:r>
            <a:r>
              <a:rPr lang="en-US" sz="800" dirty="0" err="1"/>
              <a:t>protokoll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Was </a:t>
            </a:r>
            <a:r>
              <a:rPr lang="en-US" sz="1200" b="1" dirty="0" err="1"/>
              <a:t>ist</a:t>
            </a:r>
            <a:r>
              <a:rPr lang="en-US" sz="1200" b="1" dirty="0"/>
              <a:t> der </a:t>
            </a:r>
            <a:r>
              <a:rPr lang="en-US" sz="1200" b="1" dirty="0" err="1"/>
              <a:t>nächste</a:t>
            </a:r>
            <a:r>
              <a:rPr lang="en-US" sz="1200" b="1" dirty="0"/>
              <a:t> step?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err="1"/>
              <a:t>Abschließen</a:t>
            </a:r>
            <a:r>
              <a:rPr lang="en-US" sz="1200" dirty="0"/>
              <a:t> des </a:t>
            </a:r>
            <a:r>
              <a:rPr lang="en-US" sz="1200" dirty="0" err="1"/>
              <a:t>ersten</a:t>
            </a:r>
            <a:r>
              <a:rPr lang="en-US" sz="1200" dirty="0"/>
              <a:t> </a:t>
            </a:r>
            <a:r>
              <a:rPr lang="en-US" sz="1200" dirty="0" err="1"/>
              <a:t>Kapitels</a:t>
            </a:r>
            <a:endParaRPr lang="en-US" sz="1200" dirty="0"/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Experiment </a:t>
            </a:r>
            <a:r>
              <a:rPr lang="en-US" sz="1200" dirty="0" err="1"/>
              <a:t>detailliert</a:t>
            </a:r>
            <a:r>
              <a:rPr lang="en-US" sz="1200" dirty="0"/>
              <a:t> </a:t>
            </a:r>
            <a:r>
              <a:rPr lang="en-US" sz="1200" dirty="0" err="1"/>
              <a:t>definieren</a:t>
            </a:r>
            <a:r>
              <a:rPr lang="en-US" sz="1200" dirty="0"/>
              <a:t> und </a:t>
            </a:r>
            <a:r>
              <a:rPr lang="en-US" sz="1200" dirty="0" err="1"/>
              <a:t>anfangen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entwickeln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Maker Take Fee vs Variable/Fixe Market Fee </a:t>
            </a:r>
            <a:r>
              <a:rPr lang="en-US" sz="800" dirty="0" err="1"/>
              <a:t>experimente</a:t>
            </a:r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Thesis </a:t>
            </a:r>
            <a:r>
              <a:rPr lang="en-US" sz="1200" dirty="0" err="1"/>
              <a:t>weiterschreiben</a:t>
            </a:r>
            <a:endParaRPr lang="en-US" sz="1200" dirty="0"/>
          </a:p>
          <a:p>
            <a:pPr>
              <a:buFont typeface="Wingdings" pitchFamily="2" charset="2"/>
              <a:buChar char="§"/>
            </a:pPr>
            <a:endParaRPr lang="en-US" sz="12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9A191-C92F-CB4C-42BB-B49CC702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89" y="2371693"/>
            <a:ext cx="2879614" cy="36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>
            <a:extLst>
              <a:ext uri="{FF2B5EF4-FFF2-40B4-BE49-F238E27FC236}">
                <a16:creationId xmlns:a16="http://schemas.microsoft.com/office/drawing/2014/main" id="{BE22E07B-0364-4F12-9BF6-10D15A41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041" y="2997354"/>
            <a:ext cx="11366559" cy="1055139"/>
          </a:xfrm>
        </p:spPr>
        <p:txBody>
          <a:bodyPr/>
          <a:lstStyle/>
          <a:p>
            <a:r>
              <a:rPr lang="en-US" sz="2800" dirty="0"/>
              <a:t>Post-experiment analysis features</a:t>
            </a:r>
          </a:p>
        </p:txBody>
      </p:sp>
    </p:spTree>
    <p:extLst>
      <p:ext uri="{BB962C8B-B14F-4D97-AF65-F5344CB8AC3E}">
        <p14:creationId xmlns:p14="http://schemas.microsoft.com/office/powerpoint/2010/main" val="23208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 book depth plotting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A6136D-EF8C-3336-A650-2064EE6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0" y="2183367"/>
            <a:ext cx="5142230" cy="379634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Post-experiment analysis 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Order book depth chart plotting</a:t>
            </a:r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  <p:pic>
        <p:nvPicPr>
          <p:cNvPr id="3" name="907b8b0d104147fc0b6d0720731bd2f0">
            <a:hlinkClick r:id="" action="ppaction://media"/>
            <a:extLst>
              <a:ext uri="{FF2B5EF4-FFF2-40B4-BE49-F238E27FC236}">
                <a16:creationId xmlns:a16="http://schemas.microsoft.com/office/drawing/2014/main" id="{036D3866-0FA1-5D9D-2F91-C24738BE04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44190" y="3494679"/>
            <a:ext cx="7904480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Agent based portfolio performance treemapping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8E4F-64CD-3D49-DAAF-3EE8A84A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80" y="2815051"/>
            <a:ext cx="8501588" cy="279301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134A5-19EB-A1F7-E260-492404A20851}"/>
              </a:ext>
            </a:extLst>
          </p:cNvPr>
          <p:cNvSpPr txBox="1">
            <a:spLocks/>
          </p:cNvSpPr>
          <p:nvPr/>
        </p:nvSpPr>
        <p:spPr>
          <a:xfrm>
            <a:off x="543330" y="2183367"/>
            <a:ext cx="5142230" cy="379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Post-experiment analysis 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EOD </a:t>
            </a:r>
            <a:r>
              <a:rPr lang="en-US" sz="1200" dirty="0" err="1"/>
              <a:t>PnL</a:t>
            </a:r>
            <a:r>
              <a:rPr lang="en-US" sz="1200" dirty="0"/>
              <a:t> plotting </a:t>
            </a:r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136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Agent based portfolio performance treemapping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3ED30-2214-5E09-3384-AEBE94E9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79" y="1589155"/>
            <a:ext cx="8142514" cy="2664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E2A19-D5C0-0CB9-7EE1-D777E6DA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9" y="4377785"/>
            <a:ext cx="6096000" cy="20646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6F488B0-C28E-4844-6BA3-2430003E0496}"/>
              </a:ext>
            </a:extLst>
          </p:cNvPr>
          <p:cNvSpPr/>
          <p:nvPr/>
        </p:nvSpPr>
        <p:spPr>
          <a:xfrm rot="6523435">
            <a:off x="3810012" y="4608326"/>
            <a:ext cx="2270587" cy="373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C4D61-B3B9-1A58-2F2A-B20946CF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379" y="4527508"/>
            <a:ext cx="5385191" cy="187748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57410D-51D3-6935-D330-DDEB5C6EC656}"/>
              </a:ext>
            </a:extLst>
          </p:cNvPr>
          <p:cNvSpPr/>
          <p:nvPr/>
        </p:nvSpPr>
        <p:spPr>
          <a:xfrm rot="3578311">
            <a:off x="9435163" y="4405864"/>
            <a:ext cx="2249104" cy="3646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EEF760-D4E0-39A4-BA1B-57DAF6CFD047}"/>
              </a:ext>
            </a:extLst>
          </p:cNvPr>
          <p:cNvSpPr txBox="1">
            <a:spLocks/>
          </p:cNvSpPr>
          <p:nvPr/>
        </p:nvSpPr>
        <p:spPr>
          <a:xfrm>
            <a:off x="543330" y="2183367"/>
            <a:ext cx="5142230" cy="379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Post-experiment analysis 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EOD </a:t>
            </a:r>
            <a:r>
              <a:rPr lang="en-US" sz="1200" dirty="0" err="1"/>
              <a:t>PnL</a:t>
            </a:r>
            <a:r>
              <a:rPr lang="en-US" sz="1200" dirty="0"/>
              <a:t> plotting </a:t>
            </a:r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9598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Agent based performance analysis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B42F6-47EB-2B30-EB36-02D526A4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87" y="5222254"/>
            <a:ext cx="6153555" cy="1087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4A7FC-F127-F490-57AD-2798A0C5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79" y="2117923"/>
            <a:ext cx="6013874" cy="392722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85C84-7C1A-F7EF-BEC3-8488FF793E15}"/>
              </a:ext>
            </a:extLst>
          </p:cNvPr>
          <p:cNvSpPr txBox="1">
            <a:spLocks/>
          </p:cNvSpPr>
          <p:nvPr/>
        </p:nvSpPr>
        <p:spPr>
          <a:xfrm>
            <a:off x="543330" y="2183367"/>
            <a:ext cx="5142230" cy="379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Post-experiment analysis 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/>
              <a:t>Reporting performance after every order execution</a:t>
            </a:r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Position Holdings (‘cash’ ‘long/short positions’) [holdings]</a:t>
            </a:r>
          </a:p>
          <a:p>
            <a:pPr lvl="2">
              <a:buFont typeface="Wingdings" pitchFamily="2" charset="2"/>
              <a:buChar char="§"/>
            </a:pPr>
            <a:r>
              <a:rPr lang="en-US" sz="600" dirty="0"/>
              <a:t>Neg == short holding</a:t>
            </a:r>
          </a:p>
          <a:p>
            <a:pPr lvl="2">
              <a:buFont typeface="Wingdings" pitchFamily="2" charset="2"/>
              <a:buChar char="§"/>
            </a:pPr>
            <a:r>
              <a:rPr lang="en-US" sz="600" dirty="0"/>
              <a:t>Pos == long holding</a:t>
            </a:r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Cash [cash2]</a:t>
            </a:r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Mark to market valuation [</a:t>
            </a:r>
            <a:r>
              <a:rPr lang="en-US" sz="800" dirty="0" err="1"/>
              <a:t>mark_to_market_holdings</a:t>
            </a:r>
            <a:r>
              <a:rPr lang="en-US" sz="8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Mark to market depot value in cash [</a:t>
            </a:r>
            <a:r>
              <a:rPr lang="en-US" sz="800" dirty="0" err="1"/>
              <a:t>total_depot_value</a:t>
            </a:r>
            <a:r>
              <a:rPr lang="en-US" sz="800" dirty="0"/>
              <a:t>]</a:t>
            </a:r>
          </a:p>
          <a:p>
            <a:pPr lvl="1">
              <a:buFont typeface="Wingdings" pitchFamily="2" charset="2"/>
              <a:buChar char="§"/>
            </a:pPr>
            <a:r>
              <a:rPr lang="en-US" sz="800" dirty="0"/>
              <a:t>Performance mark to market [profit]</a:t>
            </a:r>
          </a:p>
          <a:p>
            <a:pPr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9785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B249-E157-DDF9-D863-8DAC5373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Agent based performance analysis</a:t>
            </a:r>
            <a:endParaRPr lang="LID4096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E6ED-F957-EF9E-A7BE-15940DD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890F919-D8D4-8D23-D04C-7297ABD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205" y="6356350"/>
            <a:ext cx="4966855" cy="365125"/>
          </a:xfrm>
        </p:spPr>
        <p:txBody>
          <a:bodyPr/>
          <a:lstStyle/>
          <a:p>
            <a:r>
              <a:rPr lang="en-US" sz="800" dirty="0"/>
              <a:t>Bachelor Thesis WS22/23 – Helstab – Prof. Dr. </a:t>
            </a:r>
            <a:r>
              <a:rPr lang="en-US" sz="800" dirty="0" err="1"/>
              <a:t>Mosler</a:t>
            </a:r>
            <a:r>
              <a:rPr lang="en-US" sz="800" dirty="0"/>
              <a:t> – </a:t>
            </a:r>
            <a:r>
              <a:rPr lang="en-US" sz="800" dirty="0" err="1"/>
              <a:t>Boerse</a:t>
            </a:r>
            <a:r>
              <a:rPr lang="en-US" sz="800" dirty="0"/>
              <a:t> Stuttgart Group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85C84-7C1A-F7EF-BEC3-8488FF793E15}"/>
              </a:ext>
            </a:extLst>
          </p:cNvPr>
          <p:cNvSpPr txBox="1">
            <a:spLocks/>
          </p:cNvSpPr>
          <p:nvPr/>
        </p:nvSpPr>
        <p:spPr>
          <a:xfrm>
            <a:off x="543330" y="2183367"/>
            <a:ext cx="7198590" cy="379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Portfolio Performance der </a:t>
            </a:r>
            <a:r>
              <a:rPr lang="en-US" sz="1200" b="1" dirty="0" err="1"/>
              <a:t>Agenten</a:t>
            </a:r>
            <a:r>
              <a:rPr lang="en-US" sz="1200" b="1" dirty="0"/>
              <a:t> (</a:t>
            </a:r>
            <a:r>
              <a:rPr lang="en-US" sz="1200" b="1" dirty="0" err="1"/>
              <a:t>im</a:t>
            </a:r>
            <a:r>
              <a:rPr lang="en-US" sz="1200" b="1" dirty="0"/>
              <a:t> </a:t>
            </a:r>
            <a:r>
              <a:rPr lang="en-US" sz="1200" b="1" dirty="0" err="1"/>
              <a:t>beispiel</a:t>
            </a:r>
            <a:r>
              <a:rPr lang="en-US" sz="1200" b="1" dirty="0"/>
              <a:t> 12 Momentum </a:t>
            </a:r>
            <a:r>
              <a:rPr lang="en-US" sz="1200" b="1" dirty="0" err="1"/>
              <a:t>agenten</a:t>
            </a:r>
            <a:r>
              <a:rPr lang="en-US" sz="1200" b="1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1200" dirty="0"/>
          </a:p>
          <a:p>
            <a:pPr lvl="1">
              <a:buFont typeface="Wingdings" pitchFamily="2" charset="2"/>
              <a:buChar char="§"/>
            </a:pPr>
            <a:endParaRPr lang="en-US" sz="800" dirty="0"/>
          </a:p>
          <a:p>
            <a:pPr>
              <a:buFont typeface="Wingdings" pitchFamily="2" charset="2"/>
              <a:buChar char="§"/>
            </a:pPr>
            <a:endParaRPr lang="de-D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536B5-573D-4180-BA7E-938D8650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69" y="2934327"/>
            <a:ext cx="9779726" cy="29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>
            <a:extLst>
              <a:ext uri="{FF2B5EF4-FFF2-40B4-BE49-F238E27FC236}">
                <a16:creationId xmlns:a16="http://schemas.microsoft.com/office/drawing/2014/main" id="{BE22E07B-0364-4F12-9BF6-10D15A41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041" y="2997354"/>
            <a:ext cx="11366559" cy="1055139"/>
          </a:xfrm>
        </p:spPr>
        <p:txBody>
          <a:bodyPr/>
          <a:lstStyle/>
          <a:p>
            <a:r>
              <a:rPr lang="en-US" sz="2800" dirty="0" err="1"/>
              <a:t>Experimentidee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3233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70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Neue Haas Grotesk Text Pro</vt:lpstr>
      <vt:lpstr>Wingdings</vt:lpstr>
      <vt:lpstr>AccentBoxVTI</vt:lpstr>
      <vt:lpstr>Bachelor Thesis Schedule   </vt:lpstr>
      <vt:lpstr>1. Thesis</vt:lpstr>
      <vt:lpstr>PowerPoint Presentation</vt:lpstr>
      <vt:lpstr>Order book depth plotting</vt:lpstr>
      <vt:lpstr>Agent based portfolio performance treemapping</vt:lpstr>
      <vt:lpstr>Agent based portfolio performance treemapping</vt:lpstr>
      <vt:lpstr>Agent based performance analysis</vt:lpstr>
      <vt:lpstr>Agent based performance analysis</vt:lpstr>
      <vt:lpstr>PowerPoint Presentation</vt:lpstr>
      <vt:lpstr>Agent based 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Marktanalyse</dc:title>
  <dc:creator>Robin Bischoff</dc:creator>
  <cp:lastModifiedBy>Paul Helstab</cp:lastModifiedBy>
  <cp:revision>278</cp:revision>
  <dcterms:created xsi:type="dcterms:W3CDTF">2022-03-20T12:29:41Z</dcterms:created>
  <dcterms:modified xsi:type="dcterms:W3CDTF">2022-11-15T15:30:09Z</dcterms:modified>
</cp:coreProperties>
</file>