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10/29/2020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10/29/2020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aw.githubusercontent.com/cahyati/Coursera_Capstone/master/population2020_DKI_Jakarta.csv" TargetMode="External"/><Relationship Id="rId2" Type="http://schemas.openxmlformats.org/officeDocument/2006/relationships/hyperlink" Target="https://raw.githubusercontent.com/cahyati/Coursera_Capstone/master/Standar%20Kelurahan%20Data%20Corona%20(28%20MEI%202020%20Pukul%2009.00).csv" TargetMode="External"/><Relationship Id="rId1" Type="http://schemas.openxmlformats.org/officeDocument/2006/relationships/slideLayout" Target="../slideLayouts/slideLayout2.xml"/><Relationship Id="rId4" Type="http://schemas.openxmlformats.org/officeDocument/2006/relationships/hyperlink" Target="https://raw.githubusercontent.com/cahyati/Coursera_Capstone/master/Hospital%20for%20treatment%20covid-19.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B019-6324-4072-90C1-8E16EA4CBC58}"/>
              </a:ext>
            </a:extLst>
          </p:cNvPr>
          <p:cNvSpPr>
            <a:spLocks noGrp="1"/>
          </p:cNvSpPr>
          <p:nvPr>
            <p:ph type="ctrTitle"/>
          </p:nvPr>
        </p:nvSpPr>
        <p:spPr>
          <a:xfrm>
            <a:off x="1774424" y="1723048"/>
            <a:ext cx="8637073" cy="1705952"/>
          </a:xfrm>
        </p:spPr>
        <p:txBody>
          <a:bodyPr>
            <a:normAutofit/>
          </a:bodyPr>
          <a:lstStyle/>
          <a:p>
            <a:r>
              <a:rPr lang="en-US" sz="4400" dirty="0">
                <a:latin typeface="SFMono-Regular"/>
              </a:rPr>
              <a:t>CAPSTONE Project- The battle of NEIGHBORHOODS</a:t>
            </a:r>
            <a:endParaRPr lang="en-IN" sz="4400" dirty="0">
              <a:latin typeface="SFMono-Regular"/>
            </a:endParaRPr>
          </a:p>
        </p:txBody>
      </p:sp>
      <p:sp>
        <p:nvSpPr>
          <p:cNvPr id="3" name="Subtitle 2">
            <a:extLst>
              <a:ext uri="{FF2B5EF4-FFF2-40B4-BE49-F238E27FC236}">
                <a16:creationId xmlns:a16="http://schemas.microsoft.com/office/drawing/2014/main" id="{BE8DAC9A-EC24-46D9-9751-0ED11571540A}"/>
              </a:ext>
            </a:extLst>
          </p:cNvPr>
          <p:cNvSpPr>
            <a:spLocks noGrp="1"/>
          </p:cNvSpPr>
          <p:nvPr>
            <p:ph type="subTitle" idx="1"/>
          </p:nvPr>
        </p:nvSpPr>
        <p:spPr/>
        <p:txBody>
          <a:bodyPr>
            <a:normAutofit/>
          </a:bodyPr>
          <a:lstStyle/>
          <a:p>
            <a:r>
              <a:rPr lang="en-US" sz="2400" dirty="0">
                <a:latin typeface="SFMono-Regular"/>
              </a:rPr>
              <a:t>HEMAJA PATOJU</a:t>
            </a:r>
            <a:endParaRPr lang="en-IN" sz="2400" dirty="0">
              <a:latin typeface="SFMono-Regular"/>
            </a:endParaRPr>
          </a:p>
        </p:txBody>
      </p:sp>
    </p:spTree>
    <p:extLst>
      <p:ext uri="{BB962C8B-B14F-4D97-AF65-F5344CB8AC3E}">
        <p14:creationId xmlns:p14="http://schemas.microsoft.com/office/powerpoint/2010/main" val="1343063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61552-4587-4948-B208-B5E07CC4376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E2C34EEA-CD29-4D63-B951-FA7740BBCFED}"/>
              </a:ext>
            </a:extLst>
          </p:cNvPr>
          <p:cNvSpPr>
            <a:spLocks noGrp="1"/>
          </p:cNvSpPr>
          <p:nvPr>
            <p:ph idx="1"/>
          </p:nvPr>
        </p:nvSpPr>
        <p:spPr>
          <a:xfrm>
            <a:off x="1451579" y="516836"/>
            <a:ext cx="9291215" cy="4949510"/>
          </a:xfrm>
        </p:spPr>
        <p:txBody>
          <a:bodyPr/>
          <a:lstStyle/>
          <a:p>
            <a:r>
              <a:rPr lang="en-US" i="0" dirty="0">
                <a:solidFill>
                  <a:schemeClr val="tx1">
                    <a:lumMod val="95000"/>
                  </a:schemeClr>
                </a:solidFill>
                <a:effectLst/>
                <a:latin typeface="SFMono-Regular"/>
              </a:rPr>
              <a:t>Finally, We can see from the results of the distribution of COVID-19 cases and the location of hospitals, almost all hospitals require a lot of medical equipment for COVID-19 treatment.</a:t>
            </a:r>
          </a:p>
          <a:p>
            <a:endParaRPr lang="en-IN" dirty="0"/>
          </a:p>
        </p:txBody>
      </p:sp>
      <p:pic>
        <p:nvPicPr>
          <p:cNvPr id="5" name="Picture 4">
            <a:extLst>
              <a:ext uri="{FF2B5EF4-FFF2-40B4-BE49-F238E27FC236}">
                <a16:creationId xmlns:a16="http://schemas.microsoft.com/office/drawing/2014/main" id="{FDFF1DB7-58BC-436F-81D0-B1F9C7C512B0}"/>
              </a:ext>
            </a:extLst>
          </p:cNvPr>
          <p:cNvPicPr>
            <a:picLocks noChangeAspect="1"/>
          </p:cNvPicPr>
          <p:nvPr/>
        </p:nvPicPr>
        <p:blipFill>
          <a:blip r:embed="rId2"/>
          <a:stretch>
            <a:fillRect/>
          </a:stretch>
        </p:blipFill>
        <p:spPr>
          <a:xfrm>
            <a:off x="1863993" y="1670598"/>
            <a:ext cx="8464014" cy="4290118"/>
          </a:xfrm>
          <a:prstGeom prst="rect">
            <a:avLst/>
          </a:prstGeom>
        </p:spPr>
      </p:pic>
    </p:spTree>
    <p:extLst>
      <p:ext uri="{BB962C8B-B14F-4D97-AF65-F5344CB8AC3E}">
        <p14:creationId xmlns:p14="http://schemas.microsoft.com/office/powerpoint/2010/main" val="2777614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EAAE-B42D-4857-B032-060296DA6D90}"/>
              </a:ext>
            </a:extLst>
          </p:cNvPr>
          <p:cNvSpPr>
            <a:spLocks noGrp="1"/>
          </p:cNvSpPr>
          <p:nvPr>
            <p:ph type="title"/>
          </p:nvPr>
        </p:nvSpPr>
        <p:spPr>
          <a:xfrm>
            <a:off x="1451579" y="539475"/>
            <a:ext cx="9291215" cy="1049235"/>
          </a:xfrm>
        </p:spPr>
        <p:txBody>
          <a:bodyPr>
            <a:normAutofit/>
          </a:bodyPr>
          <a:lstStyle/>
          <a:p>
            <a:r>
              <a:rPr lang="en-US" sz="3600" dirty="0">
                <a:latin typeface="SFMono-Regular"/>
              </a:rPr>
              <a:t>5. DISCUSSION</a:t>
            </a:r>
            <a:endParaRPr lang="en-IN" sz="3600" dirty="0">
              <a:latin typeface="SFMono-Regular"/>
            </a:endParaRPr>
          </a:p>
        </p:txBody>
      </p:sp>
      <p:sp>
        <p:nvSpPr>
          <p:cNvPr id="3" name="Content Placeholder 2">
            <a:extLst>
              <a:ext uri="{FF2B5EF4-FFF2-40B4-BE49-F238E27FC236}">
                <a16:creationId xmlns:a16="http://schemas.microsoft.com/office/drawing/2014/main" id="{8EAE733C-8B53-4536-BA2C-A0E382CF2F75}"/>
              </a:ext>
            </a:extLst>
          </p:cNvPr>
          <p:cNvSpPr>
            <a:spLocks noGrp="1"/>
          </p:cNvSpPr>
          <p:nvPr>
            <p:ph idx="1"/>
          </p:nvPr>
        </p:nvSpPr>
        <p:spPr>
          <a:xfrm>
            <a:off x="1451579" y="1703693"/>
            <a:ext cx="9291215" cy="3450613"/>
          </a:xfrm>
        </p:spPr>
        <p:txBody>
          <a:bodyPr/>
          <a:lstStyle/>
          <a:p>
            <a:r>
              <a:rPr lang="en-US" dirty="0">
                <a:latin typeface="SFMono-Regular"/>
              </a:rPr>
              <a:t>Based on the results generated by the FOURSQUARE API, we can locate the business site around Tarakan hospital and identify affected business locations in the red zone.</a:t>
            </a:r>
          </a:p>
          <a:p>
            <a:r>
              <a:rPr lang="en-US" dirty="0">
                <a:latin typeface="SFMono-Regular"/>
              </a:rPr>
              <a:t>To simplify our analysis, we will just use the Euclidian (distance-based) clustering technique which is part of the unsupervised machine learning technique. </a:t>
            </a:r>
          </a:p>
          <a:p>
            <a:r>
              <a:rPr lang="en-US" dirty="0">
                <a:latin typeface="SFMono-Regular"/>
              </a:rPr>
              <a:t>In particular, we will use K-means clustering. And with the available data by drawing the curve we find out the best k.</a:t>
            </a:r>
          </a:p>
          <a:p>
            <a:r>
              <a:rPr lang="en-US" dirty="0">
                <a:latin typeface="SFMono-Regular"/>
              </a:rPr>
              <a:t>The result of analysis is the location of the business which is in the Tarakan hospital neighborhood and is within a radius of 500 meters. </a:t>
            </a:r>
            <a:endParaRPr lang="en-IN" dirty="0">
              <a:latin typeface="SFMono-Regular"/>
            </a:endParaRPr>
          </a:p>
        </p:txBody>
      </p:sp>
    </p:spTree>
    <p:extLst>
      <p:ext uri="{BB962C8B-B14F-4D97-AF65-F5344CB8AC3E}">
        <p14:creationId xmlns:p14="http://schemas.microsoft.com/office/powerpoint/2010/main" val="2363704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BC38-C75D-45E1-925F-81DEA175775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AA4AEC26-6A8B-4FE7-89C4-E24D751B8ECF}"/>
              </a:ext>
            </a:extLst>
          </p:cNvPr>
          <p:cNvSpPr>
            <a:spLocks noGrp="1"/>
          </p:cNvSpPr>
          <p:nvPr>
            <p:ph idx="1"/>
          </p:nvPr>
        </p:nvSpPr>
        <p:spPr>
          <a:xfrm>
            <a:off x="1451579" y="662610"/>
            <a:ext cx="9291215" cy="4803736"/>
          </a:xfrm>
        </p:spPr>
        <p:txBody>
          <a:bodyPr/>
          <a:lstStyle/>
          <a:p>
            <a:r>
              <a:rPr lang="en-US" dirty="0">
                <a:solidFill>
                  <a:schemeClr val="tx1">
                    <a:lumMod val="95000"/>
                  </a:schemeClr>
                </a:solidFill>
                <a:latin typeface="SFMono-Regular"/>
              </a:rPr>
              <a:t>we have divided the data into 3 clusters randomly and assigned the cluster numbers using K means Clustering and different colors accordingly.</a:t>
            </a:r>
            <a:r>
              <a:rPr lang="en-US" b="0" i="0" dirty="0">
                <a:solidFill>
                  <a:schemeClr val="tx1">
                    <a:lumMod val="95000"/>
                  </a:schemeClr>
                </a:solidFill>
                <a:effectLst/>
                <a:latin typeface="SFMono-Regular"/>
              </a:rPr>
              <a:t> </a:t>
            </a:r>
          </a:p>
          <a:p>
            <a:r>
              <a:rPr lang="en-US" b="0" i="0" dirty="0">
                <a:solidFill>
                  <a:schemeClr val="tx1">
                    <a:lumMod val="95000"/>
                  </a:schemeClr>
                </a:solidFill>
                <a:effectLst/>
                <a:latin typeface="SFMono-Regular"/>
              </a:rPr>
              <a:t>This map shows us the clustered areas of the TARAKA hospital neighborhood</a:t>
            </a:r>
            <a:endParaRPr lang="en-IN" dirty="0">
              <a:solidFill>
                <a:schemeClr val="tx1">
                  <a:lumMod val="95000"/>
                </a:schemeClr>
              </a:solidFill>
              <a:latin typeface="SFMono-Regular"/>
            </a:endParaRPr>
          </a:p>
        </p:txBody>
      </p:sp>
      <p:pic>
        <p:nvPicPr>
          <p:cNvPr id="5" name="Picture 4">
            <a:extLst>
              <a:ext uri="{FF2B5EF4-FFF2-40B4-BE49-F238E27FC236}">
                <a16:creationId xmlns:a16="http://schemas.microsoft.com/office/drawing/2014/main" id="{6ED56372-378A-4D50-9796-FABA53F8F825}"/>
              </a:ext>
            </a:extLst>
          </p:cNvPr>
          <p:cNvPicPr>
            <a:picLocks noChangeAspect="1"/>
          </p:cNvPicPr>
          <p:nvPr/>
        </p:nvPicPr>
        <p:blipFill>
          <a:blip r:embed="rId2"/>
          <a:stretch>
            <a:fillRect/>
          </a:stretch>
        </p:blipFill>
        <p:spPr>
          <a:xfrm>
            <a:off x="2290444" y="2018187"/>
            <a:ext cx="7611112" cy="3839274"/>
          </a:xfrm>
          <a:prstGeom prst="rect">
            <a:avLst/>
          </a:prstGeom>
        </p:spPr>
      </p:pic>
    </p:spTree>
    <p:extLst>
      <p:ext uri="{BB962C8B-B14F-4D97-AF65-F5344CB8AC3E}">
        <p14:creationId xmlns:p14="http://schemas.microsoft.com/office/powerpoint/2010/main" val="1840533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806A-E9F9-4D34-ABF3-392F778CF65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9972FD0-5BD0-48FE-B248-4FB9AF25B9AF}"/>
              </a:ext>
            </a:extLst>
          </p:cNvPr>
          <p:cNvSpPr>
            <a:spLocks noGrp="1"/>
          </p:cNvSpPr>
          <p:nvPr>
            <p:ph idx="1"/>
          </p:nvPr>
        </p:nvSpPr>
        <p:spPr>
          <a:xfrm>
            <a:off x="1451579" y="967408"/>
            <a:ext cx="9291215" cy="4498937"/>
          </a:xfrm>
        </p:spPr>
        <p:txBody>
          <a:bodyPr>
            <a:normAutofit/>
          </a:bodyPr>
          <a:lstStyle/>
          <a:p>
            <a:pPr algn="l">
              <a:buFont typeface="Arial" panose="020B0604020202020204" pitchFamily="34" charset="0"/>
              <a:buChar char="•"/>
            </a:pPr>
            <a:r>
              <a:rPr lang="en-US" b="0" i="0" dirty="0">
                <a:solidFill>
                  <a:schemeClr val="tx1">
                    <a:lumMod val="95000"/>
                  </a:schemeClr>
                </a:solidFill>
                <a:effectLst/>
                <a:latin typeface="SFMono-Regular"/>
              </a:rPr>
              <a:t>The project aims to provide information to local people who must be alerted to go out of the house from the distribution of the COVID-19 case in Jakarta. </a:t>
            </a:r>
          </a:p>
          <a:p>
            <a:pPr algn="l">
              <a:buFont typeface="Arial" panose="020B0604020202020204" pitchFamily="34" charset="0"/>
              <a:buChar char="•"/>
            </a:pPr>
            <a:r>
              <a:rPr lang="en-US" b="0" i="0" dirty="0">
                <a:solidFill>
                  <a:schemeClr val="tx1">
                    <a:lumMod val="95000"/>
                  </a:schemeClr>
                </a:solidFill>
                <a:effectLst/>
                <a:latin typeface="SFMono-Regular"/>
              </a:rPr>
              <a:t>It also aims to provide information on areas that are most needed for a lot of mask distribution, according to population density in the area.</a:t>
            </a:r>
          </a:p>
          <a:p>
            <a:pPr algn="l">
              <a:buFont typeface="Arial" panose="020B0604020202020204" pitchFamily="34" charset="0"/>
              <a:buChar char="•"/>
            </a:pPr>
            <a:r>
              <a:rPr lang="en-US" b="0" i="0" dirty="0">
                <a:solidFill>
                  <a:schemeClr val="tx1">
                    <a:lumMod val="95000"/>
                  </a:schemeClr>
                </a:solidFill>
                <a:effectLst/>
                <a:latin typeface="SFMono-Regular"/>
              </a:rPr>
              <a:t>Further, it provides information on which hospitals that need the most medical equipment's for COVID-19 treatment, possibly even additional medical personnel's (doctors and nurses). </a:t>
            </a:r>
          </a:p>
          <a:p>
            <a:pPr algn="l">
              <a:buFont typeface="Arial" panose="020B0604020202020204" pitchFamily="34" charset="0"/>
              <a:buChar char="•"/>
            </a:pPr>
            <a:r>
              <a:rPr lang="en-US" b="0" i="0" dirty="0">
                <a:solidFill>
                  <a:schemeClr val="tx1">
                    <a:lumMod val="95000"/>
                  </a:schemeClr>
                </a:solidFill>
                <a:effectLst/>
                <a:latin typeface="SFMono-Regular"/>
              </a:rPr>
              <a:t>It also provides information on the business neighborhood which shall implement Covid-19 health protocol with a high discipline when “new normal” comes</a:t>
            </a:r>
          </a:p>
          <a:p>
            <a:endParaRPr lang="en-IN" dirty="0"/>
          </a:p>
        </p:txBody>
      </p:sp>
    </p:spTree>
    <p:extLst>
      <p:ext uri="{BB962C8B-B14F-4D97-AF65-F5344CB8AC3E}">
        <p14:creationId xmlns:p14="http://schemas.microsoft.com/office/powerpoint/2010/main" val="1271612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A216-DD88-480E-B0F0-FB66D60CE9A9}"/>
              </a:ext>
            </a:extLst>
          </p:cNvPr>
          <p:cNvSpPr>
            <a:spLocks noGrp="1"/>
          </p:cNvSpPr>
          <p:nvPr>
            <p:ph type="title"/>
          </p:nvPr>
        </p:nvSpPr>
        <p:spPr>
          <a:xfrm>
            <a:off x="1451579" y="486467"/>
            <a:ext cx="9291215" cy="1049235"/>
          </a:xfrm>
        </p:spPr>
        <p:txBody>
          <a:bodyPr>
            <a:normAutofit/>
          </a:bodyPr>
          <a:lstStyle/>
          <a:p>
            <a:r>
              <a:rPr lang="en-US" sz="3600" dirty="0">
                <a:latin typeface="SFMono-Regular"/>
              </a:rPr>
              <a:t>6.conclusion</a:t>
            </a:r>
            <a:endParaRPr lang="en-IN" sz="3600" dirty="0">
              <a:latin typeface="SFMono-Regular"/>
            </a:endParaRPr>
          </a:p>
        </p:txBody>
      </p:sp>
      <p:sp>
        <p:nvSpPr>
          <p:cNvPr id="3" name="Content Placeholder 2">
            <a:extLst>
              <a:ext uri="{FF2B5EF4-FFF2-40B4-BE49-F238E27FC236}">
                <a16:creationId xmlns:a16="http://schemas.microsoft.com/office/drawing/2014/main" id="{42A31295-1111-414A-8F1D-E176066A324B}"/>
              </a:ext>
            </a:extLst>
          </p:cNvPr>
          <p:cNvSpPr>
            <a:spLocks noGrp="1"/>
          </p:cNvSpPr>
          <p:nvPr>
            <p:ph idx="1"/>
          </p:nvPr>
        </p:nvSpPr>
        <p:spPr>
          <a:xfrm>
            <a:off x="1451579" y="1736034"/>
            <a:ext cx="9291215" cy="3730311"/>
          </a:xfrm>
        </p:spPr>
        <p:txBody>
          <a:bodyPr/>
          <a:lstStyle/>
          <a:p>
            <a:pPr algn="l">
              <a:buFont typeface="Arial" panose="020B0604020202020204" pitchFamily="34" charset="0"/>
              <a:buChar char="•"/>
            </a:pPr>
            <a:r>
              <a:rPr lang="en-US" b="0" i="0" dirty="0">
                <a:solidFill>
                  <a:schemeClr val="tx1">
                    <a:lumMod val="85000"/>
                  </a:schemeClr>
                </a:solidFill>
                <a:effectLst/>
                <a:latin typeface="Helvetica Neue"/>
              </a:rPr>
              <a:t>This project helps mask sellers to understand potential distribution areas according to population density in Jakarta.</a:t>
            </a:r>
          </a:p>
          <a:p>
            <a:pPr algn="l">
              <a:buFont typeface="Arial" panose="020B0604020202020204" pitchFamily="34" charset="0"/>
              <a:buChar char="•"/>
            </a:pPr>
            <a:r>
              <a:rPr lang="en-US" b="0" i="0" dirty="0">
                <a:solidFill>
                  <a:schemeClr val="tx1">
                    <a:lumMod val="85000"/>
                  </a:schemeClr>
                </a:solidFill>
                <a:effectLst/>
                <a:latin typeface="Helvetica Neue"/>
              </a:rPr>
              <a:t>It also helps the distribution of medical devices for corona care to hospitals that are estimated to have a large number of patients or even helps analyzing which hospitals need additional medical personnel (doctors and nurses).</a:t>
            </a:r>
          </a:p>
          <a:p>
            <a:pPr algn="l">
              <a:buFont typeface="Arial" panose="020B0604020202020204" pitchFamily="34" charset="0"/>
              <a:buChar char="•"/>
            </a:pPr>
            <a:r>
              <a:rPr lang="en-US" b="0" i="0" dirty="0">
                <a:solidFill>
                  <a:schemeClr val="tx1">
                    <a:lumMod val="85000"/>
                  </a:schemeClr>
                </a:solidFill>
                <a:effectLst/>
                <a:latin typeface="Helvetica Neue"/>
              </a:rPr>
              <a:t>It will also provide awareness to help business owners who run businesses surrounding the adjacent clusters to be better informed, with the density of people within the business neighborhood.</a:t>
            </a:r>
          </a:p>
          <a:p>
            <a:endParaRPr lang="en-IN" dirty="0"/>
          </a:p>
        </p:txBody>
      </p:sp>
    </p:spTree>
    <p:extLst>
      <p:ext uri="{BB962C8B-B14F-4D97-AF65-F5344CB8AC3E}">
        <p14:creationId xmlns:p14="http://schemas.microsoft.com/office/powerpoint/2010/main" val="242306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B019-6324-4072-90C1-8E16EA4CBC58}"/>
              </a:ext>
            </a:extLst>
          </p:cNvPr>
          <p:cNvSpPr>
            <a:spLocks noGrp="1"/>
          </p:cNvSpPr>
          <p:nvPr>
            <p:ph type="ctrTitle"/>
          </p:nvPr>
        </p:nvSpPr>
        <p:spPr>
          <a:xfrm>
            <a:off x="1774424" y="1723048"/>
            <a:ext cx="8637073" cy="1705952"/>
          </a:xfrm>
        </p:spPr>
        <p:txBody>
          <a:bodyPr>
            <a:normAutofit/>
          </a:bodyPr>
          <a:lstStyle/>
          <a:p>
            <a:r>
              <a:rPr lang="en-US" sz="9600" dirty="0">
                <a:latin typeface="SFMono-Regular"/>
              </a:rPr>
              <a:t>THANKYOU</a:t>
            </a:r>
            <a:endParaRPr lang="en-IN" sz="9600" dirty="0">
              <a:latin typeface="SFMono-Regular"/>
            </a:endParaRPr>
          </a:p>
        </p:txBody>
      </p:sp>
      <p:sp>
        <p:nvSpPr>
          <p:cNvPr id="3" name="Subtitle 2">
            <a:extLst>
              <a:ext uri="{FF2B5EF4-FFF2-40B4-BE49-F238E27FC236}">
                <a16:creationId xmlns:a16="http://schemas.microsoft.com/office/drawing/2014/main" id="{BE8DAC9A-EC24-46D9-9751-0ED11571540A}"/>
              </a:ext>
            </a:extLst>
          </p:cNvPr>
          <p:cNvSpPr>
            <a:spLocks noGrp="1"/>
          </p:cNvSpPr>
          <p:nvPr>
            <p:ph type="subTitle" idx="1"/>
          </p:nvPr>
        </p:nvSpPr>
        <p:spPr/>
        <p:txBody>
          <a:bodyPr>
            <a:normAutofit/>
          </a:bodyPr>
          <a:lstStyle/>
          <a:p>
            <a:r>
              <a:rPr lang="en-US" sz="2400" dirty="0">
                <a:latin typeface="SFMono-Regular"/>
              </a:rPr>
              <a:t>HEMAJA PATOJU</a:t>
            </a:r>
            <a:endParaRPr lang="en-IN" sz="2400" dirty="0">
              <a:latin typeface="SFMono-Regular"/>
            </a:endParaRPr>
          </a:p>
        </p:txBody>
      </p:sp>
    </p:spTree>
    <p:extLst>
      <p:ext uri="{BB962C8B-B14F-4D97-AF65-F5344CB8AC3E}">
        <p14:creationId xmlns:p14="http://schemas.microsoft.com/office/powerpoint/2010/main" val="1379459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81434-5797-4582-804D-19BD8EBB3073}"/>
              </a:ext>
            </a:extLst>
          </p:cNvPr>
          <p:cNvSpPr>
            <a:spLocks noGrp="1"/>
          </p:cNvSpPr>
          <p:nvPr>
            <p:ph type="title"/>
          </p:nvPr>
        </p:nvSpPr>
        <p:spPr>
          <a:xfrm>
            <a:off x="1450392" y="522480"/>
            <a:ext cx="9291215" cy="1049235"/>
          </a:xfrm>
        </p:spPr>
        <p:txBody>
          <a:bodyPr>
            <a:normAutofit/>
          </a:bodyPr>
          <a:lstStyle/>
          <a:p>
            <a:r>
              <a:rPr lang="en-US" sz="3600" dirty="0">
                <a:latin typeface="SFMono-Regular"/>
              </a:rPr>
              <a:t>1. introduction</a:t>
            </a:r>
            <a:endParaRPr lang="en-IN" sz="3600" dirty="0">
              <a:latin typeface="SFMono-Regular"/>
            </a:endParaRPr>
          </a:p>
        </p:txBody>
      </p:sp>
      <p:sp>
        <p:nvSpPr>
          <p:cNvPr id="3" name="Content Placeholder 2">
            <a:extLst>
              <a:ext uri="{FF2B5EF4-FFF2-40B4-BE49-F238E27FC236}">
                <a16:creationId xmlns:a16="http://schemas.microsoft.com/office/drawing/2014/main" id="{24557CC3-ED15-4248-B6A2-D1ACC83DE18F}"/>
              </a:ext>
            </a:extLst>
          </p:cNvPr>
          <p:cNvSpPr>
            <a:spLocks noGrp="1"/>
          </p:cNvSpPr>
          <p:nvPr>
            <p:ph idx="1"/>
          </p:nvPr>
        </p:nvSpPr>
        <p:spPr>
          <a:xfrm>
            <a:off x="1450392" y="1920015"/>
            <a:ext cx="9291215" cy="3890887"/>
          </a:xfrm>
        </p:spPr>
        <p:txBody>
          <a:bodyPr>
            <a:normAutofit/>
          </a:bodyPr>
          <a:lstStyle/>
          <a:p>
            <a:r>
              <a:rPr lang="en-US" sz="1800" b="0" i="0" dirty="0">
                <a:solidFill>
                  <a:schemeClr val="tx1">
                    <a:lumMod val="95000"/>
                  </a:schemeClr>
                </a:solidFill>
                <a:effectLst/>
                <a:latin typeface="SFMono-Regular"/>
              </a:rPr>
              <a:t>Since the beginning of 2020, Jakarta and many other cities around the world have been under attack by an invisible army called ‘Novel Corona Virus’, also known as ‘Covid-19’. </a:t>
            </a:r>
          </a:p>
          <a:p>
            <a:r>
              <a:rPr lang="en-US" sz="1800" b="0" i="0" dirty="0">
                <a:solidFill>
                  <a:schemeClr val="tx1">
                    <a:lumMod val="95000"/>
                  </a:schemeClr>
                </a:solidFill>
                <a:effectLst/>
                <a:latin typeface="SFMono-Regular"/>
              </a:rPr>
              <a:t>Every effort has been focusing on solving or minimizing problems, including Data Scientists. </a:t>
            </a:r>
          </a:p>
          <a:p>
            <a:r>
              <a:rPr lang="en-US" sz="1800" b="0" i="0" dirty="0">
                <a:solidFill>
                  <a:schemeClr val="tx1">
                    <a:lumMod val="95000"/>
                  </a:schemeClr>
                </a:solidFill>
                <a:effectLst/>
                <a:latin typeface="SFMono-Regular"/>
              </a:rPr>
              <a:t>Data Scientists assessed the situations in places around the world, such as availability, amount, and geographical distribution (i.e. locations) of health infrastructures, such as virus testing centers and authorized hospitals to treat affected patients. </a:t>
            </a:r>
          </a:p>
          <a:p>
            <a:r>
              <a:rPr lang="en-US" sz="1800" b="0" i="0" dirty="0">
                <a:solidFill>
                  <a:schemeClr val="tx1">
                    <a:lumMod val="95000"/>
                  </a:schemeClr>
                </a:solidFill>
                <a:effectLst/>
                <a:latin typeface="SFMono-Regular"/>
              </a:rPr>
              <a:t>I would like to present a simple analysis for determining strategic locations for the distribution of masks and medical devices for COVID-19 treatment, based on confirmed cases on May 28, 2020, and the red zone areas for “new normal” condition analysis.</a:t>
            </a:r>
            <a:endParaRPr lang="en-IN" sz="1800" dirty="0">
              <a:solidFill>
                <a:schemeClr val="tx1">
                  <a:lumMod val="95000"/>
                </a:schemeClr>
              </a:solidFill>
              <a:latin typeface="SFMono-Regular"/>
            </a:endParaRPr>
          </a:p>
        </p:txBody>
      </p:sp>
    </p:spTree>
    <p:extLst>
      <p:ext uri="{BB962C8B-B14F-4D97-AF65-F5344CB8AC3E}">
        <p14:creationId xmlns:p14="http://schemas.microsoft.com/office/powerpoint/2010/main" val="1793577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0166-732C-40B9-868A-C7B22F6DB1F7}"/>
              </a:ext>
            </a:extLst>
          </p:cNvPr>
          <p:cNvSpPr>
            <a:spLocks noGrp="1"/>
          </p:cNvSpPr>
          <p:nvPr>
            <p:ph type="title"/>
          </p:nvPr>
        </p:nvSpPr>
        <p:spPr>
          <a:xfrm>
            <a:off x="1451579" y="342419"/>
            <a:ext cx="9291215" cy="1049235"/>
          </a:xfrm>
        </p:spPr>
        <p:txBody>
          <a:bodyPr>
            <a:normAutofit/>
          </a:bodyPr>
          <a:lstStyle/>
          <a:p>
            <a:r>
              <a:rPr lang="en-US" sz="3600" dirty="0">
                <a:latin typeface="SFMono-Regular"/>
              </a:rPr>
              <a:t>2. Data acquisition and cleaning</a:t>
            </a:r>
            <a:endParaRPr lang="en-IN" sz="3600" dirty="0">
              <a:latin typeface="SFMono-Regular"/>
            </a:endParaRPr>
          </a:p>
        </p:txBody>
      </p:sp>
      <p:sp>
        <p:nvSpPr>
          <p:cNvPr id="3" name="Content Placeholder 2">
            <a:extLst>
              <a:ext uri="{FF2B5EF4-FFF2-40B4-BE49-F238E27FC236}">
                <a16:creationId xmlns:a16="http://schemas.microsoft.com/office/drawing/2014/main" id="{AB62A3D6-F0F3-447E-8CD7-D1745E797804}"/>
              </a:ext>
            </a:extLst>
          </p:cNvPr>
          <p:cNvSpPr>
            <a:spLocks noGrp="1"/>
          </p:cNvSpPr>
          <p:nvPr>
            <p:ph idx="1"/>
          </p:nvPr>
        </p:nvSpPr>
        <p:spPr>
          <a:xfrm>
            <a:off x="808382" y="1391654"/>
            <a:ext cx="11171583" cy="4313407"/>
          </a:xfrm>
        </p:spPr>
        <p:txBody>
          <a:bodyPr>
            <a:normAutofit/>
          </a:bodyPr>
          <a:lstStyle/>
          <a:p>
            <a:pPr>
              <a:buFont typeface="Wingdings" panose="05000000000000000000" pitchFamily="2" charset="2"/>
              <a:buChar char="q"/>
            </a:pPr>
            <a:r>
              <a:rPr lang="en-US" sz="1700" b="1" i="0" dirty="0">
                <a:solidFill>
                  <a:schemeClr val="tx1">
                    <a:lumMod val="95000"/>
                  </a:schemeClr>
                </a:solidFill>
                <a:effectLst/>
                <a:latin typeface="SFMono-Regular"/>
              </a:rPr>
              <a:t>A few Identified factors that influence our decision are:</a:t>
            </a:r>
          </a:p>
          <a:p>
            <a:pPr lvl="1"/>
            <a:r>
              <a:rPr lang="en-US" sz="1700" b="0" i="0" dirty="0">
                <a:solidFill>
                  <a:schemeClr val="tx1">
                    <a:lumMod val="95000"/>
                  </a:schemeClr>
                </a:solidFill>
                <a:effectLst/>
                <a:latin typeface="SFMono-Regular"/>
              </a:rPr>
              <a:t>Covid-19 cases per district “Riwayat File Covid-19 DKI Jakarta”</a:t>
            </a:r>
          </a:p>
          <a:p>
            <a:pPr lvl="1"/>
            <a:r>
              <a:rPr lang="en-US" sz="1700" b="0" i="0" dirty="0">
                <a:solidFill>
                  <a:schemeClr val="tx1">
                    <a:lumMod val="95000"/>
                  </a:schemeClr>
                </a:solidFill>
                <a:effectLst/>
                <a:latin typeface="SFMono-Regular"/>
              </a:rPr>
              <a:t>Total population in DKI Jakarta 2020 statistik.jakarta.go.id</a:t>
            </a:r>
          </a:p>
          <a:p>
            <a:pPr lvl="1"/>
            <a:r>
              <a:rPr lang="en-US" sz="1700" b="0" i="0" dirty="0">
                <a:solidFill>
                  <a:schemeClr val="tx1">
                    <a:lumMod val="95000"/>
                  </a:schemeClr>
                </a:solidFill>
                <a:effectLst/>
                <a:latin typeface="SFMono-Regular"/>
              </a:rPr>
              <a:t>10 most population in DKI Jakarta 2020 per district statistik.jakarta.go.id</a:t>
            </a:r>
          </a:p>
          <a:p>
            <a:pPr lvl="1"/>
            <a:r>
              <a:rPr lang="en-US" sz="1700" b="0" i="0" dirty="0">
                <a:solidFill>
                  <a:schemeClr val="tx1">
                    <a:lumMod val="95000"/>
                  </a:schemeClr>
                </a:solidFill>
                <a:effectLst/>
                <a:latin typeface="SFMono-Regular"/>
              </a:rPr>
              <a:t>Hospital for treatment covid-19 megapolitan.kompas.com</a:t>
            </a:r>
          </a:p>
          <a:p>
            <a:pPr marL="457200" lvl="1" indent="0">
              <a:buNone/>
            </a:pPr>
            <a:endParaRPr lang="en-US" sz="1700" b="0" i="0" dirty="0">
              <a:solidFill>
                <a:schemeClr val="tx1">
                  <a:lumMod val="95000"/>
                </a:schemeClr>
              </a:solidFill>
              <a:effectLst/>
              <a:latin typeface="SFMono-Regular"/>
            </a:endParaRPr>
          </a:p>
          <a:p>
            <a:pPr algn="l">
              <a:buFont typeface="Wingdings" panose="05000000000000000000" pitchFamily="2" charset="2"/>
              <a:buChar char="q"/>
            </a:pPr>
            <a:r>
              <a:rPr lang="en-US" sz="1700" b="1" i="1" dirty="0">
                <a:solidFill>
                  <a:schemeClr val="tx1">
                    <a:lumMod val="95000"/>
                  </a:schemeClr>
                </a:solidFill>
                <a:effectLst/>
                <a:latin typeface="SFMono-Regular"/>
              </a:rPr>
              <a:t>The following data sources are needed to extract/generate the required information:</a:t>
            </a:r>
          </a:p>
          <a:p>
            <a:pPr lvl="1"/>
            <a:r>
              <a:rPr lang="en-US" sz="1700" b="0" i="0" dirty="0">
                <a:solidFill>
                  <a:schemeClr val="tx1">
                    <a:lumMod val="95000"/>
                  </a:schemeClr>
                </a:solidFill>
                <a:effectLst/>
                <a:latin typeface="SFMono-Regular"/>
              </a:rPr>
              <a:t>Processed covid-19 positive case data collection on 28 May 2020 At 09.00.</a:t>
            </a:r>
          </a:p>
          <a:p>
            <a:pPr lvl="1"/>
            <a:r>
              <a:rPr lang="en-US" sz="1700" b="0" i="0" dirty="0">
                <a:solidFill>
                  <a:schemeClr val="tx1">
                    <a:lumMod val="95000"/>
                  </a:schemeClr>
                </a:solidFill>
                <a:effectLst/>
                <a:latin typeface="SFMono-Regular"/>
              </a:rPr>
              <a:t>The distribution of mask sales based on the population in the DKI Jakarta area.</a:t>
            </a:r>
          </a:p>
          <a:p>
            <a:pPr lvl="1"/>
            <a:r>
              <a:rPr lang="en-US" sz="1700" b="0" i="0" dirty="0">
                <a:solidFill>
                  <a:schemeClr val="tx1">
                    <a:lumMod val="95000"/>
                  </a:schemeClr>
                </a:solidFill>
                <a:effectLst/>
                <a:latin typeface="SFMono-Regular"/>
              </a:rPr>
              <a:t>The distribution of mask sales based on 5 districts with the most densely populated populations.</a:t>
            </a:r>
          </a:p>
          <a:p>
            <a:pPr lvl="1"/>
            <a:r>
              <a:rPr lang="en-US" sz="1700" b="0" i="0" dirty="0">
                <a:solidFill>
                  <a:schemeClr val="tx1">
                    <a:lumMod val="95000"/>
                  </a:schemeClr>
                </a:solidFill>
                <a:effectLst/>
                <a:latin typeface="SFMono-Regular"/>
              </a:rPr>
              <a:t>New datasets (to be created) from Hospital table that contains city, district, along with their latitudes and longitudes.</a:t>
            </a:r>
          </a:p>
          <a:p>
            <a:endParaRPr lang="en-IN" dirty="0"/>
          </a:p>
        </p:txBody>
      </p:sp>
    </p:spTree>
    <p:extLst>
      <p:ext uri="{BB962C8B-B14F-4D97-AF65-F5344CB8AC3E}">
        <p14:creationId xmlns:p14="http://schemas.microsoft.com/office/powerpoint/2010/main" val="171075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CE50-54EC-4318-B812-10B5D4BAB5A6}"/>
              </a:ext>
            </a:extLst>
          </p:cNvPr>
          <p:cNvSpPr>
            <a:spLocks noGrp="1"/>
          </p:cNvSpPr>
          <p:nvPr>
            <p:ph type="title"/>
          </p:nvPr>
        </p:nvSpPr>
        <p:spPr>
          <a:xfrm>
            <a:off x="1451579" y="661451"/>
            <a:ext cx="9291215" cy="1049235"/>
          </a:xfrm>
        </p:spPr>
        <p:txBody>
          <a:bodyPr>
            <a:normAutofit/>
          </a:bodyPr>
          <a:lstStyle/>
          <a:p>
            <a:r>
              <a:rPr lang="en-US" sz="3600" dirty="0">
                <a:latin typeface="SFMono-Regular"/>
              </a:rPr>
              <a:t>Datasets</a:t>
            </a:r>
            <a:endParaRPr lang="en-IN" sz="3600" dirty="0">
              <a:latin typeface="SFMono-Regular"/>
            </a:endParaRPr>
          </a:p>
        </p:txBody>
      </p:sp>
      <p:sp>
        <p:nvSpPr>
          <p:cNvPr id="3" name="Content Placeholder 2">
            <a:extLst>
              <a:ext uri="{FF2B5EF4-FFF2-40B4-BE49-F238E27FC236}">
                <a16:creationId xmlns:a16="http://schemas.microsoft.com/office/drawing/2014/main" id="{87F152D1-DF54-4B0A-89B2-8A5B3FCAF3C7}"/>
              </a:ext>
            </a:extLst>
          </p:cNvPr>
          <p:cNvSpPr>
            <a:spLocks noGrp="1"/>
          </p:cNvSpPr>
          <p:nvPr>
            <p:ph idx="1"/>
          </p:nvPr>
        </p:nvSpPr>
        <p:spPr>
          <a:xfrm>
            <a:off x="1451579" y="1922967"/>
            <a:ext cx="9291215" cy="3748964"/>
          </a:xfrm>
        </p:spPr>
        <p:txBody>
          <a:bodyPr>
            <a:normAutofit/>
          </a:bodyPr>
          <a:lstStyle/>
          <a:p>
            <a:pPr algn="l"/>
            <a:r>
              <a:rPr lang="en-US" sz="1800" i="0" dirty="0">
                <a:solidFill>
                  <a:schemeClr val="tx1">
                    <a:lumMod val="95000"/>
                  </a:schemeClr>
                </a:solidFill>
                <a:effectLst/>
                <a:latin typeface="SFMono-Regular"/>
              </a:rPr>
              <a:t>Covid-19 cases per district data is collected from</a:t>
            </a:r>
            <a:r>
              <a:rPr lang="en-US" sz="1800" i="0" dirty="0">
                <a:solidFill>
                  <a:srgbClr val="24292E"/>
                </a:solidFill>
                <a:effectLst/>
                <a:latin typeface="SFMono-Regular"/>
              </a:rPr>
              <a:t> : </a:t>
            </a:r>
            <a:r>
              <a:rPr lang="en-US" sz="1800" i="0" u="none" strike="noStrike" dirty="0">
                <a:solidFill>
                  <a:srgbClr val="24292E"/>
                </a:solidFill>
                <a:effectLst/>
                <a:latin typeface="SFMono-Regular"/>
                <a:hlinkClick r:id="rId2"/>
              </a:rPr>
              <a:t>https://raw.githubusercontent.com/cahyati/Coursera_Capstone/master/Standar%20Kelurahan%20Data%20Corona%20(28%20MEI%202020%20Pukul%2009.00).csv</a:t>
            </a:r>
            <a:r>
              <a:rPr lang="en-US" sz="1800" i="0" dirty="0">
                <a:solidFill>
                  <a:srgbClr val="24292E"/>
                </a:solidFill>
                <a:effectLst/>
                <a:latin typeface="SFMono-Regular"/>
              </a:rPr>
              <a:t>")</a:t>
            </a:r>
          </a:p>
          <a:p>
            <a:pPr algn="l"/>
            <a:r>
              <a:rPr lang="en-US" sz="1800" i="0" dirty="0">
                <a:solidFill>
                  <a:schemeClr val="tx1">
                    <a:lumMod val="95000"/>
                  </a:schemeClr>
                </a:solidFill>
                <a:effectLst/>
                <a:latin typeface="SFMono-Regular"/>
              </a:rPr>
              <a:t>Total population data in DKI Jakarta 2020 data is collected from </a:t>
            </a:r>
            <a:r>
              <a:rPr lang="en-US" sz="1800" i="0" dirty="0">
                <a:solidFill>
                  <a:srgbClr val="24292E"/>
                </a:solidFill>
                <a:effectLst/>
                <a:latin typeface="SFMono-Regular"/>
              </a:rPr>
              <a:t>: </a:t>
            </a:r>
            <a:r>
              <a:rPr lang="en-US" sz="1800" i="0" u="none" strike="noStrike" dirty="0">
                <a:solidFill>
                  <a:srgbClr val="24292E"/>
                </a:solidFill>
                <a:effectLst/>
                <a:latin typeface="SFMono-Regular"/>
                <a:hlinkClick r:id="rId3"/>
              </a:rPr>
              <a:t>https://raw.githubusercontent.com/cahyati/Coursera_Capstone/master/population2020_DKI_Jakarta.csv</a:t>
            </a:r>
            <a:endParaRPr lang="en-US" sz="1800" i="0" dirty="0">
              <a:solidFill>
                <a:srgbClr val="24292E"/>
              </a:solidFill>
              <a:effectLst/>
              <a:latin typeface="SFMono-Regular"/>
            </a:endParaRPr>
          </a:p>
          <a:p>
            <a:pPr algn="l"/>
            <a:r>
              <a:rPr lang="en-US" sz="1800" i="0" dirty="0">
                <a:solidFill>
                  <a:schemeClr val="tx1">
                    <a:lumMod val="95000"/>
                  </a:schemeClr>
                </a:solidFill>
                <a:effectLst/>
                <a:latin typeface="SFMono-Regular"/>
              </a:rPr>
              <a:t>Data of </a:t>
            </a:r>
            <a:r>
              <a:rPr lang="en-US" sz="1800" i="0" dirty="0" err="1">
                <a:solidFill>
                  <a:schemeClr val="tx1">
                    <a:lumMod val="95000"/>
                  </a:schemeClr>
                </a:solidFill>
                <a:effectLst/>
                <a:latin typeface="SFMono-Regular"/>
              </a:rPr>
              <a:t>covid</a:t>
            </a:r>
            <a:r>
              <a:rPr lang="en-US" sz="1800" i="0" dirty="0">
                <a:solidFill>
                  <a:schemeClr val="tx1">
                    <a:lumMod val="95000"/>
                  </a:schemeClr>
                </a:solidFill>
                <a:effectLst/>
                <a:latin typeface="SFMono-Regular"/>
              </a:rPr>
              <a:t> hospitals in Jakarta is collected from:</a:t>
            </a:r>
            <a:r>
              <a:rPr lang="en-US" sz="1800" dirty="0">
                <a:solidFill>
                  <a:srgbClr val="24292E"/>
                </a:solidFill>
                <a:latin typeface="SFMono-Regular"/>
              </a:rPr>
              <a:t> </a:t>
            </a:r>
            <a:r>
              <a:rPr lang="en-US" sz="1800" i="0" u="none" strike="noStrike" dirty="0">
                <a:solidFill>
                  <a:srgbClr val="24292E"/>
                </a:solidFill>
                <a:effectLst/>
                <a:latin typeface="SFMono-Regular"/>
                <a:hlinkClick r:id="rId4"/>
              </a:rPr>
              <a:t>https://raw.githubusercontent.com/cahyati/Coursera_Capstone/master/Hospital%20for%20treatment%20covid-19.csv</a:t>
            </a:r>
            <a:endParaRPr lang="en-US" sz="1800" i="0" dirty="0">
              <a:solidFill>
                <a:srgbClr val="24292E"/>
              </a:solidFill>
              <a:effectLst/>
              <a:latin typeface="SFMono-Regular"/>
            </a:endParaRPr>
          </a:p>
          <a:p>
            <a:endParaRPr lang="en-IN" dirty="0"/>
          </a:p>
        </p:txBody>
      </p:sp>
    </p:spTree>
    <p:extLst>
      <p:ext uri="{BB962C8B-B14F-4D97-AF65-F5344CB8AC3E}">
        <p14:creationId xmlns:p14="http://schemas.microsoft.com/office/powerpoint/2010/main" val="547369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D500-5024-474C-913E-9426CBCA4C00}"/>
              </a:ext>
            </a:extLst>
          </p:cNvPr>
          <p:cNvSpPr>
            <a:spLocks noGrp="1"/>
          </p:cNvSpPr>
          <p:nvPr>
            <p:ph type="title"/>
          </p:nvPr>
        </p:nvSpPr>
        <p:spPr>
          <a:xfrm>
            <a:off x="1451579" y="512972"/>
            <a:ext cx="9291215" cy="1049235"/>
          </a:xfrm>
        </p:spPr>
        <p:txBody>
          <a:bodyPr>
            <a:normAutofit/>
          </a:bodyPr>
          <a:lstStyle/>
          <a:p>
            <a:r>
              <a:rPr lang="en-US" sz="3600" dirty="0">
                <a:latin typeface="SFMono-Regular"/>
              </a:rPr>
              <a:t>3. METHODOLOGY</a:t>
            </a:r>
            <a:endParaRPr lang="en-IN" sz="3600" dirty="0">
              <a:latin typeface="SFMono-Regular"/>
            </a:endParaRPr>
          </a:p>
        </p:txBody>
      </p:sp>
      <p:sp>
        <p:nvSpPr>
          <p:cNvPr id="3" name="Content Placeholder 2">
            <a:extLst>
              <a:ext uri="{FF2B5EF4-FFF2-40B4-BE49-F238E27FC236}">
                <a16:creationId xmlns:a16="http://schemas.microsoft.com/office/drawing/2014/main" id="{6FF27768-9DBB-495D-AA85-BA99F9B4BFF0}"/>
              </a:ext>
            </a:extLst>
          </p:cNvPr>
          <p:cNvSpPr>
            <a:spLocks noGrp="1"/>
          </p:cNvSpPr>
          <p:nvPr>
            <p:ph idx="1"/>
          </p:nvPr>
        </p:nvSpPr>
        <p:spPr>
          <a:xfrm>
            <a:off x="1451579" y="1995241"/>
            <a:ext cx="9291215" cy="3450613"/>
          </a:xfrm>
        </p:spPr>
        <p:txBody>
          <a:bodyPr/>
          <a:lstStyle/>
          <a:p>
            <a:r>
              <a:rPr lang="en-US" i="0" dirty="0">
                <a:solidFill>
                  <a:schemeClr val="tx1">
                    <a:lumMod val="95000"/>
                  </a:schemeClr>
                </a:solidFill>
                <a:effectLst/>
                <a:latin typeface="SFMono-Regular"/>
              </a:rPr>
              <a:t>Using OpenCageGeocode, retrieved an API key to get the latitude and longitude positions from the address and vice versa.</a:t>
            </a:r>
          </a:p>
          <a:p>
            <a:r>
              <a:rPr lang="en-US" dirty="0">
                <a:latin typeface="SFMono-Regular"/>
              </a:rPr>
              <a:t>Then, we retrieved the latitude and longitude of all Covid-19 testing centers in Jakarta that we have checked from the source.</a:t>
            </a:r>
          </a:p>
          <a:p>
            <a:r>
              <a:rPr lang="en-US" b="0" i="0" dirty="0">
                <a:solidFill>
                  <a:schemeClr val="tx1">
                    <a:lumMod val="95000"/>
                  </a:schemeClr>
                </a:solidFill>
                <a:effectLst/>
                <a:latin typeface="SFMono-Regular"/>
              </a:rPr>
              <a:t>Foursquare credentials to get the nearby areas of a given latitude and longitude value with the query.</a:t>
            </a:r>
            <a:endParaRPr lang="en-IN" dirty="0">
              <a:solidFill>
                <a:schemeClr val="tx1">
                  <a:lumMod val="95000"/>
                </a:schemeClr>
              </a:solidFill>
              <a:latin typeface="SFMono-Regular"/>
            </a:endParaRPr>
          </a:p>
        </p:txBody>
      </p:sp>
    </p:spTree>
    <p:extLst>
      <p:ext uri="{BB962C8B-B14F-4D97-AF65-F5344CB8AC3E}">
        <p14:creationId xmlns:p14="http://schemas.microsoft.com/office/powerpoint/2010/main" val="90524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9D9AB19-5953-43B6-894B-3ACE47B933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05739" y="1854200"/>
            <a:ext cx="6870787" cy="419893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06840F29-C0DF-46F1-B644-94BE32C83873}"/>
              </a:ext>
            </a:extLst>
          </p:cNvPr>
          <p:cNvSpPr>
            <a:spLocks noGrp="1"/>
          </p:cNvSpPr>
          <p:nvPr>
            <p:ph type="title"/>
          </p:nvPr>
        </p:nvSpPr>
        <p:spPr>
          <a:xfrm>
            <a:off x="1185931" y="486811"/>
            <a:ext cx="9291638" cy="1049337"/>
          </a:xfrm>
        </p:spPr>
        <p:txBody>
          <a:bodyPr/>
          <a:lstStyle/>
          <a:p>
            <a:r>
              <a:rPr lang="en-US" dirty="0"/>
              <a:t>4. RESULTS</a:t>
            </a:r>
            <a:endParaRPr lang="en-IN" dirty="0"/>
          </a:p>
        </p:txBody>
      </p:sp>
      <p:sp>
        <p:nvSpPr>
          <p:cNvPr id="6" name="TextBox 5">
            <a:extLst>
              <a:ext uri="{FF2B5EF4-FFF2-40B4-BE49-F238E27FC236}">
                <a16:creationId xmlns:a16="http://schemas.microsoft.com/office/drawing/2014/main" id="{5E0BA219-6FF4-4EBE-9387-F3508DA327EB}"/>
              </a:ext>
            </a:extLst>
          </p:cNvPr>
          <p:cNvSpPr txBox="1"/>
          <p:nvPr/>
        </p:nvSpPr>
        <p:spPr>
          <a:xfrm>
            <a:off x="815474" y="2080592"/>
            <a:ext cx="3591339" cy="2462213"/>
          </a:xfrm>
          <a:prstGeom prst="rect">
            <a:avLst/>
          </a:prstGeom>
          <a:noFill/>
        </p:spPr>
        <p:txBody>
          <a:bodyPr wrap="square" rtlCol="0">
            <a:spAutoFit/>
          </a:bodyPr>
          <a:lstStyle/>
          <a:p>
            <a:r>
              <a:rPr lang="en-US" sz="3200" dirty="0">
                <a:latin typeface="SFMono-Regular"/>
              </a:rPr>
              <a:t>Population density in Jakarta :</a:t>
            </a:r>
          </a:p>
          <a:p>
            <a:r>
              <a:rPr lang="en-US" dirty="0">
                <a:latin typeface="SFMono-Regular"/>
              </a:rPr>
              <a:t>Based on the graph results shown that areas need the distribution of masks the most is Central Jakarta (Jakarta Pusat) with the most populated areas</a:t>
            </a:r>
            <a:endParaRPr lang="en-IN" dirty="0">
              <a:latin typeface="SFMono-Regular"/>
            </a:endParaRPr>
          </a:p>
        </p:txBody>
      </p:sp>
    </p:spTree>
    <p:extLst>
      <p:ext uri="{BB962C8B-B14F-4D97-AF65-F5344CB8AC3E}">
        <p14:creationId xmlns:p14="http://schemas.microsoft.com/office/powerpoint/2010/main" val="214610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F2C6-3A88-49BE-95A4-B30F97E0DC3E}"/>
              </a:ext>
            </a:extLst>
          </p:cNvPr>
          <p:cNvSpPr>
            <a:spLocks noGrp="1"/>
          </p:cNvSpPr>
          <p:nvPr>
            <p:ph type="title"/>
          </p:nvPr>
        </p:nvSpPr>
        <p:spPr/>
        <p:txBody>
          <a:bodyPr/>
          <a:lstStyle/>
          <a:p>
            <a:r>
              <a:rPr lang="en-US" dirty="0"/>
              <a:t> </a:t>
            </a:r>
            <a:endParaRPr lang="en-IN" dirty="0"/>
          </a:p>
        </p:txBody>
      </p:sp>
      <p:pic>
        <p:nvPicPr>
          <p:cNvPr id="2050" name="Picture 2">
            <a:extLst>
              <a:ext uri="{FF2B5EF4-FFF2-40B4-BE49-F238E27FC236}">
                <a16:creationId xmlns:a16="http://schemas.microsoft.com/office/drawing/2014/main" id="{8D2BAE68-B5BC-4A1A-B196-F97D07BFC1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56313" y="804519"/>
            <a:ext cx="6904383" cy="49336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C73A61-6973-4DD9-91F7-36D1F154868D}"/>
              </a:ext>
            </a:extLst>
          </p:cNvPr>
          <p:cNvSpPr txBox="1"/>
          <p:nvPr/>
        </p:nvSpPr>
        <p:spPr>
          <a:xfrm>
            <a:off x="954157" y="1329136"/>
            <a:ext cx="3816626" cy="2677656"/>
          </a:xfrm>
          <a:prstGeom prst="rect">
            <a:avLst/>
          </a:prstGeom>
          <a:noFill/>
        </p:spPr>
        <p:txBody>
          <a:bodyPr wrap="square" rtlCol="0">
            <a:spAutoFit/>
          </a:bodyPr>
          <a:lstStyle/>
          <a:p>
            <a:r>
              <a:rPr lang="en-US" sz="3200" i="0" dirty="0">
                <a:solidFill>
                  <a:schemeClr val="tx1">
                    <a:lumMod val="95000"/>
                  </a:schemeClr>
                </a:solidFill>
                <a:effectLst/>
                <a:latin typeface="SFMono-Regular"/>
              </a:rPr>
              <a:t>The population density in Jakarta, </a:t>
            </a:r>
          </a:p>
          <a:p>
            <a:r>
              <a:rPr lang="en-US" sz="3200" i="0" dirty="0">
                <a:solidFill>
                  <a:schemeClr val="tx1">
                    <a:lumMod val="95000"/>
                  </a:schemeClr>
                </a:solidFill>
                <a:effectLst/>
                <a:latin typeface="SFMono-Regular"/>
              </a:rPr>
              <a:t>per district:</a:t>
            </a:r>
          </a:p>
          <a:p>
            <a:r>
              <a:rPr lang="en-US" dirty="0">
                <a:latin typeface="SFMono-Regular"/>
              </a:rPr>
              <a:t> 5 districts that mostly need for a distribution of masks are Kali </a:t>
            </a:r>
            <a:r>
              <a:rPr lang="en-US" dirty="0" err="1">
                <a:latin typeface="SFMono-Regular"/>
              </a:rPr>
              <a:t>Anyar</a:t>
            </a:r>
            <a:r>
              <a:rPr lang="en-US" dirty="0">
                <a:latin typeface="SFMono-Regular"/>
              </a:rPr>
              <a:t>, Kampung </a:t>
            </a:r>
            <a:r>
              <a:rPr lang="en-US" dirty="0" err="1">
                <a:latin typeface="SFMono-Regular"/>
              </a:rPr>
              <a:t>Rawa</a:t>
            </a:r>
            <a:r>
              <a:rPr lang="en-US" dirty="0">
                <a:latin typeface="SFMono-Regular"/>
              </a:rPr>
              <a:t>, </a:t>
            </a:r>
            <a:r>
              <a:rPr lang="en-US" dirty="0" err="1">
                <a:latin typeface="SFMono-Regular"/>
              </a:rPr>
              <a:t>Galur</a:t>
            </a:r>
            <a:r>
              <a:rPr lang="en-US" dirty="0">
                <a:latin typeface="SFMono-Regular"/>
              </a:rPr>
              <a:t>, Tanah Tinggi, and </a:t>
            </a:r>
            <a:r>
              <a:rPr lang="en-US" dirty="0" err="1">
                <a:latin typeface="SFMono-Regular"/>
              </a:rPr>
              <a:t>Kerendang</a:t>
            </a:r>
            <a:r>
              <a:rPr lang="en-US" dirty="0">
                <a:latin typeface="SFMono-Regular"/>
              </a:rPr>
              <a:t>.</a:t>
            </a:r>
            <a:endParaRPr lang="en-IN" dirty="0">
              <a:latin typeface="SFMono-Regular"/>
            </a:endParaRPr>
          </a:p>
        </p:txBody>
      </p:sp>
    </p:spTree>
    <p:extLst>
      <p:ext uri="{BB962C8B-B14F-4D97-AF65-F5344CB8AC3E}">
        <p14:creationId xmlns:p14="http://schemas.microsoft.com/office/powerpoint/2010/main" val="1641931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0CD9-ACD5-4324-A934-B57BB9ED1BC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824E93A1-6DAD-4A0B-9F52-406E97A54076}"/>
              </a:ext>
            </a:extLst>
          </p:cNvPr>
          <p:cNvSpPr>
            <a:spLocks noGrp="1"/>
          </p:cNvSpPr>
          <p:nvPr>
            <p:ph idx="1"/>
          </p:nvPr>
        </p:nvSpPr>
        <p:spPr>
          <a:xfrm>
            <a:off x="1332310" y="804519"/>
            <a:ext cx="9291215" cy="4999933"/>
          </a:xfrm>
        </p:spPr>
        <p:txBody>
          <a:bodyPr/>
          <a:lstStyle/>
          <a:p>
            <a:r>
              <a:rPr lang="en-US" dirty="0">
                <a:solidFill>
                  <a:schemeClr val="tx1">
                    <a:lumMod val="95000"/>
                  </a:schemeClr>
                </a:solidFill>
                <a:latin typeface="SFMono-Regular"/>
              </a:rPr>
              <a:t>We can see from the above map, most of the districts are within the main outer ring roads surrounding the city, and others are situated outside the main ring roads. </a:t>
            </a:r>
            <a:endParaRPr lang="en-IN" dirty="0">
              <a:solidFill>
                <a:schemeClr val="tx1">
                  <a:lumMod val="95000"/>
                </a:schemeClr>
              </a:solidFill>
              <a:latin typeface="SFMono-Regular"/>
            </a:endParaRPr>
          </a:p>
        </p:txBody>
      </p:sp>
      <p:pic>
        <p:nvPicPr>
          <p:cNvPr id="5" name="Picture 4">
            <a:extLst>
              <a:ext uri="{FF2B5EF4-FFF2-40B4-BE49-F238E27FC236}">
                <a16:creationId xmlns:a16="http://schemas.microsoft.com/office/drawing/2014/main" id="{75CD9033-C275-4C6F-8085-BD9A690EA5D0}"/>
              </a:ext>
            </a:extLst>
          </p:cNvPr>
          <p:cNvPicPr>
            <a:picLocks noChangeAspect="1"/>
          </p:cNvPicPr>
          <p:nvPr/>
        </p:nvPicPr>
        <p:blipFill>
          <a:blip r:embed="rId2"/>
          <a:stretch>
            <a:fillRect/>
          </a:stretch>
        </p:blipFill>
        <p:spPr>
          <a:xfrm>
            <a:off x="1908312" y="1749286"/>
            <a:ext cx="7921479" cy="3961269"/>
          </a:xfrm>
          <a:prstGeom prst="rect">
            <a:avLst/>
          </a:prstGeom>
        </p:spPr>
      </p:pic>
    </p:spTree>
    <p:extLst>
      <p:ext uri="{BB962C8B-B14F-4D97-AF65-F5344CB8AC3E}">
        <p14:creationId xmlns:p14="http://schemas.microsoft.com/office/powerpoint/2010/main" val="2691530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8CCD-1730-40A5-AC58-3C5006B3A48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8D9D7D8B-80B1-4B3E-B737-57EB5F2CFB93}"/>
              </a:ext>
            </a:extLst>
          </p:cNvPr>
          <p:cNvSpPr>
            <a:spLocks noGrp="1"/>
          </p:cNvSpPr>
          <p:nvPr>
            <p:ph idx="1"/>
          </p:nvPr>
        </p:nvSpPr>
        <p:spPr>
          <a:xfrm>
            <a:off x="1451579" y="649358"/>
            <a:ext cx="9291215" cy="4816988"/>
          </a:xfrm>
        </p:spPr>
        <p:txBody>
          <a:bodyPr/>
          <a:lstStyle/>
          <a:p>
            <a:r>
              <a:rPr lang="en-US" b="0" i="0" dirty="0">
                <a:solidFill>
                  <a:schemeClr val="tx1">
                    <a:lumMod val="95000"/>
                  </a:schemeClr>
                </a:solidFill>
                <a:effectLst/>
                <a:latin typeface="SFMono-Regular"/>
              </a:rPr>
              <a:t>We can see that most of the regions in Jakarta are now in the ‘RED’ zone, with the radius of the circle represent the relative extent of Covid-19 distribution in the City of Jakarta</a:t>
            </a:r>
            <a:endParaRPr lang="en-IN" dirty="0">
              <a:solidFill>
                <a:schemeClr val="tx1">
                  <a:lumMod val="95000"/>
                </a:schemeClr>
              </a:solidFill>
              <a:latin typeface="SFMono-Regular"/>
            </a:endParaRPr>
          </a:p>
        </p:txBody>
      </p:sp>
      <p:pic>
        <p:nvPicPr>
          <p:cNvPr id="5" name="Picture 4">
            <a:extLst>
              <a:ext uri="{FF2B5EF4-FFF2-40B4-BE49-F238E27FC236}">
                <a16:creationId xmlns:a16="http://schemas.microsoft.com/office/drawing/2014/main" id="{7B2B00DE-05D9-4527-AD75-21C652DD764D}"/>
              </a:ext>
            </a:extLst>
          </p:cNvPr>
          <p:cNvPicPr>
            <a:picLocks noChangeAspect="1"/>
          </p:cNvPicPr>
          <p:nvPr/>
        </p:nvPicPr>
        <p:blipFill>
          <a:blip r:embed="rId2"/>
          <a:stretch>
            <a:fillRect/>
          </a:stretch>
        </p:blipFill>
        <p:spPr>
          <a:xfrm>
            <a:off x="2093843" y="2008915"/>
            <a:ext cx="7583993" cy="3835043"/>
          </a:xfrm>
          <a:prstGeom prst="rect">
            <a:avLst/>
          </a:prstGeom>
        </p:spPr>
      </p:pic>
    </p:spTree>
    <p:extLst>
      <p:ext uri="{BB962C8B-B14F-4D97-AF65-F5344CB8AC3E}">
        <p14:creationId xmlns:p14="http://schemas.microsoft.com/office/powerpoint/2010/main" val="29558954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51</TotalTime>
  <Words>997</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Helvetica Neue</vt:lpstr>
      <vt:lpstr>Rockwell</vt:lpstr>
      <vt:lpstr>SFMono-Regular</vt:lpstr>
      <vt:lpstr>Wingdings</vt:lpstr>
      <vt:lpstr>Gallery</vt:lpstr>
      <vt:lpstr>CAPSTONE Project- The battle of NEIGHBORHOODS</vt:lpstr>
      <vt:lpstr>1. introduction</vt:lpstr>
      <vt:lpstr>2. Data acquisition and cleaning</vt:lpstr>
      <vt:lpstr>Datasets</vt:lpstr>
      <vt:lpstr>3. METHODOLOGY</vt:lpstr>
      <vt:lpstr>4. RESULTS</vt:lpstr>
      <vt:lpstr> </vt:lpstr>
      <vt:lpstr> </vt:lpstr>
      <vt:lpstr> </vt:lpstr>
      <vt:lpstr> </vt:lpstr>
      <vt:lpstr>5. DISCUSSION</vt:lpstr>
      <vt:lpstr> </vt:lpstr>
      <vt:lpstr> </vt:lpstr>
      <vt:lpstr>6.conclusion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NEIGHBORHOODS</dc:title>
  <dc:creator>Hemaja Patoju</dc:creator>
  <cp:lastModifiedBy>Hemaja Patoju</cp:lastModifiedBy>
  <cp:revision>5</cp:revision>
  <dcterms:created xsi:type="dcterms:W3CDTF">2020-10-29T11:31:04Z</dcterms:created>
  <dcterms:modified xsi:type="dcterms:W3CDTF">2020-10-29T12:22:54Z</dcterms:modified>
</cp:coreProperties>
</file>