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3" r:id="rId2"/>
    <p:sldId id="278" r:id="rId3"/>
    <p:sldId id="302" r:id="rId4"/>
    <p:sldId id="299" r:id="rId5"/>
    <p:sldId id="301" r:id="rId6"/>
    <p:sldId id="300" r:id="rId7"/>
    <p:sldId id="283" r:id="rId8"/>
    <p:sldId id="284" r:id="rId9"/>
    <p:sldId id="295" r:id="rId10"/>
    <p:sldId id="296" r:id="rId11"/>
    <p:sldId id="304" r:id="rId12"/>
    <p:sldId id="306" r:id="rId13"/>
    <p:sldId id="305" r:id="rId14"/>
    <p:sldId id="307" r:id="rId15"/>
    <p:sldId id="308" r:id="rId16"/>
    <p:sldId id="309" r:id="rId17"/>
    <p:sldId id="310" r:id="rId18"/>
    <p:sldId id="285" r:id="rId19"/>
    <p:sldId id="294" r:id="rId20"/>
    <p:sldId id="286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DFC"/>
    <a:srgbClr val="B7B7B7"/>
    <a:srgbClr val="00B0F0"/>
    <a:srgbClr val="FBA30C"/>
    <a:srgbClr val="FAEE00"/>
    <a:srgbClr val="B6B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1" autoAdjust="0"/>
    <p:restoredTop sz="97054" autoAdjust="0"/>
  </p:normalViewPr>
  <p:slideViewPr>
    <p:cSldViewPr snapToGrid="0">
      <p:cViewPr varScale="1">
        <p:scale>
          <a:sx n="49" d="100"/>
          <a:sy n="49" d="100"/>
        </p:scale>
        <p:origin x="2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0EB05-80E2-4402-B903-AF7FAB27BDF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6178-38CE-400B-8C1F-59944D88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96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E6849-397A-4A94-9AF1-9F732167AF7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043FA-11CB-4445-9277-9DE921766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soygene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GDC008-1-001_1_train.png</a:t>
            </a:r>
          </a:p>
          <a:p>
            <a:endParaRPr lang="en-US" dirty="0" smtClean="0"/>
          </a:p>
          <a:p>
            <a:r>
              <a:rPr lang="en-US" dirty="0" smtClean="0"/>
              <a:t>R6</a:t>
            </a:r>
          </a:p>
          <a:p>
            <a:r>
              <a:rPr lang="en-US" dirty="0" smtClean="0"/>
              <a:t>yd064_R6_4_train.png</a:t>
            </a:r>
          </a:p>
          <a:p>
            <a:r>
              <a:rPr lang="en-US" dirty="0" smtClean="0"/>
              <a:t>yd054,</a:t>
            </a:r>
            <a:r>
              <a:rPr lang="en-US" baseline="0" dirty="0" smtClean="0"/>
              <a:t> yd061, yd064 look very similar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043FA-11CB-4445-9277-9DE9217669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65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dual-attention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043FA-11CB-4445-9277-9DE9217669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9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dual-attention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043FA-11CB-4445-9277-9DE9217669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5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dual-attention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043FA-11CB-4445-9277-9DE9217669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9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dual-attention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043FA-11CB-4445-9277-9DE9217669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5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dual-attention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043FA-11CB-4445-9277-9DE9217669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56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 the dual-attention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043FA-11CB-4445-9277-9DE9217669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403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flickr.com/photos/anjalorenz/50145521371/in/photolist-2jpbUsF-2m7MQWY-2m6cnjQ-2gPQAUV-rH3Trj-2gPPP9a-2gPQByF-2gPQChz-2n9jahs-2n9e6mC-2nHhmPF-2mwA4Ty-2j2kn4i-2mnYed4-2nhMcGy-2gPPPHM-2gBVk5p-LHoK5o-2mV4x6f-X3cQpT-S725Km-2p1Xut7-2nvapro-2nvcTax-2mbfoAj-2nhNnrd-263SDSN-2oBNxfH-2mb6rXj-2nFmqVS-2nujLBc-2nEyT2i-2nEtPae-2oMH6WE-2fkwRqV-2oDAno7-2oDCfve-2oBbofn-2mbdYr8-JZ7iDv-2gjkYnN-2gkPSE1-2mbdYrJ-2gdneS7-2mbbhnP-2oLsznh-vtdCz9-wnVewd-2nEyQ5G-dT12zz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2043FA-11CB-4445-9277-9DE92176699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9722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0" y="3571875"/>
            <a:ext cx="12192000" cy="3286124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746061"/>
            <a:ext cx="9144000" cy="590931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36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228600" lvl="0" indent="-228600"/>
            <a:r>
              <a:rPr lang="en-US" noProof="0" dirty="0"/>
              <a:t>Subtitle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869331"/>
            <a:ext cx="8156235" cy="840230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pPr marL="0" lvl="0"/>
            <a:r>
              <a:rPr lang="en-US" noProof="0" dirty="0"/>
              <a:t>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0016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A20B-E823-49EB-A12F-1F92A0BA8F96}" type="datetime7">
              <a:rPr lang="en-US" smtClean="0"/>
              <a:t>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9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D94EC-77A4-4C6A-8F10-75E1795EFC3D}" type="datetime7">
              <a:rPr lang="en-US" smtClean="0"/>
              <a:t>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30" y="156115"/>
            <a:ext cx="10515600" cy="793339"/>
          </a:xfrm>
        </p:spPr>
        <p:txBody>
          <a:bodyPr/>
          <a:lstStyle>
            <a:lvl1pPr>
              <a:defRPr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30" y="981728"/>
            <a:ext cx="10515600" cy="4789180"/>
          </a:xfrm>
        </p:spPr>
        <p:txBody>
          <a:bodyPr>
            <a:normAutofit/>
          </a:bodyPr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400" b="0">
                <a:latin typeface="Verdana" panose="020B060403050404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1pPr>
            <a:lvl2pPr marL="6858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3pPr>
            <a:lvl4pPr marL="16002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4pPr>
            <a:lvl5pPr marL="2057400" indent="-2286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Lucida Sans Unicode" panose="020B0602030504020204" pitchFamily="34" charset="0"/>
              </a:defRPr>
            </a:lvl5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79769"/>
            <a:ext cx="731520" cy="365125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A067BE0C-D399-44E9-9AC9-0DB902C31246}" type="datetime7">
              <a:rPr lang="en-US" smtClean="0"/>
              <a:pPr/>
              <a:t>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79768"/>
            <a:ext cx="4114800" cy="365125"/>
          </a:xfrm>
          <a:noFill/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22280" y="6479767"/>
            <a:ext cx="731520" cy="365125"/>
          </a:xfrm>
        </p:spPr>
        <p:txBody>
          <a:bodyPr/>
          <a:lstStyle>
            <a:lvl1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594CEDED-D3EC-4391-9C77-1999D26E61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831581CA-8D80-411B-B8AE-8E2404D036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6117701"/>
            <a:ext cx="10514013" cy="329792"/>
          </a:xfrm>
        </p:spPr>
        <p:txBody>
          <a:bodyPr>
            <a:noAutofit/>
          </a:bodyPr>
          <a:lstStyle>
            <a:lvl1pPr marL="0" indent="0">
              <a:buNone/>
              <a:defRPr sz="1200">
                <a:latin typeface="+mn-lt"/>
              </a:defRPr>
            </a:lvl1pPr>
            <a:lvl2pPr marL="457200" indent="0">
              <a:buNone/>
              <a:defRPr sz="1200">
                <a:latin typeface="+mn-lt"/>
              </a:defRPr>
            </a:lvl2pPr>
            <a:lvl3pPr marL="914400" indent="0">
              <a:buNone/>
              <a:defRPr sz="1200">
                <a:latin typeface="+mn-lt"/>
              </a:defRPr>
            </a:lvl3pPr>
            <a:lvl4pPr marL="1371600" indent="0">
              <a:buNone/>
              <a:defRPr sz="1200">
                <a:latin typeface="+mn-lt"/>
              </a:defRPr>
            </a:lvl4pPr>
            <a:lvl5pPr marL="1828800" indent="0">
              <a:buNone/>
              <a:defRPr sz="1200">
                <a:latin typeface="+mn-lt"/>
              </a:defRPr>
            </a:lvl5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8152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5578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6E8C-3A42-4F63-BDEE-BAB9FEE06546}" type="datetime7">
              <a:rPr lang="en-US" smtClean="0"/>
              <a:t>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1E4A-9C5A-4957-8ADE-8A509DCC6DB9}" type="datetime7">
              <a:rPr lang="en-US" smtClean="0"/>
              <a:t>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8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E2CCC-C422-4A60-951A-AC4BA66836BF}" type="datetime7">
              <a:rPr lang="en-US" smtClean="0"/>
              <a:t>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04F5-7438-46BE-B8B8-A04CEE129520}" type="datetime7">
              <a:rPr lang="en-US" smtClean="0"/>
              <a:t>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0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505F-B591-4A0B-9176-938D81DF6E52}" type="datetime7">
              <a:rPr lang="en-US" smtClean="0"/>
              <a:t>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Arkel Rios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5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B483E-7C12-4D6C-823D-74CC6CDD6E31}" type="datetime7">
              <a:rPr lang="en-US" smtClean="0"/>
              <a:t>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9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037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15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731520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92EB6FAC-529B-45B4-8296-244AE83C31B0}" type="datetime7">
              <a:rPr lang="en-US" smtClean="0"/>
              <a:pPr/>
              <a:t>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4"/>
            <a:ext cx="41148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22280" y="6493767"/>
            <a:ext cx="731520" cy="3651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594CEDED-D3EC-4391-9C77-1999D26E61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4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 Pro Semibold" panose="02040702050405020303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1.png"/><Relationship Id="rId5" Type="http://schemas.openxmlformats.org/officeDocument/2006/relationships/image" Target="../media/image1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12.pn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4" Type="http://schemas.openxmlformats.org/officeDocument/2006/relationships/image" Target="../media/image11.png"/><Relationship Id="rId9" Type="http://schemas.openxmlformats.org/officeDocument/2006/relationships/image" Target="../media/image54.png"/><Relationship Id="rId1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24.png"/><Relationship Id="rId18" Type="http://schemas.openxmlformats.org/officeDocument/2006/relationships/image" Target="../media/image25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image" Target="../media/image23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5" Type="http://schemas.openxmlformats.org/officeDocument/2006/relationships/image" Target="../media/image59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24.png"/><Relationship Id="rId18" Type="http://schemas.openxmlformats.org/officeDocument/2006/relationships/image" Target="../media/image25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image" Target="../media/image23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22.png"/><Relationship Id="rId5" Type="http://schemas.openxmlformats.org/officeDocument/2006/relationships/image" Target="../media/image12.png"/><Relationship Id="rId15" Type="http://schemas.openxmlformats.org/officeDocument/2006/relationships/image" Target="../media/image59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3" Type="http://schemas.openxmlformats.org/officeDocument/2006/relationships/image" Target="../media/image16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80.png"/><Relationship Id="rId5" Type="http://schemas.openxmlformats.org/officeDocument/2006/relationships/image" Target="../media/image18.png"/><Relationship Id="rId15" Type="http://schemas.openxmlformats.org/officeDocument/2006/relationships/image" Target="../media/image420.png"/><Relationship Id="rId10" Type="http://schemas.openxmlformats.org/officeDocument/2006/relationships/image" Target="../media/image370.png"/><Relationship Id="rId4" Type="http://schemas.openxmlformats.org/officeDocument/2006/relationships/image" Target="../media/image17.png"/><Relationship Id="rId9" Type="http://schemas.openxmlformats.org/officeDocument/2006/relationships/image" Target="../media/image360.png"/><Relationship Id="rId14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6.png"/><Relationship Id="rId7" Type="http://schemas.openxmlformats.org/officeDocument/2006/relationships/image" Target="NUL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7.png"/><Relationship Id="rId7" Type="http://schemas.openxmlformats.org/officeDocument/2006/relationships/image" Target="../media/image17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NULL"/><Relationship Id="rId5" Type="http://schemas.openxmlformats.org/officeDocument/2006/relationships/image" Target="../media/image15.png"/><Relationship Id="rId10" Type="http://schemas.openxmlformats.org/officeDocument/2006/relationships/image" Target="NUL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Edwin </a:t>
            </a:r>
            <a:r>
              <a:rPr lang="en-US" dirty="0"/>
              <a:t>Arkel Rios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94871" y="4869331"/>
            <a:ext cx="8156235" cy="840230"/>
          </a:xfrm>
        </p:spPr>
        <p:txBody>
          <a:bodyPr/>
          <a:lstStyle/>
          <a:p>
            <a:r>
              <a:rPr lang="en-US" smtClean="0"/>
              <a:t>ILA SAW Figures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2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582420" y="2064969"/>
            <a:ext cx="9283781" cy="167301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3" t="87234" r="25152" b="691"/>
          <a:stretch/>
        </p:blipFill>
        <p:spPr>
          <a:xfrm>
            <a:off x="8697893" y="32981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63124" r="37128" b="24801"/>
          <a:stretch/>
        </p:blipFill>
        <p:spPr>
          <a:xfrm>
            <a:off x="8330153" y="2564349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75179" r="37128" b="12746"/>
          <a:stretch/>
        </p:blipFill>
        <p:spPr>
          <a:xfrm>
            <a:off x="8330153" y="2930658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1" name="Picture 10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9" t="51069" r="13176" b="36857"/>
          <a:stretch/>
        </p:blipFill>
        <p:spPr>
          <a:xfrm>
            <a:off x="9065861" y="2198720"/>
            <a:ext cx="365760" cy="364124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3" t="63124" r="25152" b="24801"/>
          <a:stretch/>
        </p:blipFill>
        <p:spPr>
          <a:xfrm>
            <a:off x="8698484" y="2568762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9" t="63124" r="13176" b="24801"/>
          <a:stretch/>
        </p:blipFill>
        <p:spPr>
          <a:xfrm>
            <a:off x="9065071" y="2567728"/>
            <a:ext cx="367341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3" t="75179" r="25152" b="12746"/>
          <a:stretch/>
        </p:blipFill>
        <p:spPr>
          <a:xfrm>
            <a:off x="8699070" y="2929426"/>
            <a:ext cx="363406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87234" r="37128" b="691"/>
          <a:stretch/>
        </p:blipFill>
        <p:spPr>
          <a:xfrm>
            <a:off x="8330153" y="3298801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6" name="Picture 15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5" t="51069" r="1200" b="36857"/>
          <a:stretch/>
        </p:blipFill>
        <p:spPr>
          <a:xfrm>
            <a:off x="9434373" y="21981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5" t="63124" r="1200" b="24801"/>
          <a:stretch/>
        </p:blipFill>
        <p:spPr>
          <a:xfrm>
            <a:off x="9434238" y="2564768"/>
            <a:ext cx="366640" cy="367618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3" t="51069" r="25152" b="36857"/>
          <a:stretch/>
        </p:blipFill>
        <p:spPr>
          <a:xfrm>
            <a:off x="8697893" y="2199586"/>
            <a:ext cx="363978" cy="367497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51069" r="37128" b="36857"/>
          <a:stretch/>
        </p:blipFill>
        <p:spPr>
          <a:xfrm>
            <a:off x="8330153" y="2198186"/>
            <a:ext cx="365760" cy="36814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2" t="75160" r="13033" b="12766"/>
          <a:stretch/>
        </p:blipFill>
        <p:spPr>
          <a:xfrm>
            <a:off x="9066100" y="29294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2" t="87234" r="13033" b="691"/>
          <a:stretch/>
        </p:blipFill>
        <p:spPr>
          <a:xfrm>
            <a:off x="9066100" y="32981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7" t="75160" r="958" b="12766"/>
          <a:stretch/>
        </p:blipFill>
        <p:spPr>
          <a:xfrm>
            <a:off x="9434373" y="2928604"/>
            <a:ext cx="365760" cy="36865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7" t="87234" r="958" b="691"/>
          <a:stretch/>
        </p:blipFill>
        <p:spPr>
          <a:xfrm>
            <a:off x="9434373" y="32981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3" t="86932" r="50666" b="993"/>
          <a:stretch/>
        </p:blipFill>
        <p:spPr>
          <a:xfrm>
            <a:off x="7172774" y="3298389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t="86932" r="62687" b="993"/>
          <a:stretch/>
        </p:blipFill>
        <p:spPr>
          <a:xfrm>
            <a:off x="6807014" y="3298389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86932" r="74761" b="993"/>
          <a:stretch/>
        </p:blipFill>
        <p:spPr>
          <a:xfrm>
            <a:off x="6441254" y="3298389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86932" r="86836" b="993"/>
          <a:stretch/>
        </p:blipFill>
        <p:spPr>
          <a:xfrm>
            <a:off x="6075494" y="3298389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3" t="74858" r="50666" b="13068"/>
          <a:stretch/>
        </p:blipFill>
        <p:spPr>
          <a:xfrm>
            <a:off x="7172774" y="2932629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t="74858" r="62687" b="13068"/>
          <a:stretch/>
        </p:blipFill>
        <p:spPr>
          <a:xfrm>
            <a:off x="6807014" y="2932629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74858" r="74761" b="13068"/>
          <a:stretch/>
        </p:blipFill>
        <p:spPr>
          <a:xfrm>
            <a:off x="6441254" y="2932629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74858" r="86836" b="13068"/>
          <a:stretch/>
        </p:blipFill>
        <p:spPr>
          <a:xfrm>
            <a:off x="6075494" y="2932629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3" t="62783" r="50666" b="25142"/>
          <a:stretch/>
        </p:blipFill>
        <p:spPr>
          <a:xfrm>
            <a:off x="7172774" y="2566869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t="62783" r="62687" b="25142"/>
          <a:stretch/>
        </p:blipFill>
        <p:spPr>
          <a:xfrm>
            <a:off x="6807014" y="2566869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62783" r="74761" b="25142"/>
          <a:stretch/>
        </p:blipFill>
        <p:spPr>
          <a:xfrm>
            <a:off x="6441254" y="2566869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62783" r="86836" b="25142"/>
          <a:stretch/>
        </p:blipFill>
        <p:spPr>
          <a:xfrm>
            <a:off x="6075494" y="2566869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3" t="50708" r="50666" b="37217"/>
          <a:stretch/>
        </p:blipFill>
        <p:spPr>
          <a:xfrm>
            <a:off x="7172774" y="2201109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t="50708" r="62687" b="37217"/>
          <a:stretch/>
        </p:blipFill>
        <p:spPr>
          <a:xfrm>
            <a:off x="6807014" y="2201109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50708" r="74761" b="37217"/>
          <a:stretch/>
        </p:blipFill>
        <p:spPr>
          <a:xfrm>
            <a:off x="6441254" y="2201109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50708" r="86836" b="37217"/>
          <a:stretch/>
        </p:blipFill>
        <p:spPr>
          <a:xfrm>
            <a:off x="6075494" y="2201109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37023" r="1125" b="50902"/>
          <a:stretch/>
        </p:blipFill>
        <p:spPr>
          <a:xfrm>
            <a:off x="4819832" y="32954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5" t="37023" r="13200" b="50902"/>
          <a:stretch/>
        </p:blipFill>
        <p:spPr>
          <a:xfrm>
            <a:off x="4454072" y="32954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1" t="37023" r="25275" b="50902"/>
          <a:stretch/>
        </p:blipFill>
        <p:spPr>
          <a:xfrm>
            <a:off x="4087564" y="32954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37023" r="37349" b="50902"/>
          <a:stretch/>
        </p:blipFill>
        <p:spPr>
          <a:xfrm>
            <a:off x="3723448" y="329546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24949" r="1125" b="62977"/>
          <a:stretch/>
        </p:blipFill>
        <p:spPr>
          <a:xfrm>
            <a:off x="4819832" y="29297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5" t="24949" r="13200" b="62977"/>
          <a:stretch/>
        </p:blipFill>
        <p:spPr>
          <a:xfrm>
            <a:off x="4454072" y="29297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1" t="24949" r="25275" b="62977"/>
          <a:stretch/>
        </p:blipFill>
        <p:spPr>
          <a:xfrm>
            <a:off x="4087564" y="29297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24949" r="37349" b="62977"/>
          <a:stretch/>
        </p:blipFill>
        <p:spPr>
          <a:xfrm>
            <a:off x="3723448" y="292970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12874" r="1125" b="75051"/>
          <a:stretch/>
        </p:blipFill>
        <p:spPr>
          <a:xfrm>
            <a:off x="4819832" y="25639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5" t="12874" r="13200" b="75051"/>
          <a:stretch/>
        </p:blipFill>
        <p:spPr>
          <a:xfrm>
            <a:off x="4454072" y="25639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1" t="12874" r="25275" b="75051"/>
          <a:stretch/>
        </p:blipFill>
        <p:spPr>
          <a:xfrm>
            <a:off x="4087564" y="25639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12874" r="37349" b="75051"/>
          <a:stretch/>
        </p:blipFill>
        <p:spPr>
          <a:xfrm>
            <a:off x="3723448" y="256394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799" r="1125" b="87126"/>
          <a:stretch/>
        </p:blipFill>
        <p:spPr>
          <a:xfrm>
            <a:off x="4819832" y="21981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1" t="799" r="25275" b="87126"/>
          <a:stretch/>
        </p:blipFill>
        <p:spPr>
          <a:xfrm>
            <a:off x="4087564" y="21981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5" t="799" r="13200" b="87126"/>
          <a:stretch/>
        </p:blipFill>
        <p:spPr>
          <a:xfrm>
            <a:off x="4454072" y="21981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799" r="37349" b="87126"/>
          <a:stretch/>
        </p:blipFill>
        <p:spPr>
          <a:xfrm>
            <a:off x="3723448" y="219818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6" t="37426" r="51169" b="50499"/>
          <a:stretch/>
        </p:blipFill>
        <p:spPr>
          <a:xfrm>
            <a:off x="2469994" y="32954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37426" r="63244" b="50499"/>
          <a:stretch/>
        </p:blipFill>
        <p:spPr>
          <a:xfrm>
            <a:off x="2101057" y="32954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37426" r="75319" b="50499"/>
          <a:stretch/>
        </p:blipFill>
        <p:spPr>
          <a:xfrm>
            <a:off x="1735297" y="32954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37426" r="87393" b="50499"/>
          <a:stretch/>
        </p:blipFill>
        <p:spPr>
          <a:xfrm>
            <a:off x="1371181" y="329546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6" t="25351" r="51169" b="62574"/>
          <a:stretch/>
        </p:blipFill>
        <p:spPr>
          <a:xfrm>
            <a:off x="2469994" y="29297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25351" r="63244" b="62574"/>
          <a:stretch/>
        </p:blipFill>
        <p:spPr>
          <a:xfrm>
            <a:off x="2101057" y="29297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25351" r="75319" b="62574"/>
          <a:stretch/>
        </p:blipFill>
        <p:spPr>
          <a:xfrm>
            <a:off x="1735297" y="29297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25351" r="87393" b="62574"/>
          <a:stretch/>
        </p:blipFill>
        <p:spPr>
          <a:xfrm>
            <a:off x="1371181" y="292970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6" t="13277" r="51169" b="74649"/>
          <a:stretch/>
        </p:blipFill>
        <p:spPr>
          <a:xfrm>
            <a:off x="2469994" y="25639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13277" r="63244" b="74649"/>
          <a:stretch/>
        </p:blipFill>
        <p:spPr>
          <a:xfrm>
            <a:off x="2101057" y="25639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13277" r="75319" b="74649"/>
          <a:stretch/>
        </p:blipFill>
        <p:spPr>
          <a:xfrm>
            <a:off x="1735297" y="25639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13277" r="87393" b="74649"/>
          <a:stretch/>
        </p:blipFill>
        <p:spPr>
          <a:xfrm>
            <a:off x="1371181" y="256394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1202" r="63244" b="86723"/>
          <a:stretch/>
        </p:blipFill>
        <p:spPr>
          <a:xfrm>
            <a:off x="2101057" y="21981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6" t="1202" r="51169" b="86723"/>
          <a:stretch/>
        </p:blipFill>
        <p:spPr>
          <a:xfrm>
            <a:off x="2469994" y="21981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1202" r="75319" b="86723"/>
          <a:stretch/>
        </p:blipFill>
        <p:spPr>
          <a:xfrm>
            <a:off x="1735297" y="21981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1202" r="87393" b="86723"/>
          <a:stretch/>
        </p:blipFill>
        <p:spPr>
          <a:xfrm>
            <a:off x="1371181" y="219818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sp>
        <p:nvSpPr>
          <p:cNvPr id="72" name="Rectangle 71"/>
          <p:cNvSpPr/>
          <p:nvPr/>
        </p:nvSpPr>
        <p:spPr>
          <a:xfrm>
            <a:off x="694183" y="2200647"/>
            <a:ext cx="467017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Image A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46032" y="2198186"/>
            <a:ext cx="467017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Image B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400140" y="2198186"/>
            <a:ext cx="467017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Image A-B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00835" y="2200647"/>
            <a:ext cx="467017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Image B-A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1678534" y="4795054"/>
            <a:ext cx="729186" cy="1371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672184" y="3376976"/>
            <a:ext cx="729186" cy="1371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678534" y="1462827"/>
            <a:ext cx="729186" cy="1371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49152" y="299849"/>
            <a:ext cx="100584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Trainable </a:t>
            </a: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🔥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895418" y="299849"/>
            <a:ext cx="9144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Frozen </a:t>
            </a: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❄️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066620" y="299849"/>
            <a:ext cx="73152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Legend: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74787" y="737121"/>
            <a:ext cx="914400" cy="91440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Extractor Backbone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67607" y="1752219"/>
            <a:ext cx="128016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Maps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589187" y="1400588"/>
            <a:ext cx="343850" cy="36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067607" y="833191"/>
            <a:ext cx="1280160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25834" y="833191"/>
            <a:ext cx="822960" cy="5486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Projector MLP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/>
          <p:cNvCxnSpPr>
            <a:endCxn id="31" idx="1"/>
          </p:cNvCxnSpPr>
          <p:nvPr/>
        </p:nvCxnSpPr>
        <p:spPr>
          <a:xfrm flipV="1">
            <a:off x="5389322" y="1107511"/>
            <a:ext cx="236512" cy="36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9005225" y="230108"/>
            <a:ext cx="2851248" cy="75512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672184" y="50611"/>
            <a:ext cx="729186" cy="137160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84135" y="805989"/>
            <a:ext cx="1315119" cy="548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90831" y="1458361"/>
            <a:ext cx="73152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KD Loss</a:t>
            </a:r>
            <a:endParaRPr lang="en-US" sz="15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439361" y="1080495"/>
            <a:ext cx="1828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947657" y="1317470"/>
            <a:ext cx="0" cy="182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948392" y="1732678"/>
            <a:ext cx="0" cy="182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75340" r="806" b="393"/>
          <a:stretch>
            <a:fillRect/>
          </a:stretch>
        </p:blipFill>
        <p:spPr>
          <a:xfrm>
            <a:off x="1716737" y="5484533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75340" r="50721" b="393"/>
          <a:stretch>
            <a:fillRect/>
          </a:stretch>
        </p:blipFill>
        <p:spPr>
          <a:xfrm>
            <a:off x="1716737" y="4817447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50267" r="806" b="25466"/>
          <a:stretch>
            <a:fillRect/>
          </a:stretch>
        </p:blipFill>
        <p:spPr>
          <a:xfrm>
            <a:off x="1716737" y="4085879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50267" r="50721" b="25466"/>
          <a:stretch>
            <a:fillRect/>
          </a:stretch>
        </p:blipFill>
        <p:spPr>
          <a:xfrm>
            <a:off x="1716737" y="3422696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25366" r="806" b="50368"/>
          <a:stretch>
            <a:fillRect/>
          </a:stretch>
        </p:blipFill>
        <p:spPr>
          <a:xfrm>
            <a:off x="1716737" y="216398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5366" r="50721" b="50368"/>
          <a:stretch>
            <a:fillRect/>
          </a:stretch>
        </p:blipFill>
        <p:spPr>
          <a:xfrm>
            <a:off x="1716737" y="1498834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464" r="806" b="75269"/>
          <a:stretch>
            <a:fillRect/>
          </a:stretch>
        </p:blipFill>
        <p:spPr>
          <a:xfrm>
            <a:off x="1716737" y="764127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464" r="50721" b="75269"/>
          <a:stretch>
            <a:fillRect/>
          </a:stretch>
        </p:blipFill>
        <p:spPr>
          <a:xfrm>
            <a:off x="1716737" y="9704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1026" name="Picture 2" descr="cb-palet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51" y="5158136"/>
            <a:ext cx="3280186" cy="129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>
          <a:xfrm>
            <a:off x="9749152" y="642008"/>
            <a:ext cx="1005840" cy="274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Positives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895418" y="642008"/>
            <a:ext cx="914400" cy="274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Negatives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74787" y="1651521"/>
            <a:ext cx="9144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ILA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Elbow Connector 79"/>
          <p:cNvCxnSpPr>
            <a:stCxn id="21" idx="2"/>
            <a:endCxn id="67" idx="0"/>
          </p:cNvCxnSpPr>
          <p:nvPr/>
        </p:nvCxnSpPr>
        <p:spPr>
          <a:xfrm rot="5400000">
            <a:off x="2834174" y="1503462"/>
            <a:ext cx="1076117" cy="2670910"/>
          </a:xfrm>
          <a:prstGeom prst="bentConnector3">
            <a:avLst>
              <a:gd name="adj1" fmla="val 7342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6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1077030" y="175659"/>
            <a:ext cx="9278550" cy="5074521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86471" y="615034"/>
            <a:ext cx="146304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978878" y="615034"/>
            <a:ext cx="146304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84506" y="615034"/>
            <a:ext cx="146304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280045" y="1028836"/>
            <a:ext cx="9144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Trainable </a:t>
            </a: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🔥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276282" y="1426034"/>
            <a:ext cx="9144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Frozen </a:t>
            </a: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❄️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76282" y="684775"/>
            <a:ext cx="73152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Legend: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6912" y="1540912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1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00823" y="2014104"/>
            <a:ext cx="137392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Maps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22149" y="3494342"/>
            <a:ext cx="12801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Features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97874" y="4424355"/>
            <a:ext cx="192871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Projector MLP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214887" y="615034"/>
            <a:ext cx="1056873" cy="195285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76913" y="615034"/>
            <a:ext cx="146304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04669" y="4886649"/>
            <a:ext cx="131511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495470" y="4881143"/>
            <a:ext cx="113318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SupCon Loss</a:t>
            </a:r>
            <a:endParaRPr lang="en-US" sz="15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>
            <a:stCxn id="46" idx="3"/>
            <a:endCxn id="48" idx="1"/>
          </p:cNvCxnSpPr>
          <p:nvPr/>
        </p:nvCxnSpPr>
        <p:spPr>
          <a:xfrm flipV="1">
            <a:off x="3319788" y="5018303"/>
            <a:ext cx="1175682" cy="55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3" idx="1"/>
            <a:endCxn id="48" idx="3"/>
          </p:cNvCxnSpPr>
          <p:nvPr/>
        </p:nvCxnSpPr>
        <p:spPr>
          <a:xfrm flipH="1">
            <a:off x="5628659" y="5018303"/>
            <a:ext cx="11756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75340" r="806" b="393"/>
          <a:stretch>
            <a:fillRect/>
          </a:stretch>
        </p:blipFill>
        <p:spPr>
          <a:xfrm>
            <a:off x="8243477" y="666726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75340" r="50721" b="393"/>
          <a:stretch>
            <a:fillRect/>
          </a:stretch>
        </p:blipFill>
        <p:spPr>
          <a:xfrm>
            <a:off x="7542002" y="666726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50267" r="806" b="25466"/>
          <a:stretch>
            <a:fillRect/>
          </a:stretch>
        </p:blipFill>
        <p:spPr>
          <a:xfrm>
            <a:off x="6744261" y="666726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50267" r="50721" b="25466"/>
          <a:stretch>
            <a:fillRect/>
          </a:stretch>
        </p:blipFill>
        <p:spPr>
          <a:xfrm>
            <a:off x="6059628" y="666726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25366" r="806" b="50368"/>
          <a:stretch>
            <a:fillRect/>
          </a:stretch>
        </p:blipFill>
        <p:spPr>
          <a:xfrm>
            <a:off x="3441512" y="663717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5366" r="50721" b="50368"/>
          <a:stretch>
            <a:fillRect/>
          </a:stretch>
        </p:blipFill>
        <p:spPr>
          <a:xfrm>
            <a:off x="2740037" y="663717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464" r="806" b="75269"/>
          <a:stretch>
            <a:fillRect/>
          </a:stretch>
        </p:blipFill>
        <p:spPr>
          <a:xfrm>
            <a:off x="1942296" y="663717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464" r="50721" b="75269"/>
          <a:stretch>
            <a:fillRect/>
          </a:stretch>
        </p:blipFill>
        <p:spPr>
          <a:xfrm>
            <a:off x="1257663" y="664427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sp>
        <p:nvSpPr>
          <p:cNvPr id="68" name="Rectangle 67"/>
          <p:cNvSpPr/>
          <p:nvPr/>
        </p:nvSpPr>
        <p:spPr>
          <a:xfrm>
            <a:off x="9276282" y="1828070"/>
            <a:ext cx="914400" cy="274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Positives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9276282" y="2227909"/>
            <a:ext cx="914400" cy="274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Negatives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76912" y="1820056"/>
            <a:ext cx="2970634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Elbow Connector 79"/>
          <p:cNvCxnSpPr>
            <a:stCxn id="109" idx="0"/>
            <a:endCxn id="63" idx="1"/>
          </p:cNvCxnSpPr>
          <p:nvPr/>
        </p:nvCxnSpPr>
        <p:spPr>
          <a:xfrm rot="5400000" flipH="1" flipV="1">
            <a:off x="5397852" y="670728"/>
            <a:ext cx="270959" cy="89109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3"/>
            <a:endCxn id="63" idx="1"/>
          </p:cNvCxnSpPr>
          <p:nvPr/>
        </p:nvCxnSpPr>
        <p:spPr>
          <a:xfrm>
            <a:off x="4147546" y="980794"/>
            <a:ext cx="1831332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1176912" y="212334"/>
            <a:ext cx="8508108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Self-Supervised Adaptation Warmup (SAW) with Dual-Attention-guided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Mix Augmented SupCon (DAMAS)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76912" y="2288742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2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76912" y="2567886"/>
            <a:ext cx="2970634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76912" y="3035511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stCxn id="21" idx="0"/>
            <a:endCxn id="109" idx="2"/>
          </p:cNvCxnSpPr>
          <p:nvPr/>
        </p:nvCxnSpPr>
        <p:spPr>
          <a:xfrm flipV="1">
            <a:off x="5087785" y="1745894"/>
            <a:ext cx="0" cy="26821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3503081" y="1270802"/>
            <a:ext cx="56888" cy="173859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2" idx="2"/>
            <a:endCxn id="36" idx="0"/>
          </p:cNvCxnSpPr>
          <p:nvPr/>
        </p:nvCxnSpPr>
        <p:spPr>
          <a:xfrm>
            <a:off x="2662229" y="2094376"/>
            <a:ext cx="0" cy="1943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2"/>
            <a:endCxn id="38" idx="0"/>
          </p:cNvCxnSpPr>
          <p:nvPr/>
        </p:nvCxnSpPr>
        <p:spPr>
          <a:xfrm>
            <a:off x="2662229" y="2842206"/>
            <a:ext cx="0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697874" y="3958800"/>
            <a:ext cx="192871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Global-Average Pooling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/>
          <p:cNvCxnSpPr>
            <a:stCxn id="38" idx="2"/>
          </p:cNvCxnSpPr>
          <p:nvPr/>
        </p:nvCxnSpPr>
        <p:spPr>
          <a:xfrm flipH="1">
            <a:off x="2662228" y="3309831"/>
            <a:ext cx="1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2"/>
            <a:endCxn id="65" idx="0"/>
          </p:cNvCxnSpPr>
          <p:nvPr/>
        </p:nvCxnSpPr>
        <p:spPr>
          <a:xfrm>
            <a:off x="2662229" y="3768662"/>
            <a:ext cx="0" cy="190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2"/>
            <a:endCxn id="31" idx="0"/>
          </p:cNvCxnSpPr>
          <p:nvPr/>
        </p:nvCxnSpPr>
        <p:spPr>
          <a:xfrm>
            <a:off x="2662229" y="4233120"/>
            <a:ext cx="0" cy="1912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1" idx="2"/>
            <a:endCxn id="46" idx="0"/>
          </p:cNvCxnSpPr>
          <p:nvPr/>
        </p:nvCxnSpPr>
        <p:spPr>
          <a:xfrm>
            <a:off x="2662229" y="4698675"/>
            <a:ext cx="0" cy="1879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976585" y="1535406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821822" y="3488836"/>
            <a:ext cx="12801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Features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497547" y="4418849"/>
            <a:ext cx="192871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Projector MLP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804342" y="4881143"/>
            <a:ext cx="131511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76585" y="1814550"/>
            <a:ext cx="2970634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976585" y="2283236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976585" y="2562380"/>
            <a:ext cx="2970634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976585" y="3030005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Arrow Connector 89"/>
          <p:cNvCxnSpPr>
            <a:stCxn id="85" idx="2"/>
            <a:endCxn id="86" idx="0"/>
          </p:cNvCxnSpPr>
          <p:nvPr/>
        </p:nvCxnSpPr>
        <p:spPr>
          <a:xfrm>
            <a:off x="7461902" y="2088870"/>
            <a:ext cx="0" cy="1943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2"/>
            <a:endCxn id="88" idx="0"/>
          </p:cNvCxnSpPr>
          <p:nvPr/>
        </p:nvCxnSpPr>
        <p:spPr>
          <a:xfrm>
            <a:off x="7461902" y="2836700"/>
            <a:ext cx="0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497547" y="3953294"/>
            <a:ext cx="192871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Global-Average Pooling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/>
          <p:cNvCxnSpPr>
            <a:stCxn id="88" idx="2"/>
          </p:cNvCxnSpPr>
          <p:nvPr/>
        </p:nvCxnSpPr>
        <p:spPr>
          <a:xfrm flipH="1">
            <a:off x="7461901" y="3304325"/>
            <a:ext cx="1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1" idx="2"/>
            <a:endCxn id="92" idx="0"/>
          </p:cNvCxnSpPr>
          <p:nvPr/>
        </p:nvCxnSpPr>
        <p:spPr>
          <a:xfrm>
            <a:off x="7461902" y="3763156"/>
            <a:ext cx="0" cy="190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2"/>
            <a:endCxn id="82" idx="0"/>
          </p:cNvCxnSpPr>
          <p:nvPr/>
        </p:nvCxnSpPr>
        <p:spPr>
          <a:xfrm>
            <a:off x="7461902" y="4227614"/>
            <a:ext cx="0" cy="1912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2" idx="2"/>
            <a:endCxn id="83" idx="0"/>
          </p:cNvCxnSpPr>
          <p:nvPr/>
        </p:nvCxnSpPr>
        <p:spPr>
          <a:xfrm>
            <a:off x="7461902" y="4693169"/>
            <a:ext cx="0" cy="1879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293214" y="1251753"/>
            <a:ext cx="1589142" cy="49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Dual-Attention Rollout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639953" y="1346554"/>
            <a:ext cx="0" cy="1943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441918" y="1346554"/>
            <a:ext cx="0" cy="1943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85" y="3106146"/>
            <a:ext cx="1600200" cy="16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1077030" y="175659"/>
            <a:ext cx="8684190" cy="5646021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486471" y="615034"/>
            <a:ext cx="146304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978878" y="615034"/>
            <a:ext cx="146304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84506" y="615034"/>
            <a:ext cx="146304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42296" y="5412558"/>
            <a:ext cx="9144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Trainable </a:t>
            </a: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🔥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83063" y="5412558"/>
            <a:ext cx="9144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Frozen </a:t>
            </a: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❄️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38307" y="5418684"/>
            <a:ext cx="73152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Legend: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76912" y="1540912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400823" y="2014104"/>
            <a:ext cx="137392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Maps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022149" y="3494342"/>
            <a:ext cx="12801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Features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97874" y="4424355"/>
            <a:ext cx="192871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Projector MLP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76913" y="5348943"/>
            <a:ext cx="4882716" cy="414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76913" y="615034"/>
            <a:ext cx="146304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04669" y="4886649"/>
            <a:ext cx="131511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495470" y="4881143"/>
            <a:ext cx="113318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SupCon Loss</a:t>
            </a:r>
            <a:endParaRPr lang="en-US" sz="15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>
            <a:stCxn id="46" idx="3"/>
            <a:endCxn id="48" idx="1"/>
          </p:cNvCxnSpPr>
          <p:nvPr/>
        </p:nvCxnSpPr>
        <p:spPr>
          <a:xfrm flipV="1">
            <a:off x="3319788" y="5018303"/>
            <a:ext cx="1175682" cy="55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3" idx="1"/>
            <a:endCxn id="48" idx="3"/>
          </p:cNvCxnSpPr>
          <p:nvPr/>
        </p:nvCxnSpPr>
        <p:spPr>
          <a:xfrm flipH="1">
            <a:off x="5628659" y="5018303"/>
            <a:ext cx="11756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75340" r="806" b="393"/>
          <a:stretch>
            <a:fillRect/>
          </a:stretch>
        </p:blipFill>
        <p:spPr>
          <a:xfrm>
            <a:off x="8243477" y="666726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75340" r="50721" b="393"/>
          <a:stretch>
            <a:fillRect/>
          </a:stretch>
        </p:blipFill>
        <p:spPr>
          <a:xfrm>
            <a:off x="7542002" y="666726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50267" r="806" b="25466"/>
          <a:stretch>
            <a:fillRect/>
          </a:stretch>
        </p:blipFill>
        <p:spPr>
          <a:xfrm>
            <a:off x="6744261" y="666726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50267" r="50721" b="25466"/>
          <a:stretch>
            <a:fillRect/>
          </a:stretch>
        </p:blipFill>
        <p:spPr>
          <a:xfrm>
            <a:off x="6059628" y="666726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25366" r="806" b="50368"/>
          <a:stretch>
            <a:fillRect/>
          </a:stretch>
        </p:blipFill>
        <p:spPr>
          <a:xfrm>
            <a:off x="3441512" y="663717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5366" r="50721" b="50368"/>
          <a:stretch>
            <a:fillRect/>
          </a:stretch>
        </p:blipFill>
        <p:spPr>
          <a:xfrm>
            <a:off x="2740037" y="663717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464" r="806" b="75269"/>
          <a:stretch>
            <a:fillRect/>
          </a:stretch>
        </p:blipFill>
        <p:spPr>
          <a:xfrm>
            <a:off x="1942296" y="663717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464" r="50721" b="75269"/>
          <a:stretch>
            <a:fillRect/>
          </a:stretch>
        </p:blipFill>
        <p:spPr>
          <a:xfrm>
            <a:off x="1257663" y="664427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sp>
        <p:nvSpPr>
          <p:cNvPr id="68" name="Rectangle 67"/>
          <p:cNvSpPr/>
          <p:nvPr/>
        </p:nvSpPr>
        <p:spPr>
          <a:xfrm>
            <a:off x="4020014" y="5413717"/>
            <a:ext cx="914400" cy="274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Positives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056965" y="5412558"/>
            <a:ext cx="914400" cy="274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Negatives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76912" y="1820056"/>
            <a:ext cx="2970634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Elbow Connector 79"/>
          <p:cNvCxnSpPr>
            <a:stCxn id="33" idx="0"/>
            <a:endCxn id="63" idx="1"/>
          </p:cNvCxnSpPr>
          <p:nvPr/>
        </p:nvCxnSpPr>
        <p:spPr>
          <a:xfrm rot="5400000" flipH="1" flipV="1">
            <a:off x="5397852" y="670728"/>
            <a:ext cx="270959" cy="89109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3"/>
            <a:endCxn id="63" idx="1"/>
          </p:cNvCxnSpPr>
          <p:nvPr/>
        </p:nvCxnSpPr>
        <p:spPr>
          <a:xfrm>
            <a:off x="4147546" y="980794"/>
            <a:ext cx="1831332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1176912" y="212334"/>
            <a:ext cx="8508108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Self-Supervised Adaptation Warmup (SAW) with Dual-Attention-guided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Mix Augmented SupCon (DAMAS)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293214" y="1251753"/>
            <a:ext cx="1589142" cy="49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Dual-Attention Rollout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76912" y="2288742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76912" y="2567886"/>
            <a:ext cx="2970634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76912" y="3035511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stCxn id="21" idx="0"/>
            <a:endCxn id="33" idx="2"/>
          </p:cNvCxnSpPr>
          <p:nvPr/>
        </p:nvCxnSpPr>
        <p:spPr>
          <a:xfrm flipV="1">
            <a:off x="5087785" y="1745894"/>
            <a:ext cx="0" cy="26821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3503081" y="1270802"/>
            <a:ext cx="56888" cy="173859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2" idx="2"/>
            <a:endCxn id="36" idx="0"/>
          </p:cNvCxnSpPr>
          <p:nvPr/>
        </p:nvCxnSpPr>
        <p:spPr>
          <a:xfrm>
            <a:off x="2662229" y="2094376"/>
            <a:ext cx="0" cy="1943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2"/>
            <a:endCxn id="38" idx="0"/>
          </p:cNvCxnSpPr>
          <p:nvPr/>
        </p:nvCxnSpPr>
        <p:spPr>
          <a:xfrm>
            <a:off x="2662229" y="2842206"/>
            <a:ext cx="0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697874" y="3958800"/>
            <a:ext cx="192871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Global-Average Pooling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/>
          <p:cNvCxnSpPr>
            <a:stCxn id="38" idx="2"/>
          </p:cNvCxnSpPr>
          <p:nvPr/>
        </p:nvCxnSpPr>
        <p:spPr>
          <a:xfrm flipH="1">
            <a:off x="2662228" y="3309831"/>
            <a:ext cx="1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2"/>
            <a:endCxn id="65" idx="0"/>
          </p:cNvCxnSpPr>
          <p:nvPr/>
        </p:nvCxnSpPr>
        <p:spPr>
          <a:xfrm>
            <a:off x="2662229" y="3768662"/>
            <a:ext cx="0" cy="190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2"/>
            <a:endCxn id="31" idx="0"/>
          </p:cNvCxnSpPr>
          <p:nvPr/>
        </p:nvCxnSpPr>
        <p:spPr>
          <a:xfrm>
            <a:off x="2662229" y="4233120"/>
            <a:ext cx="0" cy="1912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1" idx="2"/>
            <a:endCxn id="46" idx="0"/>
          </p:cNvCxnSpPr>
          <p:nvPr/>
        </p:nvCxnSpPr>
        <p:spPr>
          <a:xfrm>
            <a:off x="2662229" y="4698675"/>
            <a:ext cx="0" cy="1879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976585" y="1535406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6821822" y="3488836"/>
            <a:ext cx="12801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Features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497547" y="4418849"/>
            <a:ext cx="192871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Projector MLP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804342" y="4881143"/>
            <a:ext cx="131511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76585" y="1814550"/>
            <a:ext cx="2970634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976585" y="2283236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5976585" y="2562380"/>
            <a:ext cx="2970634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5976585" y="3030005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Arrow Connector 89"/>
          <p:cNvCxnSpPr>
            <a:stCxn id="85" idx="2"/>
            <a:endCxn id="86" idx="0"/>
          </p:cNvCxnSpPr>
          <p:nvPr/>
        </p:nvCxnSpPr>
        <p:spPr>
          <a:xfrm>
            <a:off x="7461902" y="2088870"/>
            <a:ext cx="0" cy="1943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2"/>
            <a:endCxn id="88" idx="0"/>
          </p:cNvCxnSpPr>
          <p:nvPr/>
        </p:nvCxnSpPr>
        <p:spPr>
          <a:xfrm>
            <a:off x="7461902" y="2836700"/>
            <a:ext cx="0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497547" y="3953294"/>
            <a:ext cx="192871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Global-Average Pooling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/>
          <p:cNvCxnSpPr>
            <a:stCxn id="88" idx="2"/>
          </p:cNvCxnSpPr>
          <p:nvPr/>
        </p:nvCxnSpPr>
        <p:spPr>
          <a:xfrm flipH="1">
            <a:off x="7461901" y="3304325"/>
            <a:ext cx="1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1" idx="2"/>
            <a:endCxn id="92" idx="0"/>
          </p:cNvCxnSpPr>
          <p:nvPr/>
        </p:nvCxnSpPr>
        <p:spPr>
          <a:xfrm>
            <a:off x="7461902" y="3763156"/>
            <a:ext cx="0" cy="190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2"/>
            <a:endCxn id="82" idx="0"/>
          </p:cNvCxnSpPr>
          <p:nvPr/>
        </p:nvCxnSpPr>
        <p:spPr>
          <a:xfrm>
            <a:off x="7461902" y="4227614"/>
            <a:ext cx="0" cy="1912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2" idx="2"/>
            <a:endCxn id="83" idx="0"/>
          </p:cNvCxnSpPr>
          <p:nvPr/>
        </p:nvCxnSpPr>
        <p:spPr>
          <a:xfrm>
            <a:off x="7461902" y="4693169"/>
            <a:ext cx="0" cy="1879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2639953" y="1346554"/>
            <a:ext cx="0" cy="1943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441918" y="1346554"/>
            <a:ext cx="0" cy="1943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85" y="3106146"/>
            <a:ext cx="1600200" cy="16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-2239258" y="291773"/>
            <a:ext cx="16666458" cy="5646021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170183" y="731148"/>
            <a:ext cx="146304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662590" y="731148"/>
            <a:ext cx="146304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-631782" y="731148"/>
            <a:ext cx="146304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1373992" y="5528672"/>
            <a:ext cx="9144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Trainable </a:t>
            </a: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🔥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333225" y="5528672"/>
            <a:ext cx="9144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Frozen </a:t>
            </a:r>
            <a:r>
              <a:rPr lang="en-US" sz="13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❄️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2077981" y="5534798"/>
            <a:ext cx="73152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Legend: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2139376" y="1657026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84535" y="2130218"/>
            <a:ext cx="137392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Maps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-1294139" y="3610456"/>
            <a:ext cx="12801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-1618414" y="4540469"/>
            <a:ext cx="192871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Projector MLP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2139375" y="5465057"/>
            <a:ext cx="6207428" cy="414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-2139375" y="731148"/>
            <a:ext cx="146304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-1311619" y="5002763"/>
            <a:ext cx="131511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79182" y="4997257"/>
            <a:ext cx="113318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SupCon Loss</a:t>
            </a:r>
            <a:endParaRPr lang="en-US" sz="15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>
            <a:stCxn id="46" idx="3"/>
            <a:endCxn id="48" idx="1"/>
          </p:cNvCxnSpPr>
          <p:nvPr/>
        </p:nvCxnSpPr>
        <p:spPr>
          <a:xfrm flipV="1">
            <a:off x="3500" y="5134417"/>
            <a:ext cx="1175682" cy="55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83" idx="1"/>
            <a:endCxn id="48" idx="3"/>
          </p:cNvCxnSpPr>
          <p:nvPr/>
        </p:nvCxnSpPr>
        <p:spPr>
          <a:xfrm flipH="1">
            <a:off x="2312371" y="5134417"/>
            <a:ext cx="117568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75340" r="806" b="393"/>
          <a:stretch>
            <a:fillRect/>
          </a:stretch>
        </p:blipFill>
        <p:spPr>
          <a:xfrm>
            <a:off x="4927189" y="78284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75340" r="50721" b="393"/>
          <a:stretch>
            <a:fillRect/>
          </a:stretch>
        </p:blipFill>
        <p:spPr>
          <a:xfrm>
            <a:off x="4225714" y="78284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50267" r="806" b="25466"/>
          <a:stretch>
            <a:fillRect/>
          </a:stretch>
        </p:blipFill>
        <p:spPr>
          <a:xfrm>
            <a:off x="3427973" y="78284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50267" r="50721" b="25466"/>
          <a:stretch>
            <a:fillRect/>
          </a:stretch>
        </p:blipFill>
        <p:spPr>
          <a:xfrm>
            <a:off x="2743340" y="78284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25366" r="806" b="50368"/>
          <a:stretch>
            <a:fillRect/>
          </a:stretch>
        </p:blipFill>
        <p:spPr>
          <a:xfrm>
            <a:off x="125224" y="77983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5366" r="50721" b="50368"/>
          <a:stretch>
            <a:fillRect/>
          </a:stretch>
        </p:blipFill>
        <p:spPr>
          <a:xfrm>
            <a:off x="-576251" y="77983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464" r="806" b="75269"/>
          <a:stretch>
            <a:fillRect/>
          </a:stretch>
        </p:blipFill>
        <p:spPr>
          <a:xfrm>
            <a:off x="-1373992" y="77983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464" r="50721" b="75269"/>
          <a:stretch>
            <a:fillRect/>
          </a:stretch>
        </p:blipFill>
        <p:spPr>
          <a:xfrm>
            <a:off x="-2058625" y="78054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sp>
        <p:nvSpPr>
          <p:cNvPr id="68" name="Rectangle 67"/>
          <p:cNvSpPr/>
          <p:nvPr/>
        </p:nvSpPr>
        <p:spPr>
          <a:xfrm>
            <a:off x="703726" y="5529831"/>
            <a:ext cx="914400" cy="274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Positives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740677" y="5528672"/>
            <a:ext cx="914400" cy="274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Negatives</a:t>
            </a: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-2139376" y="1936170"/>
            <a:ext cx="2970634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Elbow Connector 79"/>
          <p:cNvCxnSpPr>
            <a:stCxn id="33" idx="0"/>
            <a:endCxn id="63" idx="1"/>
          </p:cNvCxnSpPr>
          <p:nvPr/>
        </p:nvCxnSpPr>
        <p:spPr>
          <a:xfrm rot="5400000" flipH="1" flipV="1">
            <a:off x="2081564" y="786842"/>
            <a:ext cx="270959" cy="891093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3"/>
            <a:endCxn id="63" idx="1"/>
          </p:cNvCxnSpPr>
          <p:nvPr/>
        </p:nvCxnSpPr>
        <p:spPr>
          <a:xfrm>
            <a:off x="831258" y="1096908"/>
            <a:ext cx="1831332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-2139376" y="328448"/>
            <a:ext cx="8508108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Self-Supervised Adaptation Warmup (SAW) with Dual-Attention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Mix Augmented SupCon (DAMAS)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76926" y="1367867"/>
            <a:ext cx="1589142" cy="49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Dual-Attention Rollout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-2139376" y="2404856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-2139376" y="2684000"/>
            <a:ext cx="2970634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-2139376" y="3151625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/>
          <p:cNvCxnSpPr>
            <a:stCxn id="21" idx="0"/>
            <a:endCxn id="33" idx="2"/>
          </p:cNvCxnSpPr>
          <p:nvPr/>
        </p:nvCxnSpPr>
        <p:spPr>
          <a:xfrm flipV="1">
            <a:off x="1771497" y="1862008"/>
            <a:ext cx="0" cy="26821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6200000" flipH="1">
            <a:off x="186793" y="1386916"/>
            <a:ext cx="56888" cy="173859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2" idx="2"/>
            <a:endCxn id="36" idx="0"/>
          </p:cNvCxnSpPr>
          <p:nvPr/>
        </p:nvCxnSpPr>
        <p:spPr>
          <a:xfrm>
            <a:off x="-654059" y="2210490"/>
            <a:ext cx="0" cy="1943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2"/>
            <a:endCxn id="38" idx="0"/>
          </p:cNvCxnSpPr>
          <p:nvPr/>
        </p:nvCxnSpPr>
        <p:spPr>
          <a:xfrm>
            <a:off x="-654059" y="2958320"/>
            <a:ext cx="0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8" idx="2"/>
          </p:cNvCxnSpPr>
          <p:nvPr/>
        </p:nvCxnSpPr>
        <p:spPr>
          <a:xfrm flipH="1">
            <a:off x="-654060" y="3425945"/>
            <a:ext cx="1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6" idx="2"/>
          </p:cNvCxnSpPr>
          <p:nvPr/>
        </p:nvCxnSpPr>
        <p:spPr>
          <a:xfrm>
            <a:off x="-654059" y="3884776"/>
            <a:ext cx="0" cy="190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31" idx="0"/>
          </p:cNvCxnSpPr>
          <p:nvPr/>
        </p:nvCxnSpPr>
        <p:spPr>
          <a:xfrm>
            <a:off x="-654059" y="4349234"/>
            <a:ext cx="0" cy="1912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1" idx="2"/>
            <a:endCxn id="46" idx="0"/>
          </p:cNvCxnSpPr>
          <p:nvPr/>
        </p:nvCxnSpPr>
        <p:spPr>
          <a:xfrm>
            <a:off x="-654059" y="4814789"/>
            <a:ext cx="0" cy="1879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660297" y="1651520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505534" y="3604950"/>
            <a:ext cx="128016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Maps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181259" y="4534963"/>
            <a:ext cx="192871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Projector MLP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488054" y="4997257"/>
            <a:ext cx="131511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660297" y="1930664"/>
            <a:ext cx="2970634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60297" y="2399350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660297" y="2678494"/>
            <a:ext cx="2970634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60297" y="3146119"/>
            <a:ext cx="2970634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Transformer Stage </a:t>
            </a:r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Straight Arrow Connector 89"/>
          <p:cNvCxnSpPr>
            <a:stCxn id="85" idx="2"/>
            <a:endCxn id="86" idx="0"/>
          </p:cNvCxnSpPr>
          <p:nvPr/>
        </p:nvCxnSpPr>
        <p:spPr>
          <a:xfrm>
            <a:off x="4145614" y="2204984"/>
            <a:ext cx="0" cy="1943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2"/>
            <a:endCxn id="88" idx="0"/>
          </p:cNvCxnSpPr>
          <p:nvPr/>
        </p:nvCxnSpPr>
        <p:spPr>
          <a:xfrm>
            <a:off x="4145614" y="2952814"/>
            <a:ext cx="0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181259" y="4069408"/>
            <a:ext cx="192871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Global-Average Pooling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Arrow Connector 92"/>
          <p:cNvCxnSpPr>
            <a:stCxn id="88" idx="2"/>
          </p:cNvCxnSpPr>
          <p:nvPr/>
        </p:nvCxnSpPr>
        <p:spPr>
          <a:xfrm flipH="1">
            <a:off x="4145613" y="3420439"/>
            <a:ext cx="1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81" idx="2"/>
            <a:endCxn id="92" idx="0"/>
          </p:cNvCxnSpPr>
          <p:nvPr/>
        </p:nvCxnSpPr>
        <p:spPr>
          <a:xfrm>
            <a:off x="4145614" y="3879270"/>
            <a:ext cx="0" cy="190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2" idx="2"/>
            <a:endCxn id="82" idx="0"/>
          </p:cNvCxnSpPr>
          <p:nvPr/>
        </p:nvCxnSpPr>
        <p:spPr>
          <a:xfrm>
            <a:off x="4145614" y="4343728"/>
            <a:ext cx="0" cy="1912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2" idx="2"/>
            <a:endCxn id="83" idx="0"/>
          </p:cNvCxnSpPr>
          <p:nvPr/>
        </p:nvCxnSpPr>
        <p:spPr>
          <a:xfrm>
            <a:off x="4145614" y="4809283"/>
            <a:ext cx="0" cy="1879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6" name="Picture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66667"/>
          <a:stretch>
            <a:fillRect/>
          </a:stretch>
        </p:blipFill>
        <p:spPr>
          <a:xfrm>
            <a:off x="9973390" y="1768945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sp>
        <p:nvSpPr>
          <p:cNvPr id="77" name="Rectangle 76"/>
          <p:cNvSpPr/>
          <p:nvPr/>
        </p:nvSpPr>
        <p:spPr>
          <a:xfrm>
            <a:off x="10610192" y="1011330"/>
            <a:ext cx="2332294" cy="3540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11804344" y="1626627"/>
            <a:ext cx="0" cy="206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66667" r="33333"/>
          <a:stretch>
            <a:fillRect/>
          </a:stretch>
        </p:blipFill>
        <p:spPr>
          <a:xfrm>
            <a:off x="9699264" y="1769120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 r="66667"/>
          <a:stretch>
            <a:fillRect/>
          </a:stretch>
        </p:blipFill>
        <p:spPr>
          <a:xfrm>
            <a:off x="9411419" y="1769120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33333" b="33333"/>
          <a:stretch>
            <a:fillRect/>
          </a:stretch>
        </p:blipFill>
        <p:spPr>
          <a:xfrm>
            <a:off x="9123574" y="1769120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3333" r="33333" b="33333"/>
          <a:stretch>
            <a:fillRect/>
          </a:stretch>
        </p:blipFill>
        <p:spPr>
          <a:xfrm>
            <a:off x="8849254" y="1769120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r="66667" b="33333"/>
          <a:stretch>
            <a:fillRect/>
          </a:stretch>
        </p:blipFill>
        <p:spPr>
          <a:xfrm>
            <a:off x="8571143" y="1769120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b="66667"/>
          <a:stretch>
            <a:fillRect/>
          </a:stretch>
        </p:blipFill>
        <p:spPr>
          <a:xfrm>
            <a:off x="8291575" y="1769120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r="33333" b="66667"/>
          <a:stretch>
            <a:fillRect/>
          </a:stretch>
        </p:blipFill>
        <p:spPr>
          <a:xfrm>
            <a:off x="8010682" y="1769120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02" name="Picture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7" b="66667"/>
          <a:stretch>
            <a:fillRect/>
          </a:stretch>
        </p:blipFill>
        <p:spPr>
          <a:xfrm>
            <a:off x="7729789" y="1769120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192" y="602768"/>
            <a:ext cx="548640" cy="548640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7262580" y="1330286"/>
            <a:ext cx="27432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Embedding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7262580" y="2207954"/>
                <a:ext cx="274320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Transformer Encoder</a:t>
                </a:r>
                <a:r>
                  <a:rPr kumimoji="0" lang="en-US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580" y="2207954"/>
                <a:ext cx="2743200" cy="274320"/>
              </a:xfrm>
              <a:prstGeom prst="rect">
                <a:avLst/>
              </a:prstGeom>
              <a:blipFill>
                <a:blip r:embed="rId10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7262582" y="3134926"/>
                <a:ext cx="274320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582" y="3134926"/>
                <a:ext cx="2743200" cy="274320"/>
              </a:xfrm>
              <a:prstGeom prst="rect">
                <a:avLst/>
              </a:prstGeom>
              <a:blipFill>
                <a:blip r:embed="rId11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7262580" y="1769120"/>
            <a:ext cx="4572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262580" y="2660994"/>
            <a:ext cx="27432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Down-Sampling ILA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262582" y="3599994"/>
            <a:ext cx="27432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 ILA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/>
              <p:cNvSpPr/>
              <p:nvPr/>
            </p:nvSpPr>
            <p:spPr>
              <a:xfrm>
                <a:off x="7262578" y="4068662"/>
                <a:ext cx="274320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Transformer Encoder</a:t>
                </a:r>
                <a:r>
                  <a:rPr kumimoji="0" lang="en-US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578" y="4068662"/>
                <a:ext cx="2743200" cy="274320"/>
              </a:xfrm>
              <a:prstGeom prst="rect">
                <a:avLst/>
              </a:prstGeom>
              <a:blipFill>
                <a:blip r:embed="rId12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/>
          <p:cNvSpPr/>
          <p:nvPr/>
        </p:nvSpPr>
        <p:spPr>
          <a:xfrm>
            <a:off x="7262578" y="4518159"/>
            <a:ext cx="27432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Classification Head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5957574" y="328448"/>
            <a:ext cx="3840480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Vision Transformer with ILA during Fine-Tuning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4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10365896" y="328448"/>
            <a:ext cx="2890351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ILA: Intermediate Layer Adapter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rapezoid 114"/>
          <p:cNvSpPr/>
          <p:nvPr/>
        </p:nvSpPr>
        <p:spPr>
          <a:xfrm rot="10800000">
            <a:off x="11115768" y="1102786"/>
            <a:ext cx="1371600" cy="54864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1252928" y="1099697"/>
            <a:ext cx="1097280" cy="55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Channel Downsampling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7" name="Trapezoid 116"/>
          <p:cNvSpPr/>
          <p:nvPr/>
        </p:nvSpPr>
        <p:spPr>
          <a:xfrm>
            <a:off x="11119763" y="3921103"/>
            <a:ext cx="1371600" cy="54864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Channel Upsampling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891163" y="2975633"/>
            <a:ext cx="18288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Nonlinear Activation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11664408" y="469537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3083641" y="1837702"/>
            <a:ext cx="1143000" cy="17622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Residual Spatial Downsampling (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RSDS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):       2D DWC with </a:t>
            </a:r>
            <a:r>
              <a:rPr kumimoji="0" lang="en-US" sz="1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Near One Initialization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11668403" y="5174857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8403" y="5174857"/>
                <a:ext cx="274320" cy="274320"/>
              </a:xfrm>
              <a:prstGeom prst="rect">
                <a:avLst/>
              </a:prstGeom>
              <a:blipFill>
                <a:blip r:embed="rId13"/>
                <a:stretch>
                  <a:fillRect l="-13333" t="-8889" r="-33333"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11667184" y="673745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7184" y="673745"/>
                <a:ext cx="274320" cy="274320"/>
              </a:xfrm>
              <a:prstGeom prst="rect">
                <a:avLst/>
              </a:prstGeom>
              <a:blipFill>
                <a:blip r:embed="rId14"/>
                <a:stretch>
                  <a:fillRect l="-15556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>
            <a:stCxn id="108" idx="3"/>
          </p:cNvCxnSpPr>
          <p:nvPr/>
        </p:nvCxnSpPr>
        <p:spPr>
          <a:xfrm flipV="1">
            <a:off x="10005780" y="642627"/>
            <a:ext cx="329368" cy="215552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10007837" y="2805866"/>
            <a:ext cx="327311" cy="27064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10890229" y="1834537"/>
            <a:ext cx="18288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2D Depthwise Convolution (DWC)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10887168" y="2493025"/>
            <a:ext cx="18288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BatchNorm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0891163" y="3453682"/>
            <a:ext cx="18288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Pointwise Convolution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335148" y="666033"/>
            <a:ext cx="3979160" cy="484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/>
          <p:cNvCxnSpPr>
            <a:stCxn id="122" idx="2"/>
            <a:endCxn id="115" idx="2"/>
          </p:cNvCxnSpPr>
          <p:nvPr/>
        </p:nvCxnSpPr>
        <p:spPr>
          <a:xfrm flipH="1">
            <a:off x="11801568" y="948065"/>
            <a:ext cx="2776" cy="1547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7" idx="2"/>
          </p:cNvCxnSpPr>
          <p:nvPr/>
        </p:nvCxnSpPr>
        <p:spPr>
          <a:xfrm>
            <a:off x="11805563" y="4469743"/>
            <a:ext cx="2776" cy="225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9" idx="4"/>
          </p:cNvCxnSpPr>
          <p:nvPr/>
        </p:nvCxnSpPr>
        <p:spPr>
          <a:xfrm flipH="1">
            <a:off x="11799020" y="4969693"/>
            <a:ext cx="2548" cy="205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0" idx="2"/>
          </p:cNvCxnSpPr>
          <p:nvPr/>
        </p:nvCxnSpPr>
        <p:spPr>
          <a:xfrm>
            <a:off x="13655141" y="3599994"/>
            <a:ext cx="0" cy="12259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11938728" y="4832533"/>
            <a:ext cx="17164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2" idx="3"/>
          </p:cNvCxnSpPr>
          <p:nvPr/>
        </p:nvCxnSpPr>
        <p:spPr>
          <a:xfrm>
            <a:off x="11941504" y="810905"/>
            <a:ext cx="171363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20" idx="0"/>
          </p:cNvCxnSpPr>
          <p:nvPr/>
        </p:nvCxnSpPr>
        <p:spPr>
          <a:xfrm>
            <a:off x="13655141" y="810905"/>
            <a:ext cx="0" cy="1026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7" idx="2"/>
            <a:endCxn id="117" idx="0"/>
          </p:cNvCxnSpPr>
          <p:nvPr/>
        </p:nvCxnSpPr>
        <p:spPr>
          <a:xfrm>
            <a:off x="11805563" y="3728002"/>
            <a:ext cx="0" cy="193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18" idx="2"/>
            <a:endCxn id="127" idx="0"/>
          </p:cNvCxnSpPr>
          <p:nvPr/>
        </p:nvCxnSpPr>
        <p:spPr>
          <a:xfrm>
            <a:off x="11805563" y="3249953"/>
            <a:ext cx="0" cy="203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6" idx="2"/>
            <a:endCxn id="118" idx="0"/>
          </p:cNvCxnSpPr>
          <p:nvPr/>
        </p:nvCxnSpPr>
        <p:spPr>
          <a:xfrm>
            <a:off x="11801568" y="2767345"/>
            <a:ext cx="3995" cy="208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11808339" y="2286151"/>
            <a:ext cx="0" cy="206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endCxn id="104" idx="0"/>
          </p:cNvCxnSpPr>
          <p:nvPr/>
        </p:nvCxnSpPr>
        <p:spPr>
          <a:xfrm>
            <a:off x="8629314" y="1184138"/>
            <a:ext cx="0" cy="1461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04" idx="2"/>
          </p:cNvCxnSpPr>
          <p:nvPr/>
        </p:nvCxnSpPr>
        <p:spPr>
          <a:xfrm>
            <a:off x="8634180" y="1604606"/>
            <a:ext cx="0" cy="164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endCxn id="105" idx="0"/>
          </p:cNvCxnSpPr>
          <p:nvPr/>
        </p:nvCxnSpPr>
        <p:spPr>
          <a:xfrm flipH="1">
            <a:off x="8634180" y="2043440"/>
            <a:ext cx="0" cy="164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05" idx="2"/>
            <a:endCxn id="108" idx="0"/>
          </p:cNvCxnSpPr>
          <p:nvPr/>
        </p:nvCxnSpPr>
        <p:spPr>
          <a:xfrm>
            <a:off x="8634180" y="2482274"/>
            <a:ext cx="0" cy="178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08" idx="2"/>
          </p:cNvCxnSpPr>
          <p:nvPr/>
        </p:nvCxnSpPr>
        <p:spPr>
          <a:xfrm>
            <a:off x="8634180" y="2935314"/>
            <a:ext cx="0" cy="197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06" idx="2"/>
          </p:cNvCxnSpPr>
          <p:nvPr/>
        </p:nvCxnSpPr>
        <p:spPr>
          <a:xfrm flipH="1">
            <a:off x="8629314" y="3409246"/>
            <a:ext cx="4868" cy="190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09" idx="2"/>
          </p:cNvCxnSpPr>
          <p:nvPr/>
        </p:nvCxnSpPr>
        <p:spPr>
          <a:xfrm>
            <a:off x="8634182" y="3874314"/>
            <a:ext cx="2" cy="194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10" idx="2"/>
            <a:endCxn id="111" idx="0"/>
          </p:cNvCxnSpPr>
          <p:nvPr/>
        </p:nvCxnSpPr>
        <p:spPr>
          <a:xfrm>
            <a:off x="8634178" y="4342982"/>
            <a:ext cx="0" cy="175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9493299" y="4792479"/>
            <a:ext cx="0" cy="182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0709863" y="1101908"/>
            <a:ext cx="41367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SDS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6049029" y="825377"/>
                <a:ext cx="91440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029" y="825377"/>
                <a:ext cx="914400" cy="274320"/>
              </a:xfrm>
              <a:prstGeom prst="rect">
                <a:avLst/>
              </a:prstGeom>
              <a:blipFill>
                <a:blip r:embed="rId15"/>
                <a:stretch>
                  <a:fillRect l="-1333" r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6048080" y="2207954"/>
                <a:ext cx="54864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080" y="2207954"/>
                <a:ext cx="548640" cy="274320"/>
              </a:xfrm>
              <a:prstGeom prst="rect">
                <a:avLst/>
              </a:prstGeom>
              <a:blipFill>
                <a:blip r:embed="rId16"/>
                <a:stretch>
                  <a:fillRect l="-8889" r="-7778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le 154"/>
          <p:cNvSpPr/>
          <p:nvPr/>
        </p:nvSpPr>
        <p:spPr>
          <a:xfrm>
            <a:off x="5957573" y="2103169"/>
            <a:ext cx="4231087" cy="44905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671632" y="2200162"/>
            <a:ext cx="54864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Stage</a:t>
            </a:r>
            <a:r>
              <a:rPr kumimoji="0" lang="en-US" sz="1400" b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1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6048080" y="3143725"/>
                <a:ext cx="54864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080" y="3143725"/>
                <a:ext cx="548640" cy="274320"/>
              </a:xfrm>
              <a:prstGeom prst="rect">
                <a:avLst/>
              </a:prstGeom>
              <a:blipFill>
                <a:blip r:embed="rId17"/>
                <a:stretch>
                  <a:fillRect l="-10000" r="-7778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/>
          <p:cNvSpPr/>
          <p:nvPr/>
        </p:nvSpPr>
        <p:spPr>
          <a:xfrm>
            <a:off x="5957573" y="3038940"/>
            <a:ext cx="4231088" cy="44905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671632" y="3135933"/>
            <a:ext cx="54864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Stage</a:t>
            </a:r>
            <a:r>
              <a:rPr kumimoji="0" lang="en-US" sz="1400" b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2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6048080" y="4075338"/>
                <a:ext cx="54864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080" y="4075338"/>
                <a:ext cx="548640" cy="274320"/>
              </a:xfrm>
              <a:prstGeom prst="rect">
                <a:avLst/>
              </a:prstGeom>
              <a:blipFill>
                <a:blip r:embed="rId18"/>
                <a:stretch>
                  <a:fillRect l="-10000" r="-7778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/>
          <p:cNvSpPr/>
          <p:nvPr/>
        </p:nvSpPr>
        <p:spPr>
          <a:xfrm>
            <a:off x="5957573" y="3970553"/>
            <a:ext cx="4231088" cy="44905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671632" y="4067546"/>
            <a:ext cx="54864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Stage</a:t>
            </a:r>
            <a:r>
              <a:rPr kumimoji="0" lang="en-US" sz="1400" b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V="1">
            <a:off x="5760435" y="665487"/>
            <a:ext cx="1369" cy="4754880"/>
          </a:xfrm>
          <a:prstGeom prst="line">
            <a:avLst/>
          </a:prstGeom>
          <a:ln w="28575">
            <a:solidFill>
              <a:srgbClr val="B7B7B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-1618415" y="4074914"/>
            <a:ext cx="192871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Global-Average Pooling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-676335" y="1457060"/>
            <a:ext cx="0" cy="1943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4125630" y="1457060"/>
            <a:ext cx="0" cy="1943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7509077" y="4905817"/>
            <a:ext cx="113318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Cross-Entropy Loss</a:t>
            </a:r>
            <a:endParaRPr lang="en-US" sz="15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5935163" y="4902166"/>
            <a:ext cx="131511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Ground-Truth Labels</a:t>
            </a:r>
            <a:endParaRPr lang="en-US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9" name="Straight Arrow Connector 168"/>
          <p:cNvCxnSpPr>
            <a:stCxn id="168" idx="3"/>
            <a:endCxn id="167" idx="1"/>
          </p:cNvCxnSpPr>
          <p:nvPr/>
        </p:nvCxnSpPr>
        <p:spPr>
          <a:xfrm>
            <a:off x="7250282" y="5130766"/>
            <a:ext cx="258795" cy="36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12" idx="1"/>
            <a:endCxn id="167" idx="3"/>
          </p:cNvCxnSpPr>
          <p:nvPr/>
        </p:nvCxnSpPr>
        <p:spPr>
          <a:xfrm flipH="1">
            <a:off x="8642266" y="5132407"/>
            <a:ext cx="350837" cy="2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8993103" y="4949527"/>
            <a:ext cx="1005840" cy="36576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Predictions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771289" y="5528672"/>
            <a:ext cx="10972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en-US" sz="13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38" y="3151625"/>
            <a:ext cx="1733839" cy="182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4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-1242059" y="477891"/>
            <a:ext cx="13853160" cy="588480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-1119145" y="4547509"/>
            <a:ext cx="2866779" cy="1162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860540" y="4539555"/>
            <a:ext cx="5253155" cy="1170918"/>
          </a:xfrm>
          <a:prstGeom prst="rect">
            <a:avLst/>
          </a:prstGeom>
          <a:solidFill>
            <a:srgbClr val="7030A0">
              <a:alpha val="15000"/>
            </a:srgbClr>
          </a:solidFill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8085" y="929268"/>
            <a:ext cx="146304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0492" y="929268"/>
            <a:ext cx="146304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82818" y="929268"/>
            <a:ext cx="146304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46634" y="5900925"/>
            <a:ext cx="9144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Trainable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🔥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4133" y="5900925"/>
            <a:ext cx="9144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Frozen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❄️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050623" y="5907051"/>
            <a:ext cx="73152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Legend: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34939" y="2327276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9" y="2327276"/>
                <a:ext cx="2194560" cy="274320"/>
              </a:xfrm>
              <a:prstGeom prst="rect">
                <a:avLst/>
              </a:prstGeom>
              <a:blipFill>
                <a:blip r:embed="rId3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439976" y="2513933"/>
            <a:ext cx="137392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Maps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02420" y="4657408"/>
            <a:ext cx="1243745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Head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1112017" y="5837310"/>
            <a:ext cx="6207428" cy="414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5225" y="929268"/>
            <a:ext cx="146304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02420" y="5120702"/>
            <a:ext cx="124374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89234" y="5120701"/>
            <a:ext cx="64910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SupCon</a:t>
            </a:r>
            <a:endParaRPr lang="en-US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>
            <a:stCxn id="46" idx="3"/>
            <a:endCxn id="48" idx="1"/>
          </p:cNvCxnSpPr>
          <p:nvPr/>
        </p:nvCxnSpPr>
        <p:spPr>
          <a:xfrm flipV="1">
            <a:off x="3146165" y="5257861"/>
            <a:ext cx="9430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7" idx="1"/>
            <a:endCxn id="48" idx="3"/>
          </p:cNvCxnSpPr>
          <p:nvPr/>
        </p:nvCxnSpPr>
        <p:spPr>
          <a:xfrm flipH="1" flipV="1">
            <a:off x="4738343" y="5257861"/>
            <a:ext cx="103690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75340" r="806" b="393"/>
          <a:stretch>
            <a:fillRect/>
          </a:stretch>
        </p:blipFill>
        <p:spPr>
          <a:xfrm>
            <a:off x="7175091" y="98096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75340" r="50721" b="393"/>
          <a:stretch>
            <a:fillRect/>
          </a:stretch>
        </p:blipFill>
        <p:spPr>
          <a:xfrm>
            <a:off x="6473616" y="98096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50267" r="806" b="25466"/>
          <a:stretch>
            <a:fillRect/>
          </a:stretch>
        </p:blipFill>
        <p:spPr>
          <a:xfrm>
            <a:off x="5675875" y="98096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50267" r="50721" b="25466"/>
          <a:stretch>
            <a:fillRect/>
          </a:stretch>
        </p:blipFill>
        <p:spPr>
          <a:xfrm>
            <a:off x="4991242" y="98096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25366" r="806" b="50368"/>
          <a:stretch>
            <a:fillRect/>
          </a:stretch>
        </p:blipFill>
        <p:spPr>
          <a:xfrm>
            <a:off x="2639824" y="97795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5366" r="50721" b="50368"/>
          <a:stretch>
            <a:fillRect/>
          </a:stretch>
        </p:blipFill>
        <p:spPr>
          <a:xfrm>
            <a:off x="1938349" y="97795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464" r="806" b="75269"/>
          <a:stretch>
            <a:fillRect/>
          </a:stretch>
        </p:blipFill>
        <p:spPr>
          <a:xfrm>
            <a:off x="1140608" y="97795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464" r="50721" b="75269"/>
          <a:stretch>
            <a:fillRect/>
          </a:stretch>
        </p:blipFill>
        <p:spPr>
          <a:xfrm>
            <a:off x="455975" y="97866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sp>
        <p:nvSpPr>
          <p:cNvPr id="68" name="Rectangle 67"/>
          <p:cNvSpPr/>
          <p:nvPr/>
        </p:nvSpPr>
        <p:spPr>
          <a:xfrm>
            <a:off x="1731084" y="5902084"/>
            <a:ext cx="914400" cy="274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768035" y="5900925"/>
            <a:ext cx="914400" cy="274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4939" y="2791734"/>
            <a:ext cx="219456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Elbow Connector 79"/>
          <p:cNvCxnSpPr>
            <a:stCxn id="33" idx="0"/>
            <a:endCxn id="63" idx="1"/>
          </p:cNvCxnSpPr>
          <p:nvPr/>
        </p:nvCxnSpPr>
        <p:spPr>
          <a:xfrm rot="5400000" flipH="1" flipV="1">
            <a:off x="4370393" y="1052926"/>
            <a:ext cx="297996" cy="7822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3"/>
            <a:endCxn id="63" idx="1"/>
          </p:cNvCxnSpPr>
          <p:nvPr/>
        </p:nvCxnSpPr>
        <p:spPr>
          <a:xfrm>
            <a:off x="3345858" y="1295028"/>
            <a:ext cx="1564634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-1110676" y="526568"/>
            <a:ext cx="8508108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Self-Supervised Adaptation Warmup (SAW) with Dual-Attention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Mix Augmented SupCon (DAMAS)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60654" y="1593024"/>
            <a:ext cx="1535273" cy="456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Dual-Attention Rollout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34939" y="3256037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9" y="3256037"/>
                <a:ext cx="2194560" cy="274320"/>
              </a:xfrm>
              <a:prstGeom prst="rect">
                <a:avLst/>
              </a:prstGeom>
              <a:blipFill>
                <a:blip r:embed="rId6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734939" y="3723821"/>
            <a:ext cx="219456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34939" y="4191446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9" y="4191446"/>
                <a:ext cx="2194560" cy="274320"/>
              </a:xfrm>
              <a:prstGeom prst="rect">
                <a:avLst/>
              </a:prstGeom>
              <a:blipFill>
                <a:blip r:embed="rId7"/>
                <a:stretch>
                  <a:fillRect t="-11111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21" idx="0"/>
            <a:endCxn id="33" idx="2"/>
          </p:cNvCxnSpPr>
          <p:nvPr/>
        </p:nvCxnSpPr>
        <p:spPr>
          <a:xfrm flipV="1">
            <a:off x="4126938" y="2049569"/>
            <a:ext cx="1353" cy="46436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8" idx="2"/>
          </p:cNvCxnSpPr>
          <p:nvPr/>
        </p:nvCxnSpPr>
        <p:spPr>
          <a:xfrm rot="16200000" flipH="1">
            <a:off x="2627310" y="1806505"/>
            <a:ext cx="52544" cy="1642726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2" idx="2"/>
            <a:endCxn id="36" idx="0"/>
          </p:cNvCxnSpPr>
          <p:nvPr/>
        </p:nvCxnSpPr>
        <p:spPr>
          <a:xfrm>
            <a:off x="1832219" y="3066054"/>
            <a:ext cx="0" cy="1899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2"/>
            <a:endCxn id="38" idx="0"/>
          </p:cNvCxnSpPr>
          <p:nvPr/>
        </p:nvCxnSpPr>
        <p:spPr>
          <a:xfrm>
            <a:off x="1860541" y="3998451"/>
            <a:ext cx="0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1" idx="0"/>
          </p:cNvCxnSpPr>
          <p:nvPr/>
        </p:nvCxnSpPr>
        <p:spPr>
          <a:xfrm>
            <a:off x="2521715" y="4465766"/>
            <a:ext cx="2578" cy="191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21715" y="4931728"/>
            <a:ext cx="0" cy="1929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735672" y="1209450"/>
            <a:ext cx="2332294" cy="3540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929824" y="1824747"/>
            <a:ext cx="0" cy="206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30202" y="4657408"/>
            <a:ext cx="1517432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Classification Head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4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8491376" y="526568"/>
            <a:ext cx="2890351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ILA: Intermediate Layer Adapter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rapezoid 114"/>
          <p:cNvSpPr/>
          <p:nvPr/>
        </p:nvSpPr>
        <p:spPr>
          <a:xfrm rot="10800000">
            <a:off x="9241248" y="1300906"/>
            <a:ext cx="1371600" cy="54864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378408" y="1297817"/>
            <a:ext cx="1097280" cy="55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Channel Downsampling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rapezoid 116"/>
          <p:cNvSpPr/>
          <p:nvPr/>
        </p:nvSpPr>
        <p:spPr>
          <a:xfrm>
            <a:off x="9245243" y="4119223"/>
            <a:ext cx="1371600" cy="54864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Channel Upsampling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016643" y="3173753"/>
            <a:ext cx="18288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Nonlinear Activation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789888" y="489349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1209121" y="2035822"/>
            <a:ext cx="1143000" cy="17622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Residual Spatial Downsampling (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RSDS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):       2D DWC with </a:t>
            </a:r>
            <a:r>
              <a:rPr kumimoji="0" lang="en-US" sz="1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Near One Initialization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9793883" y="5372977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83" y="5372977"/>
                <a:ext cx="274320" cy="274320"/>
              </a:xfrm>
              <a:prstGeom prst="rect">
                <a:avLst/>
              </a:prstGeom>
              <a:blipFill>
                <a:blip r:embed="rId8"/>
                <a:stretch>
                  <a:fillRect l="-15556" t="-8889" r="-33333"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9792664" y="871865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664" y="871865"/>
                <a:ext cx="274320" cy="274320"/>
              </a:xfrm>
              <a:prstGeom prst="rect">
                <a:avLst/>
              </a:prstGeom>
              <a:blipFill>
                <a:blip r:embed="rId9"/>
                <a:stretch>
                  <a:fillRect l="-13333"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 flipV="1">
            <a:off x="7456486" y="840748"/>
            <a:ext cx="1004142" cy="19475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456486" y="3066054"/>
            <a:ext cx="1004142" cy="26444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9015709" y="2032657"/>
            <a:ext cx="18288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2D Depthwise Convolution (DWC)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012648" y="2691145"/>
            <a:ext cx="18288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BatchNorm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016643" y="3651802"/>
            <a:ext cx="18288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Pointwise Convolution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60628" y="864153"/>
            <a:ext cx="3979160" cy="484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/>
          <p:cNvCxnSpPr>
            <a:stCxn id="122" idx="2"/>
            <a:endCxn id="115" idx="2"/>
          </p:cNvCxnSpPr>
          <p:nvPr/>
        </p:nvCxnSpPr>
        <p:spPr>
          <a:xfrm flipH="1">
            <a:off x="9927048" y="1146185"/>
            <a:ext cx="2776" cy="1547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7" idx="2"/>
          </p:cNvCxnSpPr>
          <p:nvPr/>
        </p:nvCxnSpPr>
        <p:spPr>
          <a:xfrm>
            <a:off x="9931043" y="4667863"/>
            <a:ext cx="2776" cy="225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9" idx="4"/>
          </p:cNvCxnSpPr>
          <p:nvPr/>
        </p:nvCxnSpPr>
        <p:spPr>
          <a:xfrm flipH="1">
            <a:off x="9924500" y="5167813"/>
            <a:ext cx="2548" cy="205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0" idx="2"/>
          </p:cNvCxnSpPr>
          <p:nvPr/>
        </p:nvCxnSpPr>
        <p:spPr>
          <a:xfrm>
            <a:off x="11780621" y="3798114"/>
            <a:ext cx="0" cy="12259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10064208" y="5030653"/>
            <a:ext cx="17164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2" idx="3"/>
          </p:cNvCxnSpPr>
          <p:nvPr/>
        </p:nvCxnSpPr>
        <p:spPr>
          <a:xfrm>
            <a:off x="10066984" y="1009025"/>
            <a:ext cx="171363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20" idx="0"/>
          </p:cNvCxnSpPr>
          <p:nvPr/>
        </p:nvCxnSpPr>
        <p:spPr>
          <a:xfrm>
            <a:off x="11780621" y="1009025"/>
            <a:ext cx="0" cy="1026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7" idx="2"/>
            <a:endCxn id="117" idx="0"/>
          </p:cNvCxnSpPr>
          <p:nvPr/>
        </p:nvCxnSpPr>
        <p:spPr>
          <a:xfrm>
            <a:off x="9931043" y="3926122"/>
            <a:ext cx="0" cy="193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18" idx="2"/>
            <a:endCxn id="127" idx="0"/>
          </p:cNvCxnSpPr>
          <p:nvPr/>
        </p:nvCxnSpPr>
        <p:spPr>
          <a:xfrm>
            <a:off x="9931043" y="3448073"/>
            <a:ext cx="0" cy="203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6" idx="2"/>
            <a:endCxn id="118" idx="0"/>
          </p:cNvCxnSpPr>
          <p:nvPr/>
        </p:nvCxnSpPr>
        <p:spPr>
          <a:xfrm>
            <a:off x="9927048" y="2965465"/>
            <a:ext cx="3995" cy="208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9933819" y="2484271"/>
            <a:ext cx="0" cy="206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207993" y="4932665"/>
            <a:ext cx="0" cy="188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8835343" y="1300028"/>
            <a:ext cx="41367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-603627" y="1157868"/>
                <a:ext cx="91440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×3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627" y="1157868"/>
                <a:ext cx="914400" cy="274320"/>
              </a:xfrm>
              <a:prstGeom prst="rect">
                <a:avLst/>
              </a:prstGeom>
              <a:blipFill>
                <a:blip r:embed="rId10"/>
                <a:stretch>
                  <a:fillRect l="-1333" r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-603808" y="2352413"/>
                <a:ext cx="54864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808" y="2352413"/>
                <a:ext cx="548640" cy="274320"/>
              </a:xfrm>
              <a:prstGeom prst="rect">
                <a:avLst/>
              </a:prstGeom>
              <a:blipFill>
                <a:blip r:embed="rId11"/>
                <a:stretch>
                  <a:fillRect l="-8889" r="-7778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le 154"/>
          <p:cNvSpPr/>
          <p:nvPr/>
        </p:nvSpPr>
        <p:spPr>
          <a:xfrm>
            <a:off x="-694314" y="2247628"/>
            <a:ext cx="3840480" cy="44905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9744" y="2344621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Group</a:t>
            </a:r>
            <a:r>
              <a:rPr kumimoji="0" lang="en-US" sz="1400" b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1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-603808" y="3263506"/>
                <a:ext cx="54864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808" y="3263506"/>
                <a:ext cx="548640" cy="274320"/>
              </a:xfrm>
              <a:prstGeom prst="rect">
                <a:avLst/>
              </a:prstGeom>
              <a:blipFill>
                <a:blip r:embed="rId12"/>
                <a:stretch>
                  <a:fillRect l="-10000" r="-7778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/>
          <p:cNvSpPr/>
          <p:nvPr/>
        </p:nvSpPr>
        <p:spPr>
          <a:xfrm>
            <a:off x="-694315" y="3158721"/>
            <a:ext cx="3840480" cy="44905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9744" y="3255714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Group</a:t>
            </a:r>
            <a:r>
              <a:rPr kumimoji="0" lang="en-US" sz="1400" b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2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-603808" y="4209573"/>
                <a:ext cx="54864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808" y="4209573"/>
                <a:ext cx="548640" cy="274320"/>
              </a:xfrm>
              <a:prstGeom prst="rect">
                <a:avLst/>
              </a:prstGeom>
              <a:blipFill>
                <a:blip r:embed="rId13"/>
                <a:stretch>
                  <a:fillRect l="-10000" r="-7778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/>
          <p:cNvSpPr/>
          <p:nvPr/>
        </p:nvSpPr>
        <p:spPr>
          <a:xfrm>
            <a:off x="-694315" y="4104788"/>
            <a:ext cx="3840480" cy="44905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9744" y="4201781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Group</a:t>
            </a:r>
            <a:r>
              <a:rPr kumimoji="0" lang="en-US" sz="1400" b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Arrow Connector 164"/>
          <p:cNvCxnSpPr>
            <a:stCxn id="179" idx="2"/>
            <a:endCxn id="18" idx="0"/>
          </p:cNvCxnSpPr>
          <p:nvPr/>
        </p:nvCxnSpPr>
        <p:spPr>
          <a:xfrm>
            <a:off x="1830283" y="2125096"/>
            <a:ext cx="1936" cy="202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-410215" y="5120701"/>
            <a:ext cx="113318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Cross-Entropy</a:t>
            </a:r>
            <a:endParaRPr lang="en-US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-1112017" y="5120701"/>
            <a:ext cx="55563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9" name="Straight Arrow Connector 168"/>
          <p:cNvCxnSpPr>
            <a:endCxn id="167" idx="1"/>
          </p:cNvCxnSpPr>
          <p:nvPr/>
        </p:nvCxnSpPr>
        <p:spPr>
          <a:xfrm>
            <a:off x="-555851" y="5257861"/>
            <a:ext cx="1828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706070" y="5249768"/>
            <a:ext cx="182880" cy="8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879996" y="5120702"/>
            <a:ext cx="883513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Predictions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798647" y="5900925"/>
            <a:ext cx="10972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en-US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591" y="2899889"/>
            <a:ext cx="1896336" cy="1996693"/>
          </a:xfrm>
          <a:prstGeom prst="rect">
            <a:avLst/>
          </a:prstGeom>
        </p:spPr>
      </p:pic>
      <p:cxnSp>
        <p:nvCxnSpPr>
          <p:cNvPr id="150" name="Straight Arrow Connector 149"/>
          <p:cNvCxnSpPr>
            <a:stCxn id="18" idx="2"/>
            <a:endCxn id="72" idx="0"/>
          </p:cNvCxnSpPr>
          <p:nvPr/>
        </p:nvCxnSpPr>
        <p:spPr>
          <a:xfrm>
            <a:off x="1832219" y="2601596"/>
            <a:ext cx="0" cy="190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36" idx="2"/>
            <a:endCxn id="37" idx="0"/>
          </p:cNvCxnSpPr>
          <p:nvPr/>
        </p:nvCxnSpPr>
        <p:spPr>
          <a:xfrm>
            <a:off x="1832219" y="3530357"/>
            <a:ext cx="0" cy="1934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733003" y="1850776"/>
            <a:ext cx="2194560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defRPr/>
            </a:pP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0" name="Straight Arrow Connector 179"/>
          <p:cNvCxnSpPr/>
          <p:nvPr/>
        </p:nvCxnSpPr>
        <p:spPr>
          <a:xfrm flipH="1">
            <a:off x="1837652" y="1657017"/>
            <a:ext cx="613" cy="194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-1062676" y="5400717"/>
            <a:ext cx="1449362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Stage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1207993" y="4465766"/>
            <a:ext cx="0" cy="191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5263862" y="2327331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862" y="2327331"/>
                <a:ext cx="2194560" cy="274320"/>
              </a:xfrm>
              <a:prstGeom prst="rect">
                <a:avLst/>
              </a:prstGeom>
              <a:blipFill>
                <a:blip r:embed="rId15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Rectangle 235"/>
          <p:cNvSpPr/>
          <p:nvPr/>
        </p:nvSpPr>
        <p:spPr>
          <a:xfrm>
            <a:off x="5775243" y="4657408"/>
            <a:ext cx="1243745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Head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5775243" y="5120702"/>
            <a:ext cx="124374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5263862" y="2791789"/>
            <a:ext cx="219456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/>
              <p:cNvSpPr/>
              <p:nvPr/>
            </p:nvSpPr>
            <p:spPr>
              <a:xfrm>
                <a:off x="5263862" y="3256092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9" name="Rectangle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862" y="3256092"/>
                <a:ext cx="2194560" cy="274320"/>
              </a:xfrm>
              <a:prstGeom prst="rect">
                <a:avLst/>
              </a:prstGeom>
              <a:blipFill>
                <a:blip r:embed="rId16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Rectangle 239"/>
          <p:cNvSpPr/>
          <p:nvPr/>
        </p:nvSpPr>
        <p:spPr>
          <a:xfrm>
            <a:off x="5263862" y="3723876"/>
            <a:ext cx="219456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Rectangle 240"/>
              <p:cNvSpPr/>
              <p:nvPr/>
            </p:nvSpPr>
            <p:spPr>
              <a:xfrm>
                <a:off x="5263862" y="4191501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1" name="Rectangle 2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862" y="4191501"/>
                <a:ext cx="2194560" cy="274320"/>
              </a:xfrm>
              <a:prstGeom prst="rect">
                <a:avLst/>
              </a:prstGeom>
              <a:blipFill>
                <a:blip r:embed="rId17"/>
                <a:stretch>
                  <a:fillRect t="-11111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/>
          <p:cNvCxnSpPr>
            <a:stCxn id="238" idx="2"/>
            <a:endCxn id="239" idx="0"/>
          </p:cNvCxnSpPr>
          <p:nvPr/>
        </p:nvCxnSpPr>
        <p:spPr>
          <a:xfrm>
            <a:off x="6361142" y="3066109"/>
            <a:ext cx="0" cy="1899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40" idx="2"/>
            <a:endCxn id="241" idx="0"/>
          </p:cNvCxnSpPr>
          <p:nvPr/>
        </p:nvCxnSpPr>
        <p:spPr>
          <a:xfrm>
            <a:off x="6389464" y="3998506"/>
            <a:ext cx="0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36" idx="0"/>
          </p:cNvCxnSpPr>
          <p:nvPr/>
        </p:nvCxnSpPr>
        <p:spPr>
          <a:xfrm>
            <a:off x="6394538" y="4465766"/>
            <a:ext cx="2578" cy="191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6394538" y="4931728"/>
            <a:ext cx="0" cy="1929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52" idx="2"/>
            <a:endCxn id="235" idx="0"/>
          </p:cNvCxnSpPr>
          <p:nvPr/>
        </p:nvCxnSpPr>
        <p:spPr>
          <a:xfrm>
            <a:off x="6359206" y="2125151"/>
            <a:ext cx="1936" cy="202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35" idx="2"/>
            <a:endCxn id="238" idx="0"/>
          </p:cNvCxnSpPr>
          <p:nvPr/>
        </p:nvCxnSpPr>
        <p:spPr>
          <a:xfrm>
            <a:off x="6361142" y="2601651"/>
            <a:ext cx="0" cy="190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9" idx="2"/>
            <a:endCxn id="240" idx="0"/>
          </p:cNvCxnSpPr>
          <p:nvPr/>
        </p:nvCxnSpPr>
        <p:spPr>
          <a:xfrm>
            <a:off x="6361142" y="3530412"/>
            <a:ext cx="0" cy="1934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5261926" y="1850831"/>
            <a:ext cx="2194560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defRPr/>
            </a:pP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3" name="Straight Arrow Connector 252"/>
          <p:cNvCxnSpPr/>
          <p:nvPr/>
        </p:nvCxnSpPr>
        <p:spPr>
          <a:xfrm flipH="1">
            <a:off x="6366575" y="1657072"/>
            <a:ext cx="613" cy="194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1951881" y="5391679"/>
            <a:ext cx="94273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SAW Stage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-1242059" y="477891"/>
            <a:ext cx="13853160" cy="588480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455284" y="882259"/>
            <a:ext cx="4554222" cy="3656095"/>
          </a:xfrm>
          <a:prstGeom prst="rect">
            <a:avLst/>
          </a:prstGeom>
          <a:solidFill>
            <a:srgbClr val="7030A0">
              <a:alpha val="15000"/>
            </a:srgb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-1119145" y="4547509"/>
            <a:ext cx="2866779" cy="1162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860540" y="4539555"/>
            <a:ext cx="6148965" cy="1170918"/>
          </a:xfrm>
          <a:prstGeom prst="rect">
            <a:avLst/>
          </a:prstGeom>
          <a:solidFill>
            <a:srgbClr val="7030A0">
              <a:alpha val="15000"/>
            </a:srgb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8085" y="929268"/>
            <a:ext cx="146304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0492" y="929268"/>
            <a:ext cx="146304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82818" y="929268"/>
            <a:ext cx="146304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46634" y="5900925"/>
            <a:ext cx="9144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Trainable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🔥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4133" y="5900925"/>
            <a:ext cx="9144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Frozen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❄️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050623" y="5907051"/>
            <a:ext cx="73152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Legend: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34939" y="2327276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9" y="2327276"/>
                <a:ext cx="2194560" cy="274320"/>
              </a:xfrm>
              <a:prstGeom prst="rect">
                <a:avLst/>
              </a:prstGeom>
              <a:blipFill>
                <a:blip r:embed="rId3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439976" y="2513933"/>
            <a:ext cx="137392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Attention Maps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02420" y="4657408"/>
            <a:ext cx="1243745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Head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1112017" y="5837310"/>
            <a:ext cx="6207428" cy="414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5225" y="929268"/>
            <a:ext cx="146304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02420" y="5120702"/>
            <a:ext cx="124374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89234" y="5120701"/>
            <a:ext cx="64910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SupCon</a:t>
            </a:r>
            <a:endParaRPr lang="en-US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>
            <a:stCxn id="46" idx="3"/>
            <a:endCxn id="48" idx="1"/>
          </p:cNvCxnSpPr>
          <p:nvPr/>
        </p:nvCxnSpPr>
        <p:spPr>
          <a:xfrm flipV="1">
            <a:off x="3146165" y="5257861"/>
            <a:ext cx="9430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7" idx="1"/>
            <a:endCxn id="48" idx="3"/>
          </p:cNvCxnSpPr>
          <p:nvPr/>
        </p:nvCxnSpPr>
        <p:spPr>
          <a:xfrm flipH="1" flipV="1">
            <a:off x="4738343" y="5257861"/>
            <a:ext cx="103690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75340" r="806" b="393"/>
          <a:stretch>
            <a:fillRect/>
          </a:stretch>
        </p:blipFill>
        <p:spPr>
          <a:xfrm>
            <a:off x="7175091" y="98096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75340" r="50721" b="393"/>
          <a:stretch>
            <a:fillRect/>
          </a:stretch>
        </p:blipFill>
        <p:spPr>
          <a:xfrm>
            <a:off x="6473616" y="98096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50267" r="806" b="25466"/>
          <a:stretch>
            <a:fillRect/>
          </a:stretch>
        </p:blipFill>
        <p:spPr>
          <a:xfrm>
            <a:off x="5675875" y="98096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50267" r="50721" b="25466"/>
          <a:stretch>
            <a:fillRect/>
          </a:stretch>
        </p:blipFill>
        <p:spPr>
          <a:xfrm>
            <a:off x="4991242" y="98096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25366" r="806" b="50368"/>
          <a:stretch>
            <a:fillRect/>
          </a:stretch>
        </p:blipFill>
        <p:spPr>
          <a:xfrm>
            <a:off x="2639824" y="97795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5366" r="50721" b="50368"/>
          <a:stretch>
            <a:fillRect/>
          </a:stretch>
        </p:blipFill>
        <p:spPr>
          <a:xfrm>
            <a:off x="1938349" y="97795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464" r="806" b="75269"/>
          <a:stretch>
            <a:fillRect/>
          </a:stretch>
        </p:blipFill>
        <p:spPr>
          <a:xfrm>
            <a:off x="1140608" y="97795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464" r="50721" b="75269"/>
          <a:stretch>
            <a:fillRect/>
          </a:stretch>
        </p:blipFill>
        <p:spPr>
          <a:xfrm>
            <a:off x="455975" y="97866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sp>
        <p:nvSpPr>
          <p:cNvPr id="68" name="Rectangle 67"/>
          <p:cNvSpPr/>
          <p:nvPr/>
        </p:nvSpPr>
        <p:spPr>
          <a:xfrm>
            <a:off x="1731084" y="5902084"/>
            <a:ext cx="914400" cy="274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768035" y="5900925"/>
            <a:ext cx="914400" cy="274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4939" y="2791734"/>
            <a:ext cx="219456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Elbow Connector 79"/>
          <p:cNvCxnSpPr>
            <a:stCxn id="33" idx="0"/>
            <a:endCxn id="63" idx="1"/>
          </p:cNvCxnSpPr>
          <p:nvPr/>
        </p:nvCxnSpPr>
        <p:spPr>
          <a:xfrm rot="5400000" flipH="1" flipV="1">
            <a:off x="4370393" y="1052926"/>
            <a:ext cx="297996" cy="7822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3"/>
            <a:endCxn id="63" idx="1"/>
          </p:cNvCxnSpPr>
          <p:nvPr/>
        </p:nvCxnSpPr>
        <p:spPr>
          <a:xfrm>
            <a:off x="3345858" y="1295028"/>
            <a:ext cx="1564634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-1110676" y="526568"/>
            <a:ext cx="9235440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ViT with ILA and Self-Supervised Adaptation Warmup (SAW) with Dual-Attention</a:t>
            </a:r>
            <a:r>
              <a:rPr kumimoji="0" lang="en-US" sz="14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Mix Augmented SupCon (DAMAS)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60654" y="1593024"/>
            <a:ext cx="1535273" cy="456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Dual-Attention Rollout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34939" y="3256037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9" y="3256037"/>
                <a:ext cx="2194560" cy="274320"/>
              </a:xfrm>
              <a:prstGeom prst="rect">
                <a:avLst/>
              </a:prstGeom>
              <a:blipFill>
                <a:blip r:embed="rId6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734939" y="3723821"/>
            <a:ext cx="219456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34939" y="4191446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9" y="4191446"/>
                <a:ext cx="2194560" cy="274320"/>
              </a:xfrm>
              <a:prstGeom prst="rect">
                <a:avLst/>
              </a:prstGeom>
              <a:blipFill>
                <a:blip r:embed="rId7"/>
                <a:stretch>
                  <a:fillRect t="-11111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21" idx="0"/>
            <a:endCxn id="33" idx="2"/>
          </p:cNvCxnSpPr>
          <p:nvPr/>
        </p:nvCxnSpPr>
        <p:spPr>
          <a:xfrm flipV="1">
            <a:off x="4126938" y="2049569"/>
            <a:ext cx="1353" cy="46436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8" idx="2"/>
          </p:cNvCxnSpPr>
          <p:nvPr/>
        </p:nvCxnSpPr>
        <p:spPr>
          <a:xfrm rot="16200000" flipH="1">
            <a:off x="2627310" y="1806505"/>
            <a:ext cx="52544" cy="1642726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2" idx="2"/>
            <a:endCxn id="36" idx="0"/>
          </p:cNvCxnSpPr>
          <p:nvPr/>
        </p:nvCxnSpPr>
        <p:spPr>
          <a:xfrm>
            <a:off x="1832219" y="3066054"/>
            <a:ext cx="0" cy="1899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2"/>
            <a:endCxn id="38" idx="0"/>
          </p:cNvCxnSpPr>
          <p:nvPr/>
        </p:nvCxnSpPr>
        <p:spPr>
          <a:xfrm>
            <a:off x="1860541" y="3998451"/>
            <a:ext cx="0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1" idx="0"/>
          </p:cNvCxnSpPr>
          <p:nvPr/>
        </p:nvCxnSpPr>
        <p:spPr>
          <a:xfrm>
            <a:off x="2521715" y="4465766"/>
            <a:ext cx="2578" cy="191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21715" y="4931728"/>
            <a:ext cx="0" cy="1929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735672" y="1209450"/>
            <a:ext cx="2332294" cy="3540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929824" y="1824747"/>
            <a:ext cx="0" cy="206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30202" y="4657408"/>
            <a:ext cx="1517432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Classification Head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4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8491376" y="526568"/>
            <a:ext cx="2890351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ILA: Intermediate Layer Adapter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rapezoid 114"/>
          <p:cNvSpPr/>
          <p:nvPr/>
        </p:nvSpPr>
        <p:spPr>
          <a:xfrm rot="10800000">
            <a:off x="9241248" y="1300906"/>
            <a:ext cx="1371600" cy="54864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378408" y="1297817"/>
            <a:ext cx="1097280" cy="55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Channel Downsampling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rapezoid 116"/>
          <p:cNvSpPr/>
          <p:nvPr/>
        </p:nvSpPr>
        <p:spPr>
          <a:xfrm>
            <a:off x="9245243" y="4119223"/>
            <a:ext cx="1371600" cy="54864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Channel Upsampling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016643" y="3173753"/>
            <a:ext cx="18288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Nonlinear Activation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789888" y="489349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1209121" y="2035822"/>
            <a:ext cx="1143000" cy="17622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Residual Spatial Downsampling (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RSDS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):       2D DWC with </a:t>
            </a:r>
            <a:r>
              <a:rPr kumimoji="0" lang="en-US" sz="1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Near One Initialization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9793883" y="5372977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83" y="5372977"/>
                <a:ext cx="274320" cy="274320"/>
              </a:xfrm>
              <a:prstGeom prst="rect">
                <a:avLst/>
              </a:prstGeom>
              <a:blipFill>
                <a:blip r:embed="rId8"/>
                <a:stretch>
                  <a:fillRect l="-15556" t="-8889" r="-33333"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9792664" y="871865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664" y="871865"/>
                <a:ext cx="274320" cy="274320"/>
              </a:xfrm>
              <a:prstGeom prst="rect">
                <a:avLst/>
              </a:prstGeom>
              <a:blipFill>
                <a:blip r:embed="rId9"/>
                <a:stretch>
                  <a:fillRect l="-13333"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 flipV="1">
            <a:off x="7456486" y="840748"/>
            <a:ext cx="1004142" cy="19475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456486" y="3066054"/>
            <a:ext cx="1004142" cy="26444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9015709" y="2032657"/>
            <a:ext cx="18288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2D Depthwise Convolution (DWC)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012648" y="2691145"/>
            <a:ext cx="18288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BatchNorm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016643" y="3651802"/>
            <a:ext cx="18288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Pointwise Convolution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60628" y="864153"/>
            <a:ext cx="3979160" cy="484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/>
          <p:cNvCxnSpPr>
            <a:stCxn id="122" idx="2"/>
            <a:endCxn id="115" idx="2"/>
          </p:cNvCxnSpPr>
          <p:nvPr/>
        </p:nvCxnSpPr>
        <p:spPr>
          <a:xfrm flipH="1">
            <a:off x="9927048" y="1146185"/>
            <a:ext cx="2776" cy="1547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7" idx="2"/>
          </p:cNvCxnSpPr>
          <p:nvPr/>
        </p:nvCxnSpPr>
        <p:spPr>
          <a:xfrm>
            <a:off x="9931043" y="4667863"/>
            <a:ext cx="2776" cy="225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9" idx="4"/>
          </p:cNvCxnSpPr>
          <p:nvPr/>
        </p:nvCxnSpPr>
        <p:spPr>
          <a:xfrm flipH="1">
            <a:off x="9924500" y="5167813"/>
            <a:ext cx="2548" cy="205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0" idx="2"/>
          </p:cNvCxnSpPr>
          <p:nvPr/>
        </p:nvCxnSpPr>
        <p:spPr>
          <a:xfrm>
            <a:off x="11780621" y="3798114"/>
            <a:ext cx="0" cy="12259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10064208" y="5030653"/>
            <a:ext cx="17164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2" idx="3"/>
          </p:cNvCxnSpPr>
          <p:nvPr/>
        </p:nvCxnSpPr>
        <p:spPr>
          <a:xfrm>
            <a:off x="10066984" y="1009025"/>
            <a:ext cx="171363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20" idx="0"/>
          </p:cNvCxnSpPr>
          <p:nvPr/>
        </p:nvCxnSpPr>
        <p:spPr>
          <a:xfrm>
            <a:off x="11780621" y="1009025"/>
            <a:ext cx="0" cy="1026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7" idx="2"/>
            <a:endCxn id="117" idx="0"/>
          </p:cNvCxnSpPr>
          <p:nvPr/>
        </p:nvCxnSpPr>
        <p:spPr>
          <a:xfrm>
            <a:off x="9931043" y="3926122"/>
            <a:ext cx="0" cy="193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18" idx="2"/>
            <a:endCxn id="127" idx="0"/>
          </p:cNvCxnSpPr>
          <p:nvPr/>
        </p:nvCxnSpPr>
        <p:spPr>
          <a:xfrm>
            <a:off x="9931043" y="3448073"/>
            <a:ext cx="0" cy="203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6" idx="2"/>
            <a:endCxn id="118" idx="0"/>
          </p:cNvCxnSpPr>
          <p:nvPr/>
        </p:nvCxnSpPr>
        <p:spPr>
          <a:xfrm>
            <a:off x="9927048" y="2965465"/>
            <a:ext cx="3995" cy="208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9933819" y="2484271"/>
            <a:ext cx="0" cy="206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207993" y="4932665"/>
            <a:ext cx="0" cy="188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8835343" y="1300028"/>
            <a:ext cx="41367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-974557" y="1157868"/>
                <a:ext cx="128533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4557" y="1157868"/>
                <a:ext cx="1285330" cy="2743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-974557" y="2352413"/>
                <a:ext cx="919389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4557" y="2352413"/>
                <a:ext cx="919389" cy="274320"/>
              </a:xfrm>
              <a:prstGeom prst="rect">
                <a:avLst/>
              </a:prstGeom>
              <a:blipFill>
                <a:blip r:embed="rId11"/>
                <a:stretch>
                  <a:fillRect l="-3311" r="-1987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le 154"/>
          <p:cNvSpPr/>
          <p:nvPr/>
        </p:nvSpPr>
        <p:spPr>
          <a:xfrm>
            <a:off x="-1050623" y="2247628"/>
            <a:ext cx="4196789" cy="44905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9744" y="2344621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Group</a:t>
            </a:r>
            <a:r>
              <a:rPr kumimoji="0" lang="en-US" sz="1400" b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1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-974557" y="3263506"/>
                <a:ext cx="919389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4557" y="3263506"/>
                <a:ext cx="919389" cy="274320"/>
              </a:xfrm>
              <a:prstGeom prst="rect">
                <a:avLst/>
              </a:prstGeom>
              <a:blipFill>
                <a:blip r:embed="rId12"/>
                <a:stretch>
                  <a:fillRect l="-3311" r="-2649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/>
          <p:cNvSpPr/>
          <p:nvPr/>
        </p:nvSpPr>
        <p:spPr>
          <a:xfrm>
            <a:off x="-1050623" y="3158721"/>
            <a:ext cx="4196788" cy="44905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9744" y="3255714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Group</a:t>
            </a:r>
            <a:r>
              <a:rPr kumimoji="0" lang="en-US" sz="1400" b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2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-974557" y="4209573"/>
                <a:ext cx="91939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4557" y="4209573"/>
                <a:ext cx="919390" cy="274320"/>
              </a:xfrm>
              <a:prstGeom prst="rect">
                <a:avLst/>
              </a:prstGeom>
              <a:blipFill>
                <a:blip r:embed="rId13"/>
                <a:stretch>
                  <a:fillRect l="-3311" r="-2649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/>
          <p:cNvSpPr/>
          <p:nvPr/>
        </p:nvSpPr>
        <p:spPr>
          <a:xfrm>
            <a:off x="-1050623" y="4104788"/>
            <a:ext cx="4196788" cy="44905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9744" y="4201781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Group</a:t>
            </a:r>
            <a:r>
              <a:rPr kumimoji="0" lang="en-US" sz="1400" b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Arrow Connector 164"/>
          <p:cNvCxnSpPr>
            <a:stCxn id="179" idx="2"/>
            <a:endCxn id="18" idx="0"/>
          </p:cNvCxnSpPr>
          <p:nvPr/>
        </p:nvCxnSpPr>
        <p:spPr>
          <a:xfrm>
            <a:off x="1830283" y="2125096"/>
            <a:ext cx="1936" cy="202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-410215" y="5120701"/>
            <a:ext cx="113318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Cross-Entropy</a:t>
            </a:r>
            <a:endParaRPr lang="en-US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-1112017" y="5120701"/>
            <a:ext cx="55563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9" name="Straight Arrow Connector 168"/>
          <p:cNvCxnSpPr>
            <a:endCxn id="167" idx="1"/>
          </p:cNvCxnSpPr>
          <p:nvPr/>
        </p:nvCxnSpPr>
        <p:spPr>
          <a:xfrm>
            <a:off x="-555851" y="5257861"/>
            <a:ext cx="1828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706070" y="5249768"/>
            <a:ext cx="182880" cy="8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879996" y="5120702"/>
            <a:ext cx="883513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Predictions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798647" y="5900925"/>
            <a:ext cx="10972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endParaRPr lang="en-US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Straight Arrow Connector 149"/>
          <p:cNvCxnSpPr>
            <a:stCxn id="18" idx="2"/>
            <a:endCxn id="72" idx="0"/>
          </p:cNvCxnSpPr>
          <p:nvPr/>
        </p:nvCxnSpPr>
        <p:spPr>
          <a:xfrm>
            <a:off x="1832219" y="2601596"/>
            <a:ext cx="0" cy="190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36" idx="2"/>
            <a:endCxn id="37" idx="0"/>
          </p:cNvCxnSpPr>
          <p:nvPr/>
        </p:nvCxnSpPr>
        <p:spPr>
          <a:xfrm>
            <a:off x="1832219" y="3530357"/>
            <a:ext cx="0" cy="1934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733003" y="1850776"/>
            <a:ext cx="2194560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defRPr/>
            </a:pP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Embedding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-1062676" y="5400717"/>
            <a:ext cx="1449362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 Stage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1207993" y="4465766"/>
            <a:ext cx="0" cy="191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5263862" y="2327331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862" y="2327331"/>
                <a:ext cx="2194560" cy="274320"/>
              </a:xfrm>
              <a:prstGeom prst="rect">
                <a:avLst/>
              </a:prstGeom>
              <a:blipFill>
                <a:blip r:embed="rId15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Rectangle 235"/>
          <p:cNvSpPr/>
          <p:nvPr/>
        </p:nvSpPr>
        <p:spPr>
          <a:xfrm>
            <a:off x="5775243" y="4657408"/>
            <a:ext cx="1243745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Projection Head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5775243" y="5120702"/>
            <a:ext cx="124374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5263862" y="2791789"/>
            <a:ext cx="219456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/>
              <p:cNvSpPr/>
              <p:nvPr/>
            </p:nvSpPr>
            <p:spPr>
              <a:xfrm>
                <a:off x="5263862" y="3256092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9" name="Rectangle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862" y="3256092"/>
                <a:ext cx="2194560" cy="274320"/>
              </a:xfrm>
              <a:prstGeom prst="rect">
                <a:avLst/>
              </a:prstGeom>
              <a:blipFill>
                <a:blip r:embed="rId16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Rectangle 239"/>
          <p:cNvSpPr/>
          <p:nvPr/>
        </p:nvSpPr>
        <p:spPr>
          <a:xfrm>
            <a:off x="5263862" y="3723876"/>
            <a:ext cx="219456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Rectangle 240"/>
              <p:cNvSpPr/>
              <p:nvPr/>
            </p:nvSpPr>
            <p:spPr>
              <a:xfrm>
                <a:off x="5263862" y="4191501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1" name="Rectangle 2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862" y="4191501"/>
                <a:ext cx="2194560" cy="274320"/>
              </a:xfrm>
              <a:prstGeom prst="rect">
                <a:avLst/>
              </a:prstGeom>
              <a:blipFill>
                <a:blip r:embed="rId17"/>
                <a:stretch>
                  <a:fillRect t="-11111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/>
          <p:cNvCxnSpPr>
            <a:stCxn id="238" idx="2"/>
            <a:endCxn id="239" idx="0"/>
          </p:cNvCxnSpPr>
          <p:nvPr/>
        </p:nvCxnSpPr>
        <p:spPr>
          <a:xfrm>
            <a:off x="6361142" y="3066109"/>
            <a:ext cx="0" cy="1899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40" idx="2"/>
            <a:endCxn id="241" idx="0"/>
          </p:cNvCxnSpPr>
          <p:nvPr/>
        </p:nvCxnSpPr>
        <p:spPr>
          <a:xfrm>
            <a:off x="6389464" y="3998506"/>
            <a:ext cx="0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36" idx="0"/>
          </p:cNvCxnSpPr>
          <p:nvPr/>
        </p:nvCxnSpPr>
        <p:spPr>
          <a:xfrm>
            <a:off x="6394538" y="4465766"/>
            <a:ext cx="2578" cy="191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6394538" y="4931728"/>
            <a:ext cx="0" cy="1929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52" idx="2"/>
            <a:endCxn id="235" idx="0"/>
          </p:cNvCxnSpPr>
          <p:nvPr/>
        </p:nvCxnSpPr>
        <p:spPr>
          <a:xfrm>
            <a:off x="6359206" y="2125151"/>
            <a:ext cx="1936" cy="202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35" idx="2"/>
            <a:endCxn id="238" idx="0"/>
          </p:cNvCxnSpPr>
          <p:nvPr/>
        </p:nvCxnSpPr>
        <p:spPr>
          <a:xfrm>
            <a:off x="6361142" y="2601651"/>
            <a:ext cx="0" cy="190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9" idx="2"/>
            <a:endCxn id="240" idx="0"/>
          </p:cNvCxnSpPr>
          <p:nvPr/>
        </p:nvCxnSpPr>
        <p:spPr>
          <a:xfrm>
            <a:off x="6361142" y="3530412"/>
            <a:ext cx="0" cy="1934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5261926" y="1850831"/>
            <a:ext cx="2194560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defRPr/>
            </a:pP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Embedding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3" name="Straight Arrow Connector 252"/>
          <p:cNvCxnSpPr/>
          <p:nvPr/>
        </p:nvCxnSpPr>
        <p:spPr>
          <a:xfrm flipH="1">
            <a:off x="6366575" y="1657072"/>
            <a:ext cx="613" cy="194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Rectangle 269"/>
          <p:cNvSpPr/>
          <p:nvPr/>
        </p:nvSpPr>
        <p:spPr>
          <a:xfrm>
            <a:off x="1951881" y="5391679"/>
            <a:ext cx="94273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SAW Stage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94" y="3400666"/>
            <a:ext cx="1252365" cy="1596449"/>
          </a:xfrm>
          <a:prstGeom prst="rect">
            <a:avLst/>
          </a:prstGeom>
        </p:spPr>
      </p:pic>
      <p:cxnSp>
        <p:nvCxnSpPr>
          <p:cNvPr id="141" name="Straight Arrow Connector 140"/>
          <p:cNvCxnSpPr/>
          <p:nvPr/>
        </p:nvCxnSpPr>
        <p:spPr>
          <a:xfrm flipH="1">
            <a:off x="1838185" y="1658346"/>
            <a:ext cx="613" cy="1940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-1242059" y="477891"/>
            <a:ext cx="13853160" cy="5884809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455284" y="882259"/>
            <a:ext cx="4554222" cy="3656095"/>
          </a:xfrm>
          <a:prstGeom prst="rect">
            <a:avLst/>
          </a:prstGeom>
          <a:solidFill>
            <a:srgbClr val="7030A0">
              <a:alpha val="15000"/>
            </a:srgb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-1119145" y="4547509"/>
            <a:ext cx="2866779" cy="11629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860540" y="4539555"/>
            <a:ext cx="6148965" cy="1170918"/>
          </a:xfrm>
          <a:prstGeom prst="rect">
            <a:avLst/>
          </a:prstGeom>
          <a:solidFill>
            <a:srgbClr val="7030A0">
              <a:alpha val="15000"/>
            </a:srgbClr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18085" y="929268"/>
            <a:ext cx="146304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910492" y="929268"/>
            <a:ext cx="146304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882818" y="929268"/>
            <a:ext cx="1463040" cy="73152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346634" y="5900925"/>
            <a:ext cx="9144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Trainable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🔥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4133" y="5900925"/>
            <a:ext cx="9144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Frozen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❄️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-1050623" y="5907051"/>
            <a:ext cx="73152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Legend: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34939" y="2327276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9" y="2327276"/>
                <a:ext cx="2194560" cy="274320"/>
              </a:xfrm>
              <a:prstGeom prst="rect">
                <a:avLst/>
              </a:prstGeom>
              <a:blipFill>
                <a:blip r:embed="rId3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439976" y="2513933"/>
            <a:ext cx="137392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Attention Maps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902420" y="4657408"/>
            <a:ext cx="1243745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Projection Head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1112017" y="5837310"/>
            <a:ext cx="6207428" cy="41496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75225" y="929268"/>
            <a:ext cx="1463040" cy="731520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02420" y="5120702"/>
            <a:ext cx="124374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Representations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089234" y="5120701"/>
            <a:ext cx="64910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SupCon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>
            <a:stCxn id="46" idx="3"/>
            <a:endCxn id="48" idx="1"/>
          </p:cNvCxnSpPr>
          <p:nvPr/>
        </p:nvCxnSpPr>
        <p:spPr>
          <a:xfrm flipV="1">
            <a:off x="3146165" y="5257861"/>
            <a:ext cx="943069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37" idx="1"/>
            <a:endCxn id="48" idx="3"/>
          </p:cNvCxnSpPr>
          <p:nvPr/>
        </p:nvCxnSpPr>
        <p:spPr>
          <a:xfrm flipH="1" flipV="1">
            <a:off x="4738343" y="5257861"/>
            <a:ext cx="1036900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75340" r="806" b="393"/>
          <a:stretch>
            <a:fillRect/>
          </a:stretch>
        </p:blipFill>
        <p:spPr>
          <a:xfrm>
            <a:off x="7175091" y="98096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75340" r="50721" b="393"/>
          <a:stretch>
            <a:fillRect/>
          </a:stretch>
        </p:blipFill>
        <p:spPr>
          <a:xfrm>
            <a:off x="6473616" y="98096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50267" r="806" b="25466"/>
          <a:stretch>
            <a:fillRect/>
          </a:stretch>
        </p:blipFill>
        <p:spPr>
          <a:xfrm>
            <a:off x="5675875" y="98096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50267" r="50721" b="25466"/>
          <a:stretch>
            <a:fillRect/>
          </a:stretch>
        </p:blipFill>
        <p:spPr>
          <a:xfrm>
            <a:off x="4991242" y="980960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25366" r="806" b="50368"/>
          <a:stretch>
            <a:fillRect/>
          </a:stretch>
        </p:blipFill>
        <p:spPr>
          <a:xfrm>
            <a:off x="2639824" y="97795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5366" r="50721" b="50368"/>
          <a:stretch>
            <a:fillRect/>
          </a:stretch>
        </p:blipFill>
        <p:spPr>
          <a:xfrm>
            <a:off x="1938349" y="97795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464" r="806" b="75269"/>
          <a:stretch>
            <a:fillRect/>
          </a:stretch>
        </p:blipFill>
        <p:spPr>
          <a:xfrm>
            <a:off x="1140608" y="97795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464" r="50721" b="75269"/>
          <a:stretch>
            <a:fillRect/>
          </a:stretch>
        </p:blipFill>
        <p:spPr>
          <a:xfrm>
            <a:off x="455975" y="978661"/>
            <a:ext cx="640080" cy="640080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  <a:ln w="3175">
            <a:solidFill>
              <a:schemeClr val="tx1"/>
            </a:solidFill>
          </a:ln>
        </p:spPr>
      </p:pic>
      <p:sp>
        <p:nvSpPr>
          <p:cNvPr id="68" name="Rectangle 67"/>
          <p:cNvSpPr/>
          <p:nvPr/>
        </p:nvSpPr>
        <p:spPr>
          <a:xfrm>
            <a:off x="1731084" y="5902084"/>
            <a:ext cx="914400" cy="2743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Positives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768035" y="5900925"/>
            <a:ext cx="914400" cy="2743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Negatives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34939" y="2791734"/>
            <a:ext cx="219456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Down-Sampling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ILA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0" name="Elbow Connector 79"/>
          <p:cNvCxnSpPr>
            <a:stCxn id="33" idx="0"/>
            <a:endCxn id="63" idx="1"/>
          </p:cNvCxnSpPr>
          <p:nvPr/>
        </p:nvCxnSpPr>
        <p:spPr>
          <a:xfrm rot="5400000" flipH="1" flipV="1">
            <a:off x="4370393" y="1052926"/>
            <a:ext cx="297996" cy="782201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3"/>
            <a:endCxn id="63" idx="1"/>
          </p:cNvCxnSpPr>
          <p:nvPr/>
        </p:nvCxnSpPr>
        <p:spPr>
          <a:xfrm>
            <a:off x="3345858" y="1295028"/>
            <a:ext cx="1564634" cy="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-1110676" y="526568"/>
            <a:ext cx="9235440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ViT with ILA and Self-Supervised Adaptation Warmup (SAW) with Dual-Attention Mix Augmented SupCon (DAMAS)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60654" y="1593024"/>
            <a:ext cx="1535273" cy="456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Dual-Attention Rollout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34939" y="3256037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9" y="3256037"/>
                <a:ext cx="2194560" cy="274320"/>
              </a:xfrm>
              <a:prstGeom prst="rect">
                <a:avLst/>
              </a:prstGeom>
              <a:blipFill>
                <a:blip r:embed="rId6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734939" y="3723821"/>
            <a:ext cx="219456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Down-Sampling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ILA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34939" y="4191446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9" y="4191446"/>
                <a:ext cx="2194560" cy="274320"/>
              </a:xfrm>
              <a:prstGeom prst="rect">
                <a:avLst/>
              </a:prstGeom>
              <a:blipFill>
                <a:blip r:embed="rId7"/>
                <a:stretch>
                  <a:fillRect t="-11111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>
            <a:stCxn id="21" idx="0"/>
            <a:endCxn id="33" idx="2"/>
          </p:cNvCxnSpPr>
          <p:nvPr/>
        </p:nvCxnSpPr>
        <p:spPr>
          <a:xfrm flipV="1">
            <a:off x="4126938" y="2049569"/>
            <a:ext cx="1353" cy="46436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8" idx="2"/>
          </p:cNvCxnSpPr>
          <p:nvPr/>
        </p:nvCxnSpPr>
        <p:spPr>
          <a:xfrm rot="16200000" flipH="1">
            <a:off x="2627310" y="1806505"/>
            <a:ext cx="52544" cy="1642726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2" idx="2"/>
            <a:endCxn id="36" idx="0"/>
          </p:cNvCxnSpPr>
          <p:nvPr/>
        </p:nvCxnSpPr>
        <p:spPr>
          <a:xfrm>
            <a:off x="1832219" y="3066054"/>
            <a:ext cx="0" cy="1899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2"/>
            <a:endCxn id="38" idx="0"/>
          </p:cNvCxnSpPr>
          <p:nvPr/>
        </p:nvCxnSpPr>
        <p:spPr>
          <a:xfrm>
            <a:off x="1860541" y="3998451"/>
            <a:ext cx="0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1" idx="0"/>
          </p:cNvCxnSpPr>
          <p:nvPr/>
        </p:nvCxnSpPr>
        <p:spPr>
          <a:xfrm>
            <a:off x="2521715" y="4465766"/>
            <a:ext cx="2578" cy="191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21715" y="4931728"/>
            <a:ext cx="0" cy="1929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735672" y="1209450"/>
            <a:ext cx="2332294" cy="3540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9929824" y="1824747"/>
            <a:ext cx="0" cy="206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230202" y="4657408"/>
            <a:ext cx="1517432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Classification Head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4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8491376" y="526568"/>
            <a:ext cx="2890351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ILA: Intermediate Layer Adapter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rapezoid 114"/>
          <p:cNvSpPr/>
          <p:nvPr/>
        </p:nvSpPr>
        <p:spPr>
          <a:xfrm rot="10800000">
            <a:off x="9241248" y="1300906"/>
            <a:ext cx="1371600" cy="54864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9378408" y="1297817"/>
            <a:ext cx="1097280" cy="55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Channel Downsampling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7" name="Trapezoid 116"/>
          <p:cNvSpPr/>
          <p:nvPr/>
        </p:nvSpPr>
        <p:spPr>
          <a:xfrm>
            <a:off x="9245243" y="4119223"/>
            <a:ext cx="1371600" cy="54864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Channel Upsampling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9016643" y="3173753"/>
            <a:ext cx="18288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Nonlinear Activation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9789888" y="489349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11209121" y="2035822"/>
            <a:ext cx="1143000" cy="17622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Residual Spatial Downsampling (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RSDS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):       2D DWC with </a:t>
            </a:r>
            <a:r>
              <a:rPr kumimoji="0" lang="en-US" sz="1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Near One Initialization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9793883" y="5372977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83" y="5372977"/>
                <a:ext cx="274320" cy="274320"/>
              </a:xfrm>
              <a:prstGeom prst="rect">
                <a:avLst/>
              </a:prstGeom>
              <a:blipFill>
                <a:blip r:embed="rId8"/>
                <a:stretch>
                  <a:fillRect l="-15556" t="-8889" r="-33333"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9792664" y="871865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2664" y="871865"/>
                <a:ext cx="274320" cy="274320"/>
              </a:xfrm>
              <a:prstGeom prst="rect">
                <a:avLst/>
              </a:prstGeom>
              <a:blipFill>
                <a:blip r:embed="rId9"/>
                <a:stretch>
                  <a:fillRect l="-13333"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 flipV="1">
            <a:off x="7456486" y="840748"/>
            <a:ext cx="1004142" cy="194750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7456486" y="3066054"/>
            <a:ext cx="1004142" cy="26444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9015709" y="2032657"/>
            <a:ext cx="18288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2D Depthwise Convolution (DWC)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012648" y="2691145"/>
            <a:ext cx="18288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BatchNorm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9016643" y="3651802"/>
            <a:ext cx="18288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Pointwise Convolution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460628" y="864153"/>
            <a:ext cx="3979160" cy="484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29" name="Straight Arrow Connector 128"/>
          <p:cNvCxnSpPr>
            <a:stCxn id="122" idx="2"/>
            <a:endCxn id="115" idx="2"/>
          </p:cNvCxnSpPr>
          <p:nvPr/>
        </p:nvCxnSpPr>
        <p:spPr>
          <a:xfrm flipH="1">
            <a:off x="9927048" y="1146185"/>
            <a:ext cx="2776" cy="1547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7" idx="2"/>
          </p:cNvCxnSpPr>
          <p:nvPr/>
        </p:nvCxnSpPr>
        <p:spPr>
          <a:xfrm>
            <a:off x="9931043" y="4667863"/>
            <a:ext cx="2776" cy="225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9" idx="4"/>
          </p:cNvCxnSpPr>
          <p:nvPr/>
        </p:nvCxnSpPr>
        <p:spPr>
          <a:xfrm flipH="1">
            <a:off x="9924500" y="5167813"/>
            <a:ext cx="2548" cy="205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0" idx="2"/>
          </p:cNvCxnSpPr>
          <p:nvPr/>
        </p:nvCxnSpPr>
        <p:spPr>
          <a:xfrm>
            <a:off x="11780621" y="3798114"/>
            <a:ext cx="0" cy="12259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10064208" y="5030653"/>
            <a:ext cx="17164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2" idx="3"/>
          </p:cNvCxnSpPr>
          <p:nvPr/>
        </p:nvCxnSpPr>
        <p:spPr>
          <a:xfrm>
            <a:off x="10066984" y="1009025"/>
            <a:ext cx="171363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120" idx="0"/>
          </p:cNvCxnSpPr>
          <p:nvPr/>
        </p:nvCxnSpPr>
        <p:spPr>
          <a:xfrm>
            <a:off x="11780621" y="1009025"/>
            <a:ext cx="0" cy="1026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7" idx="2"/>
            <a:endCxn id="117" idx="0"/>
          </p:cNvCxnSpPr>
          <p:nvPr/>
        </p:nvCxnSpPr>
        <p:spPr>
          <a:xfrm>
            <a:off x="9931043" y="3926122"/>
            <a:ext cx="0" cy="193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18" idx="2"/>
            <a:endCxn id="127" idx="0"/>
          </p:cNvCxnSpPr>
          <p:nvPr/>
        </p:nvCxnSpPr>
        <p:spPr>
          <a:xfrm>
            <a:off x="9931043" y="3448073"/>
            <a:ext cx="0" cy="203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6" idx="2"/>
            <a:endCxn id="118" idx="0"/>
          </p:cNvCxnSpPr>
          <p:nvPr/>
        </p:nvCxnSpPr>
        <p:spPr>
          <a:xfrm>
            <a:off x="9927048" y="2965465"/>
            <a:ext cx="3995" cy="208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9933819" y="2484271"/>
            <a:ext cx="0" cy="206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207993" y="4932665"/>
            <a:ext cx="0" cy="1880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8835343" y="1300028"/>
            <a:ext cx="41367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152"/>
              <p:cNvSpPr/>
              <p:nvPr/>
            </p:nvSpPr>
            <p:spPr>
              <a:xfrm>
                <a:off x="-974557" y="1157868"/>
                <a:ext cx="128533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×3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3" name="Rectangle 1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4557" y="1157868"/>
                <a:ext cx="1285330" cy="2743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/>
              <p:cNvSpPr/>
              <p:nvPr/>
            </p:nvSpPr>
            <p:spPr>
              <a:xfrm>
                <a:off x="-974557" y="2352413"/>
                <a:ext cx="919389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Rectangle 1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4557" y="2352413"/>
                <a:ext cx="919389" cy="274320"/>
              </a:xfrm>
              <a:prstGeom prst="rect">
                <a:avLst/>
              </a:prstGeom>
              <a:blipFill>
                <a:blip r:embed="rId11"/>
                <a:stretch>
                  <a:fillRect l="-3311" r="-1987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Rectangle 154"/>
          <p:cNvSpPr/>
          <p:nvPr/>
        </p:nvSpPr>
        <p:spPr>
          <a:xfrm>
            <a:off x="-1050623" y="2247628"/>
            <a:ext cx="4196789" cy="44905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9744" y="2344621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Group 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Rectangle 156"/>
              <p:cNvSpPr/>
              <p:nvPr/>
            </p:nvSpPr>
            <p:spPr>
              <a:xfrm>
                <a:off x="-974557" y="3263506"/>
                <a:ext cx="919389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7" name="Rectangle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4557" y="3263506"/>
                <a:ext cx="919389" cy="274320"/>
              </a:xfrm>
              <a:prstGeom prst="rect">
                <a:avLst/>
              </a:prstGeom>
              <a:blipFill>
                <a:blip r:embed="rId12"/>
                <a:stretch>
                  <a:fillRect l="-3311" r="-2649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Rectangle 157"/>
          <p:cNvSpPr/>
          <p:nvPr/>
        </p:nvSpPr>
        <p:spPr>
          <a:xfrm>
            <a:off x="-1050623" y="3158721"/>
            <a:ext cx="4196788" cy="44905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9744" y="3255714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Group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/>
              <p:cNvSpPr/>
              <p:nvPr/>
            </p:nvSpPr>
            <p:spPr>
              <a:xfrm>
                <a:off x="-974557" y="4209573"/>
                <a:ext cx="91939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0" name="Rectangle 1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4557" y="4209573"/>
                <a:ext cx="919390" cy="274320"/>
              </a:xfrm>
              <a:prstGeom prst="rect">
                <a:avLst/>
              </a:prstGeom>
              <a:blipFill>
                <a:blip r:embed="rId13"/>
                <a:stretch>
                  <a:fillRect l="-3311" r="-2649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Rectangle 160"/>
          <p:cNvSpPr/>
          <p:nvPr/>
        </p:nvSpPr>
        <p:spPr>
          <a:xfrm>
            <a:off x="-1050623" y="4104788"/>
            <a:ext cx="4196788" cy="44905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19744" y="4201781"/>
            <a:ext cx="6400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Group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Arrow Connector 164"/>
          <p:cNvCxnSpPr>
            <a:stCxn id="179" idx="2"/>
            <a:endCxn id="18" idx="0"/>
          </p:cNvCxnSpPr>
          <p:nvPr/>
        </p:nvCxnSpPr>
        <p:spPr>
          <a:xfrm>
            <a:off x="1830283" y="2125096"/>
            <a:ext cx="1936" cy="202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-410215" y="5120701"/>
            <a:ext cx="113318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Cross-Entropy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-1112017" y="5120701"/>
            <a:ext cx="555634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Labels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69" name="Straight Arrow Connector 168"/>
          <p:cNvCxnSpPr>
            <a:endCxn id="167" idx="1"/>
          </p:cNvCxnSpPr>
          <p:nvPr/>
        </p:nvCxnSpPr>
        <p:spPr>
          <a:xfrm>
            <a:off x="-555851" y="5257861"/>
            <a:ext cx="1828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706070" y="5249768"/>
            <a:ext cx="182880" cy="8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879996" y="5120702"/>
            <a:ext cx="883513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Predictions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798647" y="5900925"/>
            <a:ext cx="10972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Loss Function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50" name="Straight Arrow Connector 149"/>
          <p:cNvCxnSpPr>
            <a:stCxn id="18" idx="2"/>
            <a:endCxn id="72" idx="0"/>
          </p:cNvCxnSpPr>
          <p:nvPr/>
        </p:nvCxnSpPr>
        <p:spPr>
          <a:xfrm>
            <a:off x="1832219" y="2601596"/>
            <a:ext cx="0" cy="190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36" idx="2"/>
            <a:endCxn id="37" idx="0"/>
          </p:cNvCxnSpPr>
          <p:nvPr/>
        </p:nvCxnSpPr>
        <p:spPr>
          <a:xfrm>
            <a:off x="1832219" y="3530357"/>
            <a:ext cx="0" cy="1934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733003" y="1850776"/>
            <a:ext cx="2194560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 Embedding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-1062676" y="5400717"/>
            <a:ext cx="1449362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Fine-Tune Stage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>
            <a:off x="1207993" y="4465766"/>
            <a:ext cx="0" cy="191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/>
              <p:cNvSpPr/>
              <p:nvPr/>
            </p:nvSpPr>
            <p:spPr>
              <a:xfrm>
                <a:off x="5263862" y="2327331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5" name="Rectangle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862" y="2327331"/>
                <a:ext cx="2194560" cy="274320"/>
              </a:xfrm>
              <a:prstGeom prst="rect">
                <a:avLst/>
              </a:prstGeom>
              <a:blipFill>
                <a:blip r:embed="rId15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Rectangle 235"/>
          <p:cNvSpPr/>
          <p:nvPr/>
        </p:nvSpPr>
        <p:spPr>
          <a:xfrm>
            <a:off x="5775243" y="4657408"/>
            <a:ext cx="1243745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Projection Head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5775243" y="5120702"/>
            <a:ext cx="124374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Representations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5263862" y="2791789"/>
            <a:ext cx="219456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Down-Sampling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ILA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Rectangle 238"/>
              <p:cNvSpPr/>
              <p:nvPr/>
            </p:nvSpPr>
            <p:spPr>
              <a:xfrm>
                <a:off x="5263862" y="3256092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9" name="Rectangle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862" y="3256092"/>
                <a:ext cx="2194560" cy="274320"/>
              </a:xfrm>
              <a:prstGeom prst="rect">
                <a:avLst/>
              </a:prstGeom>
              <a:blipFill>
                <a:blip r:embed="rId16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Rectangle 239"/>
          <p:cNvSpPr/>
          <p:nvPr/>
        </p:nvSpPr>
        <p:spPr>
          <a:xfrm>
            <a:off x="5263862" y="3723876"/>
            <a:ext cx="219456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Down-Sampling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ILA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Rectangle 240"/>
              <p:cNvSpPr/>
              <p:nvPr/>
            </p:nvSpPr>
            <p:spPr>
              <a:xfrm>
                <a:off x="5263862" y="4191501"/>
                <a:ext cx="2194560" cy="274320"/>
              </a:xfrm>
              <a:prstGeom prst="rect">
                <a:avLst/>
              </a:prstGeom>
              <a:solidFill>
                <a:srgbClr val="D4EA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1" name="Rectangle 2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862" y="4191501"/>
                <a:ext cx="2194560" cy="274320"/>
              </a:xfrm>
              <a:prstGeom prst="rect">
                <a:avLst/>
              </a:prstGeom>
              <a:blipFill>
                <a:blip r:embed="rId17"/>
                <a:stretch>
                  <a:fillRect t="-11111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Arrow Connector 241"/>
          <p:cNvCxnSpPr>
            <a:stCxn id="238" idx="2"/>
            <a:endCxn id="239" idx="0"/>
          </p:cNvCxnSpPr>
          <p:nvPr/>
        </p:nvCxnSpPr>
        <p:spPr>
          <a:xfrm>
            <a:off x="6361142" y="3066109"/>
            <a:ext cx="0" cy="1899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40" idx="2"/>
            <a:endCxn id="241" idx="0"/>
          </p:cNvCxnSpPr>
          <p:nvPr/>
        </p:nvCxnSpPr>
        <p:spPr>
          <a:xfrm>
            <a:off x="6389464" y="3998506"/>
            <a:ext cx="0" cy="19330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236" idx="0"/>
          </p:cNvCxnSpPr>
          <p:nvPr/>
        </p:nvCxnSpPr>
        <p:spPr>
          <a:xfrm>
            <a:off x="6394538" y="4465766"/>
            <a:ext cx="2578" cy="1916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/>
          <p:nvPr/>
        </p:nvCxnSpPr>
        <p:spPr>
          <a:xfrm>
            <a:off x="6394538" y="4931728"/>
            <a:ext cx="0" cy="1929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52" idx="2"/>
            <a:endCxn id="235" idx="0"/>
          </p:cNvCxnSpPr>
          <p:nvPr/>
        </p:nvCxnSpPr>
        <p:spPr>
          <a:xfrm>
            <a:off x="6359206" y="2125151"/>
            <a:ext cx="1936" cy="2021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35" idx="2"/>
            <a:endCxn id="238" idx="0"/>
          </p:cNvCxnSpPr>
          <p:nvPr/>
        </p:nvCxnSpPr>
        <p:spPr>
          <a:xfrm>
            <a:off x="6361142" y="2601651"/>
            <a:ext cx="0" cy="1901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39" idx="2"/>
            <a:endCxn id="240" idx="0"/>
          </p:cNvCxnSpPr>
          <p:nvPr/>
        </p:nvCxnSpPr>
        <p:spPr>
          <a:xfrm>
            <a:off x="6361142" y="3530412"/>
            <a:ext cx="0" cy="1934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Rectangle 251"/>
          <p:cNvSpPr/>
          <p:nvPr/>
        </p:nvSpPr>
        <p:spPr>
          <a:xfrm>
            <a:off x="5261926" y="1850831"/>
            <a:ext cx="2194560" cy="274320"/>
          </a:xfrm>
          <a:prstGeom prst="rect">
            <a:avLst/>
          </a:prstGeom>
          <a:solidFill>
            <a:srgbClr val="D4EA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Image Embedding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1951881" y="5391679"/>
            <a:ext cx="942739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SAW Stage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94" y="3400666"/>
            <a:ext cx="1252365" cy="1596449"/>
          </a:xfrm>
          <a:prstGeom prst="rect">
            <a:avLst/>
          </a:prstGeom>
        </p:spPr>
      </p:pic>
      <p:cxnSp>
        <p:nvCxnSpPr>
          <p:cNvPr id="141" name="Straight Arrow Connector 140"/>
          <p:cNvCxnSpPr/>
          <p:nvPr/>
        </p:nvCxnSpPr>
        <p:spPr>
          <a:xfrm flipH="1">
            <a:off x="2265309" y="1623262"/>
            <a:ext cx="1974" cy="2291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>
            <a:off x="2841149" y="1613399"/>
            <a:ext cx="1258" cy="2390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1457106" y="1623262"/>
            <a:ext cx="3543" cy="237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884993" y="1616328"/>
            <a:ext cx="3958" cy="234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>
            <a:off x="6796471" y="1626977"/>
            <a:ext cx="1974" cy="2291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372311" y="1617114"/>
            <a:ext cx="1258" cy="2390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5988268" y="1626977"/>
            <a:ext cx="3543" cy="237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5416155" y="1620043"/>
            <a:ext cx="3958" cy="2348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7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08922" y="501926"/>
            <a:ext cx="9004041" cy="5469665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66667"/>
          <a:stretch>
            <a:fillRect/>
          </a:stretch>
        </p:blipFill>
        <p:spPr>
          <a:xfrm>
            <a:off x="5680751" y="2006289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sp>
        <p:nvSpPr>
          <p:cNvPr id="10" name="Rectangle 9"/>
          <p:cNvSpPr/>
          <p:nvPr/>
        </p:nvSpPr>
        <p:spPr>
          <a:xfrm>
            <a:off x="6535266" y="1248674"/>
            <a:ext cx="2332294" cy="3540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729418" y="1863971"/>
            <a:ext cx="0" cy="206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66667" r="33333"/>
          <a:stretch>
            <a:fillRect/>
          </a:stretch>
        </p:blipFill>
        <p:spPr>
          <a:xfrm>
            <a:off x="5406625" y="200646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 r="66667"/>
          <a:stretch>
            <a:fillRect/>
          </a:stretch>
        </p:blipFill>
        <p:spPr>
          <a:xfrm>
            <a:off x="5118780" y="200646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33333" b="33333"/>
          <a:stretch>
            <a:fillRect/>
          </a:stretch>
        </p:blipFill>
        <p:spPr>
          <a:xfrm>
            <a:off x="4830935" y="200646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3333" r="33333" b="33333"/>
          <a:stretch>
            <a:fillRect/>
          </a:stretch>
        </p:blipFill>
        <p:spPr>
          <a:xfrm>
            <a:off x="4556615" y="200646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r="66667" b="33333"/>
          <a:stretch>
            <a:fillRect/>
          </a:stretch>
        </p:blipFill>
        <p:spPr>
          <a:xfrm>
            <a:off x="4278504" y="200646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b="66667"/>
          <a:stretch>
            <a:fillRect/>
          </a:stretch>
        </p:blipFill>
        <p:spPr>
          <a:xfrm>
            <a:off x="3998936" y="200646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r="33333" b="66667"/>
          <a:stretch>
            <a:fillRect/>
          </a:stretch>
        </p:blipFill>
        <p:spPr>
          <a:xfrm>
            <a:off x="3718043" y="200646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7" b="66667"/>
          <a:stretch>
            <a:fillRect/>
          </a:stretch>
        </p:blipFill>
        <p:spPr>
          <a:xfrm>
            <a:off x="3437150" y="200646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53" y="840112"/>
            <a:ext cx="548640" cy="54864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969941" y="1567630"/>
            <a:ext cx="27432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Embedding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969941" y="2445298"/>
                <a:ext cx="274320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Transformer Encoder</a:t>
                </a:r>
                <a:r>
                  <a:rPr kumimoji="0" lang="en-US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kumimoji="0" lang="en-US" sz="1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941" y="2445298"/>
                <a:ext cx="2743200" cy="274320"/>
              </a:xfrm>
              <a:prstGeom prst="rect">
                <a:avLst/>
              </a:prstGeom>
              <a:blipFill>
                <a:blip r:embed="rId7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969943" y="3372270"/>
                <a:ext cx="274320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Transformer Encoder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943" y="3372270"/>
                <a:ext cx="2743200" cy="274320"/>
              </a:xfrm>
              <a:prstGeom prst="rect">
                <a:avLst/>
              </a:prstGeom>
              <a:blipFill>
                <a:blip r:embed="rId8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2969941" y="2006464"/>
            <a:ext cx="4572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9941" y="2898338"/>
            <a:ext cx="27432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 ILA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69943" y="3837338"/>
            <a:ext cx="27432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Down-Sampling ILA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969939" y="4306006"/>
                <a:ext cx="2743200" cy="2743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Transformer Encoder</a:t>
                </a:r>
                <a:r>
                  <a:rPr kumimoji="0" lang="en-US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939" y="4306006"/>
                <a:ext cx="2743200" cy="274320"/>
              </a:xfrm>
              <a:prstGeom prst="rect">
                <a:avLst/>
              </a:prstGeom>
              <a:blipFill>
                <a:blip r:embed="rId9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2969939" y="4755503"/>
            <a:ext cx="27432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Classification Head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2969939" y="5190126"/>
            <a:ext cx="2743196" cy="1828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Predictions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1664935" y="565792"/>
            <a:ext cx="3147962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Vision Transformer with ILA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6290970" y="565792"/>
            <a:ext cx="2890351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ILA: Intermediate Layer Adapter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2" name="Trapezoid 31"/>
          <p:cNvSpPr/>
          <p:nvPr/>
        </p:nvSpPr>
        <p:spPr>
          <a:xfrm rot="10800000">
            <a:off x="7040842" y="1340130"/>
            <a:ext cx="1371600" cy="54864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78002" y="1337041"/>
            <a:ext cx="1097280" cy="55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Channel Downsampling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Trapezoid 33"/>
          <p:cNvSpPr/>
          <p:nvPr/>
        </p:nvSpPr>
        <p:spPr>
          <a:xfrm>
            <a:off x="7044837" y="4158447"/>
            <a:ext cx="1371600" cy="54864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Channel Upsampling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16237" y="3212977"/>
            <a:ext cx="18288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Nonlinear Activation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589482" y="493271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008715" y="2075046"/>
            <a:ext cx="1143000" cy="17622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Residual Spatial Downsampling (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RSDS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):       2D DWC with </a:t>
            </a:r>
            <a:r>
              <a:rPr kumimoji="0" lang="en-US" sz="1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Near One Initialization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593477" y="5412201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477" y="5412201"/>
                <a:ext cx="274320" cy="274320"/>
              </a:xfrm>
              <a:prstGeom prst="rect">
                <a:avLst/>
              </a:prstGeom>
              <a:blipFill>
                <a:blip r:embed="rId10"/>
                <a:stretch>
                  <a:fillRect l="-15556" t="-8889" r="-33333"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7592258" y="911089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258" y="911089"/>
                <a:ext cx="274320" cy="274320"/>
              </a:xfrm>
              <a:prstGeom prst="rect">
                <a:avLst/>
              </a:prstGeom>
              <a:blipFill>
                <a:blip r:embed="rId11"/>
                <a:stretch>
                  <a:fillRect l="-13333"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>
            <a:stCxn id="25" idx="3"/>
          </p:cNvCxnSpPr>
          <p:nvPr/>
        </p:nvCxnSpPr>
        <p:spPr>
          <a:xfrm flipV="1">
            <a:off x="5713141" y="911089"/>
            <a:ext cx="547081" cy="21244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15198" y="3043210"/>
            <a:ext cx="524812" cy="270648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815303" y="2071881"/>
            <a:ext cx="18288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2D Depthwise Convolution (DWC)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12242" y="2730369"/>
            <a:ext cx="18288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BatchNorm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816237" y="3691026"/>
            <a:ext cx="18288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Pointwise Convolution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260222" y="903377"/>
            <a:ext cx="3979160" cy="484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39" idx="2"/>
            <a:endCxn id="32" idx="2"/>
          </p:cNvCxnSpPr>
          <p:nvPr/>
        </p:nvCxnSpPr>
        <p:spPr>
          <a:xfrm flipH="1">
            <a:off x="7726642" y="1185409"/>
            <a:ext cx="2776" cy="1547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2"/>
          </p:cNvCxnSpPr>
          <p:nvPr/>
        </p:nvCxnSpPr>
        <p:spPr>
          <a:xfrm>
            <a:off x="7730637" y="4707087"/>
            <a:ext cx="2776" cy="225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4"/>
          </p:cNvCxnSpPr>
          <p:nvPr/>
        </p:nvCxnSpPr>
        <p:spPr>
          <a:xfrm flipH="1">
            <a:off x="7724094" y="5207037"/>
            <a:ext cx="2548" cy="205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</p:cNvCxnSpPr>
          <p:nvPr/>
        </p:nvCxnSpPr>
        <p:spPr>
          <a:xfrm>
            <a:off x="9580215" y="3837338"/>
            <a:ext cx="0" cy="12259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863802" y="5069877"/>
            <a:ext cx="17164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3"/>
          </p:cNvCxnSpPr>
          <p:nvPr/>
        </p:nvCxnSpPr>
        <p:spPr>
          <a:xfrm>
            <a:off x="7866578" y="1048249"/>
            <a:ext cx="171363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7" idx="0"/>
          </p:cNvCxnSpPr>
          <p:nvPr/>
        </p:nvCxnSpPr>
        <p:spPr>
          <a:xfrm>
            <a:off x="9580215" y="1048249"/>
            <a:ext cx="0" cy="1026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2"/>
            <a:endCxn id="34" idx="0"/>
          </p:cNvCxnSpPr>
          <p:nvPr/>
        </p:nvCxnSpPr>
        <p:spPr>
          <a:xfrm>
            <a:off x="7730637" y="3965346"/>
            <a:ext cx="0" cy="193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2"/>
            <a:endCxn id="44" idx="0"/>
          </p:cNvCxnSpPr>
          <p:nvPr/>
        </p:nvCxnSpPr>
        <p:spPr>
          <a:xfrm>
            <a:off x="7730637" y="3487297"/>
            <a:ext cx="0" cy="203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2"/>
            <a:endCxn id="35" idx="0"/>
          </p:cNvCxnSpPr>
          <p:nvPr/>
        </p:nvCxnSpPr>
        <p:spPr>
          <a:xfrm>
            <a:off x="7726642" y="3004689"/>
            <a:ext cx="3995" cy="208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733413" y="2523495"/>
            <a:ext cx="0" cy="206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1" idx="0"/>
          </p:cNvCxnSpPr>
          <p:nvPr/>
        </p:nvCxnSpPr>
        <p:spPr>
          <a:xfrm>
            <a:off x="4336675" y="1421482"/>
            <a:ext cx="0" cy="1461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2"/>
          </p:cNvCxnSpPr>
          <p:nvPr/>
        </p:nvCxnSpPr>
        <p:spPr>
          <a:xfrm>
            <a:off x="4341541" y="1841950"/>
            <a:ext cx="0" cy="164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2" idx="0"/>
          </p:cNvCxnSpPr>
          <p:nvPr/>
        </p:nvCxnSpPr>
        <p:spPr>
          <a:xfrm flipH="1">
            <a:off x="4341541" y="2280784"/>
            <a:ext cx="0" cy="164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2"/>
            <a:endCxn id="25" idx="0"/>
          </p:cNvCxnSpPr>
          <p:nvPr/>
        </p:nvCxnSpPr>
        <p:spPr>
          <a:xfrm>
            <a:off x="4341541" y="2719618"/>
            <a:ext cx="0" cy="178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2"/>
          </p:cNvCxnSpPr>
          <p:nvPr/>
        </p:nvCxnSpPr>
        <p:spPr>
          <a:xfrm>
            <a:off x="4341541" y="3172658"/>
            <a:ext cx="0" cy="197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</p:cNvCxnSpPr>
          <p:nvPr/>
        </p:nvCxnSpPr>
        <p:spPr>
          <a:xfrm flipH="1">
            <a:off x="4336675" y="3646590"/>
            <a:ext cx="4868" cy="190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</p:cNvCxnSpPr>
          <p:nvPr/>
        </p:nvCxnSpPr>
        <p:spPr>
          <a:xfrm>
            <a:off x="4341543" y="4111658"/>
            <a:ext cx="2" cy="194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7" idx="2"/>
            <a:endCxn id="28" idx="0"/>
          </p:cNvCxnSpPr>
          <p:nvPr/>
        </p:nvCxnSpPr>
        <p:spPr>
          <a:xfrm>
            <a:off x="4341539" y="4580326"/>
            <a:ext cx="0" cy="175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8" idx="2"/>
            <a:endCxn id="29" idx="0"/>
          </p:cNvCxnSpPr>
          <p:nvPr/>
        </p:nvCxnSpPr>
        <p:spPr>
          <a:xfrm flipH="1">
            <a:off x="4341537" y="5029823"/>
            <a:ext cx="2" cy="164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355509" y="5529983"/>
            <a:ext cx="100584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Trainable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🔥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501775" y="5529983"/>
            <a:ext cx="9144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Frozen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❄️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672977" y="5529983"/>
            <a:ext cx="73152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Legend: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34937" y="1339252"/>
            <a:ext cx="41367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SDS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1669306" y="1062721"/>
                <a:ext cx="91440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×3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306" y="1062721"/>
                <a:ext cx="914400" cy="274320"/>
              </a:xfrm>
              <a:prstGeom prst="rect">
                <a:avLst/>
              </a:prstGeom>
              <a:blipFill>
                <a:blip r:embed="rId12"/>
                <a:stretch>
                  <a:fillRect l="-1333" r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1668357" y="2445298"/>
                <a:ext cx="54864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57" y="2445298"/>
                <a:ext cx="548640" cy="274320"/>
              </a:xfrm>
              <a:prstGeom prst="rect">
                <a:avLst/>
              </a:prstGeom>
              <a:blipFill>
                <a:blip r:embed="rId13"/>
                <a:stretch>
                  <a:fillRect l="-8889" r="-7778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1562100" y="2340513"/>
            <a:ext cx="4333922" cy="44905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291909" y="2437506"/>
            <a:ext cx="54864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Stage</a:t>
            </a:r>
            <a:r>
              <a:rPr kumimoji="0" lang="en-US" sz="1400" b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1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1668357" y="3381069"/>
                <a:ext cx="54864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57" y="3381069"/>
                <a:ext cx="548640" cy="274320"/>
              </a:xfrm>
              <a:prstGeom prst="rect">
                <a:avLst/>
              </a:prstGeom>
              <a:blipFill>
                <a:blip r:embed="rId14"/>
                <a:stretch>
                  <a:fillRect l="-10000" r="-7778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1562100" y="3276284"/>
            <a:ext cx="4333922" cy="44905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291909" y="3373277"/>
            <a:ext cx="54864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Stage</a:t>
            </a:r>
            <a:r>
              <a:rPr kumimoji="0" lang="en-US" sz="1400" b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2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1668357" y="4312682"/>
                <a:ext cx="54864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357" y="4312682"/>
                <a:ext cx="548640" cy="274320"/>
              </a:xfrm>
              <a:prstGeom prst="rect">
                <a:avLst/>
              </a:prstGeom>
              <a:blipFill>
                <a:blip r:embed="rId15"/>
                <a:stretch>
                  <a:fillRect l="-10000" r="-7778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1562100" y="4207897"/>
            <a:ext cx="4333922" cy="44905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91909" y="4304890"/>
            <a:ext cx="54864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Stage</a:t>
            </a:r>
            <a:r>
              <a:rPr kumimoji="0" lang="en-US" sz="1400" b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60761" y="501927"/>
            <a:ext cx="7269110" cy="5389968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66667"/>
          <a:stretch>
            <a:fillRect/>
          </a:stretch>
        </p:blipFill>
        <p:spPr>
          <a:xfrm>
            <a:off x="5680751" y="2006289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sp>
        <p:nvSpPr>
          <p:cNvPr id="10" name="Rectangle 9"/>
          <p:cNvSpPr/>
          <p:nvPr/>
        </p:nvSpPr>
        <p:spPr>
          <a:xfrm>
            <a:off x="6343211" y="1248674"/>
            <a:ext cx="2332294" cy="35403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37363" y="1863971"/>
            <a:ext cx="0" cy="206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66667" r="33333"/>
          <a:stretch>
            <a:fillRect/>
          </a:stretch>
        </p:blipFill>
        <p:spPr>
          <a:xfrm>
            <a:off x="5406625" y="200646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 r="66667"/>
          <a:stretch>
            <a:fillRect/>
          </a:stretch>
        </p:blipFill>
        <p:spPr>
          <a:xfrm>
            <a:off x="5118780" y="200646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33333" b="33333"/>
          <a:stretch>
            <a:fillRect/>
          </a:stretch>
        </p:blipFill>
        <p:spPr>
          <a:xfrm>
            <a:off x="4830935" y="200646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3333" r="33333" b="33333"/>
          <a:stretch>
            <a:fillRect/>
          </a:stretch>
        </p:blipFill>
        <p:spPr>
          <a:xfrm>
            <a:off x="4556615" y="200646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r="66667" b="33333"/>
          <a:stretch>
            <a:fillRect/>
          </a:stretch>
        </p:blipFill>
        <p:spPr>
          <a:xfrm>
            <a:off x="4278504" y="200646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b="66667"/>
          <a:stretch>
            <a:fillRect/>
          </a:stretch>
        </p:blipFill>
        <p:spPr>
          <a:xfrm>
            <a:off x="3998936" y="200646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r="33333" b="66667"/>
          <a:stretch>
            <a:fillRect/>
          </a:stretch>
        </p:blipFill>
        <p:spPr>
          <a:xfrm>
            <a:off x="3718043" y="200646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7" b="66667"/>
          <a:stretch>
            <a:fillRect/>
          </a:stretch>
        </p:blipFill>
        <p:spPr>
          <a:xfrm>
            <a:off x="3437150" y="200646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53" y="840112"/>
            <a:ext cx="548640" cy="54864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2969941" y="1567630"/>
            <a:ext cx="27432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Embedding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969941" y="2445298"/>
            <a:ext cx="27432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Transformer Encoder Group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969943" y="3372270"/>
            <a:ext cx="27432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Transformer Encoder Group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69941" y="2006464"/>
            <a:ext cx="4572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69941" y="2898338"/>
            <a:ext cx="27432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Intermediate Layer Adapter (ILA)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69943" y="3837338"/>
            <a:ext cx="27432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Intermediate Layer Adapter (ILA)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69939" y="4306006"/>
            <a:ext cx="27432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Transformer Encoder Group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969939" y="4755503"/>
            <a:ext cx="27432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Classification Head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2969939" y="5190126"/>
            <a:ext cx="2743196" cy="1828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Predictions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2969941" y="565792"/>
            <a:ext cx="3147962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Vision Transformer with ILA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6098916" y="565792"/>
            <a:ext cx="2286000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Intermediate Layer Adapter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2" name="Trapezoid 31"/>
          <p:cNvSpPr/>
          <p:nvPr/>
        </p:nvSpPr>
        <p:spPr>
          <a:xfrm rot="10800000">
            <a:off x="6848787" y="1340130"/>
            <a:ext cx="1371600" cy="54864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985947" y="1337041"/>
            <a:ext cx="1097280" cy="55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Channel Downsampling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Trapezoid 33"/>
          <p:cNvSpPr/>
          <p:nvPr/>
        </p:nvSpPr>
        <p:spPr>
          <a:xfrm>
            <a:off x="6852782" y="4158447"/>
            <a:ext cx="1371600" cy="54864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Channel Upsampling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624182" y="3212977"/>
            <a:ext cx="18288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Nonlinear Activation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7397427" y="493271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16660" y="2075046"/>
            <a:ext cx="1143000" cy="176229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Residual Spatial Downsampling (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RSDS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):       2D DWC with </a:t>
            </a:r>
            <a:r>
              <a:rPr kumimoji="0" lang="en-US" sz="1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Near One Initialization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7401422" y="5412201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422" y="5412201"/>
                <a:ext cx="274320" cy="274320"/>
              </a:xfrm>
              <a:prstGeom prst="rect">
                <a:avLst/>
              </a:prstGeom>
              <a:blipFill>
                <a:blip r:embed="rId7"/>
                <a:stretch>
                  <a:fillRect l="-13333" t="-8889" r="-33333"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7400203" y="911089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203" y="911089"/>
                <a:ext cx="274320" cy="274320"/>
              </a:xfrm>
              <a:prstGeom prst="rect">
                <a:avLst/>
              </a:prstGeom>
              <a:blipFill>
                <a:blip r:embed="rId8"/>
                <a:stretch>
                  <a:fillRect l="-15556"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 flipV="1">
            <a:off x="5713139" y="911089"/>
            <a:ext cx="355028" cy="21133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713139" y="3024409"/>
            <a:ext cx="355028" cy="27252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623248" y="2071881"/>
            <a:ext cx="18288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2D Depthwise Convolution (DWC)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20187" y="2730369"/>
            <a:ext cx="18288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BatchNorm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24182" y="3691026"/>
            <a:ext cx="18288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Pointwise Convolution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068167" y="903377"/>
            <a:ext cx="3979160" cy="484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39" idx="2"/>
            <a:endCxn id="32" idx="2"/>
          </p:cNvCxnSpPr>
          <p:nvPr/>
        </p:nvCxnSpPr>
        <p:spPr>
          <a:xfrm flipH="1">
            <a:off x="7534587" y="1185409"/>
            <a:ext cx="2776" cy="1547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2"/>
          </p:cNvCxnSpPr>
          <p:nvPr/>
        </p:nvCxnSpPr>
        <p:spPr>
          <a:xfrm>
            <a:off x="7538582" y="4707087"/>
            <a:ext cx="2776" cy="225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4"/>
          </p:cNvCxnSpPr>
          <p:nvPr/>
        </p:nvCxnSpPr>
        <p:spPr>
          <a:xfrm flipH="1">
            <a:off x="7532039" y="5207037"/>
            <a:ext cx="2548" cy="2051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2"/>
          </p:cNvCxnSpPr>
          <p:nvPr/>
        </p:nvCxnSpPr>
        <p:spPr>
          <a:xfrm>
            <a:off x="9388160" y="3837338"/>
            <a:ext cx="0" cy="12259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7671747" y="5069877"/>
            <a:ext cx="171641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9" idx="3"/>
          </p:cNvCxnSpPr>
          <p:nvPr/>
        </p:nvCxnSpPr>
        <p:spPr>
          <a:xfrm>
            <a:off x="7674523" y="1048249"/>
            <a:ext cx="171363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7" idx="0"/>
          </p:cNvCxnSpPr>
          <p:nvPr/>
        </p:nvCxnSpPr>
        <p:spPr>
          <a:xfrm>
            <a:off x="9388160" y="1048249"/>
            <a:ext cx="0" cy="1026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4" idx="2"/>
            <a:endCxn id="34" idx="0"/>
          </p:cNvCxnSpPr>
          <p:nvPr/>
        </p:nvCxnSpPr>
        <p:spPr>
          <a:xfrm>
            <a:off x="7538582" y="3965346"/>
            <a:ext cx="0" cy="193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5" idx="2"/>
            <a:endCxn id="44" idx="0"/>
          </p:cNvCxnSpPr>
          <p:nvPr/>
        </p:nvCxnSpPr>
        <p:spPr>
          <a:xfrm>
            <a:off x="7538582" y="3487297"/>
            <a:ext cx="0" cy="203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3" idx="2"/>
            <a:endCxn id="35" idx="0"/>
          </p:cNvCxnSpPr>
          <p:nvPr/>
        </p:nvCxnSpPr>
        <p:spPr>
          <a:xfrm>
            <a:off x="7534587" y="3004689"/>
            <a:ext cx="3995" cy="208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541358" y="2523495"/>
            <a:ext cx="0" cy="206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21" idx="0"/>
          </p:cNvCxnSpPr>
          <p:nvPr/>
        </p:nvCxnSpPr>
        <p:spPr>
          <a:xfrm>
            <a:off x="4336675" y="1421482"/>
            <a:ext cx="0" cy="1461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1" idx="2"/>
          </p:cNvCxnSpPr>
          <p:nvPr/>
        </p:nvCxnSpPr>
        <p:spPr>
          <a:xfrm>
            <a:off x="4341541" y="1841950"/>
            <a:ext cx="0" cy="164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22" idx="0"/>
          </p:cNvCxnSpPr>
          <p:nvPr/>
        </p:nvCxnSpPr>
        <p:spPr>
          <a:xfrm flipH="1">
            <a:off x="4341541" y="2280784"/>
            <a:ext cx="0" cy="164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2"/>
            <a:endCxn id="25" idx="0"/>
          </p:cNvCxnSpPr>
          <p:nvPr/>
        </p:nvCxnSpPr>
        <p:spPr>
          <a:xfrm>
            <a:off x="4341541" y="2719618"/>
            <a:ext cx="0" cy="178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5" idx="2"/>
          </p:cNvCxnSpPr>
          <p:nvPr/>
        </p:nvCxnSpPr>
        <p:spPr>
          <a:xfrm>
            <a:off x="4341541" y="3172658"/>
            <a:ext cx="0" cy="197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2"/>
          </p:cNvCxnSpPr>
          <p:nvPr/>
        </p:nvCxnSpPr>
        <p:spPr>
          <a:xfrm flipH="1">
            <a:off x="4336675" y="3646590"/>
            <a:ext cx="4868" cy="190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</p:cNvCxnSpPr>
          <p:nvPr/>
        </p:nvCxnSpPr>
        <p:spPr>
          <a:xfrm>
            <a:off x="4341543" y="4111658"/>
            <a:ext cx="2" cy="194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7" idx="2"/>
            <a:endCxn id="28" idx="0"/>
          </p:cNvCxnSpPr>
          <p:nvPr/>
        </p:nvCxnSpPr>
        <p:spPr>
          <a:xfrm>
            <a:off x="4341539" y="4580326"/>
            <a:ext cx="0" cy="175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8" idx="2"/>
            <a:endCxn id="29" idx="0"/>
          </p:cNvCxnSpPr>
          <p:nvPr/>
        </p:nvCxnSpPr>
        <p:spPr>
          <a:xfrm flipH="1">
            <a:off x="4341537" y="5029823"/>
            <a:ext cx="2" cy="164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652469" y="5529983"/>
            <a:ext cx="100584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Trainable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🔥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798735" y="5529983"/>
            <a:ext cx="9144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Frozen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❄️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969937" y="5529983"/>
            <a:ext cx="73152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Legend: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442882" y="1339252"/>
            <a:ext cx="41367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SDS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only included ViT (FZ) and Ours (ILA), added adapter to show the problem is pervasive even with PETL but how our method effectively solves the problem</a:t>
            </a:r>
          </a:p>
          <a:p>
            <a:pPr lvl="1"/>
            <a:r>
              <a:rPr lang="en-US" dirty="0" smtClean="0"/>
              <a:t>Also, computed CKA across a "level" of features (1-4, 4-8, 8-12) to quantiatively express the CKA similarity issue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BE0C-D399-44E9-9AC9-0DB902C31246}" type="datetime7">
              <a:rPr lang="en-US" smtClean="0"/>
              <a:pPr/>
              <a:t>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Edwin Arkel Rios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CEDED-D3EC-4391-9C77-1999D26E618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30" y="2813831"/>
            <a:ext cx="3314083" cy="3303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079" y="3521697"/>
            <a:ext cx="6277851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46032" y="220984"/>
            <a:ext cx="7548665" cy="6285256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18143" y="976609"/>
            <a:ext cx="2356091" cy="4390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736093" y="1972908"/>
            <a:ext cx="0" cy="206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88"/>
          <a:stretch>
            <a:fillRect/>
          </a:stretch>
        </p:blipFill>
        <p:spPr>
          <a:xfrm>
            <a:off x="3769617" y="4475901"/>
            <a:ext cx="457200" cy="274320"/>
          </a:xfrm>
          <a:custGeom>
            <a:avLst/>
            <a:gdLst>
              <a:gd name="connsiteX0" fmla="*/ 0 w 914400"/>
              <a:gd name="connsiteY0" fmla="*/ 0 h 447249"/>
              <a:gd name="connsiteX1" fmla="*/ 914400 w 914400"/>
              <a:gd name="connsiteY1" fmla="*/ 0 h 447249"/>
              <a:gd name="connsiteX2" fmla="*/ 914400 w 914400"/>
              <a:gd name="connsiteY2" fmla="*/ 447249 h 447249"/>
              <a:gd name="connsiteX3" fmla="*/ 0 w 914400"/>
              <a:gd name="connsiteY3" fmla="*/ 447249 h 44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47249">
                <a:moveTo>
                  <a:pt x="0" y="0"/>
                </a:moveTo>
                <a:lnTo>
                  <a:pt x="914400" y="0"/>
                </a:lnTo>
                <a:lnTo>
                  <a:pt x="914400" y="447249"/>
                </a:lnTo>
                <a:lnTo>
                  <a:pt x="0" y="447249"/>
                </a:lnTo>
                <a:close/>
              </a:path>
            </a:pathLst>
          </a:custGeom>
        </p:spPr>
      </p:pic>
      <p:pic>
        <p:nvPicPr>
          <p:cNvPr id="12" name="Picture 1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>
          <a:xfrm>
            <a:off x="3312415" y="4472301"/>
            <a:ext cx="457200" cy="274320"/>
          </a:xfrm>
          <a:custGeom>
            <a:avLst/>
            <a:gdLst>
              <a:gd name="connsiteX0" fmla="*/ 0 w 914400"/>
              <a:gd name="connsiteY0" fmla="*/ 0 h 457200"/>
              <a:gd name="connsiteX1" fmla="*/ 914400 w 914400"/>
              <a:gd name="connsiteY1" fmla="*/ 0 h 457200"/>
              <a:gd name="connsiteX2" fmla="*/ 914400 w 914400"/>
              <a:gd name="connsiteY2" fmla="*/ 457200 h 457200"/>
              <a:gd name="connsiteX3" fmla="*/ 0 w 9144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457200">
                <a:moveTo>
                  <a:pt x="0" y="0"/>
                </a:moveTo>
                <a:lnTo>
                  <a:pt x="914400" y="0"/>
                </a:lnTo>
                <a:lnTo>
                  <a:pt x="914400" y="457200"/>
                </a:lnTo>
                <a:lnTo>
                  <a:pt x="0" y="457200"/>
                </a:lnTo>
                <a:close/>
              </a:path>
            </a:pathLst>
          </a:cu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>
            <a:fillRect/>
          </a:stretch>
        </p:blipFill>
        <p:spPr>
          <a:xfrm>
            <a:off x="4195939" y="3084219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>
            <a:fillRect/>
          </a:stretch>
        </p:blipFill>
        <p:spPr>
          <a:xfrm>
            <a:off x="3899627" y="3084219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>
            <a:fillRect/>
          </a:stretch>
        </p:blipFill>
        <p:spPr>
          <a:xfrm>
            <a:off x="3603315" y="3084219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>
            <a:fillRect/>
          </a:stretch>
        </p:blipFill>
        <p:spPr>
          <a:xfrm>
            <a:off x="3312415" y="3084219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66667"/>
          <a:stretch>
            <a:fillRect/>
          </a:stretch>
        </p:blipFill>
        <p:spPr>
          <a:xfrm>
            <a:off x="5566023" y="1734224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66667" r="33333"/>
          <a:stretch>
            <a:fillRect/>
          </a:stretch>
        </p:blipFill>
        <p:spPr>
          <a:xfrm>
            <a:off x="5291897" y="1734399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 r="66667"/>
          <a:stretch>
            <a:fillRect/>
          </a:stretch>
        </p:blipFill>
        <p:spPr>
          <a:xfrm>
            <a:off x="5004052" y="1734399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33333" b="33333"/>
          <a:stretch>
            <a:fillRect/>
          </a:stretch>
        </p:blipFill>
        <p:spPr>
          <a:xfrm>
            <a:off x="4716207" y="1734399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3333" r="33333" b="33333"/>
          <a:stretch>
            <a:fillRect/>
          </a:stretch>
        </p:blipFill>
        <p:spPr>
          <a:xfrm>
            <a:off x="4441887" y="1734399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r="66667" b="33333"/>
          <a:stretch>
            <a:fillRect/>
          </a:stretch>
        </p:blipFill>
        <p:spPr>
          <a:xfrm>
            <a:off x="4163776" y="1734399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b="66667"/>
          <a:stretch>
            <a:fillRect/>
          </a:stretch>
        </p:blipFill>
        <p:spPr>
          <a:xfrm>
            <a:off x="3884208" y="1734399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r="33333" b="66667"/>
          <a:stretch>
            <a:fillRect/>
          </a:stretch>
        </p:blipFill>
        <p:spPr>
          <a:xfrm>
            <a:off x="3603315" y="1734399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7" b="66667"/>
          <a:stretch>
            <a:fillRect/>
          </a:stretch>
        </p:blipFill>
        <p:spPr>
          <a:xfrm>
            <a:off x="3322422" y="1734399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sp>
        <p:nvSpPr>
          <p:cNvPr id="27" name="Rectangle 26"/>
          <p:cNvSpPr/>
          <p:nvPr/>
        </p:nvSpPr>
        <p:spPr>
          <a:xfrm>
            <a:off x="2855213" y="1295565"/>
            <a:ext cx="27432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Embedding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55213" y="2173233"/>
            <a:ext cx="27432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Transformer Encoder Group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855215" y="3542165"/>
            <a:ext cx="27432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Transformer Encoder Group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855213" y="1734399"/>
            <a:ext cx="4572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855213" y="2626273"/>
            <a:ext cx="27432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Intermediate Layer Adapter (ILA)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55215" y="3079588"/>
            <a:ext cx="4572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55215" y="4007233"/>
            <a:ext cx="27432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Intermediate Layer Adapter (ILA)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855215" y="4472301"/>
            <a:ext cx="4572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55215" y="4944569"/>
            <a:ext cx="27432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Transformer Encoder Group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55215" y="5394066"/>
            <a:ext cx="27432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Classification Head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7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2855215" y="5828689"/>
            <a:ext cx="2743196" cy="1828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Predictions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8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2855213" y="293727"/>
            <a:ext cx="3147962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Vision Transformer with ILA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9" name="矩形: 圓角 85">
            <a:extLst>
              <a:ext uri="{FF2B5EF4-FFF2-40B4-BE49-F238E27FC236}">
                <a16:creationId xmlns:a16="http://schemas.microsoft.com/office/drawing/2014/main" id="{1F1E284D-FB34-43ED-8B81-CA0C397DC799}"/>
              </a:ext>
            </a:extLst>
          </p:cNvPr>
          <p:cNvSpPr/>
          <p:nvPr/>
        </p:nvSpPr>
        <p:spPr>
          <a:xfrm>
            <a:off x="6297646" y="293727"/>
            <a:ext cx="2286000" cy="27432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Intermediate Layer Adapter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" name="Trapezoid 39"/>
          <p:cNvSpPr/>
          <p:nvPr/>
        </p:nvSpPr>
        <p:spPr>
          <a:xfrm rot="10800000">
            <a:off x="7047517" y="1068065"/>
            <a:ext cx="1371600" cy="54864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184677" y="1064976"/>
            <a:ext cx="1097280" cy="55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Channel Downsampling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2" name="Trapezoid 41"/>
          <p:cNvSpPr/>
          <p:nvPr/>
        </p:nvSpPr>
        <p:spPr>
          <a:xfrm>
            <a:off x="7047517" y="4719106"/>
            <a:ext cx="1371600" cy="548640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Channel Upsampling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66667"/>
          <a:stretch>
            <a:fillRect/>
          </a:stretch>
        </p:blipFill>
        <p:spPr>
          <a:xfrm>
            <a:off x="9110640" y="1753016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66667" r="33333"/>
          <a:stretch>
            <a:fillRect/>
          </a:stretch>
        </p:blipFill>
        <p:spPr>
          <a:xfrm>
            <a:off x="8827552" y="1753016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 r="66667"/>
          <a:stretch>
            <a:fillRect/>
          </a:stretch>
        </p:blipFill>
        <p:spPr>
          <a:xfrm>
            <a:off x="8539707" y="1753016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33333" b="33333"/>
          <a:stretch>
            <a:fillRect/>
          </a:stretch>
        </p:blipFill>
        <p:spPr>
          <a:xfrm>
            <a:off x="8251862" y="1753016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3333" r="33333" b="33333"/>
          <a:stretch>
            <a:fillRect/>
          </a:stretch>
        </p:blipFill>
        <p:spPr>
          <a:xfrm>
            <a:off x="7977542" y="1753016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r="66667" b="33333"/>
          <a:stretch>
            <a:fillRect/>
          </a:stretch>
        </p:blipFill>
        <p:spPr>
          <a:xfrm>
            <a:off x="7699431" y="1753016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b="66667"/>
          <a:stretch>
            <a:fillRect/>
          </a:stretch>
        </p:blipFill>
        <p:spPr>
          <a:xfrm>
            <a:off x="7419863" y="1753016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r="33333" b="66667"/>
          <a:stretch>
            <a:fillRect/>
          </a:stretch>
        </p:blipFill>
        <p:spPr>
          <a:xfrm>
            <a:off x="7138970" y="1753016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7" b="66667"/>
          <a:stretch>
            <a:fillRect/>
          </a:stretch>
        </p:blipFill>
        <p:spPr>
          <a:xfrm>
            <a:off x="6858077" y="1753016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sp>
        <p:nvSpPr>
          <p:cNvPr id="52" name="Rectangle 51"/>
          <p:cNvSpPr/>
          <p:nvPr/>
        </p:nvSpPr>
        <p:spPr>
          <a:xfrm>
            <a:off x="6390868" y="1753016"/>
            <a:ext cx="4572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818917" y="3773636"/>
            <a:ext cx="182880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Nonlinear Activation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7598444" y="5486828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015390" y="2173233"/>
            <a:ext cx="1143000" cy="16432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Residual Spatial Downsampling (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RSDS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):       2D DWC with </a:t>
            </a:r>
            <a:r>
              <a:rPr kumimoji="0" lang="en-US" sz="14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Near One Initialization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7596157" y="5972860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e>
                          </m:acc>
                        </m:e>
                        <m:sub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157" y="5972860"/>
                <a:ext cx="274320" cy="274320"/>
              </a:xfrm>
              <a:prstGeom prst="rect">
                <a:avLst/>
              </a:prstGeom>
              <a:blipFill>
                <a:blip r:embed="rId10"/>
                <a:stretch>
                  <a:fillRect l="-13333" t="-8889" r="-33333"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598933" y="639024"/>
                <a:ext cx="274320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kumimoji="0" lang="en-US" sz="1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33" y="639024"/>
                <a:ext cx="274320" cy="274320"/>
              </a:xfrm>
              <a:prstGeom prst="rect">
                <a:avLst/>
              </a:prstGeom>
              <a:blipFill>
                <a:blip r:embed="rId11"/>
                <a:stretch>
                  <a:fillRect l="-15556"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/>
          <p:cNvCxnSpPr/>
          <p:nvPr/>
        </p:nvCxnSpPr>
        <p:spPr>
          <a:xfrm flipV="1">
            <a:off x="5598411" y="631312"/>
            <a:ext cx="668483" cy="21210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98411" y="2752344"/>
            <a:ext cx="668483" cy="35690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6821978" y="2180818"/>
            <a:ext cx="18288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2D Depthwise Convolution (DWC)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814922" y="3291028"/>
            <a:ext cx="18288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BatchNorm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951208" y="2833828"/>
            <a:ext cx="4572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18917" y="4251685"/>
            <a:ext cx="182880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Pointwise Convolution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66897" y="631312"/>
            <a:ext cx="3979160" cy="56900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stCxn id="57" idx="2"/>
            <a:endCxn id="40" idx="2"/>
          </p:cNvCxnSpPr>
          <p:nvPr/>
        </p:nvCxnSpPr>
        <p:spPr>
          <a:xfrm flipH="1">
            <a:off x="7733317" y="913344"/>
            <a:ext cx="2776" cy="1547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2" idx="2"/>
            <a:endCxn id="54" idx="0"/>
          </p:cNvCxnSpPr>
          <p:nvPr/>
        </p:nvCxnSpPr>
        <p:spPr>
          <a:xfrm>
            <a:off x="7733317" y="5267746"/>
            <a:ext cx="2287" cy="219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4" idx="4"/>
            <a:endCxn id="56" idx="0"/>
          </p:cNvCxnSpPr>
          <p:nvPr/>
        </p:nvCxnSpPr>
        <p:spPr>
          <a:xfrm flipH="1">
            <a:off x="7733317" y="5761148"/>
            <a:ext cx="2287" cy="211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9586890" y="3816485"/>
            <a:ext cx="0" cy="180750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7873253" y="5623988"/>
            <a:ext cx="17136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3"/>
          </p:cNvCxnSpPr>
          <p:nvPr/>
        </p:nvCxnSpPr>
        <p:spPr>
          <a:xfrm>
            <a:off x="7873253" y="776184"/>
            <a:ext cx="1713637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endCxn id="55" idx="0"/>
          </p:cNvCxnSpPr>
          <p:nvPr/>
        </p:nvCxnSpPr>
        <p:spPr>
          <a:xfrm>
            <a:off x="9586890" y="776184"/>
            <a:ext cx="0" cy="14077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3" idx="2"/>
            <a:endCxn id="42" idx="0"/>
          </p:cNvCxnSpPr>
          <p:nvPr/>
        </p:nvCxnSpPr>
        <p:spPr>
          <a:xfrm>
            <a:off x="7733317" y="4526005"/>
            <a:ext cx="0" cy="193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3" idx="2"/>
            <a:endCxn id="63" idx="0"/>
          </p:cNvCxnSpPr>
          <p:nvPr/>
        </p:nvCxnSpPr>
        <p:spPr>
          <a:xfrm>
            <a:off x="7733317" y="4047956"/>
            <a:ext cx="0" cy="2037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1" idx="2"/>
            <a:endCxn id="53" idx="0"/>
          </p:cNvCxnSpPr>
          <p:nvPr/>
        </p:nvCxnSpPr>
        <p:spPr>
          <a:xfrm>
            <a:off x="7729322" y="3565348"/>
            <a:ext cx="3995" cy="208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0" idx="2"/>
          </p:cNvCxnSpPr>
          <p:nvPr/>
        </p:nvCxnSpPr>
        <p:spPr>
          <a:xfrm flipH="1">
            <a:off x="7736093" y="2638018"/>
            <a:ext cx="285" cy="2386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736093" y="3084154"/>
            <a:ext cx="0" cy="206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7741341" y="1619446"/>
            <a:ext cx="4044" cy="1632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27" idx="0"/>
          </p:cNvCxnSpPr>
          <p:nvPr/>
        </p:nvCxnSpPr>
        <p:spPr>
          <a:xfrm>
            <a:off x="4221947" y="1149417"/>
            <a:ext cx="0" cy="1461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7" idx="2"/>
          </p:cNvCxnSpPr>
          <p:nvPr/>
        </p:nvCxnSpPr>
        <p:spPr>
          <a:xfrm>
            <a:off x="4226813" y="1569885"/>
            <a:ext cx="0" cy="164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28" idx="0"/>
          </p:cNvCxnSpPr>
          <p:nvPr/>
        </p:nvCxnSpPr>
        <p:spPr>
          <a:xfrm flipH="1">
            <a:off x="4226813" y="2008719"/>
            <a:ext cx="0" cy="164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8" idx="2"/>
            <a:endCxn id="31" idx="0"/>
          </p:cNvCxnSpPr>
          <p:nvPr/>
        </p:nvCxnSpPr>
        <p:spPr>
          <a:xfrm>
            <a:off x="4226813" y="2447553"/>
            <a:ext cx="0" cy="1787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1" idx="2"/>
          </p:cNvCxnSpPr>
          <p:nvPr/>
        </p:nvCxnSpPr>
        <p:spPr>
          <a:xfrm>
            <a:off x="4226813" y="2900593"/>
            <a:ext cx="0" cy="197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29" idx="0"/>
          </p:cNvCxnSpPr>
          <p:nvPr/>
        </p:nvCxnSpPr>
        <p:spPr>
          <a:xfrm>
            <a:off x="4221947" y="3353908"/>
            <a:ext cx="0" cy="1882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9" idx="2"/>
          </p:cNvCxnSpPr>
          <p:nvPr/>
        </p:nvCxnSpPr>
        <p:spPr>
          <a:xfrm flipH="1">
            <a:off x="4221947" y="3816485"/>
            <a:ext cx="4868" cy="190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33" idx="2"/>
            <a:endCxn id="11" idx="1"/>
          </p:cNvCxnSpPr>
          <p:nvPr/>
        </p:nvCxnSpPr>
        <p:spPr>
          <a:xfrm>
            <a:off x="4226815" y="4281553"/>
            <a:ext cx="2" cy="194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35" idx="0"/>
          </p:cNvCxnSpPr>
          <p:nvPr/>
        </p:nvCxnSpPr>
        <p:spPr>
          <a:xfrm flipH="1">
            <a:off x="4226815" y="4742436"/>
            <a:ext cx="0" cy="202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5" idx="2"/>
            <a:endCxn id="36" idx="0"/>
          </p:cNvCxnSpPr>
          <p:nvPr/>
        </p:nvCxnSpPr>
        <p:spPr>
          <a:xfrm>
            <a:off x="4226815" y="5218889"/>
            <a:ext cx="0" cy="175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6" idx="2"/>
            <a:endCxn id="37" idx="0"/>
          </p:cNvCxnSpPr>
          <p:nvPr/>
        </p:nvCxnSpPr>
        <p:spPr>
          <a:xfrm flipH="1">
            <a:off x="4226813" y="5668386"/>
            <a:ext cx="2" cy="1645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3537745" y="6168546"/>
            <a:ext cx="100584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Trainable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🔥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684011" y="6168546"/>
            <a:ext cx="91440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Frozen 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❄️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855213" y="6168546"/>
            <a:ext cx="73152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Legend: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603367" y="1067187"/>
            <a:ext cx="41367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SDS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/>
          <a:stretch>
            <a:fillRect/>
          </a:stretch>
        </p:blipFill>
        <p:spPr>
          <a:xfrm>
            <a:off x="8308340" y="2831255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>
            <a:fillRect/>
          </a:stretch>
        </p:blipFill>
        <p:spPr>
          <a:xfrm>
            <a:off x="8012028" y="2831255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>
            <a:fillRect/>
          </a:stretch>
        </p:blipFill>
        <p:spPr>
          <a:xfrm>
            <a:off x="7715716" y="2831255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>
            <a:fillRect/>
          </a:stretch>
        </p:blipFill>
        <p:spPr>
          <a:xfrm>
            <a:off x="7424816" y="2831255"/>
            <a:ext cx="274320" cy="274320"/>
          </a:xfrm>
          <a:custGeom>
            <a:avLst/>
            <a:gdLst>
              <a:gd name="connsiteX0" fmla="*/ 0 w 457200"/>
              <a:gd name="connsiteY0" fmla="*/ 0 h 457200"/>
              <a:gd name="connsiteX1" fmla="*/ 457200 w 457200"/>
              <a:gd name="connsiteY1" fmla="*/ 0 h 457200"/>
              <a:gd name="connsiteX2" fmla="*/ 457200 w 457200"/>
              <a:gd name="connsiteY2" fmla="*/ 457200 h 457200"/>
              <a:gd name="connsiteX3" fmla="*/ 0 w 457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457200">
                <a:moveTo>
                  <a:pt x="0" y="0"/>
                </a:moveTo>
                <a:lnTo>
                  <a:pt x="457200" y="0"/>
                </a:lnTo>
                <a:lnTo>
                  <a:pt x="457200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softEdge rad="12700"/>
          </a:effectLst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243" y="586622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6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107543" y="356922"/>
            <a:ext cx="6400800" cy="585216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31" y="3347911"/>
            <a:ext cx="1280160" cy="1280160"/>
          </a:xfrm>
          <a:prstGeom prst="rect">
            <a:avLst/>
          </a:prstGeom>
        </p:spPr>
      </p:pic>
      <p:sp>
        <p:nvSpPr>
          <p:cNvPr id="42" name="矩形: 圓角 77">
            <a:extLst>
              <a:ext uri="{FF2B5EF4-FFF2-40B4-BE49-F238E27FC236}">
                <a16:creationId xmlns:a16="http://schemas.microsoft.com/office/drawing/2014/main" id="{7FF86035-A56C-41C4-9977-C1DEB0BDBA85}"/>
              </a:ext>
            </a:extLst>
          </p:cNvPr>
          <p:cNvSpPr/>
          <p:nvPr/>
        </p:nvSpPr>
        <p:spPr>
          <a:xfrm>
            <a:off x="7140431" y="3347911"/>
            <a:ext cx="1188720" cy="128016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Trainable Feature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Encoder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" name="矩形: 圓角 77">
            <a:extLst>
              <a:ext uri="{FF2B5EF4-FFF2-40B4-BE49-F238E27FC236}">
                <a16:creationId xmlns:a16="http://schemas.microsoft.com/office/drawing/2014/main" id="{7FF86035-A56C-41C4-9977-C1DEB0BDBA85}"/>
              </a:ext>
            </a:extLst>
          </p:cNvPr>
          <p:cNvSpPr/>
          <p:nvPr/>
        </p:nvSpPr>
        <p:spPr>
          <a:xfrm>
            <a:off x="8694872" y="3354198"/>
            <a:ext cx="1097280" cy="128016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Trainable Module🔥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4" name="矩形: 圓角 77">
            <a:extLst>
              <a:ext uri="{FF2B5EF4-FFF2-40B4-BE49-F238E27FC236}">
                <a16:creationId xmlns:a16="http://schemas.microsoft.com/office/drawing/2014/main" id="{7FF86035-A56C-41C4-9977-C1DEB0BDBA85}"/>
              </a:ext>
            </a:extLst>
          </p:cNvPr>
          <p:cNvSpPr/>
          <p:nvPr/>
        </p:nvSpPr>
        <p:spPr>
          <a:xfrm>
            <a:off x="10157873" y="3352257"/>
            <a:ext cx="259724" cy="128016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a d🔥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5" name="矩形: 圓角 77">
            <a:extLst>
              <a:ext uri="{FF2B5EF4-FFF2-40B4-BE49-F238E27FC236}">
                <a16:creationId xmlns:a16="http://schemas.microsoft.com/office/drawing/2014/main" id="{7FF86035-A56C-41C4-9977-C1DEB0BDBA85}"/>
              </a:ext>
            </a:extLst>
          </p:cNvPr>
          <p:cNvSpPr/>
          <p:nvPr/>
        </p:nvSpPr>
        <p:spPr>
          <a:xfrm>
            <a:off x="4205052" y="3667951"/>
            <a:ext cx="1188720" cy="6400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Traditional FGIR</a:t>
            </a:r>
          </a:p>
        </p:txBody>
      </p:sp>
      <p:sp>
        <p:nvSpPr>
          <p:cNvPr id="46" name="矩形: 圓角 77">
            <a:extLst>
              <a:ext uri="{FF2B5EF4-FFF2-40B4-BE49-F238E27FC236}">
                <a16:creationId xmlns:a16="http://schemas.microsoft.com/office/drawing/2014/main" id="{7FF86035-A56C-41C4-9977-C1DEB0BDBA85}"/>
              </a:ext>
            </a:extLst>
          </p:cNvPr>
          <p:cNvSpPr/>
          <p:nvPr/>
        </p:nvSpPr>
        <p:spPr>
          <a:xfrm>
            <a:off x="4198289" y="5076632"/>
            <a:ext cx="1188720" cy="6400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Parameter-Efficient FGIR</a:t>
            </a:r>
          </a:p>
        </p:txBody>
      </p:sp>
      <p:cxnSp>
        <p:nvCxnSpPr>
          <p:cNvPr id="47" name="Straight Arrow Connector 46"/>
          <p:cNvCxnSpPr>
            <a:stCxn id="41" idx="3"/>
            <a:endCxn id="42" idx="1"/>
          </p:cNvCxnSpPr>
          <p:nvPr/>
        </p:nvCxnSpPr>
        <p:spPr>
          <a:xfrm>
            <a:off x="6773391" y="3987991"/>
            <a:ext cx="3670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3"/>
            <a:endCxn id="43" idx="1"/>
          </p:cNvCxnSpPr>
          <p:nvPr/>
        </p:nvCxnSpPr>
        <p:spPr>
          <a:xfrm>
            <a:off x="8329151" y="3987991"/>
            <a:ext cx="3657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3"/>
            <a:endCxn id="44" idx="1"/>
          </p:cNvCxnSpPr>
          <p:nvPr/>
        </p:nvCxnSpPr>
        <p:spPr>
          <a:xfrm flipV="1">
            <a:off x="9792152" y="3992337"/>
            <a:ext cx="365721" cy="1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31" y="4802550"/>
            <a:ext cx="1280160" cy="1280160"/>
          </a:xfrm>
          <a:prstGeom prst="rect">
            <a:avLst/>
          </a:prstGeom>
        </p:spPr>
      </p:pic>
      <p:sp>
        <p:nvSpPr>
          <p:cNvPr id="51" name="矩形: 圓角 77">
            <a:extLst>
              <a:ext uri="{FF2B5EF4-FFF2-40B4-BE49-F238E27FC236}">
                <a16:creationId xmlns:a16="http://schemas.microsoft.com/office/drawing/2014/main" id="{7FF86035-A56C-41C4-9977-C1DEB0BDBA85}"/>
              </a:ext>
            </a:extLst>
          </p:cNvPr>
          <p:cNvSpPr/>
          <p:nvPr/>
        </p:nvSpPr>
        <p:spPr>
          <a:xfrm>
            <a:off x="7135630" y="4802550"/>
            <a:ext cx="1188720" cy="1280160"/>
          </a:xfrm>
          <a:prstGeom prst="roundRect">
            <a:avLst/>
          </a:prstGeom>
          <a:solidFill>
            <a:srgbClr val="D4EA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Frozen Feature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Encoder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❄️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2" name="矩形: 圓角 77">
            <a:extLst>
              <a:ext uri="{FF2B5EF4-FFF2-40B4-BE49-F238E27FC236}">
                <a16:creationId xmlns:a16="http://schemas.microsoft.com/office/drawing/2014/main" id="{7FF86035-A56C-41C4-9977-C1DEB0BDBA85}"/>
              </a:ext>
            </a:extLst>
          </p:cNvPr>
          <p:cNvSpPr/>
          <p:nvPr/>
        </p:nvSpPr>
        <p:spPr>
          <a:xfrm>
            <a:off x="8686589" y="4802311"/>
            <a:ext cx="1097280" cy="128016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Trainable Module🔥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3" name="矩形: 圓角 77">
            <a:extLst>
              <a:ext uri="{FF2B5EF4-FFF2-40B4-BE49-F238E27FC236}">
                <a16:creationId xmlns:a16="http://schemas.microsoft.com/office/drawing/2014/main" id="{7FF86035-A56C-41C4-9977-C1DEB0BDBA85}"/>
              </a:ext>
            </a:extLst>
          </p:cNvPr>
          <p:cNvSpPr/>
          <p:nvPr/>
        </p:nvSpPr>
        <p:spPr>
          <a:xfrm>
            <a:off x="10146325" y="4802311"/>
            <a:ext cx="259724" cy="128016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a d🔥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/>
          <p:cNvCxnSpPr>
            <a:stCxn id="50" idx="3"/>
            <a:endCxn id="51" idx="1"/>
          </p:cNvCxnSpPr>
          <p:nvPr/>
        </p:nvCxnSpPr>
        <p:spPr>
          <a:xfrm>
            <a:off x="6773391" y="5442630"/>
            <a:ext cx="3622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8333875" y="5442391"/>
            <a:ext cx="344944" cy="2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3"/>
            <a:endCxn id="53" idx="1"/>
          </p:cNvCxnSpPr>
          <p:nvPr/>
        </p:nvCxnSpPr>
        <p:spPr>
          <a:xfrm>
            <a:off x="9783869" y="5442391"/>
            <a:ext cx="3624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31" y="428763"/>
            <a:ext cx="1280160" cy="1280160"/>
          </a:xfrm>
          <a:prstGeom prst="rect">
            <a:avLst/>
          </a:prstGeom>
        </p:spPr>
      </p:pic>
      <p:sp>
        <p:nvSpPr>
          <p:cNvPr id="58" name="矩形: 圓角 77">
            <a:extLst>
              <a:ext uri="{FF2B5EF4-FFF2-40B4-BE49-F238E27FC236}">
                <a16:creationId xmlns:a16="http://schemas.microsoft.com/office/drawing/2014/main" id="{7FF86035-A56C-41C4-9977-C1DEB0BDBA85}"/>
              </a:ext>
            </a:extLst>
          </p:cNvPr>
          <p:cNvSpPr/>
          <p:nvPr/>
        </p:nvSpPr>
        <p:spPr>
          <a:xfrm>
            <a:off x="7135630" y="428763"/>
            <a:ext cx="1188720" cy="128016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Trainable Feature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Encoder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9" name="矩形: 圓角 77">
            <a:extLst>
              <a:ext uri="{FF2B5EF4-FFF2-40B4-BE49-F238E27FC236}">
                <a16:creationId xmlns:a16="http://schemas.microsoft.com/office/drawing/2014/main" id="{7FF86035-A56C-41C4-9977-C1DEB0BDBA85}"/>
              </a:ext>
            </a:extLst>
          </p:cNvPr>
          <p:cNvSpPr/>
          <p:nvPr/>
        </p:nvSpPr>
        <p:spPr>
          <a:xfrm>
            <a:off x="8686589" y="428763"/>
            <a:ext cx="259724" cy="128016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a d🔥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0" name="矩形: 圓角 77">
            <a:extLst>
              <a:ext uri="{FF2B5EF4-FFF2-40B4-BE49-F238E27FC236}">
                <a16:creationId xmlns:a16="http://schemas.microsoft.com/office/drawing/2014/main" id="{7FF86035-A56C-41C4-9977-C1DEB0BDBA85}"/>
              </a:ext>
            </a:extLst>
          </p:cNvPr>
          <p:cNvSpPr/>
          <p:nvPr/>
        </p:nvSpPr>
        <p:spPr>
          <a:xfrm>
            <a:off x="4209117" y="748803"/>
            <a:ext cx="1188720" cy="6400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Traditional coarse recognition</a:t>
            </a:r>
          </a:p>
        </p:txBody>
      </p:sp>
      <p:cxnSp>
        <p:nvCxnSpPr>
          <p:cNvPr id="61" name="Straight Arrow Connector 60"/>
          <p:cNvCxnSpPr>
            <a:stCxn id="57" idx="3"/>
            <a:endCxn id="58" idx="1"/>
          </p:cNvCxnSpPr>
          <p:nvPr/>
        </p:nvCxnSpPr>
        <p:spPr>
          <a:xfrm>
            <a:off x="6773391" y="1068843"/>
            <a:ext cx="3622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8" idx="3"/>
            <a:endCxn id="59" idx="1"/>
          </p:cNvCxnSpPr>
          <p:nvPr/>
        </p:nvCxnSpPr>
        <p:spPr>
          <a:xfrm>
            <a:off x="8324350" y="1068843"/>
            <a:ext cx="3622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231" y="1891212"/>
            <a:ext cx="1280160" cy="1280160"/>
          </a:xfrm>
          <a:prstGeom prst="rect">
            <a:avLst/>
          </a:prstGeom>
        </p:spPr>
      </p:pic>
      <p:sp>
        <p:nvSpPr>
          <p:cNvPr id="64" name="矩形: 圓角 77">
            <a:extLst>
              <a:ext uri="{FF2B5EF4-FFF2-40B4-BE49-F238E27FC236}">
                <a16:creationId xmlns:a16="http://schemas.microsoft.com/office/drawing/2014/main" id="{7FF86035-A56C-41C4-9977-C1DEB0BDBA85}"/>
              </a:ext>
            </a:extLst>
          </p:cNvPr>
          <p:cNvSpPr/>
          <p:nvPr/>
        </p:nvSpPr>
        <p:spPr>
          <a:xfrm>
            <a:off x="7135630" y="1891212"/>
            <a:ext cx="1188720" cy="1280160"/>
          </a:xfrm>
          <a:prstGeom prst="roundRect">
            <a:avLst/>
          </a:prstGeom>
          <a:solidFill>
            <a:srgbClr val="D4EA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Frozen Feature Encoder ❄️</a:t>
            </a:r>
          </a:p>
        </p:txBody>
      </p:sp>
      <p:sp>
        <p:nvSpPr>
          <p:cNvPr id="65" name="矩形: 圓角 77">
            <a:extLst>
              <a:ext uri="{FF2B5EF4-FFF2-40B4-BE49-F238E27FC236}">
                <a16:creationId xmlns:a16="http://schemas.microsoft.com/office/drawing/2014/main" id="{7FF86035-A56C-41C4-9977-C1DEB0BDBA85}"/>
              </a:ext>
            </a:extLst>
          </p:cNvPr>
          <p:cNvSpPr/>
          <p:nvPr/>
        </p:nvSpPr>
        <p:spPr>
          <a:xfrm>
            <a:off x="8686589" y="1890972"/>
            <a:ext cx="259724" cy="1280160"/>
          </a:xfrm>
          <a:prstGeom prst="round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 a d🔥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6" name="矩形: 圓角 77">
            <a:extLst>
              <a:ext uri="{FF2B5EF4-FFF2-40B4-BE49-F238E27FC236}">
                <a16:creationId xmlns:a16="http://schemas.microsoft.com/office/drawing/2014/main" id="{7FF86035-A56C-41C4-9977-C1DEB0BDBA85}"/>
              </a:ext>
            </a:extLst>
          </p:cNvPr>
          <p:cNvSpPr/>
          <p:nvPr/>
        </p:nvSpPr>
        <p:spPr>
          <a:xfrm>
            <a:off x="4205052" y="2211252"/>
            <a:ext cx="1188720" cy="6400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Linear classifier evaluation</a:t>
            </a:r>
          </a:p>
        </p:txBody>
      </p:sp>
      <p:cxnSp>
        <p:nvCxnSpPr>
          <p:cNvPr id="67" name="Straight Arrow Connector 66"/>
          <p:cNvCxnSpPr>
            <a:stCxn id="63" idx="3"/>
            <a:endCxn id="64" idx="1"/>
          </p:cNvCxnSpPr>
          <p:nvPr/>
        </p:nvCxnSpPr>
        <p:spPr>
          <a:xfrm>
            <a:off x="6773391" y="2531292"/>
            <a:ext cx="3622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3"/>
            <a:endCxn id="65" idx="1"/>
          </p:cNvCxnSpPr>
          <p:nvPr/>
        </p:nvCxnSpPr>
        <p:spPr>
          <a:xfrm flipV="1">
            <a:off x="8324350" y="2531052"/>
            <a:ext cx="362239" cy="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9320317" y="780745"/>
            <a:ext cx="1097280" cy="2743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Trainable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🔥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320317" y="1126879"/>
            <a:ext cx="109728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Frozen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❄️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9320317" y="429589"/>
            <a:ext cx="1097280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Legend: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9257752" y="419100"/>
            <a:ext cx="1199792" cy="10905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2" t="50532" r="833" b="833"/>
          <a:stretch>
            <a:fillRect/>
          </a:stretch>
        </p:blipFill>
        <p:spPr>
          <a:xfrm>
            <a:off x="2208048" y="3213473"/>
            <a:ext cx="2103120" cy="2103120"/>
          </a:xfrm>
          <a:custGeom>
            <a:avLst/>
            <a:gdLst>
              <a:gd name="connsiteX0" fmla="*/ 0 w 2103120"/>
              <a:gd name="connsiteY0" fmla="*/ 0 h 2103120"/>
              <a:gd name="connsiteX1" fmla="*/ 2103120 w 2103120"/>
              <a:gd name="connsiteY1" fmla="*/ 0 h 2103120"/>
              <a:gd name="connsiteX2" fmla="*/ 2103120 w 2103120"/>
              <a:gd name="connsiteY2" fmla="*/ 2103120 h 2103120"/>
              <a:gd name="connsiteX3" fmla="*/ 0 w 2103120"/>
              <a:gd name="connsiteY3" fmla="*/ 210312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103120">
                <a:moveTo>
                  <a:pt x="0" y="0"/>
                </a:moveTo>
                <a:lnTo>
                  <a:pt x="2103120" y="0"/>
                </a:lnTo>
                <a:lnTo>
                  <a:pt x="2103120" y="2103120"/>
                </a:lnTo>
                <a:lnTo>
                  <a:pt x="0" y="2103120"/>
                </a:lnTo>
                <a:close/>
              </a:path>
            </a:pathLst>
          </a:cu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50532" r="50552" b="833"/>
          <a:stretch>
            <a:fillRect/>
          </a:stretch>
        </p:blipFill>
        <p:spPr>
          <a:xfrm>
            <a:off x="58032" y="3213473"/>
            <a:ext cx="2103120" cy="2103120"/>
          </a:xfrm>
          <a:custGeom>
            <a:avLst/>
            <a:gdLst>
              <a:gd name="connsiteX0" fmla="*/ 0 w 2103120"/>
              <a:gd name="connsiteY0" fmla="*/ 0 h 2103120"/>
              <a:gd name="connsiteX1" fmla="*/ 2103120 w 2103120"/>
              <a:gd name="connsiteY1" fmla="*/ 0 h 2103120"/>
              <a:gd name="connsiteX2" fmla="*/ 2103120 w 2103120"/>
              <a:gd name="connsiteY2" fmla="*/ 2103120 h 2103120"/>
              <a:gd name="connsiteX3" fmla="*/ 0 w 2103120"/>
              <a:gd name="connsiteY3" fmla="*/ 210312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103120">
                <a:moveTo>
                  <a:pt x="0" y="0"/>
                </a:moveTo>
                <a:lnTo>
                  <a:pt x="2103120" y="0"/>
                </a:lnTo>
                <a:lnTo>
                  <a:pt x="2103120" y="2103120"/>
                </a:lnTo>
                <a:lnTo>
                  <a:pt x="0" y="2103120"/>
                </a:lnTo>
                <a:close/>
              </a:path>
            </a:pathLst>
          </a:cu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2" t="813" r="833" b="50552"/>
          <a:stretch>
            <a:fillRect/>
          </a:stretch>
        </p:blipFill>
        <p:spPr>
          <a:xfrm>
            <a:off x="2208048" y="1063457"/>
            <a:ext cx="2103120" cy="2103120"/>
          </a:xfrm>
          <a:custGeom>
            <a:avLst/>
            <a:gdLst>
              <a:gd name="connsiteX0" fmla="*/ 0 w 2103120"/>
              <a:gd name="connsiteY0" fmla="*/ 0 h 2103120"/>
              <a:gd name="connsiteX1" fmla="*/ 2103120 w 2103120"/>
              <a:gd name="connsiteY1" fmla="*/ 0 h 2103120"/>
              <a:gd name="connsiteX2" fmla="*/ 2103120 w 2103120"/>
              <a:gd name="connsiteY2" fmla="*/ 2103120 h 2103120"/>
              <a:gd name="connsiteX3" fmla="*/ 0 w 2103120"/>
              <a:gd name="connsiteY3" fmla="*/ 210312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103120">
                <a:moveTo>
                  <a:pt x="0" y="0"/>
                </a:moveTo>
                <a:lnTo>
                  <a:pt x="2103120" y="0"/>
                </a:lnTo>
                <a:lnTo>
                  <a:pt x="2103120" y="2103120"/>
                </a:lnTo>
                <a:lnTo>
                  <a:pt x="0" y="2103120"/>
                </a:lnTo>
                <a:close/>
              </a:path>
            </a:pathLst>
          </a:cu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813" r="50552" b="50552"/>
          <a:stretch>
            <a:fillRect/>
          </a:stretch>
        </p:blipFill>
        <p:spPr>
          <a:xfrm>
            <a:off x="58032" y="1063457"/>
            <a:ext cx="2103120" cy="2103120"/>
          </a:xfrm>
          <a:custGeom>
            <a:avLst/>
            <a:gdLst>
              <a:gd name="connsiteX0" fmla="*/ 0 w 2103120"/>
              <a:gd name="connsiteY0" fmla="*/ 0 h 2103120"/>
              <a:gd name="connsiteX1" fmla="*/ 2103120 w 2103120"/>
              <a:gd name="connsiteY1" fmla="*/ 0 h 2103120"/>
              <a:gd name="connsiteX2" fmla="*/ 2103120 w 2103120"/>
              <a:gd name="connsiteY2" fmla="*/ 2103120 h 2103120"/>
              <a:gd name="connsiteX3" fmla="*/ 0 w 2103120"/>
              <a:gd name="connsiteY3" fmla="*/ 210312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103120">
                <a:moveTo>
                  <a:pt x="0" y="0"/>
                </a:moveTo>
                <a:lnTo>
                  <a:pt x="2103120" y="0"/>
                </a:lnTo>
                <a:lnTo>
                  <a:pt x="2103120" y="2103120"/>
                </a:lnTo>
                <a:lnTo>
                  <a:pt x="0" y="210312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22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2" t="50532" r="833" b="833"/>
          <a:stretch>
            <a:fillRect/>
          </a:stretch>
        </p:blipFill>
        <p:spPr>
          <a:xfrm>
            <a:off x="6570498" y="3213473"/>
            <a:ext cx="2103120" cy="2103120"/>
          </a:xfrm>
          <a:custGeom>
            <a:avLst/>
            <a:gdLst>
              <a:gd name="connsiteX0" fmla="*/ 0 w 2103120"/>
              <a:gd name="connsiteY0" fmla="*/ 0 h 2103120"/>
              <a:gd name="connsiteX1" fmla="*/ 2103120 w 2103120"/>
              <a:gd name="connsiteY1" fmla="*/ 0 h 2103120"/>
              <a:gd name="connsiteX2" fmla="*/ 2103120 w 2103120"/>
              <a:gd name="connsiteY2" fmla="*/ 2103120 h 2103120"/>
              <a:gd name="connsiteX3" fmla="*/ 0 w 2103120"/>
              <a:gd name="connsiteY3" fmla="*/ 210312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103120">
                <a:moveTo>
                  <a:pt x="0" y="0"/>
                </a:moveTo>
                <a:lnTo>
                  <a:pt x="2103120" y="0"/>
                </a:lnTo>
                <a:lnTo>
                  <a:pt x="2103120" y="2103120"/>
                </a:lnTo>
                <a:lnTo>
                  <a:pt x="0" y="2103120"/>
                </a:lnTo>
                <a:close/>
              </a:path>
            </a:pathLst>
          </a:cu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50532" r="50552" b="833"/>
          <a:stretch>
            <a:fillRect/>
          </a:stretch>
        </p:blipFill>
        <p:spPr>
          <a:xfrm>
            <a:off x="4420482" y="3213473"/>
            <a:ext cx="2103120" cy="2103120"/>
          </a:xfrm>
          <a:custGeom>
            <a:avLst/>
            <a:gdLst>
              <a:gd name="connsiteX0" fmla="*/ 0 w 2103120"/>
              <a:gd name="connsiteY0" fmla="*/ 0 h 2103120"/>
              <a:gd name="connsiteX1" fmla="*/ 2103120 w 2103120"/>
              <a:gd name="connsiteY1" fmla="*/ 0 h 2103120"/>
              <a:gd name="connsiteX2" fmla="*/ 2103120 w 2103120"/>
              <a:gd name="connsiteY2" fmla="*/ 2103120 h 2103120"/>
              <a:gd name="connsiteX3" fmla="*/ 0 w 2103120"/>
              <a:gd name="connsiteY3" fmla="*/ 210312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103120">
                <a:moveTo>
                  <a:pt x="0" y="0"/>
                </a:moveTo>
                <a:lnTo>
                  <a:pt x="2103120" y="0"/>
                </a:lnTo>
                <a:lnTo>
                  <a:pt x="2103120" y="2103120"/>
                </a:lnTo>
                <a:lnTo>
                  <a:pt x="0" y="2103120"/>
                </a:lnTo>
                <a:close/>
              </a:path>
            </a:pathLst>
          </a:cu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2" t="813" r="833" b="50552"/>
          <a:stretch>
            <a:fillRect/>
          </a:stretch>
        </p:blipFill>
        <p:spPr>
          <a:xfrm>
            <a:off x="6570498" y="1063457"/>
            <a:ext cx="2103120" cy="2103120"/>
          </a:xfrm>
          <a:custGeom>
            <a:avLst/>
            <a:gdLst>
              <a:gd name="connsiteX0" fmla="*/ 0 w 2103120"/>
              <a:gd name="connsiteY0" fmla="*/ 0 h 2103120"/>
              <a:gd name="connsiteX1" fmla="*/ 2103120 w 2103120"/>
              <a:gd name="connsiteY1" fmla="*/ 0 h 2103120"/>
              <a:gd name="connsiteX2" fmla="*/ 2103120 w 2103120"/>
              <a:gd name="connsiteY2" fmla="*/ 2103120 h 2103120"/>
              <a:gd name="connsiteX3" fmla="*/ 0 w 2103120"/>
              <a:gd name="connsiteY3" fmla="*/ 210312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103120">
                <a:moveTo>
                  <a:pt x="0" y="0"/>
                </a:moveTo>
                <a:lnTo>
                  <a:pt x="2103120" y="0"/>
                </a:lnTo>
                <a:lnTo>
                  <a:pt x="2103120" y="2103120"/>
                </a:lnTo>
                <a:lnTo>
                  <a:pt x="0" y="2103120"/>
                </a:lnTo>
                <a:close/>
              </a:path>
            </a:pathLst>
          </a:cu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" t="813" r="50552" b="50552"/>
          <a:stretch>
            <a:fillRect/>
          </a:stretch>
        </p:blipFill>
        <p:spPr>
          <a:xfrm>
            <a:off x="4420482" y="1063457"/>
            <a:ext cx="2103120" cy="2103120"/>
          </a:xfrm>
          <a:custGeom>
            <a:avLst/>
            <a:gdLst>
              <a:gd name="connsiteX0" fmla="*/ 0 w 2103120"/>
              <a:gd name="connsiteY0" fmla="*/ 0 h 2103120"/>
              <a:gd name="connsiteX1" fmla="*/ 2103120 w 2103120"/>
              <a:gd name="connsiteY1" fmla="*/ 0 h 2103120"/>
              <a:gd name="connsiteX2" fmla="*/ 2103120 w 2103120"/>
              <a:gd name="connsiteY2" fmla="*/ 2103120 h 2103120"/>
              <a:gd name="connsiteX3" fmla="*/ 0 w 2103120"/>
              <a:gd name="connsiteY3" fmla="*/ 2103120 h 210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103120">
                <a:moveTo>
                  <a:pt x="0" y="0"/>
                </a:moveTo>
                <a:lnTo>
                  <a:pt x="2103120" y="0"/>
                </a:lnTo>
                <a:lnTo>
                  <a:pt x="2103120" y="2103120"/>
                </a:lnTo>
                <a:lnTo>
                  <a:pt x="0" y="210312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95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75340" r="806" b="393"/>
          <a:stretch>
            <a:fillRect/>
          </a:stretch>
        </p:blipFill>
        <p:spPr>
          <a:xfrm>
            <a:off x="8759803" y="5254736"/>
            <a:ext cx="1664208" cy="1664208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75340" r="50721" b="393"/>
          <a:stretch>
            <a:fillRect/>
          </a:stretch>
        </p:blipFill>
        <p:spPr>
          <a:xfrm>
            <a:off x="7044449" y="5254736"/>
            <a:ext cx="1664208" cy="1664208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50267" r="806" b="25466"/>
          <a:stretch>
            <a:fillRect/>
          </a:stretch>
        </p:blipFill>
        <p:spPr>
          <a:xfrm>
            <a:off x="8759803" y="3535257"/>
            <a:ext cx="1664208" cy="1664208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50267" r="50721" b="25466"/>
          <a:stretch>
            <a:fillRect/>
          </a:stretch>
        </p:blipFill>
        <p:spPr>
          <a:xfrm>
            <a:off x="7044449" y="3535257"/>
            <a:ext cx="1664208" cy="1664208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25366" r="806" b="50368"/>
          <a:stretch>
            <a:fillRect/>
          </a:stretch>
        </p:blipFill>
        <p:spPr>
          <a:xfrm>
            <a:off x="8759803" y="1827502"/>
            <a:ext cx="1664208" cy="1664208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25366" r="50721" b="50368"/>
          <a:stretch>
            <a:fillRect/>
          </a:stretch>
        </p:blipFill>
        <p:spPr>
          <a:xfrm>
            <a:off x="7044449" y="1827502"/>
            <a:ext cx="1664208" cy="1664208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8" t="464" r="806" b="75269"/>
          <a:stretch>
            <a:fillRect/>
          </a:stretch>
        </p:blipFill>
        <p:spPr>
          <a:xfrm>
            <a:off x="8759803" y="119747"/>
            <a:ext cx="1664208" cy="1664208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" t="464" r="50721" b="75269"/>
          <a:stretch>
            <a:fillRect/>
          </a:stretch>
        </p:blipFill>
        <p:spPr>
          <a:xfrm>
            <a:off x="7044449" y="119747"/>
            <a:ext cx="1664208" cy="1664208"/>
          </a:xfrm>
          <a:custGeom>
            <a:avLst/>
            <a:gdLst>
              <a:gd name="connsiteX0" fmla="*/ 0 w 1664208"/>
              <a:gd name="connsiteY0" fmla="*/ 0 h 1664208"/>
              <a:gd name="connsiteX1" fmla="*/ 1664208 w 1664208"/>
              <a:gd name="connsiteY1" fmla="*/ 0 h 1664208"/>
              <a:gd name="connsiteX2" fmla="*/ 1664208 w 1664208"/>
              <a:gd name="connsiteY2" fmla="*/ 1664208 h 1664208"/>
              <a:gd name="connsiteX3" fmla="*/ 0 w 1664208"/>
              <a:gd name="connsiteY3" fmla="*/ 1664208 h 1664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4208" h="1664208">
                <a:moveTo>
                  <a:pt x="0" y="0"/>
                </a:moveTo>
                <a:lnTo>
                  <a:pt x="1664208" y="0"/>
                </a:lnTo>
                <a:lnTo>
                  <a:pt x="1664208" y="1664208"/>
                </a:lnTo>
                <a:lnTo>
                  <a:pt x="0" y="166420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98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1028285"/>
            <a:ext cx="4324350" cy="4324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10" y="1028285"/>
            <a:ext cx="4324350" cy="4324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570" y="0"/>
            <a:ext cx="3436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5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45" y="1546445"/>
            <a:ext cx="4324350" cy="432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1202" r="51169" b="50499"/>
          <a:stretch/>
        </p:blipFill>
        <p:spPr>
          <a:xfrm>
            <a:off x="5911244" y="1381862"/>
            <a:ext cx="2283431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799" r="1125" b="50902"/>
          <a:stretch/>
        </p:blipFill>
        <p:spPr>
          <a:xfrm>
            <a:off x="8666537" y="1381862"/>
            <a:ext cx="2283431" cy="2286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50708" r="50666" b="993"/>
          <a:stretch/>
        </p:blipFill>
        <p:spPr>
          <a:xfrm>
            <a:off x="5911244" y="3920541"/>
            <a:ext cx="2283431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51010" r="958" b="691"/>
          <a:stretch/>
        </p:blipFill>
        <p:spPr>
          <a:xfrm>
            <a:off x="8666538" y="3920541"/>
            <a:ext cx="228343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Picture 59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3" t="87234" r="25152" b="691"/>
          <a:stretch/>
        </p:blipFill>
        <p:spPr>
          <a:xfrm>
            <a:off x="2218861" y="62743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594" name="Picture 59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63124" r="37128" b="24801"/>
          <a:stretch/>
        </p:blipFill>
        <p:spPr>
          <a:xfrm>
            <a:off x="1851121" y="5540529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92" name="Picture 5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75179" r="37128" b="12746"/>
          <a:stretch/>
        </p:blipFill>
        <p:spPr>
          <a:xfrm>
            <a:off x="1851121" y="5906838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90" name="Picture 589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9" t="51069" r="13176" b="36857"/>
          <a:stretch/>
        </p:blipFill>
        <p:spPr>
          <a:xfrm>
            <a:off x="2586829" y="5174900"/>
            <a:ext cx="365760" cy="364124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88" name="Picture 58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3" t="63124" r="25152" b="24801"/>
          <a:stretch/>
        </p:blipFill>
        <p:spPr>
          <a:xfrm>
            <a:off x="2219452" y="5544942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86" name="Picture 58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9" t="63124" r="13176" b="24801"/>
          <a:stretch/>
        </p:blipFill>
        <p:spPr>
          <a:xfrm>
            <a:off x="2586039" y="5543908"/>
            <a:ext cx="367341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82" name="Picture 58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3" t="75179" r="25152" b="12746"/>
          <a:stretch/>
        </p:blipFill>
        <p:spPr>
          <a:xfrm>
            <a:off x="2220038" y="5905606"/>
            <a:ext cx="363406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80" name="Picture 57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87234" r="37128" b="691"/>
          <a:stretch/>
        </p:blipFill>
        <p:spPr>
          <a:xfrm>
            <a:off x="1851121" y="6274981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78" name="Picture 577"/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5" t="51069" r="1200" b="36857"/>
          <a:stretch/>
        </p:blipFill>
        <p:spPr>
          <a:xfrm>
            <a:off x="2955341" y="51743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76" name="Picture 57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5" t="63124" r="1200" b="24801"/>
          <a:stretch/>
        </p:blipFill>
        <p:spPr>
          <a:xfrm>
            <a:off x="2955206" y="5540948"/>
            <a:ext cx="366640" cy="367618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72" name="Picture 57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3" t="51069" r="25152" b="36857"/>
          <a:stretch/>
        </p:blipFill>
        <p:spPr>
          <a:xfrm>
            <a:off x="2218861" y="5175766"/>
            <a:ext cx="363978" cy="367497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70" name="Picture 56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51069" r="37128" b="36857"/>
          <a:stretch/>
        </p:blipFill>
        <p:spPr>
          <a:xfrm>
            <a:off x="1851121" y="5174366"/>
            <a:ext cx="365760" cy="36814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300" name="Picture 29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8" t="75160" r="25108" b="12766"/>
          <a:stretch/>
        </p:blipFill>
        <p:spPr>
          <a:xfrm>
            <a:off x="5674408" y="248711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98" name="Picture 29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63085" r="37182" b="24840"/>
          <a:stretch/>
        </p:blipFill>
        <p:spPr>
          <a:xfrm>
            <a:off x="5310292" y="212135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96" name="Picture 29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8" t="63085" r="25108" b="24840"/>
          <a:stretch/>
        </p:blipFill>
        <p:spPr>
          <a:xfrm>
            <a:off x="5674408" y="212135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94" name="Picture 29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75160" r="37182" b="12766"/>
          <a:stretch/>
        </p:blipFill>
        <p:spPr>
          <a:xfrm>
            <a:off x="5310292" y="248711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92" name="Picture 2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2" t="63085" r="13033" b="24840"/>
          <a:stretch/>
        </p:blipFill>
        <p:spPr>
          <a:xfrm>
            <a:off x="6040168" y="212135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90" name="Picture 28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2" t="75160" r="13033" b="12766"/>
          <a:stretch/>
        </p:blipFill>
        <p:spPr>
          <a:xfrm>
            <a:off x="6040168" y="248711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88" name="Picture 28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2" t="87234" r="13033" b="691"/>
          <a:stretch/>
        </p:blipFill>
        <p:spPr>
          <a:xfrm>
            <a:off x="6040168" y="285287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86" name="Picture 28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8" t="87234" r="25108" b="691"/>
          <a:stretch/>
        </p:blipFill>
        <p:spPr>
          <a:xfrm>
            <a:off x="5674408" y="285287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84" name="Picture 28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87234" r="37182" b="691"/>
          <a:stretch/>
        </p:blipFill>
        <p:spPr>
          <a:xfrm>
            <a:off x="5310292" y="285287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82" name="Picture 28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7" t="51010" r="958" b="36915"/>
          <a:stretch/>
        </p:blipFill>
        <p:spPr>
          <a:xfrm>
            <a:off x="6405928" y="175559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80" name="Picture 27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7" t="63085" r="958" b="24840"/>
          <a:stretch/>
        </p:blipFill>
        <p:spPr>
          <a:xfrm>
            <a:off x="6405928" y="212135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78" name="Picture 2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7" t="75160" r="958" b="12766"/>
          <a:stretch/>
        </p:blipFill>
        <p:spPr>
          <a:xfrm>
            <a:off x="6405928" y="248711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76" name="Picture 27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7" t="87234" r="958" b="691"/>
          <a:stretch/>
        </p:blipFill>
        <p:spPr>
          <a:xfrm>
            <a:off x="6405928" y="285287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74" name="Picture 27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2" t="51010" r="13033" b="36915"/>
          <a:stretch/>
        </p:blipFill>
        <p:spPr>
          <a:xfrm>
            <a:off x="6040168" y="175559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72" name="Picture 27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18" t="51010" r="25108" b="36915"/>
          <a:stretch/>
        </p:blipFill>
        <p:spPr>
          <a:xfrm>
            <a:off x="5674408" y="175559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69" name="Picture 26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51010" r="37182" b="36915"/>
          <a:stretch/>
        </p:blipFill>
        <p:spPr>
          <a:xfrm>
            <a:off x="5310292" y="175559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68" name="Picture 26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3" t="86932" r="50666" b="993"/>
          <a:stretch/>
        </p:blipFill>
        <p:spPr>
          <a:xfrm>
            <a:off x="4676852" y="285287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66" name="Picture 2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t="86932" r="62687" b="993"/>
          <a:stretch/>
        </p:blipFill>
        <p:spPr>
          <a:xfrm>
            <a:off x="4311092" y="285287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64" name="Picture 2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86932" r="74761" b="993"/>
          <a:stretch/>
        </p:blipFill>
        <p:spPr>
          <a:xfrm>
            <a:off x="3945332" y="285287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62" name="Picture 26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86932" r="86836" b="993"/>
          <a:stretch/>
        </p:blipFill>
        <p:spPr>
          <a:xfrm>
            <a:off x="3579572" y="285287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60" name="Picture 25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3" t="74858" r="50666" b="13068"/>
          <a:stretch/>
        </p:blipFill>
        <p:spPr>
          <a:xfrm>
            <a:off x="4676852" y="248711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58" name="Picture 25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t="74858" r="62687" b="13068"/>
          <a:stretch/>
        </p:blipFill>
        <p:spPr>
          <a:xfrm>
            <a:off x="4311092" y="248711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56" name="Picture 2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74858" r="74761" b="13068"/>
          <a:stretch/>
        </p:blipFill>
        <p:spPr>
          <a:xfrm>
            <a:off x="3945332" y="248711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54" name="Picture 2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74858" r="86836" b="13068"/>
          <a:stretch/>
        </p:blipFill>
        <p:spPr>
          <a:xfrm>
            <a:off x="3579572" y="248711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51" name="Picture 25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3" t="62783" r="50666" b="25142"/>
          <a:stretch/>
        </p:blipFill>
        <p:spPr>
          <a:xfrm>
            <a:off x="4676852" y="212135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49" name="Picture 2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t="62783" r="62687" b="25142"/>
          <a:stretch/>
        </p:blipFill>
        <p:spPr>
          <a:xfrm>
            <a:off x="4311092" y="212135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47" name="Picture 24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62783" r="74761" b="25142"/>
          <a:stretch/>
        </p:blipFill>
        <p:spPr>
          <a:xfrm>
            <a:off x="3945332" y="212135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45" name="Picture 2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62783" r="86836" b="25142"/>
          <a:stretch/>
        </p:blipFill>
        <p:spPr>
          <a:xfrm>
            <a:off x="3579572" y="212135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43" name="Picture 24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3" t="50708" r="50666" b="37217"/>
          <a:stretch/>
        </p:blipFill>
        <p:spPr>
          <a:xfrm>
            <a:off x="4676852" y="175559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41" name="Picture 24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t="50708" r="62687" b="37217"/>
          <a:stretch/>
        </p:blipFill>
        <p:spPr>
          <a:xfrm>
            <a:off x="4311092" y="175559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39" name="Picture 23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50708" r="74761" b="37217"/>
          <a:stretch/>
        </p:blipFill>
        <p:spPr>
          <a:xfrm>
            <a:off x="3945332" y="175559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37" name="Picture 2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50708" r="86836" b="37217"/>
          <a:stretch/>
        </p:blipFill>
        <p:spPr>
          <a:xfrm>
            <a:off x="3579572" y="175559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04" name="Picture 20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6" t="37426" r="51169" b="50499"/>
          <a:stretch/>
        </p:blipFill>
        <p:spPr>
          <a:xfrm>
            <a:off x="4670589" y="1224404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02" name="Picture 20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37426" r="63244" b="50499"/>
          <a:stretch/>
        </p:blipFill>
        <p:spPr>
          <a:xfrm>
            <a:off x="4311092" y="1224404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200" name="Picture 19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37426" r="75319" b="50499"/>
          <a:stretch/>
        </p:blipFill>
        <p:spPr>
          <a:xfrm>
            <a:off x="3945332" y="1224404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198" name="Picture 19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37426" r="87393" b="50499"/>
          <a:stretch/>
        </p:blipFill>
        <p:spPr>
          <a:xfrm>
            <a:off x="3581216" y="1224404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196" name="Picture 19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6" t="25351" r="51169" b="62574"/>
          <a:stretch/>
        </p:blipFill>
        <p:spPr>
          <a:xfrm>
            <a:off x="4670589" y="858644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194" name="Picture 19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25351" r="63244" b="62574"/>
          <a:stretch/>
        </p:blipFill>
        <p:spPr>
          <a:xfrm>
            <a:off x="4311092" y="858644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192" name="Picture 1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25351" r="75319" b="62574"/>
          <a:stretch/>
        </p:blipFill>
        <p:spPr>
          <a:xfrm>
            <a:off x="3945332" y="858644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190" name="Picture 18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25351" r="87393" b="62574"/>
          <a:stretch/>
        </p:blipFill>
        <p:spPr>
          <a:xfrm>
            <a:off x="3581216" y="858644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188" name="Picture 18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6" t="13277" r="51169" b="74649"/>
          <a:stretch/>
        </p:blipFill>
        <p:spPr>
          <a:xfrm>
            <a:off x="4670589" y="492884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186" name="Picture 18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13277" r="63244" b="74649"/>
          <a:stretch/>
        </p:blipFill>
        <p:spPr>
          <a:xfrm>
            <a:off x="4311092" y="492884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184" name="Picture 18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13277" r="75319" b="74649"/>
          <a:stretch/>
        </p:blipFill>
        <p:spPr>
          <a:xfrm>
            <a:off x="3945332" y="492884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182" name="Picture 18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13277" r="87393" b="74649"/>
          <a:stretch/>
        </p:blipFill>
        <p:spPr>
          <a:xfrm>
            <a:off x="3581216" y="492884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1202" r="63244" b="86723"/>
          <a:stretch/>
        </p:blipFill>
        <p:spPr>
          <a:xfrm>
            <a:off x="4311092" y="127124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178" name="Picture 1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6" t="1202" r="51169" b="86723"/>
          <a:stretch/>
        </p:blipFill>
        <p:spPr>
          <a:xfrm>
            <a:off x="4670589" y="127124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176" name="Picture 17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1202" r="75319" b="86723"/>
          <a:stretch/>
        </p:blipFill>
        <p:spPr>
          <a:xfrm>
            <a:off x="3945332" y="127124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1202" r="87393" b="86723"/>
          <a:stretch/>
        </p:blipFill>
        <p:spPr>
          <a:xfrm>
            <a:off x="3581216" y="127124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</p:spPr>
      </p:pic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50708" r="50666" b="993"/>
          <a:stretch/>
        </p:blipFill>
        <p:spPr>
          <a:xfrm>
            <a:off x="8942118" y="4987247"/>
            <a:ext cx="1461396" cy="146304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66667"/>
          <a:stretch>
            <a:fillRect/>
          </a:stretch>
        </p:blipFill>
        <p:spPr>
          <a:xfrm>
            <a:off x="2580640" y="1136704"/>
            <a:ext cx="274320" cy="274320"/>
          </a:xfrm>
          <a:custGeom>
            <a:avLst/>
            <a:gdLst>
              <a:gd name="connsiteX0" fmla="*/ 0 w 274320"/>
              <a:gd name="connsiteY0" fmla="*/ 0 h 274320"/>
              <a:gd name="connsiteX1" fmla="*/ 274320 w 274320"/>
              <a:gd name="connsiteY1" fmla="*/ 0 h 274320"/>
              <a:gd name="connsiteX2" fmla="*/ 274320 w 274320"/>
              <a:gd name="connsiteY2" fmla="*/ 274320 h 274320"/>
              <a:gd name="connsiteX3" fmla="*/ 0 w 274320"/>
              <a:gd name="connsiteY3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274320">
                <a:moveTo>
                  <a:pt x="0" y="0"/>
                </a:moveTo>
                <a:lnTo>
                  <a:pt x="274320" y="0"/>
                </a:lnTo>
                <a:lnTo>
                  <a:pt x="274320" y="274320"/>
                </a:lnTo>
                <a:lnTo>
                  <a:pt x="0" y="274320"/>
                </a:lnTo>
                <a:close/>
              </a:path>
            </a:pathLst>
          </a:cu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66667" r="33333"/>
          <a:stretch>
            <a:fillRect/>
          </a:stretch>
        </p:blipFill>
        <p:spPr>
          <a:xfrm>
            <a:off x="2306320" y="1136704"/>
            <a:ext cx="274320" cy="274320"/>
          </a:xfrm>
          <a:custGeom>
            <a:avLst/>
            <a:gdLst>
              <a:gd name="connsiteX0" fmla="*/ 0 w 274320"/>
              <a:gd name="connsiteY0" fmla="*/ 0 h 274320"/>
              <a:gd name="connsiteX1" fmla="*/ 274320 w 274320"/>
              <a:gd name="connsiteY1" fmla="*/ 0 h 274320"/>
              <a:gd name="connsiteX2" fmla="*/ 274320 w 274320"/>
              <a:gd name="connsiteY2" fmla="*/ 274320 h 274320"/>
              <a:gd name="connsiteX3" fmla="*/ 0 w 274320"/>
              <a:gd name="connsiteY3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274320">
                <a:moveTo>
                  <a:pt x="0" y="0"/>
                </a:moveTo>
                <a:lnTo>
                  <a:pt x="274320" y="0"/>
                </a:lnTo>
                <a:lnTo>
                  <a:pt x="274320" y="274320"/>
                </a:lnTo>
                <a:lnTo>
                  <a:pt x="0" y="274320"/>
                </a:lnTo>
                <a:close/>
              </a:path>
            </a:pathLst>
          </a:cu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 r="66667"/>
          <a:stretch>
            <a:fillRect/>
          </a:stretch>
        </p:blipFill>
        <p:spPr>
          <a:xfrm>
            <a:off x="2032000" y="1136704"/>
            <a:ext cx="274320" cy="274320"/>
          </a:xfrm>
          <a:custGeom>
            <a:avLst/>
            <a:gdLst>
              <a:gd name="connsiteX0" fmla="*/ 0 w 274320"/>
              <a:gd name="connsiteY0" fmla="*/ 0 h 274320"/>
              <a:gd name="connsiteX1" fmla="*/ 274320 w 274320"/>
              <a:gd name="connsiteY1" fmla="*/ 0 h 274320"/>
              <a:gd name="connsiteX2" fmla="*/ 274320 w 274320"/>
              <a:gd name="connsiteY2" fmla="*/ 274320 h 274320"/>
              <a:gd name="connsiteX3" fmla="*/ 0 w 274320"/>
              <a:gd name="connsiteY3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274320">
                <a:moveTo>
                  <a:pt x="0" y="0"/>
                </a:moveTo>
                <a:lnTo>
                  <a:pt x="274320" y="0"/>
                </a:lnTo>
                <a:lnTo>
                  <a:pt x="274320" y="274320"/>
                </a:lnTo>
                <a:lnTo>
                  <a:pt x="0" y="274320"/>
                </a:lnTo>
                <a:close/>
              </a:path>
            </a:pathLst>
          </a:cu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33333" b="33333"/>
          <a:stretch>
            <a:fillRect/>
          </a:stretch>
        </p:blipFill>
        <p:spPr>
          <a:xfrm>
            <a:off x="2580640" y="862384"/>
            <a:ext cx="274320" cy="274320"/>
          </a:xfrm>
          <a:custGeom>
            <a:avLst/>
            <a:gdLst>
              <a:gd name="connsiteX0" fmla="*/ 0 w 274320"/>
              <a:gd name="connsiteY0" fmla="*/ 0 h 274320"/>
              <a:gd name="connsiteX1" fmla="*/ 274320 w 274320"/>
              <a:gd name="connsiteY1" fmla="*/ 0 h 274320"/>
              <a:gd name="connsiteX2" fmla="*/ 274320 w 274320"/>
              <a:gd name="connsiteY2" fmla="*/ 274320 h 274320"/>
              <a:gd name="connsiteX3" fmla="*/ 0 w 274320"/>
              <a:gd name="connsiteY3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274320">
                <a:moveTo>
                  <a:pt x="0" y="0"/>
                </a:moveTo>
                <a:lnTo>
                  <a:pt x="274320" y="0"/>
                </a:lnTo>
                <a:lnTo>
                  <a:pt x="274320" y="274320"/>
                </a:lnTo>
                <a:lnTo>
                  <a:pt x="0" y="274320"/>
                </a:lnTo>
                <a:close/>
              </a:path>
            </a:pathLst>
          </a:cu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33333" r="33333" b="33333"/>
          <a:stretch>
            <a:fillRect/>
          </a:stretch>
        </p:blipFill>
        <p:spPr>
          <a:xfrm>
            <a:off x="2306320" y="862384"/>
            <a:ext cx="274320" cy="274320"/>
          </a:xfrm>
          <a:custGeom>
            <a:avLst/>
            <a:gdLst>
              <a:gd name="connsiteX0" fmla="*/ 0 w 274320"/>
              <a:gd name="connsiteY0" fmla="*/ 0 h 274320"/>
              <a:gd name="connsiteX1" fmla="*/ 274320 w 274320"/>
              <a:gd name="connsiteY1" fmla="*/ 0 h 274320"/>
              <a:gd name="connsiteX2" fmla="*/ 274320 w 274320"/>
              <a:gd name="connsiteY2" fmla="*/ 274320 h 274320"/>
              <a:gd name="connsiteX3" fmla="*/ 0 w 274320"/>
              <a:gd name="connsiteY3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274320">
                <a:moveTo>
                  <a:pt x="0" y="0"/>
                </a:moveTo>
                <a:lnTo>
                  <a:pt x="274320" y="0"/>
                </a:lnTo>
                <a:lnTo>
                  <a:pt x="274320" y="274320"/>
                </a:lnTo>
                <a:lnTo>
                  <a:pt x="0" y="274320"/>
                </a:lnTo>
                <a:close/>
              </a:path>
            </a:pathLst>
          </a:cu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r="66667" b="33333"/>
          <a:stretch>
            <a:fillRect/>
          </a:stretch>
        </p:blipFill>
        <p:spPr>
          <a:xfrm>
            <a:off x="2032000" y="862384"/>
            <a:ext cx="274320" cy="274320"/>
          </a:xfrm>
          <a:custGeom>
            <a:avLst/>
            <a:gdLst>
              <a:gd name="connsiteX0" fmla="*/ 0 w 274320"/>
              <a:gd name="connsiteY0" fmla="*/ 0 h 274320"/>
              <a:gd name="connsiteX1" fmla="*/ 274320 w 274320"/>
              <a:gd name="connsiteY1" fmla="*/ 0 h 274320"/>
              <a:gd name="connsiteX2" fmla="*/ 274320 w 274320"/>
              <a:gd name="connsiteY2" fmla="*/ 274320 h 274320"/>
              <a:gd name="connsiteX3" fmla="*/ 0 w 274320"/>
              <a:gd name="connsiteY3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274320">
                <a:moveTo>
                  <a:pt x="0" y="0"/>
                </a:moveTo>
                <a:lnTo>
                  <a:pt x="274320" y="0"/>
                </a:lnTo>
                <a:lnTo>
                  <a:pt x="274320" y="274320"/>
                </a:lnTo>
                <a:lnTo>
                  <a:pt x="0" y="274320"/>
                </a:lnTo>
                <a:close/>
              </a:path>
            </a:pathLst>
          </a:cu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 t="154" b="66513"/>
          <a:stretch>
            <a:fillRect/>
          </a:stretch>
        </p:blipFill>
        <p:spPr>
          <a:xfrm>
            <a:off x="2580640" y="589331"/>
            <a:ext cx="274320" cy="274320"/>
          </a:xfrm>
          <a:custGeom>
            <a:avLst/>
            <a:gdLst>
              <a:gd name="connsiteX0" fmla="*/ 0 w 274320"/>
              <a:gd name="connsiteY0" fmla="*/ 0 h 274320"/>
              <a:gd name="connsiteX1" fmla="*/ 274320 w 274320"/>
              <a:gd name="connsiteY1" fmla="*/ 0 h 274320"/>
              <a:gd name="connsiteX2" fmla="*/ 274320 w 274320"/>
              <a:gd name="connsiteY2" fmla="*/ 274320 h 274320"/>
              <a:gd name="connsiteX3" fmla="*/ 0 w 274320"/>
              <a:gd name="connsiteY3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274320">
                <a:moveTo>
                  <a:pt x="0" y="0"/>
                </a:moveTo>
                <a:lnTo>
                  <a:pt x="274320" y="0"/>
                </a:lnTo>
                <a:lnTo>
                  <a:pt x="274320" y="274320"/>
                </a:lnTo>
                <a:lnTo>
                  <a:pt x="0" y="274320"/>
                </a:lnTo>
                <a:close/>
              </a:path>
            </a:pathLst>
          </a:cu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t="154" r="33333" b="66513"/>
          <a:stretch>
            <a:fillRect/>
          </a:stretch>
        </p:blipFill>
        <p:spPr>
          <a:xfrm>
            <a:off x="2306320" y="589331"/>
            <a:ext cx="274320" cy="274320"/>
          </a:xfrm>
          <a:custGeom>
            <a:avLst/>
            <a:gdLst>
              <a:gd name="connsiteX0" fmla="*/ 0 w 274320"/>
              <a:gd name="connsiteY0" fmla="*/ 0 h 274320"/>
              <a:gd name="connsiteX1" fmla="*/ 274320 w 274320"/>
              <a:gd name="connsiteY1" fmla="*/ 0 h 274320"/>
              <a:gd name="connsiteX2" fmla="*/ 274320 w 274320"/>
              <a:gd name="connsiteY2" fmla="*/ 274320 h 274320"/>
              <a:gd name="connsiteX3" fmla="*/ 0 w 274320"/>
              <a:gd name="connsiteY3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274320">
                <a:moveTo>
                  <a:pt x="0" y="0"/>
                </a:moveTo>
                <a:lnTo>
                  <a:pt x="274320" y="0"/>
                </a:lnTo>
                <a:lnTo>
                  <a:pt x="274320" y="274320"/>
                </a:lnTo>
                <a:lnTo>
                  <a:pt x="0" y="274320"/>
                </a:lnTo>
                <a:close/>
              </a:path>
            </a:pathLst>
          </a:cu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" r="66667" b="66513"/>
          <a:stretch>
            <a:fillRect/>
          </a:stretch>
        </p:blipFill>
        <p:spPr>
          <a:xfrm>
            <a:off x="2032000" y="589331"/>
            <a:ext cx="274320" cy="274320"/>
          </a:xfrm>
          <a:custGeom>
            <a:avLst/>
            <a:gdLst>
              <a:gd name="connsiteX0" fmla="*/ 0 w 274320"/>
              <a:gd name="connsiteY0" fmla="*/ 0 h 274320"/>
              <a:gd name="connsiteX1" fmla="*/ 274320 w 274320"/>
              <a:gd name="connsiteY1" fmla="*/ 0 h 274320"/>
              <a:gd name="connsiteX2" fmla="*/ 274320 w 274320"/>
              <a:gd name="connsiteY2" fmla="*/ 274320 h 274320"/>
              <a:gd name="connsiteX3" fmla="*/ 0 w 274320"/>
              <a:gd name="connsiteY3" fmla="*/ 27432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274320">
                <a:moveTo>
                  <a:pt x="0" y="0"/>
                </a:moveTo>
                <a:lnTo>
                  <a:pt x="274320" y="0"/>
                </a:lnTo>
                <a:lnTo>
                  <a:pt x="274320" y="274320"/>
                </a:lnTo>
                <a:lnTo>
                  <a:pt x="0" y="274320"/>
                </a:lnTo>
                <a:close/>
              </a:path>
            </a:pathLst>
          </a:custGeom>
        </p:spPr>
      </p:pic>
      <p:sp>
        <p:nvSpPr>
          <p:cNvPr id="2" name="Rectangle 1"/>
          <p:cNvSpPr/>
          <p:nvPr/>
        </p:nvSpPr>
        <p:spPr>
          <a:xfrm>
            <a:off x="348644" y="485191"/>
            <a:ext cx="4572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4444" y="480162"/>
            <a:ext cx="4572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8644" y="1107491"/>
            <a:ext cx="4572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8644" y="1793291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34444" y="1102462"/>
            <a:ext cx="457200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🔥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34444" y="1788262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❄️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914" y="222304"/>
            <a:ext cx="2743200" cy="2743200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1202" r="51169" b="50499"/>
          <a:stretch/>
        </p:blipFill>
        <p:spPr>
          <a:xfrm>
            <a:off x="8942118" y="3340208"/>
            <a:ext cx="1461396" cy="1463040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799" r="1125" b="50902"/>
          <a:stretch/>
        </p:blipFill>
        <p:spPr>
          <a:xfrm>
            <a:off x="10682820" y="3340208"/>
            <a:ext cx="1461396" cy="1463040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51010" r="958" b="691"/>
          <a:stretch/>
        </p:blipFill>
        <p:spPr>
          <a:xfrm>
            <a:off x="10682820" y="4987247"/>
            <a:ext cx="1461396" cy="1463040"/>
          </a:xfrm>
          <a:prstGeom prst="rect">
            <a:avLst/>
          </a:prstGeom>
        </p:spPr>
      </p:pic>
      <p:pic>
        <p:nvPicPr>
          <p:cNvPr id="366" name="Picture 3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37023" r="1125" b="50902"/>
          <a:stretch/>
        </p:blipFill>
        <p:spPr>
          <a:xfrm>
            <a:off x="6405928" y="1223812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367" name="Picture 36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5" t="37023" r="13200" b="50902"/>
          <a:stretch/>
        </p:blipFill>
        <p:spPr>
          <a:xfrm>
            <a:off x="6040168" y="1223812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368" name="Picture 36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1" t="37023" r="25275" b="50902"/>
          <a:stretch/>
        </p:blipFill>
        <p:spPr>
          <a:xfrm>
            <a:off x="5671279" y="1223812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369" name="Picture 36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37023" r="37349" b="50902"/>
          <a:stretch/>
        </p:blipFill>
        <p:spPr>
          <a:xfrm>
            <a:off x="5307163" y="1223812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370" name="Picture 36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24949" r="1125" b="62977"/>
          <a:stretch/>
        </p:blipFill>
        <p:spPr>
          <a:xfrm>
            <a:off x="6405928" y="858052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371" name="Picture 37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5" t="24949" r="13200" b="62977"/>
          <a:stretch/>
        </p:blipFill>
        <p:spPr>
          <a:xfrm>
            <a:off x="6040168" y="858052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372" name="Picture 37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1" t="24949" r="25275" b="62977"/>
          <a:stretch/>
        </p:blipFill>
        <p:spPr>
          <a:xfrm>
            <a:off x="5671279" y="858052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373" name="Picture 37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24949" r="37349" b="62977"/>
          <a:stretch/>
        </p:blipFill>
        <p:spPr>
          <a:xfrm>
            <a:off x="5307163" y="858052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374" name="Picture 37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12874" r="1125" b="75051"/>
          <a:stretch/>
        </p:blipFill>
        <p:spPr>
          <a:xfrm>
            <a:off x="6405928" y="492292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375" name="Picture 37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5" t="12874" r="13200" b="75051"/>
          <a:stretch/>
        </p:blipFill>
        <p:spPr>
          <a:xfrm>
            <a:off x="6040168" y="492292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376" name="Picture 37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1" t="12874" r="25275" b="75051"/>
          <a:stretch/>
        </p:blipFill>
        <p:spPr>
          <a:xfrm>
            <a:off x="5671279" y="492292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377" name="Picture 37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12874" r="37349" b="75051"/>
          <a:stretch/>
        </p:blipFill>
        <p:spPr>
          <a:xfrm>
            <a:off x="5307163" y="492292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378" name="Picture 3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799" r="1125" b="87126"/>
          <a:stretch/>
        </p:blipFill>
        <p:spPr>
          <a:xfrm>
            <a:off x="6405928" y="126532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379" name="Picture 3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1" t="799" r="25275" b="87126"/>
          <a:stretch/>
        </p:blipFill>
        <p:spPr>
          <a:xfrm>
            <a:off x="5671279" y="126532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380" name="Picture 37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5" t="799" r="13200" b="87126"/>
          <a:stretch/>
        </p:blipFill>
        <p:spPr>
          <a:xfrm>
            <a:off x="6040168" y="126532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381" name="Picture 38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799" r="37349" b="87126"/>
          <a:stretch/>
        </p:blipFill>
        <p:spPr>
          <a:xfrm>
            <a:off x="5307163" y="126532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3175">
            <a:noFill/>
          </a:ln>
        </p:spPr>
      </p:pic>
      <p:pic>
        <p:nvPicPr>
          <p:cNvPr id="453" name="Picture 45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2" t="75160" r="13033" b="12766"/>
          <a:stretch/>
        </p:blipFill>
        <p:spPr>
          <a:xfrm>
            <a:off x="2587068" y="59056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54" name="Picture 45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2" t="87234" r="13033" b="691"/>
          <a:stretch/>
        </p:blipFill>
        <p:spPr>
          <a:xfrm>
            <a:off x="2587068" y="62743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459" name="Picture 45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7" t="75160" r="958" b="12766"/>
          <a:stretch/>
        </p:blipFill>
        <p:spPr>
          <a:xfrm>
            <a:off x="2955341" y="5904784"/>
            <a:ext cx="365760" cy="36865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60" name="Picture 45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7" t="87234" r="958" b="691"/>
          <a:stretch/>
        </p:blipFill>
        <p:spPr>
          <a:xfrm>
            <a:off x="2955341" y="62743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64" name="Picture 4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3" t="86932" r="50666" b="993"/>
          <a:stretch/>
        </p:blipFill>
        <p:spPr>
          <a:xfrm>
            <a:off x="1226262" y="627164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65" name="Picture 46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t="86932" r="62687" b="993"/>
          <a:stretch/>
        </p:blipFill>
        <p:spPr>
          <a:xfrm>
            <a:off x="860502" y="62716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466" name="Picture 46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86932" r="74761" b="993"/>
          <a:stretch/>
        </p:blipFill>
        <p:spPr>
          <a:xfrm>
            <a:off x="494742" y="62716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467" name="Picture 46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86932" r="86836" b="993"/>
          <a:stretch/>
        </p:blipFill>
        <p:spPr>
          <a:xfrm>
            <a:off x="128982" y="62716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68" name="Picture 46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3" t="74858" r="50666" b="13068"/>
          <a:stretch/>
        </p:blipFill>
        <p:spPr>
          <a:xfrm>
            <a:off x="1226262" y="590588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69" name="Picture 46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t="74858" r="62687" b="13068"/>
          <a:stretch/>
        </p:blipFill>
        <p:spPr>
          <a:xfrm>
            <a:off x="860502" y="59058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470" name="Picture 46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74858" r="74761" b="13068"/>
          <a:stretch/>
        </p:blipFill>
        <p:spPr>
          <a:xfrm>
            <a:off x="494742" y="59058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471" name="Picture 47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74858" r="86836" b="13068"/>
          <a:stretch/>
        </p:blipFill>
        <p:spPr>
          <a:xfrm>
            <a:off x="128982" y="59058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72" name="Picture 47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3" t="62783" r="50666" b="25142"/>
          <a:stretch/>
        </p:blipFill>
        <p:spPr>
          <a:xfrm>
            <a:off x="1226262" y="554012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73" name="Picture 47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t="62783" r="62687" b="25142"/>
          <a:stretch/>
        </p:blipFill>
        <p:spPr>
          <a:xfrm>
            <a:off x="860502" y="55401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474" name="Picture 47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62783" r="74761" b="25142"/>
          <a:stretch/>
        </p:blipFill>
        <p:spPr>
          <a:xfrm>
            <a:off x="494742" y="55401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475" name="Picture 47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62783" r="86836" b="25142"/>
          <a:stretch/>
        </p:blipFill>
        <p:spPr>
          <a:xfrm>
            <a:off x="128982" y="55401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76" name="Picture 47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3" t="50708" r="50666" b="37217"/>
          <a:stretch/>
        </p:blipFill>
        <p:spPr>
          <a:xfrm>
            <a:off x="1226262" y="517436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77" name="Picture 47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t="50708" r="62687" b="37217"/>
          <a:stretch/>
        </p:blipFill>
        <p:spPr>
          <a:xfrm>
            <a:off x="860502" y="51743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78" name="Picture 47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50708" r="74761" b="37217"/>
          <a:stretch/>
        </p:blipFill>
        <p:spPr>
          <a:xfrm>
            <a:off x="494742" y="51743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79" name="Picture 47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50708" r="86836" b="37217"/>
          <a:stretch/>
        </p:blipFill>
        <p:spPr>
          <a:xfrm>
            <a:off x="128982" y="51743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80" name="Picture 47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37023" r="1125" b="50902"/>
          <a:stretch/>
        </p:blipFill>
        <p:spPr>
          <a:xfrm>
            <a:off x="2956086" y="46525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81" name="Picture 48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5" t="37023" r="13200" b="50902"/>
          <a:stretch/>
        </p:blipFill>
        <p:spPr>
          <a:xfrm>
            <a:off x="2590326" y="46525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482" name="Picture 48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1" t="37023" r="25275" b="50902"/>
          <a:stretch/>
        </p:blipFill>
        <p:spPr>
          <a:xfrm>
            <a:off x="2223818" y="46525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483" name="Picture 48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37023" r="37349" b="50902"/>
          <a:stretch/>
        </p:blipFill>
        <p:spPr>
          <a:xfrm>
            <a:off x="1859702" y="465250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84" name="Picture 48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24949" r="1125" b="62977"/>
          <a:stretch/>
        </p:blipFill>
        <p:spPr>
          <a:xfrm>
            <a:off x="2956086" y="42867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85" name="Picture 48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5" t="24949" r="13200" b="62977"/>
          <a:stretch/>
        </p:blipFill>
        <p:spPr>
          <a:xfrm>
            <a:off x="2590326" y="42867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86" name="Picture 48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1" t="24949" r="25275" b="62977"/>
          <a:stretch/>
        </p:blipFill>
        <p:spPr>
          <a:xfrm>
            <a:off x="2223818" y="42867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87" name="Picture 48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24949" r="37349" b="62977"/>
          <a:stretch/>
        </p:blipFill>
        <p:spPr>
          <a:xfrm>
            <a:off x="1859702" y="428674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88" name="Picture 48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12874" r="1125" b="75051"/>
          <a:stretch/>
        </p:blipFill>
        <p:spPr>
          <a:xfrm>
            <a:off x="2956086" y="39209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89" name="Picture 48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5" t="12874" r="13200" b="75051"/>
          <a:stretch/>
        </p:blipFill>
        <p:spPr>
          <a:xfrm>
            <a:off x="2590326" y="39209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90" name="Picture 48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1" t="12874" r="25275" b="75051"/>
          <a:stretch/>
        </p:blipFill>
        <p:spPr>
          <a:xfrm>
            <a:off x="2223818" y="39209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91" name="Picture 49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12874" r="37349" b="75051"/>
          <a:stretch/>
        </p:blipFill>
        <p:spPr>
          <a:xfrm>
            <a:off x="1859702" y="392098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92" name="Picture 4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799" r="1125" b="87126"/>
          <a:stretch/>
        </p:blipFill>
        <p:spPr>
          <a:xfrm>
            <a:off x="2956086" y="35552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93" name="Picture 49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1" t="799" r="25275" b="87126"/>
          <a:stretch/>
        </p:blipFill>
        <p:spPr>
          <a:xfrm>
            <a:off x="2223818" y="35552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94" name="Picture 49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5" t="799" r="13200" b="87126"/>
          <a:stretch/>
        </p:blipFill>
        <p:spPr>
          <a:xfrm>
            <a:off x="2590326" y="35552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95" name="Picture 49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799" r="37349" b="87126"/>
          <a:stretch/>
        </p:blipFill>
        <p:spPr>
          <a:xfrm>
            <a:off x="1859702" y="355522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96" name="Picture 49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6" t="37426" r="51169" b="50499"/>
          <a:stretch/>
        </p:blipFill>
        <p:spPr>
          <a:xfrm>
            <a:off x="1229439" y="46525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97" name="Picture 49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37426" r="63244" b="50499"/>
          <a:stretch/>
        </p:blipFill>
        <p:spPr>
          <a:xfrm>
            <a:off x="860502" y="46525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498" name="Picture 49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37426" r="75319" b="50499"/>
          <a:stretch/>
        </p:blipFill>
        <p:spPr>
          <a:xfrm>
            <a:off x="494742" y="46525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499" name="Picture 49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37426" r="87393" b="50499"/>
          <a:stretch/>
        </p:blipFill>
        <p:spPr>
          <a:xfrm>
            <a:off x="130626" y="465250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00" name="Picture 49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6" t="25351" r="51169" b="62574"/>
          <a:stretch/>
        </p:blipFill>
        <p:spPr>
          <a:xfrm>
            <a:off x="1229439" y="42867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01" name="Picture 50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25351" r="63244" b="62574"/>
          <a:stretch/>
        </p:blipFill>
        <p:spPr>
          <a:xfrm>
            <a:off x="860502" y="42867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502" name="Picture 50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25351" r="75319" b="62574"/>
          <a:stretch/>
        </p:blipFill>
        <p:spPr>
          <a:xfrm>
            <a:off x="494742" y="42867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503" name="Picture 50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25351" r="87393" b="62574"/>
          <a:stretch/>
        </p:blipFill>
        <p:spPr>
          <a:xfrm>
            <a:off x="130626" y="428674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04" name="Picture 50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6" t="13277" r="51169" b="74649"/>
          <a:stretch/>
        </p:blipFill>
        <p:spPr>
          <a:xfrm>
            <a:off x="1229439" y="39209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05" name="Picture 50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13277" r="63244" b="74649"/>
          <a:stretch/>
        </p:blipFill>
        <p:spPr>
          <a:xfrm>
            <a:off x="860502" y="39209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506" name="Picture 50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13277" r="75319" b="74649"/>
          <a:stretch/>
        </p:blipFill>
        <p:spPr>
          <a:xfrm>
            <a:off x="494742" y="39209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507" name="Picture 50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13277" r="87393" b="74649"/>
          <a:stretch/>
        </p:blipFill>
        <p:spPr>
          <a:xfrm>
            <a:off x="130626" y="392098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08" name="Picture 50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1202" r="63244" b="86723"/>
          <a:stretch/>
        </p:blipFill>
        <p:spPr>
          <a:xfrm>
            <a:off x="860502" y="35552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09" name="Picture 50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6" t="1202" r="51169" b="86723"/>
          <a:stretch/>
        </p:blipFill>
        <p:spPr>
          <a:xfrm>
            <a:off x="1229439" y="35552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10" name="Picture 50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1202" r="75319" b="86723"/>
          <a:stretch/>
        </p:blipFill>
        <p:spPr>
          <a:xfrm>
            <a:off x="494742" y="35552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11" name="Picture 5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1202" r="87393" b="86723"/>
          <a:stretch/>
        </p:blipFill>
        <p:spPr>
          <a:xfrm>
            <a:off x="130626" y="355522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2150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3" t="87234" r="25152" b="691"/>
          <a:stretch/>
        </p:blipFill>
        <p:spPr>
          <a:xfrm>
            <a:off x="3459416" y="49172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63124" r="37128" b="24801"/>
          <a:stretch/>
        </p:blipFill>
        <p:spPr>
          <a:xfrm>
            <a:off x="3091676" y="4183489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75179" r="37128" b="12746"/>
          <a:stretch/>
        </p:blipFill>
        <p:spPr>
          <a:xfrm>
            <a:off x="3091676" y="4549798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1" name="Picture 10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9" t="51069" r="13176" b="36857"/>
          <a:stretch/>
        </p:blipFill>
        <p:spPr>
          <a:xfrm>
            <a:off x="3827384" y="3817860"/>
            <a:ext cx="365760" cy="364124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3" t="63124" r="25152" b="24801"/>
          <a:stretch/>
        </p:blipFill>
        <p:spPr>
          <a:xfrm>
            <a:off x="3460007" y="4187902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9" t="63124" r="13176" b="24801"/>
          <a:stretch/>
        </p:blipFill>
        <p:spPr>
          <a:xfrm>
            <a:off x="3826594" y="4186868"/>
            <a:ext cx="367341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3" t="75179" r="25152" b="12746"/>
          <a:stretch/>
        </p:blipFill>
        <p:spPr>
          <a:xfrm>
            <a:off x="3460593" y="4548566"/>
            <a:ext cx="363406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87234" r="37128" b="691"/>
          <a:stretch/>
        </p:blipFill>
        <p:spPr>
          <a:xfrm>
            <a:off x="3091676" y="4917941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6" name="Picture 15"/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5" t="51069" r="1200" b="36857"/>
          <a:stretch/>
        </p:blipFill>
        <p:spPr>
          <a:xfrm>
            <a:off x="4195896" y="38173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25" t="63124" r="1200" b="24801"/>
          <a:stretch/>
        </p:blipFill>
        <p:spPr>
          <a:xfrm>
            <a:off x="4195761" y="4183908"/>
            <a:ext cx="366640" cy="367618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3" t="51069" r="25152" b="36857"/>
          <a:stretch/>
        </p:blipFill>
        <p:spPr>
          <a:xfrm>
            <a:off x="3459416" y="3818726"/>
            <a:ext cx="363978" cy="367497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7" t="51069" r="37128" b="36857"/>
          <a:stretch/>
        </p:blipFill>
        <p:spPr>
          <a:xfrm>
            <a:off x="3091676" y="3817326"/>
            <a:ext cx="365760" cy="36814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2" t="75160" r="13033" b="12766"/>
          <a:stretch/>
        </p:blipFill>
        <p:spPr>
          <a:xfrm>
            <a:off x="3827623" y="45485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92" t="87234" r="13033" b="691"/>
          <a:stretch/>
        </p:blipFill>
        <p:spPr>
          <a:xfrm>
            <a:off x="3827623" y="49172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7" t="75160" r="958" b="12766"/>
          <a:stretch/>
        </p:blipFill>
        <p:spPr>
          <a:xfrm>
            <a:off x="4195896" y="4547744"/>
            <a:ext cx="365760" cy="36865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7" t="87234" r="958" b="691"/>
          <a:stretch/>
        </p:blipFill>
        <p:spPr>
          <a:xfrm>
            <a:off x="4195896" y="49172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3" t="86932" r="50666" b="993"/>
          <a:stretch/>
        </p:blipFill>
        <p:spPr>
          <a:xfrm>
            <a:off x="2466817" y="491460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t="86932" r="62687" b="993"/>
          <a:stretch/>
        </p:blipFill>
        <p:spPr>
          <a:xfrm>
            <a:off x="2101057" y="49146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86932" r="74761" b="993"/>
          <a:stretch/>
        </p:blipFill>
        <p:spPr>
          <a:xfrm>
            <a:off x="1735297" y="49146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86932" r="86836" b="993"/>
          <a:stretch/>
        </p:blipFill>
        <p:spPr>
          <a:xfrm>
            <a:off x="1369537" y="49146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3" t="74858" r="50666" b="13068"/>
          <a:stretch/>
        </p:blipFill>
        <p:spPr>
          <a:xfrm>
            <a:off x="2466817" y="454884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t="74858" r="62687" b="13068"/>
          <a:stretch/>
        </p:blipFill>
        <p:spPr>
          <a:xfrm>
            <a:off x="2101057" y="45488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74858" r="74761" b="13068"/>
          <a:stretch/>
        </p:blipFill>
        <p:spPr>
          <a:xfrm>
            <a:off x="1735297" y="45488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74858" r="86836" b="13068"/>
          <a:stretch/>
        </p:blipFill>
        <p:spPr>
          <a:xfrm>
            <a:off x="1369537" y="45488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3" t="62783" r="50666" b="25142"/>
          <a:stretch/>
        </p:blipFill>
        <p:spPr>
          <a:xfrm>
            <a:off x="2466817" y="418308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t="62783" r="62687" b="25142"/>
          <a:stretch/>
        </p:blipFill>
        <p:spPr>
          <a:xfrm>
            <a:off x="2101057" y="41830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62783" r="74761" b="25142"/>
          <a:stretch/>
        </p:blipFill>
        <p:spPr>
          <a:xfrm>
            <a:off x="1735297" y="41830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62783" r="86836" b="25142"/>
          <a:stretch/>
        </p:blipFill>
        <p:spPr>
          <a:xfrm>
            <a:off x="1369537" y="41830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3" t="50708" r="50666" b="37217"/>
          <a:stretch/>
        </p:blipFill>
        <p:spPr>
          <a:xfrm>
            <a:off x="2466817" y="381732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39" t="50708" r="62687" b="37217"/>
          <a:stretch/>
        </p:blipFill>
        <p:spPr>
          <a:xfrm>
            <a:off x="2101057" y="38173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4" t="50708" r="74761" b="37217"/>
          <a:stretch/>
        </p:blipFill>
        <p:spPr>
          <a:xfrm>
            <a:off x="1735297" y="38173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" t="50708" r="86836" b="37217"/>
          <a:stretch/>
        </p:blipFill>
        <p:spPr>
          <a:xfrm>
            <a:off x="1369537" y="381732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37023" r="1125" b="50902"/>
          <a:stretch/>
        </p:blipFill>
        <p:spPr>
          <a:xfrm>
            <a:off x="4196641" y="32954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5" t="37023" r="13200" b="50902"/>
          <a:stretch/>
        </p:blipFill>
        <p:spPr>
          <a:xfrm>
            <a:off x="3830881" y="32954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1" t="37023" r="25275" b="50902"/>
          <a:stretch/>
        </p:blipFill>
        <p:spPr>
          <a:xfrm>
            <a:off x="3464373" y="32954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37023" r="37349" b="50902"/>
          <a:stretch/>
        </p:blipFill>
        <p:spPr>
          <a:xfrm>
            <a:off x="3100257" y="329546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24949" r="1125" b="62977"/>
          <a:stretch/>
        </p:blipFill>
        <p:spPr>
          <a:xfrm>
            <a:off x="4196641" y="29297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5" t="24949" r="13200" b="62977"/>
          <a:stretch/>
        </p:blipFill>
        <p:spPr>
          <a:xfrm>
            <a:off x="3830881" y="29297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1" t="24949" r="25275" b="62977"/>
          <a:stretch/>
        </p:blipFill>
        <p:spPr>
          <a:xfrm>
            <a:off x="3464373" y="29297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24949" r="37349" b="62977"/>
          <a:stretch/>
        </p:blipFill>
        <p:spPr>
          <a:xfrm>
            <a:off x="3100257" y="292970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12874" r="1125" b="75051"/>
          <a:stretch/>
        </p:blipFill>
        <p:spPr>
          <a:xfrm>
            <a:off x="4196641" y="25639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5" t="12874" r="13200" b="75051"/>
          <a:stretch/>
        </p:blipFill>
        <p:spPr>
          <a:xfrm>
            <a:off x="3830881" y="25639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1" t="12874" r="25275" b="75051"/>
          <a:stretch/>
        </p:blipFill>
        <p:spPr>
          <a:xfrm>
            <a:off x="3464373" y="25639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12874" r="37349" b="75051"/>
          <a:stretch/>
        </p:blipFill>
        <p:spPr>
          <a:xfrm>
            <a:off x="3100257" y="256394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00" t="799" r="1125" b="87126"/>
          <a:stretch/>
        </p:blipFill>
        <p:spPr>
          <a:xfrm>
            <a:off x="4196641" y="21981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51" t="799" r="25275" b="87126"/>
          <a:stretch/>
        </p:blipFill>
        <p:spPr>
          <a:xfrm>
            <a:off x="3464373" y="21981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4" name="Picture 5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25" t="799" r="13200" b="87126"/>
          <a:stretch/>
        </p:blipFill>
        <p:spPr>
          <a:xfrm>
            <a:off x="3830881" y="21981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0" t="799" r="37349" b="87126"/>
          <a:stretch/>
        </p:blipFill>
        <p:spPr>
          <a:xfrm>
            <a:off x="3100257" y="219818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6" name="Picture 5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6" t="37426" r="51169" b="50499"/>
          <a:stretch/>
        </p:blipFill>
        <p:spPr>
          <a:xfrm>
            <a:off x="2469994" y="32954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37426" r="63244" b="50499"/>
          <a:stretch/>
        </p:blipFill>
        <p:spPr>
          <a:xfrm>
            <a:off x="2101057" y="32954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37426" r="75319" b="50499"/>
          <a:stretch/>
        </p:blipFill>
        <p:spPr>
          <a:xfrm>
            <a:off x="1735297" y="329546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37426" r="87393" b="50499"/>
          <a:stretch/>
        </p:blipFill>
        <p:spPr>
          <a:xfrm>
            <a:off x="1371181" y="329546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6" t="25351" r="51169" b="62574"/>
          <a:stretch/>
        </p:blipFill>
        <p:spPr>
          <a:xfrm>
            <a:off x="2469994" y="29297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25351" r="63244" b="62574"/>
          <a:stretch/>
        </p:blipFill>
        <p:spPr>
          <a:xfrm>
            <a:off x="2101057" y="29297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25351" r="75319" b="62574"/>
          <a:stretch/>
        </p:blipFill>
        <p:spPr>
          <a:xfrm>
            <a:off x="1735297" y="292970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25351" r="87393" b="62574"/>
          <a:stretch/>
        </p:blipFill>
        <p:spPr>
          <a:xfrm>
            <a:off x="1371181" y="292970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64" name="Picture 6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6" t="13277" r="51169" b="74649"/>
          <a:stretch/>
        </p:blipFill>
        <p:spPr>
          <a:xfrm>
            <a:off x="2469994" y="25639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65" name="Picture 6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13277" r="63244" b="74649"/>
          <a:stretch/>
        </p:blipFill>
        <p:spPr>
          <a:xfrm>
            <a:off x="2101057" y="25639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66" name="Picture 6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13277" r="75319" b="74649"/>
          <a:stretch/>
        </p:blipFill>
        <p:spPr>
          <a:xfrm>
            <a:off x="1735297" y="256394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  <a:scene3d>
            <a:camera prst="orthographicFront"/>
            <a:lightRig rig="sunset" dir="t"/>
          </a:scene3d>
        </p:spPr>
      </p:pic>
      <p:pic>
        <p:nvPicPr>
          <p:cNvPr id="67" name="Picture 6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13277" r="87393" b="74649"/>
          <a:stretch/>
        </p:blipFill>
        <p:spPr>
          <a:xfrm>
            <a:off x="1371181" y="256394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68" name="Picture 6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81" t="1202" r="63244" b="86723"/>
          <a:stretch/>
        </p:blipFill>
        <p:spPr>
          <a:xfrm>
            <a:off x="2101057" y="21981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6" t="1202" r="51169" b="86723"/>
          <a:stretch/>
        </p:blipFill>
        <p:spPr>
          <a:xfrm>
            <a:off x="2469994" y="21981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1202" r="75319" b="86723"/>
          <a:stretch/>
        </p:blipFill>
        <p:spPr>
          <a:xfrm>
            <a:off x="1735297" y="2198186"/>
            <a:ext cx="365760" cy="365760"/>
          </a:xfrm>
          <a:custGeom>
            <a:avLst/>
            <a:gdLst>
              <a:gd name="connsiteX0" fmla="*/ 0 w 365760"/>
              <a:gd name="connsiteY0" fmla="*/ 0 h 365760"/>
              <a:gd name="connsiteX1" fmla="*/ 365760 w 365760"/>
              <a:gd name="connsiteY1" fmla="*/ 0 h 365760"/>
              <a:gd name="connsiteX2" fmla="*/ 365760 w 365760"/>
              <a:gd name="connsiteY2" fmla="*/ 365760 h 365760"/>
              <a:gd name="connsiteX3" fmla="*/ 0 w 365760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t="1202" r="87393" b="86723"/>
          <a:stretch/>
        </p:blipFill>
        <p:spPr>
          <a:xfrm>
            <a:off x="1371181" y="2198186"/>
            <a:ext cx="364116" cy="365760"/>
          </a:xfrm>
          <a:custGeom>
            <a:avLst/>
            <a:gdLst>
              <a:gd name="connsiteX0" fmla="*/ 0 w 364116"/>
              <a:gd name="connsiteY0" fmla="*/ 0 h 365760"/>
              <a:gd name="connsiteX1" fmla="*/ 364116 w 364116"/>
              <a:gd name="connsiteY1" fmla="*/ 0 h 365760"/>
              <a:gd name="connsiteX2" fmla="*/ 364116 w 364116"/>
              <a:gd name="connsiteY2" fmla="*/ 365760 h 365760"/>
              <a:gd name="connsiteX3" fmla="*/ 0 w 364116"/>
              <a:gd name="connsiteY3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116" h="365760">
                <a:moveTo>
                  <a:pt x="0" y="0"/>
                </a:moveTo>
                <a:lnTo>
                  <a:pt x="364116" y="0"/>
                </a:lnTo>
                <a:lnTo>
                  <a:pt x="364116" y="365760"/>
                </a:lnTo>
                <a:lnTo>
                  <a:pt x="0" y="365760"/>
                </a:lnTo>
                <a:close/>
              </a:path>
            </a:pathLst>
          </a:custGeom>
          <a:ln w="19050">
            <a:solidFill>
              <a:schemeClr val="tx1"/>
            </a:solidFill>
          </a:ln>
          <a:effectLst>
            <a:softEdge rad="25400"/>
          </a:effectLst>
        </p:spPr>
      </p:pic>
      <p:sp>
        <p:nvSpPr>
          <p:cNvPr id="72" name="Rectangle 71"/>
          <p:cNvSpPr/>
          <p:nvPr/>
        </p:nvSpPr>
        <p:spPr>
          <a:xfrm>
            <a:off x="694183" y="2200647"/>
            <a:ext cx="467017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Image A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769993" y="2198186"/>
            <a:ext cx="467017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Image B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4183" y="3814403"/>
            <a:ext cx="467017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Image A-B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769993" y="3811942"/>
            <a:ext cx="467017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Image B-A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98F98"/>
      </a:accent6>
      <a:hlink>
        <a:srgbClr val="0070C0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19B069F8-C4CC-4C9C-833E-3B6DB3C3F08F}" vid="{3E815371-C035-4834-B6FA-BDD4E037F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Edwin_WhiteBackground</Template>
  <TotalTime>1712</TotalTime>
  <Words>1138</Words>
  <Application>Microsoft Office PowerPoint</Application>
  <PresentationFormat>Widescreen</PresentationFormat>
  <Paragraphs>424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等线</vt:lpstr>
      <vt:lpstr>Georgia Pro Semibold</vt:lpstr>
      <vt:lpstr>Arial</vt:lpstr>
      <vt:lpstr>Calibri</vt:lpstr>
      <vt:lpstr>Cambria</vt:lpstr>
      <vt:lpstr>Cambria Math</vt:lpstr>
      <vt:lpstr>Lucida Sans Unicode</vt:lpstr>
      <vt:lpstr>Times New Roman</vt:lpstr>
      <vt:lpstr>Verdana</vt:lpstr>
      <vt:lpstr>Office 佈景主題</vt:lpstr>
      <vt:lpstr>ILA SAW Figures</vt:lpstr>
      <vt:lpstr>CKA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 2025/02/26</dc:title>
  <dc:creator>edwin</dc:creator>
  <cp:lastModifiedBy>edwin</cp:lastModifiedBy>
  <cp:revision>88</cp:revision>
  <dcterms:created xsi:type="dcterms:W3CDTF">2025-02-24T09:44:45Z</dcterms:created>
  <dcterms:modified xsi:type="dcterms:W3CDTF">2025-04-19T09:26:52Z</dcterms:modified>
</cp:coreProperties>
</file>