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68" r:id="rId3"/>
    <p:sldId id="267" r:id="rId4"/>
    <p:sldId id="273" r:id="rId5"/>
    <p:sldId id="264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73462" autoAdjust="0"/>
  </p:normalViewPr>
  <p:slideViewPr>
    <p:cSldViewPr snapToGrid="0">
      <p:cViewPr varScale="1">
        <p:scale>
          <a:sx n="59" d="100"/>
          <a:sy n="5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EB05-80E2-4402-B903-AF7FAB27BDF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6178-38CE-400B-8C1F-59944D88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E6849-397A-4A94-9AF1-9F732167AF7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43FA-11CB-4445-9277-9DE92176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https://dl.acm.org/pb-assets/static_journal_pages/tist/pdf/ACM-TIST-CFP-SI-Transformers-1733429756037.pdf</a:t>
            </a:r>
          </a:p>
          <a:p>
            <a:r>
              <a:rPr lang="en-US" dirty="0" smtClean="0"/>
              <a:t>• Efficient training and deployment of large-scale transformer models • Fine-tuning strategies for pre-trained transformer models</a:t>
            </a:r>
          </a:p>
          <a:p>
            <a:r>
              <a:rPr lang="en-US" dirty="0" smtClean="0"/>
              <a:t>Submission, first round, revision, final decision</a:t>
            </a:r>
          </a:p>
          <a:p>
            <a:endParaRPr lang="en-US" dirty="0" smtClean="0"/>
          </a:p>
          <a:p>
            <a:r>
              <a:rPr lang="en-US" dirty="0" smtClean="0"/>
              <a:t>https://dl.acm.org/pb-assets/static_journal_pages/tomm/pdf/ACM-TOMM_SI-GreenLearning-CFP-Final-1733865451843.pdf</a:t>
            </a:r>
          </a:p>
          <a:p>
            <a:r>
              <a:rPr lang="en-US" dirty="0" smtClean="0"/>
              <a:t>Submission, first round, revision,</a:t>
            </a:r>
            <a:r>
              <a:rPr lang="en-US" baseline="0" dirty="0" smtClean="0"/>
              <a:t> final decision</a:t>
            </a:r>
            <a:endParaRPr lang="en-US" dirty="0" smtClean="0"/>
          </a:p>
          <a:p>
            <a:r>
              <a:rPr lang="en-US" dirty="0" smtClean="0"/>
              <a:t>Compact networks • Lightweight models • Energy-efficient training strategies • Energy-efficient inference approaches</a:t>
            </a:r>
          </a:p>
          <a:p>
            <a:endParaRPr lang="en-US" dirty="0" smtClean="0"/>
          </a:p>
          <a:p>
            <a:r>
              <a:rPr lang="en-US" dirty="0" smtClean="0"/>
              <a:t>https://link.springer.com/journal/11263/updates/27709722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and efficient computer vision algorithms for embedded systems</a:t>
            </a:r>
          </a:p>
          <a:p>
            <a:r>
              <a:rPr lang="en-US" dirty="0" smtClean="0"/>
              <a:t>Submission, first round, revision, final decision</a:t>
            </a:r>
          </a:p>
          <a:p>
            <a:endParaRPr lang="en-US" dirty="0" smtClean="0"/>
          </a:p>
          <a:p>
            <a:r>
              <a:rPr lang="en-US" dirty="0" smtClean="0"/>
              <a:t>TSUSC</a:t>
            </a:r>
          </a:p>
          <a:p>
            <a:r>
              <a:rPr lang="en-US" dirty="0" smtClean="0"/>
              <a:t>Cost Efficient Sensor Positions Determination For HumanActivity Recognition. 2022. 10 pages. 1 ½ introduction, ½ related work, 1</a:t>
            </a:r>
            <a:r>
              <a:rPr lang="en-US" baseline="0" dirty="0" smtClean="0"/>
              <a:t> ½ method, ½ methodology, 5 results,</a:t>
            </a:r>
            <a:r>
              <a:rPr lang="en-US" dirty="0" smtClean="0"/>
              <a:t> 1/2</a:t>
            </a:r>
            <a:r>
              <a:rPr lang="en-US" baseline="0" dirty="0" smtClean="0"/>
              <a:t> reference, 1/2 authors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AStudy on the Energy Sustainability of Early Exit Networks for Human Activity Recognition. 2024.</a:t>
            </a:r>
            <a:r>
              <a:rPr lang="en-US" baseline="0" dirty="0" smtClean="0"/>
              <a:t> 14 pages. 1 ½ introduction, 1 related work, 1 ½ background, 2 methodology, 7 results, ½ reference, ½ authors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TCASAI</a:t>
            </a:r>
          </a:p>
          <a:p>
            <a:r>
              <a:rPr lang="en-US" baseline="0" dirty="0" smtClean="0"/>
              <a:t>6 months ago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Expanded versions of conference publications may be submitted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SearchQ: Search-Based Fine-Grained Quantization for Data-Free Model Compression. 9 pages: 1 introduction, 1 background/related work and motivation, 3 method, 3 methodology and results, 1 reference, 1 authors</a:t>
            </a:r>
          </a:p>
          <a:p>
            <a:r>
              <a:rPr lang="en-US" dirty="0" smtClean="0"/>
              <a:t>An Artificial-Intelligence-based SLAM Processor</a:t>
            </a:r>
            <a:r>
              <a:rPr lang="en-US" baseline="0" dirty="0" smtClean="0"/>
              <a:t> </a:t>
            </a:r>
            <a:r>
              <a:rPr lang="en-US" dirty="0" smtClean="0"/>
              <a:t>with Scene-adaptive Sampling and Hybrid NeRF</a:t>
            </a:r>
            <a:r>
              <a:rPr lang="en-US" baseline="0" dirty="0" smtClean="0"/>
              <a:t> </a:t>
            </a:r>
            <a:r>
              <a:rPr lang="en-US" dirty="0" smtClean="0"/>
              <a:t>Model Training Acceleration.</a:t>
            </a:r>
            <a:r>
              <a:rPr lang="en-US" baseline="0" dirty="0" smtClean="0"/>
              <a:t> 2024. 13 pages: </a:t>
            </a:r>
            <a:r>
              <a:rPr lang="en-US" dirty="0" smtClean="0"/>
              <a:t>2 introduction,</a:t>
            </a:r>
            <a:r>
              <a:rPr lang="en-US" baseline="0" dirty="0" smtClean="0"/>
              <a:t> 1 motivation, 5 method, 3 methodology and results, 1 references, 1 authors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dirty="0" smtClean="0"/>
              <a:t>TETCI</a:t>
            </a:r>
          </a:p>
          <a:p>
            <a:r>
              <a:rPr lang="en-US" dirty="0" smtClean="0"/>
              <a:t>Parameter-Efficient Transfer Learning for Medical Visual Question Answering.</a:t>
            </a:r>
            <a:r>
              <a:rPr lang="en-US" baseline="0" dirty="0" smtClean="0"/>
              <a:t> 2023. 11 pages: 2 introduction, 1 related work, 2 method, 1 methodology, 4 results, 1 references, 1 authors</a:t>
            </a:r>
            <a:endParaRPr lang="en-US" dirty="0" smtClean="0"/>
          </a:p>
          <a:p>
            <a:r>
              <a:rPr lang="en-US" dirty="0" smtClean="0"/>
              <a:t>Detail Reinforcement Diffusion Model: Augmentation Fine-Grained Visual Categorization in Few-Shot Conditions.</a:t>
            </a:r>
            <a:r>
              <a:rPr lang="en-US" baseline="0" dirty="0" smtClean="0"/>
              <a:t> 11 pages: 1 introduction, 1 related work, 3 method, 4 results, 1 reference, 1 authors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PETformer: Long-term Time Series Forecasting via Placeholder-enhanced Transformer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TAI</a:t>
            </a:r>
          </a:p>
          <a:p>
            <a:r>
              <a:rPr lang="en-US" dirty="0" smtClean="0"/>
              <a:t>Bi-LSTM Sequence Modeling for On-The-Fly</a:t>
            </a:r>
            <a:r>
              <a:rPr lang="en-US" baseline="0" dirty="0" smtClean="0"/>
              <a:t> </a:t>
            </a:r>
            <a:r>
              <a:rPr lang="en-US" dirty="0" smtClean="0"/>
              <a:t>Fine-Grained Sketch-Based Image Retrieval. 2022. 8</a:t>
            </a:r>
            <a:r>
              <a:rPr lang="en-US" baseline="0" dirty="0" smtClean="0"/>
              <a:t> pages: 1 introduction, 1 related work, 1 method, 1 methodology, 3 results, 1 references</a:t>
            </a:r>
          </a:p>
          <a:p>
            <a:r>
              <a:rPr lang="en-US" baseline="0" dirty="0" smtClean="0"/>
              <a:t>Fine-Grained Food Classification Methods on the UEC FOOD-100 Database. 2021. 6 pages: 1 introduction, 1 related work, 1 methods, 1 dataset, 1 methodology and experiments, 1 references</a:t>
            </a:r>
          </a:p>
          <a:p>
            <a:r>
              <a:rPr lang="en-US" baseline="0" dirty="0" smtClean="0"/>
              <a:t>Lightweight Parallel Convolutional Neural Networkwith SVM classifier for Satellite Imagery Classification. 2024. 12 pages: 2 introduction, 1 related work, 5 method, 3 results, 1 references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TNNLS</a:t>
            </a:r>
          </a:p>
          <a:p>
            <a:r>
              <a:rPr lang="en-US" dirty="0" smtClean="0"/>
              <a:t>Penalizing the Hard Example But Not Too Much: A Strong Baseline for Fine-Grained Visual Classification</a:t>
            </a:r>
          </a:p>
          <a:p>
            <a:endParaRPr lang="en-US" dirty="0" smtClean="0"/>
          </a:p>
          <a:p>
            <a:r>
              <a:rPr lang="en-US" baseline="0" dirty="0" smtClean="0"/>
              <a:t>TETC Transactions on Emerging Topics in Computing</a:t>
            </a:r>
          </a:p>
          <a:p>
            <a:r>
              <a:rPr lang="en-US" dirty="0" smtClean="0"/>
              <a:t>MTFC: A Multi-GPU Training Framework for Cube-CNN-Based Hyperspectral Image Classification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https://link.springer.com/journal/11263/updates/17308948</a:t>
            </a:r>
          </a:p>
          <a:p>
            <a:r>
              <a:rPr lang="en-US" dirty="0" smtClean="0"/>
              <a:t>https://www.computer.org/csdl/journal/ec/write-for-us/15071</a:t>
            </a:r>
          </a:p>
          <a:p>
            <a:r>
              <a:rPr lang="en-US" dirty="0" smtClean="0"/>
              <a:t>https://cis.ieee.org/publications/ieee-transactions-on-artificial-intelligence/information-for-authors-tai</a:t>
            </a:r>
          </a:p>
          <a:p>
            <a:r>
              <a:rPr lang="en-US" dirty="0" smtClean="0"/>
              <a:t>https://dl.acm.org/journal/tomm/author-guidelines</a:t>
            </a:r>
          </a:p>
          <a:p>
            <a:r>
              <a:rPr lang="en-US" dirty="0" smtClean="0"/>
              <a:t>https://dl.acm.org/journal/tist/author-guidelines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50% extra content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3D Shape Completion under Weak Supervision</a:t>
            </a:r>
          </a:p>
          <a:p>
            <a:r>
              <a:rPr lang="en-US" dirty="0" smtClean="0"/>
              <a:t>LaSOT: A High-quality Large-scale Single Object Tracking</a:t>
            </a:r>
            <a:r>
              <a:rPr lang="en-US" baseline="0" dirty="0" smtClean="0"/>
              <a:t> </a:t>
            </a:r>
            <a:r>
              <a:rPr lang="en-US" dirty="0" smtClean="0"/>
              <a:t>Benchmark</a:t>
            </a:r>
          </a:p>
          <a:p>
            <a:r>
              <a:rPr lang="en-US" dirty="0" smtClean="0"/>
              <a:t>Invertible Rescaling Network and Its Extensions</a:t>
            </a:r>
          </a:p>
          <a:p>
            <a:r>
              <a:rPr lang="en-US" dirty="0" smtClean="0"/>
              <a:t>DRIT++: Diverse Image-to-Image Translation via</a:t>
            </a:r>
            <a:r>
              <a:rPr lang="en-US" baseline="0" dirty="0" smtClean="0"/>
              <a:t> </a:t>
            </a:r>
            <a:r>
              <a:rPr lang="en-US" dirty="0" smtClean="0"/>
              <a:t>Disentangled Representations</a:t>
            </a:r>
          </a:p>
          <a:p>
            <a:r>
              <a:rPr lang="en-US" dirty="0" smtClean="0"/>
              <a:t> SceneFlowFields++:</a:t>
            </a:r>
            <a:r>
              <a:rPr lang="en-US" baseline="0" dirty="0" smtClean="0"/>
              <a:t> </a:t>
            </a:r>
            <a:r>
              <a:rPr lang="en-US" dirty="0" smtClean="0"/>
              <a:t> Multi-frame Matching, Visibility Prediction, and Robust Interpolation for Scene Flow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TPAMI extension arxiv</a:t>
            </a:r>
          </a:p>
          <a:p>
            <a:r>
              <a:rPr lang="en-US" dirty="0" smtClean="0"/>
              <a:t>IJCV extension arxiv</a:t>
            </a:r>
          </a:p>
          <a:p>
            <a:endParaRPr lang="en-US" dirty="0" smtClean="0"/>
          </a:p>
          <a:p>
            <a:r>
              <a:rPr lang="en-US" dirty="0" smtClean="0"/>
              <a:t>Channel-aware Decoupling Network for Multi-turn</a:t>
            </a:r>
            <a:r>
              <a:rPr lang="en-US" baseline="0" dirty="0" smtClean="0"/>
              <a:t> </a:t>
            </a:r>
            <a:r>
              <a:rPr lang="en-US" dirty="0" smtClean="0"/>
              <a:t>Dialogue Comprehension. TNNLS</a:t>
            </a:r>
            <a:r>
              <a:rPr lang="en-US" baseline="0" dirty="0" smtClean="0"/>
              <a:t> 23.</a:t>
            </a:r>
            <a:endParaRPr lang="en-US" dirty="0" smtClean="0"/>
          </a:p>
          <a:p>
            <a:r>
              <a:rPr lang="en-US" dirty="0" smtClean="0"/>
              <a:t>Filling the Gap of Utterance-aware and Speaker-aware Representation for Multi-turn Dialogue.</a:t>
            </a:r>
            <a:r>
              <a:rPr lang="en-US" baseline="0" dirty="0" smtClean="0"/>
              <a:t> AAAI 21.</a:t>
            </a:r>
          </a:p>
          <a:p>
            <a:endParaRPr lang="en-US" baseline="0" dirty="0" smtClean="0"/>
          </a:p>
          <a:p>
            <a:r>
              <a:rPr lang="en-US" dirty="0" smtClean="0"/>
              <a:t>Self-Supervised 3D Action Representation Learning with Skeleton Cloud Colorization. TPAMI 23.</a:t>
            </a:r>
          </a:p>
          <a:p>
            <a:r>
              <a:rPr lang="en-US" dirty="0" smtClean="0"/>
              <a:t>Skeleton Cloud Colorization for Unsupervised 3D Action Representation Learning. ICCV</a:t>
            </a:r>
            <a:r>
              <a:rPr lang="en-US" baseline="0" dirty="0" smtClean="0"/>
              <a:t> 21.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Multi-Granularity Prediction with Learnable Fusion for Scene Text Recognition.</a:t>
            </a:r>
            <a:r>
              <a:rPr lang="en-US" baseline="0" dirty="0" smtClean="0"/>
              <a:t> TPAMI 23.</a:t>
            </a:r>
          </a:p>
          <a:p>
            <a:r>
              <a:rPr lang="en-US" dirty="0" smtClean="0"/>
              <a:t>Multi-Granularity Prediction for Scene Text Recognition.</a:t>
            </a:r>
            <a:r>
              <a:rPr lang="en-US" baseline="0" dirty="0" smtClean="0"/>
              <a:t> ECCV 22.</a:t>
            </a:r>
          </a:p>
          <a:p>
            <a:endParaRPr lang="en-US" baseline="0" dirty="0" smtClean="0"/>
          </a:p>
          <a:p>
            <a:r>
              <a:rPr lang="en-US" dirty="0" smtClean="0"/>
              <a:t>Semi-Supervised Hierarchical Graph Classification.</a:t>
            </a:r>
            <a:r>
              <a:rPr lang="en-US" baseline="0" dirty="0" smtClean="0"/>
              <a:t> TPAMI 22.</a:t>
            </a:r>
          </a:p>
          <a:p>
            <a:r>
              <a:rPr lang="en-US" dirty="0" smtClean="0"/>
              <a:t>Semi-Supervised Graph Classification: A Hierarchical Graph Perspective.</a:t>
            </a:r>
            <a:r>
              <a:rPr lang="en-US" baseline="0" dirty="0" smtClean="0"/>
              <a:t> WWW 19.</a:t>
            </a:r>
          </a:p>
          <a:p>
            <a:endParaRPr lang="en-US" baseline="0" dirty="0" smtClean="0"/>
          </a:p>
          <a:p>
            <a:r>
              <a:rPr lang="en-US" dirty="0" smtClean="0"/>
              <a:t>Self-supervised Adversarial Training of Monocular Depth Estimation against Physical-World Attacks.</a:t>
            </a:r>
            <a:r>
              <a:rPr lang="en-US" baseline="0" dirty="0" smtClean="0"/>
              <a:t> TPAMI 24.</a:t>
            </a:r>
          </a:p>
          <a:p>
            <a:r>
              <a:rPr lang="en-US" dirty="0" smtClean="0"/>
              <a:t>Adversarial Training of Self-supervised Monocular Depth Estimation against Physical-World Attacks.</a:t>
            </a:r>
            <a:r>
              <a:rPr lang="en-US" baseline="0" dirty="0" smtClean="0"/>
              <a:t> ICLR 23.</a:t>
            </a:r>
          </a:p>
          <a:p>
            <a:endParaRPr lang="en-US" baseline="0" dirty="0" smtClean="0"/>
          </a:p>
          <a:p>
            <a:r>
              <a:rPr lang="en-US" dirty="0" smtClean="0"/>
              <a:t>Learning Local and Global Temporal Contexts for Video Semantic Segmentation.</a:t>
            </a:r>
            <a:r>
              <a:rPr lang="en-US" baseline="0" dirty="0" smtClean="0"/>
              <a:t> TPAMI 22.</a:t>
            </a:r>
          </a:p>
          <a:p>
            <a:r>
              <a:rPr lang="en-US" dirty="0" smtClean="0"/>
              <a:t>Coarse-to-fine feature mining for video semantic segmentation. CVPR 22</a:t>
            </a:r>
          </a:p>
          <a:p>
            <a:endParaRPr lang="en-US" dirty="0" smtClean="0"/>
          </a:p>
          <a:p>
            <a:r>
              <a:rPr lang="en-US" dirty="0" smtClean="0"/>
              <a:t>Edge Guided GANs with Multi-Scale Contrastive Learning for Semantic Image Synthesis. TPAMI 23.</a:t>
            </a:r>
          </a:p>
          <a:p>
            <a:r>
              <a:rPr lang="en-US" dirty="0" smtClean="0"/>
              <a:t>Edge Guided GANs with Contrastive Learning for Semantic Image Synthesis.</a:t>
            </a:r>
            <a:r>
              <a:rPr lang="en-US" baseline="0" dirty="0" smtClean="0"/>
              <a:t> arXiv 20 / </a:t>
            </a:r>
            <a:r>
              <a:rPr lang="en-US" dirty="0" smtClean="0"/>
              <a:t>ICLR 23.</a:t>
            </a:r>
          </a:p>
          <a:p>
            <a:endParaRPr lang="en-US" dirty="0" smtClean="0"/>
          </a:p>
          <a:p>
            <a:r>
              <a:rPr lang="en-US" dirty="0" smtClean="0"/>
              <a:t>Scalable SoftGroup for 3D Instance Segmentation on Point Clouds.</a:t>
            </a:r>
            <a:r>
              <a:rPr lang="en-US" baseline="0" dirty="0" smtClean="0"/>
              <a:t> </a:t>
            </a:r>
            <a:r>
              <a:rPr lang="en-US" dirty="0" smtClean="0"/>
              <a:t>TPAMI 23.</a:t>
            </a:r>
          </a:p>
          <a:p>
            <a:r>
              <a:rPr lang="en-US" dirty="0" smtClean="0"/>
              <a:t>SoftGroup for 3D Instance Segmentation on Point Clouds.</a:t>
            </a:r>
            <a:r>
              <a:rPr lang="en-US" baseline="0" dirty="0" smtClean="0"/>
              <a:t> CVPR 22.</a:t>
            </a:r>
          </a:p>
          <a:p>
            <a:endParaRPr lang="en-US" baseline="0" dirty="0" smtClean="0"/>
          </a:p>
          <a:p>
            <a:r>
              <a:rPr lang="en-US" dirty="0" smtClean="0"/>
              <a:t>Convolution-enhanced Evolving Attention Networks.</a:t>
            </a:r>
            <a:r>
              <a:rPr lang="en-US" baseline="0" dirty="0" smtClean="0"/>
              <a:t> TPAMI 23.</a:t>
            </a:r>
            <a:endParaRPr lang="en-US" dirty="0" smtClean="0"/>
          </a:p>
          <a:p>
            <a:r>
              <a:rPr lang="en-US" dirty="0" smtClean="0"/>
              <a:t>Evolving Attention with Residual Convolutions.</a:t>
            </a:r>
            <a:r>
              <a:rPr lang="en-US" baseline="0" dirty="0" smtClean="0"/>
              <a:t> ICML 21.</a:t>
            </a:r>
          </a:p>
          <a:p>
            <a:endParaRPr lang="en-US" baseline="0" dirty="0" smtClean="0"/>
          </a:p>
          <a:p>
            <a:r>
              <a:rPr lang="en-US" dirty="0" smtClean="0"/>
              <a:t>FocalPose++: Focal Length and Object Pose Estimation via Render and Compare. TPAMI 24.</a:t>
            </a:r>
          </a:p>
          <a:p>
            <a:r>
              <a:rPr lang="en-US" dirty="0" smtClean="0"/>
              <a:t>Focal Length and Object Pose Estimation via Render and Compare.</a:t>
            </a:r>
            <a:r>
              <a:rPr lang="en-US" baseline="0" dirty="0" smtClean="0"/>
              <a:t> CVPR 22.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Learning Invariance from Generated Variance for Unsupervised Person Re-identification.</a:t>
            </a:r>
            <a:r>
              <a:rPr lang="en-US" baseline="0" dirty="0" smtClean="0"/>
              <a:t> TPAMI 23.</a:t>
            </a:r>
          </a:p>
          <a:p>
            <a:r>
              <a:rPr lang="en-US" dirty="0" smtClean="0"/>
              <a:t>Joint Generative and Contrastive Learning for Unsupervised Person Re-identification.</a:t>
            </a:r>
            <a:r>
              <a:rPr lang="en-US" baseline="0" dirty="0" smtClean="0"/>
              <a:t> CVPR 21.</a:t>
            </a:r>
          </a:p>
          <a:p>
            <a:endParaRPr lang="en-US" baseline="0" dirty="0" smtClean="0"/>
          </a:p>
          <a:p>
            <a:r>
              <a:rPr lang="en-US" dirty="0" smtClean="0"/>
              <a:t>Snowflake Point Deconvolution for Point Cloud Completion and Generation with Skip-Transformer.</a:t>
            </a:r>
            <a:r>
              <a:rPr lang="en-US" baseline="0" dirty="0" smtClean="0"/>
              <a:t> TPAMI 22.</a:t>
            </a:r>
          </a:p>
          <a:p>
            <a:r>
              <a:rPr lang="en-US" dirty="0" smtClean="0"/>
              <a:t>SnowflakeNet: Point Cloud Completion by Snowflake Point Deconvolution with Skip-Transformer.</a:t>
            </a:r>
            <a:r>
              <a:rPr lang="en-US" baseline="0" dirty="0" smtClean="0"/>
              <a:t> ICCV 21.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ZoomNeXt: A Unified Collaborative Pyramid Network for Camouflaged Object Detection. TPAMI 24.</a:t>
            </a:r>
          </a:p>
          <a:p>
            <a:r>
              <a:rPr lang="en-US" baseline="0" dirty="0" smtClean="0"/>
              <a:t>Zoom In and Out: A Mixed-scale Triplet Network for Camouflaged Object Detection. CVPR 22.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0" y="3571875"/>
            <a:ext cx="12192000" cy="328612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746061"/>
            <a:ext cx="9144000" cy="590931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36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228600" lvl="0" indent="-228600"/>
            <a:r>
              <a:rPr lang="en-US" noProof="0" dirty="0"/>
              <a:t>Subtitle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869331"/>
            <a:ext cx="8156235" cy="8402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lvl="0"/>
            <a:r>
              <a:rPr lang="en-US" noProof="0" dirty="0"/>
              <a:t>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01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20B-E823-49EB-A12F-1F92A0BA8F96}" type="datetime7">
              <a:rPr lang="en-US" smtClean="0"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94EC-77A4-4C6A-8F10-75E1795EFC3D}" type="datetime7">
              <a:rPr lang="en-US" smtClean="0"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30" y="156115"/>
            <a:ext cx="10515600" cy="793339"/>
          </a:xfrm>
        </p:spPr>
        <p:txBody>
          <a:bodyPr/>
          <a:lstStyle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30" y="981728"/>
            <a:ext cx="10515600" cy="4789180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b="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79769"/>
            <a:ext cx="731520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9768"/>
            <a:ext cx="4114800" cy="365125"/>
          </a:xfrm>
          <a:noFill/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22280" y="6479767"/>
            <a:ext cx="731520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4CEDED-D3EC-4391-9C77-1999D26E6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831581CA-8D80-411B-B8AE-8E2404D03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17701"/>
            <a:ext cx="10514013" cy="329792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  <a:lvl2pPr marL="45720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n-lt"/>
              </a:defRPr>
            </a:lvl3pPr>
            <a:lvl4pPr marL="1371600" indent="0">
              <a:buNone/>
              <a:defRPr sz="1200">
                <a:latin typeface="+mn-lt"/>
              </a:defRPr>
            </a:lvl4pPr>
            <a:lvl5pPr marL="1828800" indent="0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5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57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6E8C-3A42-4F63-BDEE-BAB9FEE06546}" type="datetime7">
              <a:rPr lang="en-US" smtClean="0"/>
              <a:t>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1E4A-9C5A-4957-8ADE-8A509DCC6DB9}" type="datetime7">
              <a:rPr lang="en-US" smtClean="0"/>
              <a:t>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2CCC-C422-4A60-951A-AC4BA66836BF}" type="datetime7">
              <a:rPr lang="en-US" smtClean="0"/>
              <a:t>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04F5-7438-46BE-B8B8-A04CEE129520}" type="datetime7">
              <a:rPr lang="en-US" smtClean="0"/>
              <a:t>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505F-B591-4A0B-9176-938D81DF6E52}" type="datetime7">
              <a:rPr lang="en-US" smtClean="0"/>
              <a:t>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Arkel Rios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483E-7C12-4D6C-823D-74CC6CDD6E31}" type="datetime7">
              <a:rPr lang="en-US" smtClean="0"/>
              <a:t>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37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73152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92EB6FAC-529B-45B4-8296-244AE83C31B0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2280" y="6493767"/>
            <a:ext cx="73152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4CEDED-D3EC-4391-9C77-1999D26E61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 Pro Semibold" panose="02040702050405020303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xiv.org/html/2309.04023v2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link.springer.com/journal/11263/updates/27709722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4871" y="4121434"/>
            <a:ext cx="8156235" cy="1588127"/>
          </a:xfrm>
        </p:spPr>
        <p:txBody>
          <a:bodyPr/>
          <a:lstStyle/>
          <a:p>
            <a:r>
              <a:rPr lang="en-US" dirty="0" smtClean="0"/>
              <a:t>Progress Report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2025/04/20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30" y="981727"/>
            <a:ext cx="10515600" cy="5498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ACM TIST</a:t>
            </a:r>
          </a:p>
          <a:p>
            <a:pPr lvl="1"/>
            <a:r>
              <a:rPr lang="en-US" dirty="0"/>
              <a:t>Special Issue on </a:t>
            </a:r>
            <a:r>
              <a:rPr lang="en-US" dirty="0" smtClean="0"/>
              <a:t>Transformers</a:t>
            </a:r>
          </a:p>
          <a:p>
            <a:pPr lvl="2"/>
            <a:r>
              <a:rPr lang="en-US" dirty="0" smtClean="0"/>
              <a:t>02/01 -&gt; 03/01 -&gt; April-June -&gt; 07/01</a:t>
            </a:r>
          </a:p>
          <a:p>
            <a:r>
              <a:rPr lang="en-US" dirty="0" smtClean="0"/>
              <a:t>ACM TOMM</a:t>
            </a:r>
          </a:p>
          <a:p>
            <a:pPr lvl="1"/>
            <a:r>
              <a:rPr lang="en-US" dirty="0" smtClean="0"/>
              <a:t>Special Issue on Green Learning for Multimedia Computing</a:t>
            </a:r>
          </a:p>
          <a:p>
            <a:pPr lvl="2"/>
            <a:r>
              <a:rPr lang="en-US" dirty="0" smtClean="0"/>
              <a:t>04/15 -&gt; 10/15 -&gt; 12/15 -&gt; 01/15 (2026)</a:t>
            </a:r>
          </a:p>
          <a:p>
            <a:r>
              <a:rPr lang="en-US" dirty="0" smtClean="0"/>
              <a:t>IJCV</a:t>
            </a:r>
          </a:p>
          <a:p>
            <a:pPr lvl="1"/>
            <a:r>
              <a:rPr lang="en-US" dirty="0" smtClean="0"/>
              <a:t>Special Issue on Embedded Vision</a:t>
            </a:r>
          </a:p>
          <a:p>
            <a:pPr lvl="2"/>
            <a:r>
              <a:rPr lang="en-US" dirty="0" smtClean="0"/>
              <a:t>01/31 -&gt; 03/31 -&gt; 04/30 -&gt; 05/31</a:t>
            </a:r>
          </a:p>
          <a:p>
            <a:r>
              <a:rPr lang="en-US" dirty="0" smtClean="0"/>
              <a:t>IEEE TSUSC (Sustainable Computing)</a:t>
            </a:r>
          </a:p>
          <a:p>
            <a:r>
              <a:rPr lang="en-US" dirty="0"/>
              <a:t>IEEE TCASAI </a:t>
            </a:r>
            <a:r>
              <a:rPr lang="en-US" dirty="0" smtClean="0"/>
              <a:t>(Circuits </a:t>
            </a:r>
            <a:r>
              <a:rPr lang="en-US" dirty="0"/>
              <a:t>and Systems for Artificial Intelligence)</a:t>
            </a:r>
          </a:p>
          <a:p>
            <a:r>
              <a:rPr lang="en-US" dirty="0" smtClean="0"/>
              <a:t>IEEE TCSVT (Circuits and Systems for Video Technology)</a:t>
            </a:r>
          </a:p>
          <a:p>
            <a:r>
              <a:rPr lang="en-US" dirty="0"/>
              <a:t>IEEE TETCI </a:t>
            </a:r>
            <a:r>
              <a:rPr lang="en-US" dirty="0" smtClean="0"/>
              <a:t>(Emerging </a:t>
            </a:r>
            <a:r>
              <a:rPr lang="en-US" dirty="0"/>
              <a:t>Topics in Computational Intelligence)</a:t>
            </a:r>
          </a:p>
          <a:p>
            <a:r>
              <a:rPr lang="en-US" dirty="0" smtClean="0"/>
              <a:t>IEEE </a:t>
            </a:r>
            <a:r>
              <a:rPr lang="en-US" dirty="0"/>
              <a:t>TAI </a:t>
            </a:r>
            <a:r>
              <a:rPr lang="en-US" dirty="0" smtClean="0"/>
              <a:t>(Artificial </a:t>
            </a:r>
            <a:r>
              <a:rPr lang="en-US" dirty="0"/>
              <a:t>Intelligence)</a:t>
            </a:r>
          </a:p>
          <a:p>
            <a:r>
              <a:rPr lang="en-US" dirty="0" smtClean="0"/>
              <a:t>IEEE </a:t>
            </a:r>
            <a:r>
              <a:rPr lang="en-US" dirty="0"/>
              <a:t>TNNLS </a:t>
            </a:r>
            <a:r>
              <a:rPr lang="en-US" dirty="0" smtClean="0"/>
              <a:t>(Neural </a:t>
            </a:r>
            <a:r>
              <a:rPr lang="en-US" dirty="0"/>
              <a:t>Networks and Learning </a:t>
            </a:r>
            <a:r>
              <a:rPr lang="en-US" dirty="0" smtClean="0"/>
              <a:t>Systems)</a:t>
            </a:r>
          </a:p>
          <a:p>
            <a:r>
              <a:rPr lang="en-US" dirty="0"/>
              <a:t>IEEE </a:t>
            </a:r>
            <a:r>
              <a:rPr lang="en-US" dirty="0" smtClean="0"/>
              <a:t>TIP (Image Processing)</a:t>
            </a:r>
          </a:p>
          <a:p>
            <a:r>
              <a:rPr lang="en-US" dirty="0" smtClean="0"/>
              <a:t>IEEE TMM (Multimedia)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letter with detailed description of differences</a:t>
            </a:r>
          </a:p>
          <a:p>
            <a:pPr lvl="1"/>
            <a:r>
              <a:rPr lang="en-US" dirty="0" smtClean="0"/>
              <a:t>Rewrite everything (specially introduction, related work)</a:t>
            </a:r>
          </a:p>
          <a:p>
            <a:pPr lvl="1"/>
            <a:r>
              <a:rPr lang="en-US" dirty="0" smtClean="0"/>
              <a:t>Remake figures (avoid copyright)</a:t>
            </a:r>
          </a:p>
          <a:p>
            <a:pPr lvl="1"/>
            <a:r>
              <a:rPr lang="en-US" dirty="0" smtClean="0"/>
              <a:t>Extend method (loss, etc)</a:t>
            </a:r>
          </a:p>
          <a:p>
            <a:pPr lvl="1"/>
            <a:r>
              <a:rPr lang="en-US" dirty="0" smtClean="0"/>
              <a:t>Additional experiments/ablations/metrics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 smtClean="0"/>
              <a:t>IJCV, TETC, TAI, TOMM</a:t>
            </a:r>
            <a:r>
              <a:rPr lang="en-US" dirty="0"/>
              <a:t>, TIST 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Cover letter: 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arxiv.org/html/2309.04023v2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72" y="1760795"/>
            <a:ext cx="5987124" cy="570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33" y="2978152"/>
            <a:ext cx="4565110" cy="1552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33" y="4546857"/>
            <a:ext cx="4833594" cy="14736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7204" y="4110680"/>
            <a:ext cx="5357623" cy="6858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3230" y="3020526"/>
            <a:ext cx="5517064" cy="10965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230" y="5072520"/>
            <a:ext cx="5937925" cy="10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Extension 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4" y="2192883"/>
            <a:ext cx="5224487" cy="1540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37" y="1101905"/>
            <a:ext cx="4913850" cy="5118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65" y="4079785"/>
            <a:ext cx="4200278" cy="11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Paper Extension IJCV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30" y="981728"/>
            <a:ext cx="10515600" cy="2044103"/>
          </a:xfrm>
        </p:spPr>
        <p:txBody>
          <a:bodyPr/>
          <a:lstStyle/>
          <a:p>
            <a:r>
              <a:rPr lang="en-US" dirty="0" smtClean="0"/>
              <a:t>Top journal (IF) but B-tier according to NYCU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6161745"/>
            <a:ext cx="10514013" cy="285748"/>
          </a:xfrm>
        </p:spPr>
        <p:txBody>
          <a:bodyPr/>
          <a:lstStyle/>
          <a:p>
            <a:r>
              <a:rPr lang="en-US" dirty="0"/>
              <a:t>Call for Papers: Special Issue on Embedded </a:t>
            </a:r>
            <a:r>
              <a:rPr lang="en-US" dirty="0" smtClean="0"/>
              <a:t>Vision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link.springer.com/journal/11263/updates/27709722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86" y="2388102"/>
            <a:ext cx="2325822" cy="1831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293" y="2516412"/>
            <a:ext cx="2230574" cy="3519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1" y="4280228"/>
            <a:ext cx="2616636" cy="1821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392" y="3599979"/>
            <a:ext cx="2759397" cy="816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912" y="2693692"/>
            <a:ext cx="3615362" cy="7501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8625" y="4639163"/>
            <a:ext cx="3761162" cy="14367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8294" y="2692852"/>
            <a:ext cx="2736659" cy="34007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2044" y="1264708"/>
            <a:ext cx="2860472" cy="13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Conference Extension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" y="2607285"/>
            <a:ext cx="2266863" cy="735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6" y="3481363"/>
            <a:ext cx="2324362" cy="1198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46" y="4628302"/>
            <a:ext cx="2324362" cy="972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198" y="2737126"/>
            <a:ext cx="2212972" cy="15359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607" y="4184160"/>
            <a:ext cx="2210153" cy="1199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475" y="5702138"/>
            <a:ext cx="2188672" cy="688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5065" y="2274487"/>
            <a:ext cx="2132698" cy="622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6820" y="2823753"/>
            <a:ext cx="2125388" cy="24172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5799" y="5292345"/>
            <a:ext cx="1914958" cy="12292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0659" y="2267363"/>
            <a:ext cx="1963060" cy="3976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0659" y="2605738"/>
            <a:ext cx="1904248" cy="9768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0694" y="3659549"/>
            <a:ext cx="1837318" cy="1236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2468" y="5443127"/>
            <a:ext cx="2048870" cy="8878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4549" y="4966138"/>
            <a:ext cx="1939250" cy="15875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2636" y="2098544"/>
            <a:ext cx="1670956" cy="19559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77213" y="4118573"/>
            <a:ext cx="2053793" cy="5492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02816" y="4737925"/>
            <a:ext cx="1628190" cy="18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98F98"/>
      </a:accent6>
      <a:hlink>
        <a:srgbClr val="0070C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9B069F8-C4CC-4C9C-833E-3B6DB3C3F08F}" vid="{3E815371-C035-4834-B6FA-BDD4E037F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Edwin_WhiteBackground</Template>
  <TotalTime>663</TotalTime>
  <Words>747</Words>
  <Application>Microsoft Office PowerPoint</Application>
  <PresentationFormat>Widescreen</PresentationFormat>
  <Paragraphs>142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Georgia Pro Semibold</vt:lpstr>
      <vt:lpstr>Arial</vt:lpstr>
      <vt:lpstr>Calibri</vt:lpstr>
      <vt:lpstr>Cambria</vt:lpstr>
      <vt:lpstr>Lucida Sans Unicode</vt:lpstr>
      <vt:lpstr>Verdana</vt:lpstr>
      <vt:lpstr>Office 佈景主題</vt:lpstr>
      <vt:lpstr>Progress Report 2025/04/20</vt:lpstr>
      <vt:lpstr>Journal Possibilities</vt:lpstr>
      <vt:lpstr>Conference Extensions</vt:lpstr>
      <vt:lpstr>Journal Extension Cover Letter</vt:lpstr>
      <vt:lpstr>Conference Paper Extension IJCV</vt:lpstr>
      <vt:lpstr>Other Conference Extension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2024/12/25</dc:title>
  <dc:creator>edwin</dc:creator>
  <cp:lastModifiedBy>edwin</cp:lastModifiedBy>
  <cp:revision>43</cp:revision>
  <dcterms:created xsi:type="dcterms:W3CDTF">2024-12-24T08:18:27Z</dcterms:created>
  <dcterms:modified xsi:type="dcterms:W3CDTF">2025-04-20T10:06:29Z</dcterms:modified>
</cp:coreProperties>
</file>