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4/30/2019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4/30/2019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7557868" cy="3962400"/>
          </a:xfrm>
        </p:spPr>
        <p:txBody>
          <a:bodyPr>
            <a:normAutofit/>
          </a:bodyPr>
          <a:lstStyle/>
          <a:p>
            <a:pPr algn="ctr"/>
            <a:r>
              <a:rPr lang="en-US" b="1" dirty="0" smtClean="0"/>
              <a:t>Clustering Cities in Gujarat State of India based on Demographic, Education and Location Data</a:t>
            </a:r>
            <a:r>
              <a:rPr lang="en-IN" dirty="0" smtClean="0"/>
              <a:t/>
            </a:r>
            <a:br>
              <a:rPr lang="en-IN" dirty="0" smtClean="0"/>
            </a:br>
            <a:endParaRPr lang="en-IN" dirty="0"/>
          </a:p>
        </p:txBody>
      </p:sp>
      <p:sp>
        <p:nvSpPr>
          <p:cNvPr id="3" name="Subtitle 2"/>
          <p:cNvSpPr>
            <a:spLocks noGrp="1"/>
          </p:cNvSpPr>
          <p:nvPr>
            <p:ph type="subTitle" idx="1"/>
          </p:nvPr>
        </p:nvSpPr>
        <p:spPr>
          <a:xfrm>
            <a:off x="1828800" y="5181600"/>
            <a:ext cx="5114778" cy="1101248"/>
          </a:xfrm>
        </p:spPr>
        <p:txBody>
          <a:bodyPr>
            <a:normAutofit/>
          </a:bodyPr>
          <a:lstStyle/>
          <a:p>
            <a:pPr algn="ctr"/>
            <a:r>
              <a:rPr lang="en-IN" sz="4000" dirty="0" smtClean="0"/>
              <a:t>By Phenil Buch</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pahsaiyajin2.png"/>
          <p:cNvPicPr/>
          <p:nvPr/>
        </p:nvPicPr>
        <p:blipFill>
          <a:blip r:embed="rId2" cstate="print"/>
          <a:stretch>
            <a:fillRect/>
          </a:stretch>
        </p:blipFill>
        <p:spPr>
          <a:xfrm>
            <a:off x="304800" y="304800"/>
            <a:ext cx="8305800" cy="61721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368552"/>
          </a:xfrm>
        </p:spPr>
        <p:txBody>
          <a:bodyPr>
            <a:noAutofit/>
          </a:bodyPr>
          <a:lstStyle/>
          <a:p>
            <a:r>
              <a:rPr lang="en-IN" sz="3200" dirty="0" smtClean="0"/>
              <a:t>Some Observations Based on Correlation Coefficients of the </a:t>
            </a:r>
            <a:r>
              <a:rPr lang="en-IN" sz="3200" dirty="0" err="1" smtClean="0"/>
              <a:t>DataFrame</a:t>
            </a:r>
            <a:endParaRPr lang="en-IN" sz="3200" dirty="0"/>
          </a:p>
        </p:txBody>
      </p:sp>
      <p:sp>
        <p:nvSpPr>
          <p:cNvPr id="3" name="Content Placeholder 2"/>
          <p:cNvSpPr>
            <a:spLocks noGrp="1"/>
          </p:cNvSpPr>
          <p:nvPr>
            <p:ph idx="1"/>
          </p:nvPr>
        </p:nvSpPr>
        <p:spPr/>
        <p:txBody>
          <a:bodyPr/>
          <a:lstStyle/>
          <a:p>
            <a:pPr marL="633222" lvl="0" indent="-514350">
              <a:buFont typeface="+mj-lt"/>
              <a:buAutoNum type="arabicPeriod"/>
            </a:pPr>
            <a:r>
              <a:rPr lang="en-US" dirty="0" smtClean="0"/>
              <a:t>No Feature is directly correlated to the Cluster Label</a:t>
            </a:r>
            <a:endParaRPr lang="en-IN" dirty="0" smtClean="0"/>
          </a:p>
          <a:p>
            <a:pPr marL="633222" lvl="0" indent="-514350">
              <a:buFont typeface="+mj-lt"/>
              <a:buAutoNum type="arabicPeriod"/>
            </a:pPr>
            <a:r>
              <a:rPr lang="en-US" dirty="0" smtClean="0"/>
              <a:t>High Population equals Higher number of schools, teachers and venue counts</a:t>
            </a:r>
            <a:endParaRPr lang="en-IN" dirty="0" smtClean="0"/>
          </a:p>
          <a:p>
            <a:pPr marL="633222" lvl="0" indent="-514350">
              <a:buFont typeface="+mj-lt"/>
              <a:buAutoNum type="arabicPeriod"/>
            </a:pPr>
            <a:r>
              <a:rPr lang="en-US" dirty="0" smtClean="0"/>
              <a:t>There is a negative correlation between High Population and </a:t>
            </a:r>
            <a:r>
              <a:rPr lang="en-US" dirty="0" smtClean="0"/>
              <a:t>Sex Ratio </a:t>
            </a:r>
            <a:r>
              <a:rPr lang="en-US" dirty="0" smtClean="0"/>
              <a:t>of </a:t>
            </a:r>
            <a:r>
              <a:rPr lang="en-US" dirty="0" err="1" smtClean="0"/>
              <a:t>Male:Female</a:t>
            </a:r>
            <a:endParaRPr lang="en-IN" dirty="0" smtClean="0"/>
          </a:p>
          <a:p>
            <a:pPr marL="633222" lvl="0" indent="-514350">
              <a:buFont typeface="+mj-lt"/>
              <a:buAutoNum type="arabicPeriod"/>
            </a:pPr>
            <a:r>
              <a:rPr lang="en-US" dirty="0" smtClean="0"/>
              <a:t>Venue Counts has the largest correlation value for the Cluster </a:t>
            </a:r>
            <a:r>
              <a:rPr lang="en-US" dirty="0" smtClean="0"/>
              <a:t>Label</a:t>
            </a:r>
            <a:endParaRPr lang="en-I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457200" y="1447801"/>
            <a:ext cx="8229600" cy="5257800"/>
          </a:xfrm>
        </p:spPr>
        <p:txBody>
          <a:bodyPr>
            <a:noAutofit/>
          </a:bodyPr>
          <a:lstStyle/>
          <a:p>
            <a:r>
              <a:rPr lang="en-US" sz="2000" dirty="0" smtClean="0"/>
              <a:t>In this project, I grouped cities of the Gujarat State of India based on various kinds of data including Demographic Data, Education Data and Location Data. I used the K-Means algorithm as part of this clustering study. </a:t>
            </a:r>
            <a:endParaRPr lang="en-US" sz="2000" dirty="0" smtClean="0"/>
          </a:p>
          <a:p>
            <a:pPr>
              <a:buNone/>
            </a:pPr>
            <a:endParaRPr lang="en-IN" sz="2000" dirty="0" smtClean="0"/>
          </a:p>
          <a:p>
            <a:r>
              <a:rPr lang="en-US" sz="2000" dirty="0" smtClean="0">
                <a:cs typeface="Times New Roman" pitchFamily="18" charset="0"/>
              </a:rPr>
              <a:t>The Latitude, Longitude Co-ordinates for the cities obtained from using the </a:t>
            </a:r>
            <a:r>
              <a:rPr lang="en-US" sz="2000" dirty="0" err="1" smtClean="0">
                <a:cs typeface="Times New Roman" pitchFamily="18" charset="0"/>
              </a:rPr>
              <a:t>Geocoder</a:t>
            </a:r>
            <a:r>
              <a:rPr lang="en-US" sz="2000" dirty="0" smtClean="0">
                <a:cs typeface="Times New Roman" pitchFamily="18" charset="0"/>
              </a:rPr>
              <a:t> library in Python were not accurate for some cities. This led to the Foursquare API providing inaccurate venue counts for some cities</a:t>
            </a:r>
            <a:r>
              <a:rPr lang="en-US" sz="2000" dirty="0" smtClean="0">
                <a:cs typeface="Times New Roman" pitchFamily="18" charset="0"/>
              </a:rPr>
              <a:t>.</a:t>
            </a:r>
          </a:p>
          <a:p>
            <a:endParaRPr lang="en-US" sz="2000" dirty="0" smtClean="0">
              <a:cs typeface="Times New Roman" pitchFamily="18" charset="0"/>
            </a:endParaRPr>
          </a:p>
          <a:p>
            <a:r>
              <a:rPr lang="en-IN" sz="2000" dirty="0" smtClean="0"/>
              <a:t> </a:t>
            </a:r>
            <a:r>
              <a:rPr lang="en-US" sz="2000" dirty="0" smtClean="0"/>
              <a:t>The </a:t>
            </a:r>
            <a:r>
              <a:rPr lang="en-US" sz="2000" dirty="0" smtClean="0"/>
              <a:t>venue counts were just one feature among the seven features used to cluster the data and might not have had as much of an influence on the final cluster labels as required for this project</a:t>
            </a:r>
            <a:r>
              <a:rPr lang="en-US" sz="2000" dirty="0" smtClean="0"/>
              <a:t>.</a:t>
            </a:r>
          </a:p>
          <a:p>
            <a:endParaRPr lang="en-IN" sz="2000" dirty="0" smtClean="0"/>
          </a:p>
          <a:p>
            <a:r>
              <a:rPr lang="en-US" sz="2000" dirty="0" smtClean="0"/>
              <a:t>The city clusters met most of my personal perceptions as highly developed cities were placed in one cluster whereas the not-so-developed cities were grouped together in a single cluster</a:t>
            </a:r>
            <a:r>
              <a:rPr lang="en-US" sz="2000" dirty="0" smtClean="0"/>
              <a:t>.</a:t>
            </a:r>
            <a:r>
              <a:rPr lang="en-US" sz="2000" dirty="0" smtClean="0"/>
              <a:t> </a:t>
            </a:r>
            <a:endParaRPr lang="en-IN"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743200"/>
            <a:ext cx="8077200" cy="1673352"/>
          </a:xfrm>
        </p:spPr>
        <p:txBody>
          <a:bodyPr/>
          <a:lstStyle/>
          <a:p>
            <a:pPr algn="ctr"/>
            <a:r>
              <a:rPr lang="en-IN"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US" b="1" dirty="0" smtClean="0"/>
              <a:t>Gujarat</a:t>
            </a:r>
            <a:r>
              <a:rPr lang="en-US" dirty="0" smtClean="0"/>
              <a:t> is a state on the western coast of India with a coastline of 1,600 km (990 mi) and a population in excess of 60 million. It is the sixth largest Indian state by area and the ninth largest state by population.  The economy of Gujarat is the fifth-largest state economy in India with ₹14.96 lakh crore (US$210 billion) in gross domestic product and a per capita GDP of ₹157,000 (US$2,200).</a:t>
            </a:r>
            <a:endParaRPr lang="en-IN" dirty="0" smtClean="0"/>
          </a:p>
          <a:p>
            <a:pPr>
              <a:buNone/>
            </a:pPr>
            <a:r>
              <a:rPr lang="en-US" dirty="0" smtClean="0"/>
              <a:t> </a:t>
            </a:r>
            <a:endParaRPr lang="en-IN" dirty="0" smtClean="0"/>
          </a:p>
          <a:p>
            <a:r>
              <a:rPr lang="en-US" dirty="0" smtClean="0"/>
              <a:t>As you can see from the figures, Gujarat is a great state to live in</a:t>
            </a:r>
            <a:r>
              <a:rPr lang="en-US"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IN" dirty="0"/>
          </a:p>
        </p:txBody>
      </p:sp>
      <p:sp>
        <p:nvSpPr>
          <p:cNvPr id="3" name="Content Placeholder 2"/>
          <p:cNvSpPr>
            <a:spLocks noGrp="1"/>
          </p:cNvSpPr>
          <p:nvPr>
            <p:ph idx="1"/>
          </p:nvPr>
        </p:nvSpPr>
        <p:spPr/>
        <p:txBody>
          <a:bodyPr/>
          <a:lstStyle/>
          <a:p>
            <a:r>
              <a:rPr lang="en-US" dirty="0" smtClean="0"/>
              <a:t>When we think of this from the perspective of an immigrant, we can ask the question：</a:t>
            </a:r>
            <a:endParaRPr lang="en-IN" dirty="0" smtClean="0"/>
          </a:p>
          <a:p>
            <a:pPr>
              <a:buNone/>
            </a:pPr>
            <a:endParaRPr lang="en-US" dirty="0" smtClean="0"/>
          </a:p>
          <a:p>
            <a:pPr>
              <a:buNone/>
            </a:pPr>
            <a:r>
              <a:rPr lang="en-US" dirty="0" smtClean="0"/>
              <a:t>1</a:t>
            </a:r>
            <a:r>
              <a:rPr lang="en-US" dirty="0" smtClean="0"/>
              <a:t>. Where is/are the best city/cities to live in Gujarat?</a:t>
            </a:r>
            <a:endParaRPr lang="en-IN" dirty="0" smtClean="0"/>
          </a:p>
          <a:p>
            <a:pPr>
              <a:buNone/>
            </a:pPr>
            <a:endParaRPr lang="en-US" dirty="0" smtClean="0"/>
          </a:p>
          <a:p>
            <a:pPr>
              <a:buNone/>
            </a:pPr>
            <a:r>
              <a:rPr lang="en-US" dirty="0" smtClean="0"/>
              <a:t>2</a:t>
            </a:r>
            <a:r>
              <a:rPr lang="en-US" dirty="0" smtClean="0"/>
              <a:t>. How can the cities be categorized according to demographic, educational and location data?</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Used</a:t>
            </a:r>
            <a:endParaRPr lang="en-IN" dirty="0"/>
          </a:p>
        </p:txBody>
      </p:sp>
      <p:sp>
        <p:nvSpPr>
          <p:cNvPr id="3" name="Content Placeholder 2"/>
          <p:cNvSpPr>
            <a:spLocks noGrp="1"/>
          </p:cNvSpPr>
          <p:nvPr>
            <p:ph idx="1"/>
          </p:nvPr>
        </p:nvSpPr>
        <p:spPr/>
        <p:txBody>
          <a:bodyPr>
            <a:normAutofit fontScale="85000" lnSpcReduction="10000"/>
          </a:bodyPr>
          <a:lstStyle/>
          <a:p>
            <a:pPr lvl="0"/>
            <a:r>
              <a:rPr lang="en-US" dirty="0" smtClean="0"/>
              <a:t>List of Cities (District Headquarters) from District Table - https://en.wikipedia.org/wiki/List_of_districts_of_Gujarat</a:t>
            </a:r>
            <a:endParaRPr lang="en-IN" dirty="0" smtClean="0"/>
          </a:p>
          <a:p>
            <a:pPr lvl="0"/>
            <a:endParaRPr lang="en-US" dirty="0" smtClean="0"/>
          </a:p>
          <a:p>
            <a:pPr lvl="0"/>
            <a:r>
              <a:rPr lang="en-US" dirty="0" err="1" smtClean="0"/>
              <a:t>Kaggle</a:t>
            </a:r>
            <a:r>
              <a:rPr lang="en-US" dirty="0" smtClean="0"/>
              <a:t> </a:t>
            </a:r>
            <a:r>
              <a:rPr lang="en-US" dirty="0" smtClean="0"/>
              <a:t>Dataset - 2015-16-District-wise Education Data India - https://www.kaggle.com/rajanand/education-in-india</a:t>
            </a:r>
            <a:endParaRPr lang="en-IN" dirty="0" smtClean="0"/>
          </a:p>
          <a:p>
            <a:pPr lvl="0"/>
            <a:endParaRPr lang="en-US" dirty="0" smtClean="0"/>
          </a:p>
          <a:p>
            <a:pPr lvl="0"/>
            <a:r>
              <a:rPr lang="en-US" dirty="0" smtClean="0"/>
              <a:t>Geo </a:t>
            </a:r>
            <a:r>
              <a:rPr lang="en-US" dirty="0" smtClean="0"/>
              <a:t>Location Data - </a:t>
            </a:r>
            <a:r>
              <a:rPr lang="en-US" dirty="0" err="1" smtClean="0"/>
              <a:t>Geocoder</a:t>
            </a:r>
            <a:r>
              <a:rPr lang="en-US" dirty="0" smtClean="0"/>
              <a:t> </a:t>
            </a:r>
            <a:r>
              <a:rPr lang="en-US" dirty="0" smtClean="0"/>
              <a:t>Library/API</a:t>
            </a:r>
            <a:r>
              <a:rPr lang="en-US" dirty="0" smtClean="0"/>
              <a:t> </a:t>
            </a:r>
            <a:endParaRPr lang="en-IN" dirty="0" smtClean="0"/>
          </a:p>
          <a:p>
            <a:pPr lvl="0"/>
            <a:endParaRPr lang="en-US" dirty="0" smtClean="0"/>
          </a:p>
          <a:p>
            <a:pPr lvl="0"/>
            <a:r>
              <a:rPr lang="en-US" dirty="0" smtClean="0"/>
              <a:t>Location </a:t>
            </a:r>
            <a:r>
              <a:rPr lang="en-US" dirty="0" smtClean="0"/>
              <a:t>Data - Total Venues per City - Foursquare API</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pPr marL="633222" indent="-514350">
              <a:buFont typeface="+mj-lt"/>
              <a:buAutoNum type="arabicPeriod"/>
            </a:pPr>
            <a:r>
              <a:rPr lang="en-US" b="1" dirty="0" smtClean="0"/>
              <a:t>Obtaining Data and Deciding What Features to </a:t>
            </a:r>
            <a:r>
              <a:rPr lang="en-US" b="1" dirty="0" smtClean="0"/>
              <a:t>Keep</a:t>
            </a:r>
          </a:p>
          <a:p>
            <a:pPr marL="633222" indent="-514350">
              <a:buFont typeface="+mj-lt"/>
              <a:buAutoNum type="arabicPeriod"/>
            </a:pPr>
            <a:endParaRPr lang="en-IN" dirty="0" smtClean="0"/>
          </a:p>
          <a:p>
            <a:pPr marL="633222" indent="-514350">
              <a:buFont typeface="+mj-lt"/>
              <a:buAutoNum type="arabicPeriod"/>
            </a:pPr>
            <a:r>
              <a:rPr lang="en-US" b="1" dirty="0" smtClean="0"/>
              <a:t>Combining Data from Various Sources and Data </a:t>
            </a:r>
            <a:r>
              <a:rPr lang="en-US" b="1" dirty="0" smtClean="0"/>
              <a:t>Wrangling</a:t>
            </a:r>
          </a:p>
          <a:p>
            <a:pPr marL="633222" indent="-514350">
              <a:buFont typeface="+mj-lt"/>
              <a:buAutoNum type="arabicPeriod"/>
            </a:pPr>
            <a:endParaRPr lang="en-IN" dirty="0" smtClean="0"/>
          </a:p>
          <a:p>
            <a:pPr marL="633222" indent="-514350">
              <a:buFont typeface="+mj-lt"/>
              <a:buAutoNum type="arabicPeriod"/>
            </a:pPr>
            <a:r>
              <a:rPr lang="en-US" b="1" dirty="0" err="1" smtClean="0"/>
              <a:t>KMeans</a:t>
            </a:r>
            <a:r>
              <a:rPr lang="en-US" b="1" dirty="0" smtClean="0"/>
              <a:t> clustering - Clustering the 20 cities of Gujarat State</a:t>
            </a:r>
            <a:endParaRPr lang="en-IN" dirty="0" smtClean="0"/>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a:t>
            </a:r>
            <a:r>
              <a:rPr lang="en-IN" dirty="0" err="1" smtClean="0"/>
              <a:t>DataFrame</a:t>
            </a:r>
            <a:endParaRPr lang="en-IN" dirty="0"/>
          </a:p>
        </p:txBody>
      </p:sp>
      <p:pic>
        <p:nvPicPr>
          <p:cNvPr id="4" name="Content Placeholder 3" descr="ssj2.png"/>
          <p:cNvPicPr>
            <a:picLocks noGrp="1"/>
          </p:cNvPicPr>
          <p:nvPr>
            <p:ph idx="1"/>
          </p:nvPr>
        </p:nvPicPr>
        <p:blipFill>
          <a:blip r:embed="rId2" cstate="print"/>
          <a:stretch>
            <a:fillRect/>
          </a:stretch>
        </p:blipFill>
        <p:spPr>
          <a:xfrm>
            <a:off x="457200" y="1798872"/>
            <a:ext cx="8229600" cy="4577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Clustered Cities</a:t>
            </a:r>
            <a:endParaRPr lang="en-IN" dirty="0"/>
          </a:p>
        </p:txBody>
      </p:sp>
      <p:sp>
        <p:nvSpPr>
          <p:cNvPr id="3" name="Content Placeholder 2"/>
          <p:cNvSpPr>
            <a:spLocks noGrp="1"/>
          </p:cNvSpPr>
          <p:nvPr>
            <p:ph idx="1"/>
          </p:nvPr>
        </p:nvSpPr>
        <p:spPr/>
        <p:txBody>
          <a:bodyPr>
            <a:normAutofit fontScale="92500" lnSpcReduction="20000"/>
          </a:bodyPr>
          <a:lstStyle/>
          <a:p>
            <a:pPr lvl="0"/>
            <a:r>
              <a:rPr lang="en-US" dirty="0" smtClean="0"/>
              <a:t>Cluster 0 - GODHRA, SURENDRANAGAR, JUNAGADH, AMRELI, JAMNAGAR, 	 	HIMMATNAGAR, PATAN</a:t>
            </a:r>
            <a:endParaRPr lang="en-IN" dirty="0" smtClean="0"/>
          </a:p>
          <a:p>
            <a:pPr>
              <a:buNone/>
            </a:pPr>
            <a:r>
              <a:rPr lang="en-US" dirty="0" smtClean="0"/>
              <a:t> </a:t>
            </a:r>
            <a:endParaRPr lang="en-IN" dirty="0" smtClean="0"/>
          </a:p>
          <a:p>
            <a:pPr lvl="0"/>
            <a:r>
              <a:rPr lang="en-US" dirty="0" smtClean="0"/>
              <a:t>Cluster 1 - AHMEDABAD, SURAT</a:t>
            </a:r>
            <a:endParaRPr lang="en-IN" dirty="0" smtClean="0"/>
          </a:p>
          <a:p>
            <a:pPr>
              <a:buNone/>
            </a:pPr>
            <a:r>
              <a:rPr lang="en-US" dirty="0" smtClean="0"/>
              <a:t> </a:t>
            </a:r>
            <a:endParaRPr lang="en-IN" dirty="0" smtClean="0"/>
          </a:p>
          <a:p>
            <a:pPr lvl="0"/>
            <a:r>
              <a:rPr lang="en-US" dirty="0" smtClean="0"/>
              <a:t>Cluster 2 - ANAND, NADIAD, MEHSANA, VALSAD, BHARUCH, GANDHINAGAR</a:t>
            </a:r>
            <a:endParaRPr lang="en-IN" dirty="0" smtClean="0"/>
          </a:p>
          <a:p>
            <a:pPr>
              <a:buNone/>
            </a:pPr>
            <a:r>
              <a:rPr lang="en-US" dirty="0" smtClean="0"/>
              <a:t> </a:t>
            </a:r>
            <a:endParaRPr lang="en-IN" dirty="0" smtClean="0"/>
          </a:p>
          <a:p>
            <a:pPr lvl="0"/>
            <a:r>
              <a:rPr lang="en-US" dirty="0" smtClean="0"/>
              <a:t>Cluster 3 - PALANPUR, VADODARA, RAJKOT, BHAVNAGAR, BHUJ</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Cluster Mean Values</a:t>
            </a:r>
            <a:endParaRPr lang="en-IN" dirty="0"/>
          </a:p>
        </p:txBody>
      </p:sp>
      <p:pic>
        <p:nvPicPr>
          <p:cNvPr id="4" name="Content Placeholder 3" descr="supahsaiyajin1.png"/>
          <p:cNvPicPr>
            <a:picLocks noGrp="1"/>
          </p:cNvPicPr>
          <p:nvPr>
            <p:ph idx="1"/>
          </p:nvPr>
        </p:nvPicPr>
        <p:blipFill>
          <a:blip r:embed="rId2" cstate="print"/>
          <a:stretch>
            <a:fillRect/>
          </a:stretch>
        </p:blipFill>
        <p:spPr>
          <a:xfrm>
            <a:off x="228600" y="1828800"/>
            <a:ext cx="8686800" cy="464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 Cluster Descriptions based on Cluster Mean Values</a:t>
            </a:r>
            <a:endParaRPr lang="en-IN" dirty="0"/>
          </a:p>
        </p:txBody>
      </p:sp>
      <p:sp>
        <p:nvSpPr>
          <p:cNvPr id="3" name="Content Placeholder 2"/>
          <p:cNvSpPr>
            <a:spLocks noGrp="1"/>
          </p:cNvSpPr>
          <p:nvPr>
            <p:ph idx="1"/>
          </p:nvPr>
        </p:nvSpPr>
        <p:spPr/>
        <p:txBody>
          <a:bodyPr>
            <a:normAutofit fontScale="70000" lnSpcReduction="20000"/>
          </a:bodyPr>
          <a:lstStyle/>
          <a:p>
            <a:pPr lvl="0"/>
            <a:r>
              <a:rPr lang="en-US" dirty="0" smtClean="0"/>
              <a:t>(Tier 0 Cities) - Cluster Label 0 - Low Population, High Sex Ratio, Low Growth Rate, Low Literacy Rate, Low Schools and Teachers, Low Venue Counts</a:t>
            </a:r>
            <a:endParaRPr lang="en-IN" dirty="0" smtClean="0"/>
          </a:p>
          <a:p>
            <a:pPr>
              <a:buNone/>
            </a:pPr>
            <a:r>
              <a:rPr lang="en-US" dirty="0" smtClean="0"/>
              <a:t> </a:t>
            </a:r>
            <a:endParaRPr lang="en-IN" dirty="0" smtClean="0"/>
          </a:p>
          <a:p>
            <a:pPr lvl="0"/>
            <a:r>
              <a:rPr lang="en-US" dirty="0" smtClean="0"/>
              <a:t>(Tier 1 Cities) - Cluster Label 2 - Low Population, High Sex Ratio, Low Growth Rate, High Literacy Rate, Low Schools and Teachers, Low Venue Counts</a:t>
            </a:r>
            <a:endParaRPr lang="en-IN" dirty="0" smtClean="0"/>
          </a:p>
          <a:p>
            <a:pPr>
              <a:buNone/>
            </a:pPr>
            <a:r>
              <a:rPr lang="en-US" dirty="0" smtClean="0"/>
              <a:t> </a:t>
            </a:r>
            <a:endParaRPr lang="en-IN" dirty="0" smtClean="0"/>
          </a:p>
          <a:p>
            <a:pPr lvl="0"/>
            <a:r>
              <a:rPr lang="en-US" dirty="0" smtClean="0"/>
              <a:t>(Tier 2 Cities) - Cluster Label 3 - Medium Population, High Sex Ratio, Medium Growth Rate, Low Literacy Rate, Medium Schools and Teachers, Medium Venue Counts </a:t>
            </a:r>
            <a:endParaRPr lang="en-IN" dirty="0" smtClean="0"/>
          </a:p>
          <a:p>
            <a:pPr>
              <a:buNone/>
            </a:pPr>
            <a:r>
              <a:rPr lang="en-US" dirty="0" smtClean="0"/>
              <a:t> </a:t>
            </a:r>
            <a:endParaRPr lang="en-IN" dirty="0" smtClean="0"/>
          </a:p>
          <a:p>
            <a:pPr lvl="0"/>
            <a:r>
              <a:rPr lang="en-US" dirty="0" smtClean="0"/>
              <a:t>(Tier 3 Cities) - Cluster Label 1 - High Population, Low Sex Ratio, High Growth Rate, High Literacy Rate, High Schools and Teachers, High Venue Counts</a:t>
            </a:r>
            <a:endParaRPr lang="en-IN"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TotalTime>
  <Words>400</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Clustering Cities in Gujarat State of India based on Demographic, Education and Location Data </vt:lpstr>
      <vt:lpstr>Introduction</vt:lpstr>
      <vt:lpstr>Business Problem</vt:lpstr>
      <vt:lpstr>Data Used</vt:lpstr>
      <vt:lpstr>Methodology</vt:lpstr>
      <vt:lpstr>Final DataFrame</vt:lpstr>
      <vt:lpstr>Results – Clustered Cities</vt:lpstr>
      <vt:lpstr>Results – Cluster Mean Values</vt:lpstr>
      <vt:lpstr>Results – Cluster Descriptions based on Cluster Mean Values</vt:lpstr>
      <vt:lpstr>Slide 10</vt:lpstr>
      <vt:lpstr>Some Observations Based on Correlation Coefficients of the DataFrame</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Cities in Gujarat State of India based on Demographic, Education and Location Data </dc:title>
  <dc:creator>Phenil</dc:creator>
  <cp:lastModifiedBy>Phenil</cp:lastModifiedBy>
  <cp:revision>16</cp:revision>
  <dcterms:created xsi:type="dcterms:W3CDTF">2006-08-16T00:00:00Z</dcterms:created>
  <dcterms:modified xsi:type="dcterms:W3CDTF">2019-04-30T14:58:11Z</dcterms:modified>
</cp:coreProperties>
</file>