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58" r:id="rId6"/>
    <p:sldId id="259" r:id="rId7"/>
    <p:sldId id="260" r:id="rId8"/>
    <p:sldId id="261" r:id="rId9"/>
    <p:sldId id="265" r:id="rId10"/>
    <p:sldId id="264" r:id="rId11"/>
    <p:sldId id="262" r:id="rId12"/>
    <p:sldId id="263" r:id="rId13"/>
    <p:sldId id="266" r:id="rId14"/>
    <p:sldId id="272" r:id="rId15"/>
    <p:sldId id="267" r:id="rId16"/>
    <p:sldId id="268" r:id="rId17"/>
    <p:sldId id="271"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332575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1234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4392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290511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7301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06890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0107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214344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16037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269597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6FB6E3-5D8B-406C-9076-B29BD2B6DA25}" type="datetimeFigureOut">
              <a:rPr lang="zh-TW" altLang="en-US" smtClean="0"/>
              <a:t>2015/8/25</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199062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FB6E3-5D8B-406C-9076-B29BD2B6DA25}" type="datetimeFigureOut">
              <a:rPr lang="zh-TW" altLang="en-US" smtClean="0"/>
              <a:t>2015/8/25</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66DF5-6E17-4A69-80D6-F05EDE6F6882}" type="slidenum">
              <a:rPr lang="zh-TW" altLang="en-US" smtClean="0"/>
              <a:t>‹#›</a:t>
            </a:fld>
            <a:endParaRPr lang="zh-TW" altLang="en-US"/>
          </a:p>
        </p:txBody>
      </p:sp>
    </p:spTree>
    <p:extLst>
      <p:ext uri="{BB962C8B-B14F-4D97-AF65-F5344CB8AC3E}">
        <p14:creationId xmlns:p14="http://schemas.microsoft.com/office/powerpoint/2010/main" val="409187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com.cn/html5/html_5_serversentevent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log.tonycube.com/2012/02/html5-canvas-1-canvas.html" TargetMode="External"/><Relationship Id="rId2" Type="http://schemas.openxmlformats.org/officeDocument/2006/relationships/hyperlink" Target="https://developer.mozilla.org/zh-TW/docs/Web/Guide/HTML/Canvas_tutorial" TargetMode="External"/><Relationship Id="rId1" Type="http://schemas.openxmlformats.org/officeDocument/2006/relationships/slideLayout" Target="../slideLayouts/slideLayout2.xml"/><Relationship Id="rId6" Type="http://schemas.openxmlformats.org/officeDocument/2006/relationships/hyperlink" Target="http://www.w3school.com.cn/html5/html_5_app_cache.asp" TargetMode="External"/><Relationship Id="rId5" Type="http://schemas.openxmlformats.org/officeDocument/2006/relationships/hyperlink" Target="http://www.w3school.com.cn/svg/index.asp" TargetMode="External"/><Relationship Id="rId4" Type="http://schemas.openxmlformats.org/officeDocument/2006/relationships/hyperlink" Target="http://www.w3school.com.cn/html5/html_5_canvas_vs_svg.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TeleBoard</a:t>
            </a:r>
            <a:r>
              <a:rPr lang="en-US" altLang="zh-CN" dirty="0" smtClean="0"/>
              <a:t> Design Note</a:t>
            </a:r>
            <a:endParaRPr lang="zh-TW" altLang="en-US" dirty="0"/>
          </a:p>
        </p:txBody>
      </p:sp>
      <p:sp>
        <p:nvSpPr>
          <p:cNvPr id="4" name="文本框 3"/>
          <p:cNvSpPr txBox="1"/>
          <p:nvPr/>
        </p:nvSpPr>
        <p:spPr>
          <a:xfrm>
            <a:off x="4606413" y="5185647"/>
            <a:ext cx="2979174" cy="830997"/>
          </a:xfrm>
          <a:prstGeom prst="rect">
            <a:avLst/>
          </a:prstGeom>
          <a:noFill/>
        </p:spPr>
        <p:txBody>
          <a:bodyPr wrap="square" rtlCol="0">
            <a:spAutoFit/>
          </a:bodyPr>
          <a:lstStyle/>
          <a:p>
            <a:pPr algn="ctr"/>
            <a:r>
              <a:rPr lang="en-US" altLang="zh-CN" sz="4800" dirty="0" smtClean="0">
                <a:solidFill>
                  <a:srgbClr val="0070C0"/>
                </a:solidFill>
                <a:latin typeface="Forte" panose="03060902040502070203" pitchFamily="66" charset="0"/>
              </a:rPr>
              <a:t>Gather</a:t>
            </a:r>
            <a:r>
              <a:rPr lang="en-US" altLang="zh-CN" sz="4800" dirty="0" smtClean="0">
                <a:solidFill>
                  <a:srgbClr val="FF0000"/>
                </a:solidFill>
                <a:latin typeface="Forte" panose="03060902040502070203" pitchFamily="66" charset="0"/>
              </a:rPr>
              <a:t>H</a:t>
            </a:r>
            <a:r>
              <a:rPr lang="en-US" altLang="zh-CN" sz="4800" dirty="0" smtClean="0">
                <a:solidFill>
                  <a:schemeClr val="accent4">
                    <a:lumMod val="60000"/>
                    <a:lumOff val="40000"/>
                  </a:schemeClr>
                </a:solidFill>
                <a:latin typeface="Forte" panose="03060902040502070203" pitchFamily="66" charset="0"/>
              </a:rPr>
              <a:t>u</a:t>
            </a:r>
            <a:r>
              <a:rPr lang="en-US" altLang="zh-CN" sz="4800" dirty="0" smtClean="0">
                <a:solidFill>
                  <a:srgbClr val="00B050"/>
                </a:solidFill>
                <a:latin typeface="Forte" panose="03060902040502070203" pitchFamily="66" charset="0"/>
              </a:rPr>
              <a:t>b</a:t>
            </a:r>
            <a:endParaRPr lang="zh-TW" altLang="en-US" dirty="0">
              <a:solidFill>
                <a:srgbClr val="00B050"/>
              </a:solidFill>
              <a:latin typeface="Forte" panose="03060902040502070203" pitchFamily="66" charset="0"/>
            </a:endParaRPr>
          </a:p>
        </p:txBody>
      </p:sp>
      <p:sp>
        <p:nvSpPr>
          <p:cNvPr id="5" name="副标题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67638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Mouse Cursor</a:t>
            </a:r>
            <a:endParaRPr lang="zh-TW" altLang="en-US" dirty="0"/>
          </a:p>
        </p:txBody>
      </p:sp>
      <p:sp>
        <p:nvSpPr>
          <p:cNvPr id="3" name="内容占位符 2"/>
          <p:cNvSpPr>
            <a:spLocks noGrp="1"/>
          </p:cNvSpPr>
          <p:nvPr>
            <p:ph idx="1"/>
          </p:nvPr>
        </p:nvSpPr>
        <p:spPr/>
        <p:txBody>
          <a:bodyPr/>
          <a:lstStyle/>
          <a:p>
            <a:r>
              <a:rPr lang="en-US" altLang="zh-TW" dirty="0" smtClean="0"/>
              <a:t>Change to different shape by the tool selected or the corresponding function that is taking effect at the moment,</a:t>
            </a:r>
          </a:p>
          <a:p>
            <a:pPr lvl="1"/>
            <a:r>
              <a:rPr lang="en-US" altLang="zh-TW" dirty="0" smtClean="0"/>
              <a:t>Drawing - Pen Point (Round / Square / Marker) of selected size and color</a:t>
            </a:r>
          </a:p>
          <a:p>
            <a:pPr lvl="1"/>
            <a:r>
              <a:rPr lang="en-US" altLang="zh-TW" dirty="0" smtClean="0"/>
              <a:t>Erasing – </a:t>
            </a:r>
            <a:r>
              <a:rPr lang="en-US" altLang="zh-CN" dirty="0" smtClean="0"/>
              <a:t>Area Shape (Round / Square)</a:t>
            </a:r>
            <a:r>
              <a:rPr lang="en-US" altLang="zh-TW" dirty="0" smtClean="0"/>
              <a:t> of selected size</a:t>
            </a:r>
          </a:p>
          <a:p>
            <a:pPr lvl="1"/>
            <a:r>
              <a:rPr lang="en-US" altLang="zh-TW" dirty="0" smtClean="0"/>
              <a:t>Dragging – Hand</a:t>
            </a:r>
          </a:p>
          <a:p>
            <a:pPr lvl="1"/>
            <a:r>
              <a:rPr lang="en-US" altLang="zh-TW" dirty="0" smtClean="0"/>
              <a:t>Clicking – Arrow (</a:t>
            </a:r>
            <a:r>
              <a:rPr lang="en-US" altLang="zh-CN" dirty="0" smtClean="0"/>
              <a:t>mouse input)</a:t>
            </a:r>
            <a:r>
              <a:rPr lang="en-US" altLang="zh-TW" dirty="0" smtClean="0"/>
              <a:t> or none (touch input).</a:t>
            </a:r>
          </a:p>
          <a:p>
            <a:pPr lvl="1"/>
            <a:endParaRPr lang="zh-TW" altLang="en-US" dirty="0"/>
          </a:p>
        </p:txBody>
      </p:sp>
    </p:spTree>
    <p:extLst>
      <p:ext uri="{BB962C8B-B14F-4D97-AF65-F5344CB8AC3E}">
        <p14:creationId xmlns:p14="http://schemas.microsoft.com/office/powerpoint/2010/main" val="225329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Input Device Operation – Mouse, Finger, Pen</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462546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Multi </a:t>
            </a:r>
            <a:r>
              <a:rPr lang="en-US" altLang="zh-CN" dirty="0" smtClean="0"/>
              <a:t>User </a:t>
            </a:r>
            <a:r>
              <a:rPr lang="en-US" altLang="zh-TW" dirty="0" smtClean="0"/>
              <a:t>Session</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49509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Drawing Data Exchange and Synchronization</a:t>
            </a:r>
            <a:endParaRPr lang="zh-TW" altLang="en-US" dirty="0"/>
          </a:p>
        </p:txBody>
      </p:sp>
      <p:sp>
        <p:nvSpPr>
          <p:cNvPr id="3" name="内容占位符 2"/>
          <p:cNvSpPr>
            <a:spLocks noGrp="1"/>
          </p:cNvSpPr>
          <p:nvPr>
            <p:ph idx="1"/>
          </p:nvPr>
        </p:nvSpPr>
        <p:spPr/>
        <p:txBody>
          <a:bodyPr/>
          <a:lstStyle/>
          <a:p>
            <a:r>
              <a:rPr lang="en-US" altLang="zh-CN" dirty="0" smtClean="0"/>
              <a:t>Using HTML5 Server-sent Event method (not supported by IE)</a:t>
            </a:r>
          </a:p>
          <a:p>
            <a:r>
              <a:rPr lang="en-US" altLang="zh-TW" dirty="0" smtClean="0">
                <a:hlinkClick r:id="rId2"/>
              </a:rPr>
              <a:t>http://www.w3school.com.cn/html5/html_5_serversentevents.asp</a:t>
            </a:r>
            <a:endParaRPr lang="en-US" altLang="zh-TW" dirty="0" smtClean="0"/>
          </a:p>
          <a:p>
            <a:r>
              <a:rPr lang="en-US" altLang="zh-TW" dirty="0" smtClean="0"/>
              <a:t>Each conference session will have an ID, a PHP for data exchange events based on server-sent event method will be included in a </a:t>
            </a:r>
            <a:r>
              <a:rPr lang="en-US" altLang="zh-TW" dirty="0" err="1" smtClean="0"/>
              <a:t>ShareBoard</a:t>
            </a:r>
            <a:r>
              <a:rPr lang="en-US" altLang="zh-TW" dirty="0" smtClean="0"/>
              <a:t> page identified by session ID.</a:t>
            </a:r>
          </a:p>
          <a:p>
            <a:r>
              <a:rPr lang="en-US" altLang="zh-TW" dirty="0" smtClean="0"/>
              <a:t>Each client operation on a </a:t>
            </a:r>
            <a:r>
              <a:rPr lang="en-US" altLang="zh-TW" dirty="0" err="1" smtClean="0"/>
              <a:t>ShareBoard</a:t>
            </a:r>
            <a:r>
              <a:rPr lang="en-US" altLang="zh-TW" dirty="0" smtClean="0"/>
              <a:t> will be translated into a (series) action event and submitted to the server with AJAX.</a:t>
            </a:r>
          </a:p>
          <a:p>
            <a:r>
              <a:rPr lang="en-US" altLang="zh-TW" dirty="0" smtClean="0"/>
              <a:t>When server gets an action event, it update its action log and sent a server-event to the other clients.</a:t>
            </a:r>
            <a:endParaRPr lang="zh-TW" altLang="en-US" dirty="0"/>
          </a:p>
        </p:txBody>
      </p:sp>
    </p:spTree>
    <p:extLst>
      <p:ext uri="{BB962C8B-B14F-4D97-AF65-F5344CB8AC3E}">
        <p14:creationId xmlns:p14="http://schemas.microsoft.com/office/powerpoint/2010/main" val="48765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Board Management</a:t>
            </a:r>
            <a:endParaRPr lang="zh-TW" altLang="en-US" dirty="0"/>
          </a:p>
        </p:txBody>
      </p:sp>
      <p:sp>
        <p:nvSpPr>
          <p:cNvPr id="3" name="内容占位符 2"/>
          <p:cNvSpPr>
            <a:spLocks noGrp="1"/>
          </p:cNvSpPr>
          <p:nvPr>
            <p:ph idx="1"/>
          </p:nvPr>
        </p:nvSpPr>
        <p:spPr/>
        <p:txBody>
          <a:bodyPr/>
          <a:lstStyle/>
          <a:p>
            <a:pPr marL="0" indent="0">
              <a:buNone/>
            </a:pPr>
            <a:r>
              <a:rPr lang="en-US" altLang="zh-TW" dirty="0" smtClean="0"/>
              <a:t>Snapshot(s) can be taken any time and can be saved and re-opened in the future. ?how to keep (client or server)? How to retrieve(file name? </a:t>
            </a:r>
            <a:r>
              <a:rPr lang="en-US" altLang="zh-CN" dirty="0" smtClean="0"/>
              <a:t>id?</a:t>
            </a:r>
            <a:r>
              <a:rPr lang="zh-CN" altLang="en-US" dirty="0" smtClean="0"/>
              <a:t>）</a:t>
            </a:r>
            <a:endParaRPr lang="zh-TW" altLang="en-US" dirty="0"/>
          </a:p>
        </p:txBody>
      </p:sp>
    </p:spTree>
    <p:extLst>
      <p:ext uri="{BB962C8B-B14F-4D97-AF65-F5344CB8AC3E}">
        <p14:creationId xmlns:p14="http://schemas.microsoft.com/office/powerpoint/2010/main" val="358203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Hardware Consideration</a:t>
            </a:r>
            <a:endParaRPr lang="zh-TW" altLang="en-US" dirty="0"/>
          </a:p>
        </p:txBody>
      </p:sp>
      <p:sp>
        <p:nvSpPr>
          <p:cNvPr id="3" name="内容占位符 2"/>
          <p:cNvSpPr>
            <a:spLocks noGrp="1"/>
          </p:cNvSpPr>
          <p:nvPr>
            <p:ph idx="1"/>
          </p:nvPr>
        </p:nvSpPr>
        <p:spPr/>
        <p:txBody>
          <a:bodyPr/>
          <a:lstStyle/>
          <a:p>
            <a:r>
              <a:rPr lang="en-US" altLang="zh-TW" dirty="0" smtClean="0"/>
              <a:t>Support PC &amp; mobile device (smart phone, pad, tablet)</a:t>
            </a:r>
          </a:p>
          <a:p>
            <a:r>
              <a:rPr lang="en-US" altLang="zh-TW" dirty="0" smtClean="0"/>
              <a:t>Support mouse &amp; touch input (different events)</a:t>
            </a:r>
          </a:p>
        </p:txBody>
      </p:sp>
    </p:spTree>
    <p:extLst>
      <p:ext uri="{BB962C8B-B14F-4D97-AF65-F5344CB8AC3E}">
        <p14:creationId xmlns:p14="http://schemas.microsoft.com/office/powerpoint/2010/main" val="885027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Related Technology</a:t>
            </a:r>
            <a:endParaRPr lang="zh-TW" altLang="en-US" dirty="0"/>
          </a:p>
        </p:txBody>
      </p:sp>
      <p:sp>
        <p:nvSpPr>
          <p:cNvPr id="3" name="内容占位符 2"/>
          <p:cNvSpPr>
            <a:spLocks noGrp="1"/>
          </p:cNvSpPr>
          <p:nvPr>
            <p:ph idx="1"/>
          </p:nvPr>
        </p:nvSpPr>
        <p:spPr/>
        <p:txBody>
          <a:bodyPr/>
          <a:lstStyle/>
          <a:p>
            <a:endParaRPr lang="en-US" altLang="zh-TW" dirty="0"/>
          </a:p>
          <a:p>
            <a:r>
              <a:rPr lang="en-US" altLang="zh-TW" dirty="0" smtClean="0"/>
              <a:t>HTML5 – Canvas, SVG, </a:t>
            </a:r>
            <a:r>
              <a:rPr lang="en-US" altLang="zh-TW" dirty="0" err="1" smtClean="0"/>
              <a:t>Websocket</a:t>
            </a:r>
            <a:endParaRPr lang="en-US" altLang="zh-TW" dirty="0" smtClean="0"/>
          </a:p>
          <a:p>
            <a:r>
              <a:rPr lang="en-US" altLang="zh-CN" dirty="0" err="1" smtClean="0"/>
              <a:t>Jquery</a:t>
            </a:r>
            <a:endParaRPr lang="en-US" altLang="zh-CN" dirty="0" smtClean="0"/>
          </a:p>
          <a:p>
            <a:r>
              <a:rPr lang="en-US" altLang="zh-CN" dirty="0" smtClean="0"/>
              <a:t>JSON</a:t>
            </a:r>
          </a:p>
          <a:p>
            <a:r>
              <a:rPr lang="en-US" altLang="zh-TW" dirty="0" smtClean="0"/>
              <a:t>Ruby / Ruby on Rails</a:t>
            </a:r>
            <a:endParaRPr lang="zh-TW" altLang="en-US" dirty="0"/>
          </a:p>
        </p:txBody>
      </p:sp>
    </p:spTree>
    <p:extLst>
      <p:ext uri="{BB962C8B-B14F-4D97-AF65-F5344CB8AC3E}">
        <p14:creationId xmlns:p14="http://schemas.microsoft.com/office/powerpoint/2010/main" val="2614646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Reference</a:t>
            </a:r>
            <a:endParaRPr lang="zh-TW" altLang="en-US" dirty="0"/>
          </a:p>
        </p:txBody>
      </p:sp>
      <p:sp>
        <p:nvSpPr>
          <p:cNvPr id="3" name="内容占位符 2"/>
          <p:cNvSpPr>
            <a:spLocks noGrp="1"/>
          </p:cNvSpPr>
          <p:nvPr>
            <p:ph idx="1"/>
          </p:nvPr>
        </p:nvSpPr>
        <p:spPr/>
        <p:txBody>
          <a:bodyPr/>
          <a:lstStyle/>
          <a:p>
            <a:r>
              <a:rPr lang="en-US" altLang="zh-TW" dirty="0" smtClean="0"/>
              <a:t>HTML5 Canvas Tutorial (Mozilla Developer Network, MDN) - </a:t>
            </a:r>
            <a:r>
              <a:rPr lang="en-US" altLang="zh-TW" dirty="0" smtClean="0">
                <a:hlinkClick r:id="rId2"/>
              </a:rPr>
              <a:t>https://developer.mozilla.org/zh-TW/docs/Web/Guide/HTML/Canvas_tutorial</a:t>
            </a:r>
            <a:endParaRPr lang="en-US" altLang="zh-TW" dirty="0" smtClean="0"/>
          </a:p>
          <a:p>
            <a:r>
              <a:rPr lang="en-US" altLang="zh-TW" dirty="0" smtClean="0"/>
              <a:t>HTML5 Canvas Tutorial 1-6 </a:t>
            </a:r>
            <a:r>
              <a:rPr lang="en-US" altLang="zh-TW" dirty="0" smtClean="0">
                <a:hlinkClick r:id="rId3"/>
              </a:rPr>
              <a:t>http://blog.tonycube.com/2012/02/html5-canvas-1-canvas.html</a:t>
            </a:r>
            <a:endParaRPr lang="en-US" altLang="zh-TW" dirty="0" smtClean="0"/>
          </a:p>
          <a:p>
            <a:r>
              <a:rPr lang="en-US" altLang="zh-TW" dirty="0">
                <a:hlinkClick r:id="rId4"/>
              </a:rPr>
              <a:t>http://www.w3school.com.cn/html5/html_5_canvas_vs_svg.asp</a:t>
            </a:r>
            <a:endParaRPr lang="en-US" altLang="zh-TW" dirty="0"/>
          </a:p>
          <a:p>
            <a:r>
              <a:rPr lang="en-US" altLang="zh-TW" dirty="0"/>
              <a:t>SVG - </a:t>
            </a:r>
            <a:r>
              <a:rPr lang="en-US" altLang="zh-TW" dirty="0">
                <a:hlinkClick r:id="rId5"/>
              </a:rPr>
              <a:t>http://www.w3school.com.cn/svg/index.asp</a:t>
            </a:r>
            <a:endParaRPr lang="en-US" altLang="zh-TW" dirty="0"/>
          </a:p>
          <a:p>
            <a:r>
              <a:rPr lang="en-US" altLang="zh-TW" dirty="0">
                <a:hlinkClick r:id="rId6"/>
              </a:rPr>
              <a:t>http://www.w3school.com.cn/html5/html_5_app_cache.asp</a:t>
            </a:r>
            <a:endParaRPr lang="en-US" altLang="zh-TW" dirty="0"/>
          </a:p>
          <a:p>
            <a:endParaRPr lang="zh-TW" altLang="en-US" dirty="0"/>
          </a:p>
          <a:p>
            <a:endParaRPr lang="en-US" altLang="zh-TW" dirty="0" smtClean="0"/>
          </a:p>
          <a:p>
            <a:endParaRPr lang="zh-TW" altLang="en-US" dirty="0"/>
          </a:p>
        </p:txBody>
      </p:sp>
    </p:spTree>
    <p:extLst>
      <p:ext uri="{BB962C8B-B14F-4D97-AF65-F5344CB8AC3E}">
        <p14:creationId xmlns:p14="http://schemas.microsoft.com/office/powerpoint/2010/main" val="1638268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About</a:t>
            </a:r>
            <a:endParaRPr lang="zh-TW" altLang="en-US" dirty="0"/>
          </a:p>
        </p:txBody>
      </p:sp>
      <p:sp>
        <p:nvSpPr>
          <p:cNvPr id="3" name="内容占位符 2"/>
          <p:cNvSpPr>
            <a:spLocks noGrp="1"/>
          </p:cNvSpPr>
          <p:nvPr>
            <p:ph idx="1"/>
          </p:nvPr>
        </p:nvSpPr>
        <p:spPr/>
        <p:txBody>
          <a:bodyPr/>
          <a:lstStyle/>
          <a:p>
            <a:r>
              <a:rPr lang="en-US" altLang="zh-TW" dirty="0" err="1" smtClean="0"/>
              <a:t>TeleBoard</a:t>
            </a:r>
            <a:r>
              <a:rPr lang="en-US" altLang="zh-TW" dirty="0" smtClean="0"/>
              <a:t> is one feature of the </a:t>
            </a:r>
            <a:r>
              <a:rPr lang="en-US" altLang="zh-TW" dirty="0" smtClean="0"/>
              <a:t>GatherHub project </a:t>
            </a:r>
            <a:r>
              <a:rPr lang="en-US" altLang="zh-TW" dirty="0" smtClean="0"/>
              <a:t>which is to provide an online white board application for people and community who has the demand for interactive online discussion, education, or presentation from different location.</a:t>
            </a:r>
          </a:p>
          <a:p>
            <a:r>
              <a:rPr lang="en-US" altLang="zh-TW" dirty="0" smtClean="0"/>
              <a:t>GATHROOM project is a website project to provide web based conference room application (expandable open framework) to serve the increasing distributed communication need.</a:t>
            </a:r>
          </a:p>
          <a:p>
            <a:endParaRPr lang="en-US" altLang="zh-TW" dirty="0" smtClean="0"/>
          </a:p>
          <a:p>
            <a:pPr marL="0" indent="0">
              <a:buNone/>
            </a:pPr>
            <a:r>
              <a:rPr lang="en-US" altLang="zh-TW" dirty="0" smtClean="0"/>
              <a:t>p.s. Originally, </a:t>
            </a:r>
            <a:r>
              <a:rPr lang="en-US" altLang="zh-TW" dirty="0" err="1" smtClean="0"/>
              <a:t>TeleBoard</a:t>
            </a:r>
            <a:r>
              <a:rPr lang="en-US" altLang="zh-TW" dirty="0" smtClean="0"/>
              <a:t> was created to resolve our own needs for the collaboration among our distributed development team members.</a:t>
            </a:r>
            <a:endParaRPr lang="zh-TW" altLang="en-US" dirty="0"/>
          </a:p>
        </p:txBody>
      </p:sp>
    </p:spTree>
    <p:extLst>
      <p:ext uri="{BB962C8B-B14F-4D97-AF65-F5344CB8AC3E}">
        <p14:creationId xmlns:p14="http://schemas.microsoft.com/office/powerpoint/2010/main" val="374828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Basic Requirements</a:t>
            </a:r>
            <a:endParaRPr lang="zh-TW" altLang="en-US" dirty="0"/>
          </a:p>
        </p:txBody>
      </p:sp>
      <p:sp>
        <p:nvSpPr>
          <p:cNvPr id="3" name="内容占位符 2"/>
          <p:cNvSpPr>
            <a:spLocks noGrp="1"/>
          </p:cNvSpPr>
          <p:nvPr>
            <p:ph idx="1"/>
          </p:nvPr>
        </p:nvSpPr>
        <p:spPr/>
        <p:txBody>
          <a:bodyPr/>
          <a:lstStyle/>
          <a:p>
            <a:endParaRPr lang="en-US" altLang="zh-TW" dirty="0" smtClean="0"/>
          </a:p>
          <a:p>
            <a:r>
              <a:rPr lang="en-US" altLang="zh-TW" dirty="0" smtClean="0"/>
              <a:t>Open </a:t>
            </a:r>
            <a:r>
              <a:rPr lang="en-US" altLang="zh-TW" dirty="0"/>
              <a:t>&amp; Free – no registration required. </a:t>
            </a:r>
            <a:r>
              <a:rPr lang="en-US" altLang="zh-TW" dirty="0" smtClean="0"/>
              <a:t>(Will some kind of social network </a:t>
            </a:r>
            <a:r>
              <a:rPr lang="en-US" altLang="zh-CN" dirty="0" smtClean="0"/>
              <a:t>identification authentication be better or helpful?)</a:t>
            </a:r>
            <a:endParaRPr lang="en-US" altLang="zh-TW" dirty="0"/>
          </a:p>
          <a:p>
            <a:r>
              <a:rPr lang="en-US" altLang="zh-TW" dirty="0"/>
              <a:t>Multiple independent sessions - a white board will be created in a session for its users. Each white board is independent.</a:t>
            </a:r>
          </a:p>
          <a:p>
            <a:r>
              <a:rPr lang="en-US" altLang="zh-TW" dirty="0"/>
              <a:t>Participants and audience – participant can paint white board while audience can watch only. Up to 5 participants, 20 audience.</a:t>
            </a:r>
          </a:p>
          <a:p>
            <a:r>
              <a:rPr lang="en-US" altLang="zh-TW" dirty="0" err="1"/>
              <a:t>Realtiem</a:t>
            </a:r>
            <a:r>
              <a:rPr lang="en-US" altLang="zh-TW" dirty="0"/>
              <a:t> and delay –</a:t>
            </a:r>
          </a:p>
          <a:p>
            <a:r>
              <a:rPr lang="en-US" altLang="zh-TW" dirty="0"/>
              <a:t>Save &amp; snapshot</a:t>
            </a:r>
            <a:endParaRPr lang="zh-TW" altLang="en-US" dirty="0"/>
          </a:p>
          <a:p>
            <a:endParaRPr lang="zh-TW" altLang="en-US" dirty="0"/>
          </a:p>
        </p:txBody>
      </p:sp>
    </p:spTree>
    <p:extLst>
      <p:ext uri="{BB962C8B-B14F-4D97-AF65-F5344CB8AC3E}">
        <p14:creationId xmlns:p14="http://schemas.microsoft.com/office/powerpoint/2010/main" val="173800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Appearance</a:t>
            </a:r>
            <a:endParaRPr lang="zh-TW" altLang="en-US" dirty="0"/>
          </a:p>
        </p:txBody>
      </p:sp>
      <p:sp>
        <p:nvSpPr>
          <p:cNvPr id="4" name="矩形 3"/>
          <p:cNvSpPr/>
          <p:nvPr/>
        </p:nvSpPr>
        <p:spPr>
          <a:xfrm>
            <a:off x="1873045" y="2168013"/>
            <a:ext cx="7742903" cy="402631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Drawing Area</a:t>
            </a:r>
            <a:endParaRPr lang="zh-TW" altLang="en-US" dirty="0">
              <a:solidFill>
                <a:schemeClr val="tx1"/>
              </a:solidFill>
            </a:endParaRPr>
          </a:p>
        </p:txBody>
      </p:sp>
      <p:sp>
        <p:nvSpPr>
          <p:cNvPr id="6" name="饼形 5"/>
          <p:cNvSpPr/>
          <p:nvPr/>
        </p:nvSpPr>
        <p:spPr>
          <a:xfrm>
            <a:off x="9201948" y="5773994"/>
            <a:ext cx="828000" cy="828000"/>
          </a:xfrm>
          <a:prstGeom prst="pie">
            <a:avLst>
              <a:gd name="adj1" fmla="val 10800000"/>
              <a:gd name="adj2" fmla="val 16200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7" name="文本框 6"/>
          <p:cNvSpPr txBox="1"/>
          <p:nvPr/>
        </p:nvSpPr>
        <p:spPr>
          <a:xfrm>
            <a:off x="10006780" y="5589328"/>
            <a:ext cx="1224117" cy="369332"/>
          </a:xfrm>
          <a:prstGeom prst="rect">
            <a:avLst/>
          </a:prstGeom>
          <a:noFill/>
        </p:spPr>
        <p:txBody>
          <a:bodyPr wrap="square" rtlCol="0">
            <a:spAutoFit/>
          </a:bodyPr>
          <a:lstStyle/>
          <a:p>
            <a:r>
              <a:rPr lang="en-US" altLang="zh-TW" dirty="0" smtClean="0"/>
              <a:t>Toolbox</a:t>
            </a:r>
            <a:endParaRPr lang="zh-TW" altLang="en-US" dirty="0"/>
          </a:p>
        </p:txBody>
      </p:sp>
      <p:cxnSp>
        <p:nvCxnSpPr>
          <p:cNvPr id="9" name="直接连接符 8"/>
          <p:cNvCxnSpPr>
            <a:stCxn id="6" idx="3"/>
            <a:endCxn id="7" idx="1"/>
          </p:cNvCxnSpPr>
          <p:nvPr/>
        </p:nvCxnSpPr>
        <p:spPr>
          <a:xfrm>
            <a:off x="9615948" y="5773994"/>
            <a:ext cx="390832" cy="0"/>
          </a:xfrm>
          <a:prstGeom prst="line">
            <a:avLst/>
          </a:prstGeom>
        </p:spPr>
        <p:style>
          <a:lnRef idx="2">
            <a:schemeClr val="dk1"/>
          </a:lnRef>
          <a:fillRef idx="0">
            <a:schemeClr val="dk1"/>
          </a:fillRef>
          <a:effectRef idx="1">
            <a:schemeClr val="dk1"/>
          </a:effectRef>
          <a:fontRef idx="minor">
            <a:schemeClr val="tx1"/>
          </a:fontRef>
        </p:style>
      </p:cxnSp>
      <p:sp>
        <p:nvSpPr>
          <p:cNvPr id="13" name="矩形 12"/>
          <p:cNvSpPr/>
          <p:nvPr/>
        </p:nvSpPr>
        <p:spPr>
          <a:xfrm>
            <a:off x="1873045" y="2168013"/>
            <a:ext cx="1681316" cy="943897"/>
          </a:xfrm>
          <a:prstGeom prst="rect">
            <a:avLst/>
          </a:prstGeom>
          <a:solidFill>
            <a:schemeClr val="accent4">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Full View Window</a:t>
            </a:r>
            <a:endParaRPr lang="zh-TW" altLang="en-US" dirty="0">
              <a:solidFill>
                <a:schemeClr val="tx1"/>
              </a:solidFill>
            </a:endParaRPr>
          </a:p>
        </p:txBody>
      </p:sp>
      <p:cxnSp>
        <p:nvCxnSpPr>
          <p:cNvPr id="15" name="直接连接符 14"/>
          <p:cNvCxnSpPr/>
          <p:nvPr/>
        </p:nvCxnSpPr>
        <p:spPr>
          <a:xfrm>
            <a:off x="3849328" y="5958660"/>
            <a:ext cx="3790336"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633883" y="5848047"/>
            <a:ext cx="221226" cy="221226"/>
          </a:xfrm>
          <a:prstGeom prst="ellipse">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加号 16"/>
          <p:cNvSpPr/>
          <p:nvPr/>
        </p:nvSpPr>
        <p:spPr>
          <a:xfrm>
            <a:off x="7713408" y="5868660"/>
            <a:ext cx="180000" cy="180000"/>
          </a:xfrm>
          <a:prstGeom prst="mathPlus">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
        <p:nvSpPr>
          <p:cNvPr id="18" name="减号 17"/>
          <p:cNvSpPr/>
          <p:nvPr/>
        </p:nvSpPr>
        <p:spPr>
          <a:xfrm>
            <a:off x="3563912" y="5868660"/>
            <a:ext cx="180000" cy="180000"/>
          </a:xfrm>
          <a:prstGeom prst="mathMinus">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文本框 18"/>
          <p:cNvSpPr txBox="1"/>
          <p:nvPr/>
        </p:nvSpPr>
        <p:spPr>
          <a:xfrm>
            <a:off x="4734231" y="6417328"/>
            <a:ext cx="2020529" cy="369332"/>
          </a:xfrm>
          <a:prstGeom prst="rect">
            <a:avLst/>
          </a:prstGeom>
          <a:noFill/>
        </p:spPr>
        <p:txBody>
          <a:bodyPr wrap="square" rtlCol="0">
            <a:spAutoFit/>
          </a:bodyPr>
          <a:lstStyle/>
          <a:p>
            <a:pPr algn="ctr"/>
            <a:r>
              <a:rPr lang="en-US" altLang="zh-TW" dirty="0" smtClean="0"/>
              <a:t>Zoom Slider</a:t>
            </a:r>
            <a:endParaRPr lang="zh-TW" altLang="en-US" dirty="0"/>
          </a:p>
        </p:txBody>
      </p:sp>
      <p:cxnSp>
        <p:nvCxnSpPr>
          <p:cNvPr id="21" name="直接连接符 20"/>
          <p:cNvCxnSpPr>
            <a:stCxn id="16" idx="4"/>
            <a:endCxn id="19" idx="0"/>
          </p:cNvCxnSpPr>
          <p:nvPr/>
        </p:nvCxnSpPr>
        <p:spPr>
          <a:xfrm>
            <a:off x="5744496" y="6069273"/>
            <a:ext cx="0" cy="3480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54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Drawing Area</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72250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Full View Window</a:t>
            </a:r>
            <a:endParaRPr lang="zh-TW" altLang="en-US" dirty="0"/>
          </a:p>
        </p:txBody>
      </p:sp>
      <p:sp>
        <p:nvSpPr>
          <p:cNvPr id="3" name="内容占位符 2"/>
          <p:cNvSpPr>
            <a:spLocks noGrp="1"/>
          </p:cNvSpPr>
          <p:nvPr>
            <p:ph idx="1"/>
          </p:nvPr>
        </p:nvSpPr>
        <p:spPr/>
        <p:txBody>
          <a:bodyPr/>
          <a:lstStyle/>
          <a:p>
            <a:r>
              <a:rPr lang="en-US" altLang="zh-CN" dirty="0" smtClean="0"/>
              <a:t>Only displayed  when zoom rate &gt; 120% (Default, adjustable in settings and saved in cookie)</a:t>
            </a:r>
          </a:p>
          <a:p>
            <a:r>
              <a:rPr lang="en-US" altLang="zh-CN" dirty="0" smtClean="0"/>
              <a:t>Default size is 1/8 width and height of drawing area and can be resize up to 1/4 width and height, ratio cannot be changed.</a:t>
            </a:r>
          </a:p>
          <a:p>
            <a:r>
              <a:rPr lang="en-US" altLang="zh-CN" dirty="0" smtClean="0"/>
              <a:t>Default on the top-left corner, can be dragged to any other place within the drawing area and will stick to the corner or side of drawing area when it reach or close to the corner or side of drawing area.</a:t>
            </a:r>
          </a:p>
          <a:p>
            <a:r>
              <a:rPr lang="en-US" altLang="zh-CN" dirty="0" smtClean="0"/>
              <a:t>Double click will release full view window and set zoom rate to 100%.</a:t>
            </a:r>
          </a:p>
          <a:p>
            <a:endParaRPr lang="zh-TW" altLang="en-US" dirty="0"/>
          </a:p>
        </p:txBody>
      </p:sp>
    </p:spTree>
    <p:extLst>
      <p:ext uri="{BB962C8B-B14F-4D97-AF65-F5344CB8AC3E}">
        <p14:creationId xmlns:p14="http://schemas.microsoft.com/office/powerpoint/2010/main" val="3112936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Zoom Slider</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0877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Toolbox</a:t>
            </a:r>
            <a:endParaRPr lang="zh-TW" altLang="en-US" dirty="0"/>
          </a:p>
        </p:txBody>
      </p:sp>
      <p:sp>
        <p:nvSpPr>
          <p:cNvPr id="3" name="内容占位符 2"/>
          <p:cNvSpPr>
            <a:spLocks noGrp="1"/>
          </p:cNvSpPr>
          <p:nvPr>
            <p:ph idx="1"/>
          </p:nvPr>
        </p:nvSpPr>
        <p:spPr/>
        <p:txBody>
          <a:bodyPr>
            <a:normAutofit fontScale="85000" lnSpcReduction="20000"/>
          </a:bodyPr>
          <a:lstStyle/>
          <a:p>
            <a:r>
              <a:rPr lang="en-US" altLang="zh-TW" dirty="0" smtClean="0"/>
              <a:t>Pen Shape – Round, Square, Marker</a:t>
            </a:r>
          </a:p>
          <a:p>
            <a:r>
              <a:rPr lang="en-US" altLang="zh-TW" dirty="0" smtClean="0"/>
              <a:t>Color Palette – Black, White, Red, Blue, Green, Yellow</a:t>
            </a:r>
          </a:p>
          <a:p>
            <a:r>
              <a:rPr lang="en-US" altLang="zh-CN" dirty="0" smtClean="0"/>
              <a:t>Eraser</a:t>
            </a:r>
          </a:p>
          <a:p>
            <a:r>
              <a:rPr lang="en-US" altLang="zh-CN" dirty="0" smtClean="0"/>
              <a:t>Sizer</a:t>
            </a:r>
          </a:p>
          <a:p>
            <a:r>
              <a:rPr lang="en-US" altLang="zh-CN" dirty="0" smtClean="0"/>
              <a:t>Geometry – Line, Triangle, Square, Circle, Polygon</a:t>
            </a:r>
          </a:p>
          <a:p>
            <a:r>
              <a:rPr lang="en-US" altLang="zh-CN" dirty="0" smtClean="0"/>
              <a:t>Picker – Area (Round / Square / Free draw), Object</a:t>
            </a:r>
          </a:p>
          <a:p>
            <a:r>
              <a:rPr lang="en-US" altLang="zh-CN" dirty="0" smtClean="0"/>
              <a:t>Board – Clear, Save, List, Record, Undo, Redo</a:t>
            </a:r>
          </a:p>
          <a:p>
            <a:r>
              <a:rPr lang="en-US" altLang="zh-TW" dirty="0" smtClean="0"/>
              <a:t>Settings</a:t>
            </a:r>
          </a:p>
          <a:p>
            <a:pPr lvl="1"/>
            <a:r>
              <a:rPr lang="en-US" altLang="zh-TW" dirty="0" smtClean="0"/>
              <a:t>Background color</a:t>
            </a:r>
          </a:p>
          <a:p>
            <a:pPr lvl="1"/>
            <a:r>
              <a:rPr lang="en-US" altLang="zh-TW" dirty="0" smtClean="0"/>
              <a:t>Size of drawing area</a:t>
            </a:r>
          </a:p>
          <a:p>
            <a:pPr lvl="1"/>
            <a:r>
              <a:rPr lang="en-US" altLang="zh-TW" dirty="0" smtClean="0"/>
              <a:t>Default values</a:t>
            </a:r>
          </a:p>
          <a:p>
            <a:pPr lvl="1"/>
            <a:r>
              <a:rPr lang="en-US" altLang="zh-TW" dirty="0" smtClean="0"/>
              <a:t>Cookies</a:t>
            </a:r>
            <a:endParaRPr lang="zh-TW" altLang="en-US" dirty="0"/>
          </a:p>
        </p:txBody>
      </p:sp>
      <p:grpSp>
        <p:nvGrpSpPr>
          <p:cNvPr id="87" name="组合 86"/>
          <p:cNvGrpSpPr/>
          <p:nvPr/>
        </p:nvGrpSpPr>
        <p:grpSpPr>
          <a:xfrm>
            <a:off x="11026285" y="250091"/>
            <a:ext cx="648000" cy="648000"/>
            <a:chOff x="11026285" y="250091"/>
            <a:chExt cx="648000" cy="648000"/>
          </a:xfrm>
        </p:grpSpPr>
        <p:sp>
          <p:nvSpPr>
            <p:cNvPr id="7" name="泪滴形 6"/>
            <p:cNvSpPr/>
            <p:nvPr/>
          </p:nvSpPr>
          <p:spPr>
            <a:xfrm rot="10322262">
              <a:off x="11184054" y="644263"/>
              <a:ext cx="125183" cy="125049"/>
            </a:xfrm>
            <a:prstGeom prst="teardrop">
              <a:avLst>
                <a:gd name="adj" fmla="val 20000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8" name="矩形 7"/>
            <p:cNvSpPr/>
            <p:nvPr/>
          </p:nvSpPr>
          <p:spPr>
            <a:xfrm rot="13023723">
              <a:off x="11334569" y="308502"/>
              <a:ext cx="136528" cy="3920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9" name="椭圆 8"/>
            <p:cNvSpPr/>
            <p:nvPr/>
          </p:nvSpPr>
          <p:spPr>
            <a:xfrm>
              <a:off x="11026285" y="250091"/>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25" name="组合 24"/>
          <p:cNvGrpSpPr/>
          <p:nvPr/>
        </p:nvGrpSpPr>
        <p:grpSpPr>
          <a:xfrm rot="20790330">
            <a:off x="11026286" y="1001433"/>
            <a:ext cx="648000" cy="648000"/>
            <a:chOff x="9304640" y="1690687"/>
            <a:chExt cx="2160000" cy="2160000"/>
          </a:xfrm>
        </p:grpSpPr>
        <p:grpSp>
          <p:nvGrpSpPr>
            <p:cNvPr id="23" name="组合 22"/>
            <p:cNvGrpSpPr/>
            <p:nvPr/>
          </p:nvGrpSpPr>
          <p:grpSpPr>
            <a:xfrm>
              <a:off x="9479431" y="2196098"/>
              <a:ext cx="1810418" cy="1149178"/>
              <a:chOff x="9378777" y="2111600"/>
              <a:chExt cx="1810418" cy="1149178"/>
            </a:xfrm>
          </p:grpSpPr>
          <p:sp>
            <p:nvSpPr>
              <p:cNvPr id="21" name="任意多边形 20"/>
              <p:cNvSpPr/>
              <p:nvPr/>
            </p:nvSpPr>
            <p:spPr>
              <a:xfrm>
                <a:off x="9378777" y="2111600"/>
                <a:ext cx="1810418" cy="1149178"/>
              </a:xfrm>
              <a:custGeom>
                <a:avLst/>
                <a:gdLst>
                  <a:gd name="connsiteX0" fmla="*/ 905209 w 1810418"/>
                  <a:gd name="connsiteY0" fmla="*/ 0 h 1149178"/>
                  <a:gd name="connsiteX1" fmla="*/ 1810418 w 1810418"/>
                  <a:gd name="connsiteY1" fmla="*/ 574589 h 1149178"/>
                  <a:gd name="connsiteX2" fmla="*/ 905209 w 1810418"/>
                  <a:gd name="connsiteY2" fmla="*/ 1149178 h 1149178"/>
                  <a:gd name="connsiteX3" fmla="*/ 552861 w 1810418"/>
                  <a:gd name="connsiteY3" fmla="*/ 1104024 h 1149178"/>
                  <a:gd name="connsiteX4" fmla="*/ 509802 w 1810418"/>
                  <a:gd name="connsiteY4" fmla="*/ 1089189 h 1149178"/>
                  <a:gd name="connsiteX5" fmla="*/ 570010 w 1810418"/>
                  <a:gd name="connsiteY5" fmla="*/ 1044430 h 1149178"/>
                  <a:gd name="connsiteX6" fmla="*/ 667189 w 1810418"/>
                  <a:gd name="connsiteY6" fmla="*/ 876795 h 1149178"/>
                  <a:gd name="connsiteX7" fmla="*/ 250371 w 1810418"/>
                  <a:gd name="connsiteY7" fmla="*/ 817257 h 1149178"/>
                  <a:gd name="connsiteX8" fmla="*/ 109405 w 1810418"/>
                  <a:gd name="connsiteY8" fmla="*/ 843000 h 1149178"/>
                  <a:gd name="connsiteX9" fmla="*/ 71136 w 1810418"/>
                  <a:gd name="connsiteY9" fmla="*/ 798245 h 1149178"/>
                  <a:gd name="connsiteX10" fmla="*/ 0 w 1810418"/>
                  <a:gd name="connsiteY10" fmla="*/ 574589 h 1149178"/>
                  <a:gd name="connsiteX11" fmla="*/ 905209 w 1810418"/>
                  <a:gd name="connsiteY11" fmla="*/ 0 h 114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0418" h="1149178">
                    <a:moveTo>
                      <a:pt x="905209" y="0"/>
                    </a:moveTo>
                    <a:cubicBezTo>
                      <a:pt x="1405142" y="0"/>
                      <a:pt x="1810418" y="257252"/>
                      <a:pt x="1810418" y="574589"/>
                    </a:cubicBezTo>
                    <a:cubicBezTo>
                      <a:pt x="1810418" y="891926"/>
                      <a:pt x="1405142" y="1149178"/>
                      <a:pt x="905209" y="1149178"/>
                    </a:cubicBezTo>
                    <a:cubicBezTo>
                      <a:pt x="780226" y="1149178"/>
                      <a:pt x="661159" y="1133100"/>
                      <a:pt x="552861" y="1104024"/>
                    </a:cubicBezTo>
                    <a:lnTo>
                      <a:pt x="509802" y="1089189"/>
                    </a:lnTo>
                    <a:lnTo>
                      <a:pt x="570010" y="1044430"/>
                    </a:lnTo>
                    <a:cubicBezTo>
                      <a:pt x="645485" y="980487"/>
                      <a:pt x="682312" y="921659"/>
                      <a:pt x="667189" y="876795"/>
                    </a:cubicBezTo>
                    <a:cubicBezTo>
                      <a:pt x="641984" y="802021"/>
                      <a:pt x="478440" y="783732"/>
                      <a:pt x="250371" y="817257"/>
                    </a:cubicBezTo>
                    <a:lnTo>
                      <a:pt x="109405" y="843000"/>
                    </a:lnTo>
                    <a:lnTo>
                      <a:pt x="71136" y="798245"/>
                    </a:lnTo>
                    <a:cubicBezTo>
                      <a:pt x="25330" y="729502"/>
                      <a:pt x="0" y="653923"/>
                      <a:pt x="0" y="574589"/>
                    </a:cubicBezTo>
                    <a:cubicBezTo>
                      <a:pt x="0" y="257252"/>
                      <a:pt x="405276" y="0"/>
                      <a:pt x="905209" y="0"/>
                    </a:cubicBezTo>
                    <a:close/>
                  </a:path>
                </a:pathLst>
              </a:cu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3" name="椭圆 12"/>
              <p:cNvSpPr/>
              <p:nvPr/>
            </p:nvSpPr>
            <p:spPr>
              <a:xfrm rot="1704288">
                <a:off x="9632173" y="2440762"/>
                <a:ext cx="448984" cy="240549"/>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4" name="椭圆 13"/>
              <p:cNvSpPr/>
              <p:nvPr/>
            </p:nvSpPr>
            <p:spPr>
              <a:xfrm rot="2982566">
                <a:off x="9949029" y="2304543"/>
                <a:ext cx="448984" cy="24054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5" name="椭圆 14"/>
              <p:cNvSpPr/>
              <p:nvPr/>
            </p:nvSpPr>
            <p:spPr>
              <a:xfrm rot="3532593">
                <a:off x="10343967" y="2318214"/>
                <a:ext cx="448984" cy="24054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22" name="椭圆 21"/>
              <p:cNvSpPr/>
              <p:nvPr/>
            </p:nvSpPr>
            <p:spPr>
              <a:xfrm rot="4469637">
                <a:off x="10708634" y="2499873"/>
                <a:ext cx="448984" cy="24054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sp>
          <p:nvSpPr>
            <p:cNvPr id="24" name="椭圆 23"/>
            <p:cNvSpPr/>
            <p:nvPr/>
          </p:nvSpPr>
          <p:spPr>
            <a:xfrm>
              <a:off x="9304640" y="1690687"/>
              <a:ext cx="2160000" cy="2160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33" name="组合 32"/>
          <p:cNvGrpSpPr/>
          <p:nvPr/>
        </p:nvGrpSpPr>
        <p:grpSpPr>
          <a:xfrm>
            <a:off x="11026286" y="1779539"/>
            <a:ext cx="648000" cy="648000"/>
            <a:chOff x="9969690" y="3011515"/>
            <a:chExt cx="900000" cy="900000"/>
          </a:xfrm>
        </p:grpSpPr>
        <p:grpSp>
          <p:nvGrpSpPr>
            <p:cNvPr id="31" name="组合 30"/>
            <p:cNvGrpSpPr/>
            <p:nvPr/>
          </p:nvGrpSpPr>
          <p:grpSpPr>
            <a:xfrm rot="13288080">
              <a:off x="10257690" y="3153045"/>
              <a:ext cx="324000" cy="616941"/>
              <a:chOff x="10272875" y="3152136"/>
              <a:chExt cx="324000" cy="616941"/>
            </a:xfrm>
          </p:grpSpPr>
          <p:sp>
            <p:nvSpPr>
              <p:cNvPr id="29" name="矩形 28"/>
              <p:cNvSpPr/>
              <p:nvPr/>
            </p:nvSpPr>
            <p:spPr>
              <a:xfrm>
                <a:off x="10290875" y="3152136"/>
                <a:ext cx="288000" cy="1800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0" name="矩形 29"/>
              <p:cNvSpPr/>
              <p:nvPr/>
            </p:nvSpPr>
            <p:spPr>
              <a:xfrm>
                <a:off x="10272875" y="3319627"/>
                <a:ext cx="324000" cy="449450"/>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sp>
          <p:nvSpPr>
            <p:cNvPr id="32" name="椭圆 31"/>
            <p:cNvSpPr/>
            <p:nvPr/>
          </p:nvSpPr>
          <p:spPr>
            <a:xfrm>
              <a:off x="9969690" y="3011515"/>
              <a:ext cx="900000" cy="900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44" name="组合 43"/>
          <p:cNvGrpSpPr/>
          <p:nvPr/>
        </p:nvGrpSpPr>
        <p:grpSpPr>
          <a:xfrm>
            <a:off x="11026286" y="2557645"/>
            <a:ext cx="648000" cy="648000"/>
            <a:chOff x="9162535" y="2594195"/>
            <a:chExt cx="1188000" cy="1188000"/>
          </a:xfrm>
        </p:grpSpPr>
        <p:grpSp>
          <p:nvGrpSpPr>
            <p:cNvPr id="41" name="组合 40"/>
            <p:cNvGrpSpPr/>
            <p:nvPr/>
          </p:nvGrpSpPr>
          <p:grpSpPr>
            <a:xfrm>
              <a:off x="9540535" y="2726350"/>
              <a:ext cx="432000" cy="923690"/>
              <a:chOff x="9558165" y="2830193"/>
              <a:chExt cx="432000" cy="923690"/>
            </a:xfrm>
          </p:grpSpPr>
          <p:sp>
            <p:nvSpPr>
              <p:cNvPr id="37" name="椭圆 36"/>
              <p:cNvSpPr/>
              <p:nvPr/>
            </p:nvSpPr>
            <p:spPr>
              <a:xfrm>
                <a:off x="9684165" y="2830193"/>
                <a:ext cx="180000" cy="180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38" name="椭圆 37"/>
              <p:cNvSpPr/>
              <p:nvPr/>
            </p:nvSpPr>
            <p:spPr>
              <a:xfrm>
                <a:off x="9648165" y="3040038"/>
                <a:ext cx="252000" cy="25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39" name="椭圆 38"/>
              <p:cNvSpPr/>
              <p:nvPr/>
            </p:nvSpPr>
            <p:spPr>
              <a:xfrm>
                <a:off x="9558165" y="3321883"/>
                <a:ext cx="432000" cy="43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sp>
          <p:nvSpPr>
            <p:cNvPr id="40" name="椭圆 39"/>
            <p:cNvSpPr/>
            <p:nvPr/>
          </p:nvSpPr>
          <p:spPr>
            <a:xfrm>
              <a:off x="9162535" y="2594195"/>
              <a:ext cx="1188000" cy="118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50" name="组合 49"/>
          <p:cNvGrpSpPr/>
          <p:nvPr/>
        </p:nvGrpSpPr>
        <p:grpSpPr>
          <a:xfrm>
            <a:off x="11026286" y="3335751"/>
            <a:ext cx="648000" cy="648000"/>
            <a:chOff x="8118389" y="2066884"/>
            <a:chExt cx="1440000" cy="1440000"/>
          </a:xfrm>
        </p:grpSpPr>
        <p:grpSp>
          <p:nvGrpSpPr>
            <p:cNvPr id="48" name="组合 47"/>
            <p:cNvGrpSpPr/>
            <p:nvPr/>
          </p:nvGrpSpPr>
          <p:grpSpPr>
            <a:xfrm>
              <a:off x="8362765" y="2346753"/>
              <a:ext cx="951248" cy="880262"/>
              <a:chOff x="8406412" y="2436065"/>
              <a:chExt cx="951248" cy="880262"/>
            </a:xfrm>
          </p:grpSpPr>
          <p:sp>
            <p:nvSpPr>
              <p:cNvPr id="46" name="椭圆 45"/>
              <p:cNvSpPr/>
              <p:nvPr/>
            </p:nvSpPr>
            <p:spPr>
              <a:xfrm>
                <a:off x="8637373" y="2436065"/>
                <a:ext cx="605481" cy="578984"/>
              </a:xfrm>
              <a:prstGeom prst="ellips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5" name="矩形 44"/>
              <p:cNvSpPr/>
              <p:nvPr/>
            </p:nvSpPr>
            <p:spPr>
              <a:xfrm>
                <a:off x="8406412" y="2665439"/>
                <a:ext cx="467174" cy="500085"/>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7" name="等腰三角形 46"/>
              <p:cNvSpPr/>
              <p:nvPr/>
            </p:nvSpPr>
            <p:spPr>
              <a:xfrm>
                <a:off x="8620474" y="2739080"/>
                <a:ext cx="737186" cy="577247"/>
              </a:xfrm>
              <a:prstGeom prst="triangl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sp>
          <p:nvSpPr>
            <p:cNvPr id="49" name="椭圆 48"/>
            <p:cNvSpPr/>
            <p:nvPr/>
          </p:nvSpPr>
          <p:spPr>
            <a:xfrm>
              <a:off x="8118389" y="2066884"/>
              <a:ext cx="1440000" cy="1440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67" name="组合 66"/>
          <p:cNvGrpSpPr/>
          <p:nvPr/>
        </p:nvGrpSpPr>
        <p:grpSpPr>
          <a:xfrm>
            <a:off x="11026286" y="4113857"/>
            <a:ext cx="648000" cy="648000"/>
            <a:chOff x="11091930" y="4189815"/>
            <a:chExt cx="648000" cy="648000"/>
          </a:xfrm>
        </p:grpSpPr>
        <p:sp>
          <p:nvSpPr>
            <p:cNvPr id="52" name="矩形 51"/>
            <p:cNvSpPr/>
            <p:nvPr/>
          </p:nvSpPr>
          <p:spPr>
            <a:xfrm>
              <a:off x="11234477" y="4393973"/>
              <a:ext cx="362906" cy="239684"/>
            </a:xfrm>
            <a:prstGeom prst="rect">
              <a:avLst/>
            </a:prstGeom>
            <a:ln w="38100">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6" name="椭圆 65"/>
            <p:cNvSpPr/>
            <p:nvPr/>
          </p:nvSpPr>
          <p:spPr>
            <a:xfrm>
              <a:off x="11091930" y="4189815"/>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82" name="组合 81"/>
          <p:cNvGrpSpPr/>
          <p:nvPr/>
        </p:nvGrpSpPr>
        <p:grpSpPr>
          <a:xfrm>
            <a:off x="11026286" y="4891962"/>
            <a:ext cx="648000" cy="648000"/>
            <a:chOff x="11036261" y="4891962"/>
            <a:chExt cx="648000" cy="648000"/>
          </a:xfrm>
        </p:grpSpPr>
        <p:grpSp>
          <p:nvGrpSpPr>
            <p:cNvPr id="80" name="组合 79"/>
            <p:cNvGrpSpPr/>
            <p:nvPr/>
          </p:nvGrpSpPr>
          <p:grpSpPr>
            <a:xfrm>
              <a:off x="11131901" y="5075669"/>
              <a:ext cx="456721" cy="280586"/>
              <a:chOff x="8503917" y="2810738"/>
              <a:chExt cx="1184615" cy="661608"/>
            </a:xfrm>
          </p:grpSpPr>
          <p:sp>
            <p:nvSpPr>
              <p:cNvPr id="68" name="矩形 67"/>
              <p:cNvSpPr/>
              <p:nvPr/>
            </p:nvSpPr>
            <p:spPr>
              <a:xfrm>
                <a:off x="8503917" y="2810738"/>
                <a:ext cx="1184615" cy="661608"/>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nvGrpSpPr>
              <p:cNvPr id="79" name="组合 78"/>
              <p:cNvGrpSpPr/>
              <p:nvPr/>
            </p:nvGrpSpPr>
            <p:grpSpPr>
              <a:xfrm>
                <a:off x="8882193" y="2950632"/>
                <a:ext cx="428062" cy="396118"/>
                <a:chOff x="8841277" y="4458313"/>
                <a:chExt cx="428062" cy="396118"/>
              </a:xfrm>
            </p:grpSpPr>
            <p:sp>
              <p:nvSpPr>
                <p:cNvPr id="76" name="椭圆 75"/>
                <p:cNvSpPr/>
                <p:nvPr/>
              </p:nvSpPr>
              <p:spPr>
                <a:xfrm>
                  <a:off x="8945210" y="4458313"/>
                  <a:ext cx="272467" cy="260543"/>
                </a:xfrm>
                <a:prstGeom prst="ellips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7" name="矩形 76"/>
                <p:cNvSpPr/>
                <p:nvPr/>
              </p:nvSpPr>
              <p:spPr>
                <a:xfrm>
                  <a:off x="8841277" y="4561531"/>
                  <a:ext cx="210228" cy="225038"/>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78" name="等腰三角形 77"/>
                <p:cNvSpPr/>
                <p:nvPr/>
              </p:nvSpPr>
              <p:spPr>
                <a:xfrm>
                  <a:off x="8937605" y="4594670"/>
                  <a:ext cx="331734" cy="259761"/>
                </a:xfrm>
                <a:prstGeom prst="triangl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sp>
          <p:nvSpPr>
            <p:cNvPr id="81" name="椭圆 80"/>
            <p:cNvSpPr/>
            <p:nvPr/>
          </p:nvSpPr>
          <p:spPr>
            <a:xfrm>
              <a:off x="11036261" y="4891962"/>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90" name="组合 89"/>
          <p:cNvGrpSpPr/>
          <p:nvPr/>
        </p:nvGrpSpPr>
        <p:grpSpPr>
          <a:xfrm>
            <a:off x="9961171" y="5388947"/>
            <a:ext cx="648000" cy="648000"/>
            <a:chOff x="8994126" y="2046326"/>
            <a:chExt cx="648000" cy="648000"/>
          </a:xfrm>
        </p:grpSpPr>
        <p:grpSp>
          <p:nvGrpSpPr>
            <p:cNvPr id="86" name="组合 85"/>
            <p:cNvGrpSpPr/>
            <p:nvPr/>
          </p:nvGrpSpPr>
          <p:grpSpPr>
            <a:xfrm>
              <a:off x="9168158" y="2220358"/>
              <a:ext cx="324000" cy="324000"/>
              <a:chOff x="8958649" y="2058358"/>
              <a:chExt cx="664407" cy="686204"/>
            </a:xfrm>
          </p:grpSpPr>
          <p:sp>
            <p:nvSpPr>
              <p:cNvPr id="83" name="椭圆 82"/>
              <p:cNvSpPr/>
              <p:nvPr/>
            </p:nvSpPr>
            <p:spPr>
              <a:xfrm>
                <a:off x="8958649" y="2058358"/>
                <a:ext cx="481913" cy="499287"/>
              </a:xfrm>
              <a:prstGeom prst="ellipse">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cxnSp>
            <p:nvCxnSpPr>
              <p:cNvPr id="85" name="直接连接符 84"/>
              <p:cNvCxnSpPr/>
              <p:nvPr/>
            </p:nvCxnSpPr>
            <p:spPr>
              <a:xfrm>
                <a:off x="9360486" y="2473325"/>
                <a:ext cx="262570" cy="271237"/>
              </a:xfrm>
              <a:prstGeom prst="line">
                <a:avLst/>
              </a:prstGeom>
              <a:ln w="76200"/>
            </p:spPr>
            <p:style>
              <a:lnRef idx="1">
                <a:schemeClr val="accent3"/>
              </a:lnRef>
              <a:fillRef idx="0">
                <a:schemeClr val="accent3"/>
              </a:fillRef>
              <a:effectRef idx="0">
                <a:schemeClr val="accent3"/>
              </a:effectRef>
              <a:fontRef idx="minor">
                <a:schemeClr val="tx1"/>
              </a:fontRef>
            </p:style>
          </p:cxnSp>
        </p:grpSp>
        <p:sp>
          <p:nvSpPr>
            <p:cNvPr id="88" name="椭圆 87"/>
            <p:cNvSpPr/>
            <p:nvPr/>
          </p:nvSpPr>
          <p:spPr>
            <a:xfrm>
              <a:off x="8994126" y="2046326"/>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112" name="组合 111"/>
          <p:cNvGrpSpPr/>
          <p:nvPr/>
        </p:nvGrpSpPr>
        <p:grpSpPr>
          <a:xfrm>
            <a:off x="9106989" y="5388947"/>
            <a:ext cx="648000" cy="648000"/>
            <a:chOff x="9040115" y="2919899"/>
            <a:chExt cx="648000" cy="648000"/>
          </a:xfrm>
        </p:grpSpPr>
        <p:grpSp>
          <p:nvGrpSpPr>
            <p:cNvPr id="110" name="组合 109"/>
            <p:cNvGrpSpPr/>
            <p:nvPr/>
          </p:nvGrpSpPr>
          <p:grpSpPr>
            <a:xfrm>
              <a:off x="9171196" y="3106206"/>
              <a:ext cx="385839" cy="323514"/>
              <a:chOff x="9203874" y="3398721"/>
              <a:chExt cx="808014" cy="745287"/>
            </a:xfrm>
          </p:grpSpPr>
          <p:grpSp>
            <p:nvGrpSpPr>
              <p:cNvPr id="106" name="组合 105"/>
              <p:cNvGrpSpPr/>
              <p:nvPr/>
            </p:nvGrpSpPr>
            <p:grpSpPr>
              <a:xfrm>
                <a:off x="9203874" y="3398721"/>
                <a:ext cx="398580" cy="745287"/>
                <a:chOff x="9203874" y="3398721"/>
                <a:chExt cx="398580" cy="745287"/>
              </a:xfrm>
            </p:grpSpPr>
            <p:sp>
              <p:nvSpPr>
                <p:cNvPr id="104" name="梯形 103"/>
                <p:cNvSpPr/>
                <p:nvPr/>
              </p:nvSpPr>
              <p:spPr>
                <a:xfrm>
                  <a:off x="9239185" y="3966866"/>
                  <a:ext cx="327958" cy="177142"/>
                </a:xfrm>
                <a:prstGeom prst="trapezoid">
                  <a:avLst>
                    <a:gd name="adj" fmla="val 22872"/>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05" name="梯形 104"/>
                <p:cNvSpPr/>
                <p:nvPr/>
              </p:nvSpPr>
              <p:spPr>
                <a:xfrm flipV="1">
                  <a:off x="9203874" y="3398721"/>
                  <a:ext cx="398580" cy="522059"/>
                </a:xfrm>
                <a:prstGeom prst="trapezoid">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grpSp>
            <p:nvGrpSpPr>
              <p:cNvPr id="107" name="组合 106"/>
              <p:cNvGrpSpPr/>
              <p:nvPr/>
            </p:nvGrpSpPr>
            <p:grpSpPr>
              <a:xfrm>
                <a:off x="9613308" y="3398721"/>
                <a:ext cx="398580" cy="745287"/>
                <a:chOff x="9203874" y="3398721"/>
                <a:chExt cx="398580" cy="745287"/>
              </a:xfrm>
            </p:grpSpPr>
            <p:sp>
              <p:nvSpPr>
                <p:cNvPr id="108" name="梯形 107"/>
                <p:cNvSpPr/>
                <p:nvPr/>
              </p:nvSpPr>
              <p:spPr>
                <a:xfrm>
                  <a:off x="9239185" y="3966866"/>
                  <a:ext cx="327958" cy="177142"/>
                </a:xfrm>
                <a:prstGeom prst="trapezoid">
                  <a:avLst>
                    <a:gd name="adj" fmla="val 22872"/>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09" name="梯形 108"/>
                <p:cNvSpPr/>
                <p:nvPr/>
              </p:nvSpPr>
              <p:spPr>
                <a:xfrm flipV="1">
                  <a:off x="9203874" y="3398721"/>
                  <a:ext cx="398580" cy="522059"/>
                </a:xfrm>
                <a:prstGeom prst="trapezoid">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grpSp>
        </p:grpSp>
        <p:sp>
          <p:nvSpPr>
            <p:cNvPr id="111" name="椭圆 110"/>
            <p:cNvSpPr/>
            <p:nvPr/>
          </p:nvSpPr>
          <p:spPr>
            <a:xfrm>
              <a:off x="9040115" y="2919899"/>
              <a:ext cx="648000" cy="648000"/>
            </a:xfrm>
            <a:prstGeom prst="ellipse">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grpSp>
        <p:nvGrpSpPr>
          <p:cNvPr id="58" name="组合 57"/>
          <p:cNvGrpSpPr/>
          <p:nvPr/>
        </p:nvGrpSpPr>
        <p:grpSpPr>
          <a:xfrm rot="12600000">
            <a:off x="6490781" y="699427"/>
            <a:ext cx="480738" cy="470688"/>
            <a:chOff x="9453716" y="2314671"/>
            <a:chExt cx="1371600" cy="1342929"/>
          </a:xfrm>
        </p:grpSpPr>
        <p:sp>
          <p:nvSpPr>
            <p:cNvPr id="59" name="梯形 58"/>
            <p:cNvSpPr/>
            <p:nvPr/>
          </p:nvSpPr>
          <p:spPr>
            <a:xfrm>
              <a:off x="9453716" y="2757948"/>
              <a:ext cx="1371600" cy="899652"/>
            </a:xfrm>
            <a:prstGeom prst="trapezoid">
              <a:avLst>
                <a:gd name="adj" fmla="val 44672"/>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0" name="任意多边形 59"/>
            <p:cNvSpPr/>
            <p:nvPr/>
          </p:nvSpPr>
          <p:spPr>
            <a:xfrm>
              <a:off x="9869043" y="2314671"/>
              <a:ext cx="540946" cy="451134"/>
            </a:xfrm>
            <a:custGeom>
              <a:avLst/>
              <a:gdLst>
                <a:gd name="connsiteX0" fmla="*/ 362202 w 720000"/>
                <a:gd name="connsiteY0" fmla="*/ 5 h 799212"/>
                <a:gd name="connsiteX1" fmla="*/ 498720 w 720000"/>
                <a:gd name="connsiteY1" fmla="*/ 19647 h 799212"/>
                <a:gd name="connsiteX2" fmla="*/ 716925 w 720000"/>
                <a:gd name="connsiteY2" fmla="*/ 221164 h 799212"/>
                <a:gd name="connsiteX3" fmla="*/ 719427 w 720000"/>
                <a:gd name="connsiteY3" fmla="*/ 253522 h 799212"/>
                <a:gd name="connsiteX4" fmla="*/ 720000 w 720000"/>
                <a:gd name="connsiteY4" fmla="*/ 253522 h 799212"/>
                <a:gd name="connsiteX5" fmla="*/ 720000 w 720000"/>
                <a:gd name="connsiteY5" fmla="*/ 799212 h 799212"/>
                <a:gd name="connsiteX6" fmla="*/ 0 w 720000"/>
                <a:gd name="connsiteY6" fmla="*/ 799212 h 799212"/>
                <a:gd name="connsiteX7" fmla="*/ 0 w 720000"/>
                <a:gd name="connsiteY7" fmla="*/ 254418 h 799212"/>
                <a:gd name="connsiteX8" fmla="*/ 0 w 720000"/>
                <a:gd name="connsiteY8" fmla="*/ 253522 h 799212"/>
                <a:gd name="connsiteX9" fmla="*/ 96 w 720000"/>
                <a:gd name="connsiteY9" fmla="*/ 253522 h 799212"/>
                <a:gd name="connsiteX10" fmla="*/ 4098 w 720000"/>
                <a:gd name="connsiteY10" fmla="*/ 216078 h 799212"/>
                <a:gd name="connsiteX11" fmla="*/ 225354 w 720000"/>
                <a:gd name="connsiteY11" fmla="*/ 18465 h 799212"/>
                <a:gd name="connsiteX12" fmla="*/ 362202 w 720000"/>
                <a:gd name="connsiteY12" fmla="*/ 5 h 79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0000" h="799212">
                  <a:moveTo>
                    <a:pt x="362202" y="5"/>
                  </a:moveTo>
                  <a:cubicBezTo>
                    <a:pt x="408650" y="205"/>
                    <a:pt x="455041" y="6757"/>
                    <a:pt x="498720" y="19647"/>
                  </a:cubicBezTo>
                  <a:cubicBezTo>
                    <a:pt x="618250" y="54922"/>
                    <a:pt x="700382" y="132299"/>
                    <a:pt x="716925" y="221164"/>
                  </a:cubicBezTo>
                  <a:lnTo>
                    <a:pt x="719427" y="253522"/>
                  </a:lnTo>
                  <a:lnTo>
                    <a:pt x="720000" y="253522"/>
                  </a:lnTo>
                  <a:lnTo>
                    <a:pt x="720000" y="799212"/>
                  </a:lnTo>
                  <a:lnTo>
                    <a:pt x="0" y="799212"/>
                  </a:lnTo>
                  <a:lnTo>
                    <a:pt x="0" y="254418"/>
                  </a:lnTo>
                  <a:lnTo>
                    <a:pt x="0" y="253522"/>
                  </a:lnTo>
                  <a:lnTo>
                    <a:pt x="96" y="253522"/>
                  </a:lnTo>
                  <a:lnTo>
                    <a:pt x="4098" y="216078"/>
                  </a:lnTo>
                  <a:cubicBezTo>
                    <a:pt x="23029" y="128158"/>
                    <a:pt x="106199" y="52426"/>
                    <a:pt x="225354" y="18465"/>
                  </a:cubicBezTo>
                  <a:cubicBezTo>
                    <a:pt x="269253" y="5954"/>
                    <a:pt x="315755" y="-196"/>
                    <a:pt x="362202" y="5"/>
                  </a:cubicBezTo>
                  <a:close/>
                </a:path>
              </a:pathLst>
            </a:cu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solidFill>
                  <a:schemeClr val="tx1"/>
                </a:solidFill>
              </a:endParaRPr>
            </a:p>
          </p:txBody>
        </p:sp>
      </p:grpSp>
      <p:grpSp>
        <p:nvGrpSpPr>
          <p:cNvPr id="61" name="组合 60"/>
          <p:cNvGrpSpPr/>
          <p:nvPr/>
        </p:nvGrpSpPr>
        <p:grpSpPr>
          <a:xfrm rot="12600000">
            <a:off x="7081241" y="700537"/>
            <a:ext cx="480738" cy="454116"/>
            <a:chOff x="6893396" y="2411048"/>
            <a:chExt cx="1371600" cy="1295646"/>
          </a:xfrm>
        </p:grpSpPr>
        <p:sp>
          <p:nvSpPr>
            <p:cNvPr id="62" name="矩形 61"/>
            <p:cNvSpPr/>
            <p:nvPr/>
          </p:nvSpPr>
          <p:spPr>
            <a:xfrm>
              <a:off x="7320116" y="2411048"/>
              <a:ext cx="518160" cy="395748"/>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3" name="梯形 62"/>
            <p:cNvSpPr/>
            <p:nvPr/>
          </p:nvSpPr>
          <p:spPr>
            <a:xfrm>
              <a:off x="6893396" y="2807042"/>
              <a:ext cx="1371600" cy="899652"/>
            </a:xfrm>
            <a:prstGeom prst="trapezoid">
              <a:avLst>
                <a:gd name="adj" fmla="val 44672"/>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64" name="组合 63"/>
          <p:cNvGrpSpPr/>
          <p:nvPr/>
        </p:nvGrpSpPr>
        <p:grpSpPr>
          <a:xfrm rot="12601075">
            <a:off x="7671701" y="697905"/>
            <a:ext cx="480738" cy="493805"/>
            <a:chOff x="9724189" y="4443281"/>
            <a:chExt cx="1371600" cy="1408879"/>
          </a:xfrm>
        </p:grpSpPr>
        <p:sp>
          <p:nvSpPr>
            <p:cNvPr id="65" name="梯形 64"/>
            <p:cNvSpPr/>
            <p:nvPr/>
          </p:nvSpPr>
          <p:spPr>
            <a:xfrm>
              <a:off x="9724189" y="4952508"/>
              <a:ext cx="1371600" cy="899652"/>
            </a:xfrm>
            <a:prstGeom prst="trapezoid">
              <a:avLst>
                <a:gd name="adj" fmla="val 44672"/>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9" name="任意多边形 68"/>
            <p:cNvSpPr/>
            <p:nvPr/>
          </p:nvSpPr>
          <p:spPr>
            <a:xfrm flipH="1">
              <a:off x="10164534" y="4443281"/>
              <a:ext cx="490909" cy="502214"/>
            </a:xfrm>
            <a:custGeom>
              <a:avLst/>
              <a:gdLst>
                <a:gd name="connsiteX0" fmla="*/ 0 w 540000"/>
                <a:gd name="connsiteY0" fmla="*/ 0 h 607679"/>
                <a:gd name="connsiteX1" fmla="*/ 0 w 540000"/>
                <a:gd name="connsiteY1" fmla="*/ 211931 h 607679"/>
                <a:gd name="connsiteX2" fmla="*/ 0 w 540000"/>
                <a:gd name="connsiteY2" fmla="*/ 218917 h 607679"/>
                <a:gd name="connsiteX3" fmla="*/ 0 w 540000"/>
                <a:gd name="connsiteY3" fmla="*/ 607679 h 607679"/>
                <a:gd name="connsiteX4" fmla="*/ 540000 w 540000"/>
                <a:gd name="connsiteY4" fmla="*/ 607679 h 607679"/>
                <a:gd name="connsiteX5" fmla="*/ 540000 w 540000"/>
                <a:gd name="connsiteY5" fmla="*/ 218917 h 607679"/>
                <a:gd name="connsiteX6" fmla="*/ 540000 w 540000"/>
                <a:gd name="connsiteY6" fmla="*/ 211931 h 607679"/>
                <a:gd name="connsiteX7" fmla="*/ 522768 w 540000"/>
                <a:gd name="connsiteY7" fmla="*/ 211931 h 60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607679">
                  <a:moveTo>
                    <a:pt x="0" y="0"/>
                  </a:moveTo>
                  <a:lnTo>
                    <a:pt x="0" y="211931"/>
                  </a:lnTo>
                  <a:lnTo>
                    <a:pt x="0" y="218917"/>
                  </a:lnTo>
                  <a:lnTo>
                    <a:pt x="0" y="607679"/>
                  </a:lnTo>
                  <a:lnTo>
                    <a:pt x="540000" y="607679"/>
                  </a:lnTo>
                  <a:lnTo>
                    <a:pt x="540000" y="218917"/>
                  </a:lnTo>
                  <a:lnTo>
                    <a:pt x="540000" y="211931"/>
                  </a:lnTo>
                  <a:lnTo>
                    <a:pt x="522768" y="211931"/>
                  </a:lnTo>
                  <a:close/>
                </a:path>
              </a:pathLst>
            </a:cu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6" name="组合 5"/>
          <p:cNvGrpSpPr/>
          <p:nvPr/>
        </p:nvGrpSpPr>
        <p:grpSpPr>
          <a:xfrm rot="12600000">
            <a:off x="8888659" y="656972"/>
            <a:ext cx="110473" cy="593656"/>
            <a:chOff x="8008374" y="777380"/>
            <a:chExt cx="1098615" cy="4981531"/>
          </a:xfrm>
        </p:grpSpPr>
        <p:sp>
          <p:nvSpPr>
            <p:cNvPr id="4" name="梯形 3"/>
            <p:cNvSpPr/>
            <p:nvPr/>
          </p:nvSpPr>
          <p:spPr>
            <a:xfrm>
              <a:off x="8023123" y="777380"/>
              <a:ext cx="1083866" cy="1479460"/>
            </a:xfrm>
            <a:prstGeom prst="trapezoid">
              <a:avLst>
                <a:gd name="adj" fmla="val 595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70" name="组合 69"/>
          <p:cNvGrpSpPr/>
          <p:nvPr/>
        </p:nvGrpSpPr>
        <p:grpSpPr>
          <a:xfrm rot="12600000">
            <a:off x="9732535" y="656972"/>
            <a:ext cx="110473" cy="593656"/>
            <a:chOff x="8008374" y="777380"/>
            <a:chExt cx="1098615" cy="4981531"/>
          </a:xfrm>
        </p:grpSpPr>
        <p:sp>
          <p:nvSpPr>
            <p:cNvPr id="71" name="梯形 70"/>
            <p:cNvSpPr/>
            <p:nvPr/>
          </p:nvSpPr>
          <p:spPr>
            <a:xfrm>
              <a:off x="8023123" y="777380"/>
              <a:ext cx="1083866" cy="1479460"/>
            </a:xfrm>
            <a:prstGeom prst="trapezoid">
              <a:avLst>
                <a:gd name="adj" fmla="val 59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73" name="组合 72"/>
          <p:cNvGrpSpPr/>
          <p:nvPr/>
        </p:nvGrpSpPr>
        <p:grpSpPr>
          <a:xfrm rot="12600000">
            <a:off x="9169951" y="656972"/>
            <a:ext cx="110473" cy="593656"/>
            <a:chOff x="8008374" y="777380"/>
            <a:chExt cx="1098615" cy="4981531"/>
          </a:xfrm>
        </p:grpSpPr>
        <p:sp>
          <p:nvSpPr>
            <p:cNvPr id="74" name="梯形 73"/>
            <p:cNvSpPr/>
            <p:nvPr/>
          </p:nvSpPr>
          <p:spPr>
            <a:xfrm>
              <a:off x="8023123" y="777380"/>
              <a:ext cx="1083866" cy="1479460"/>
            </a:xfrm>
            <a:prstGeom prst="trapezoid">
              <a:avLst>
                <a:gd name="adj" fmla="val 595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84" name="组合 83"/>
          <p:cNvGrpSpPr/>
          <p:nvPr/>
        </p:nvGrpSpPr>
        <p:grpSpPr>
          <a:xfrm rot="12600000">
            <a:off x="9451243" y="656972"/>
            <a:ext cx="110473" cy="593656"/>
            <a:chOff x="8008374" y="777380"/>
            <a:chExt cx="1098615" cy="4981531"/>
          </a:xfrm>
        </p:grpSpPr>
        <p:sp>
          <p:nvSpPr>
            <p:cNvPr id="89" name="梯形 88"/>
            <p:cNvSpPr/>
            <p:nvPr/>
          </p:nvSpPr>
          <p:spPr>
            <a:xfrm>
              <a:off x="8023123" y="777380"/>
              <a:ext cx="1083866" cy="1479460"/>
            </a:xfrm>
            <a:prstGeom prst="trapezoid">
              <a:avLst>
                <a:gd name="adj" fmla="val 59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92" name="组合 91"/>
          <p:cNvGrpSpPr/>
          <p:nvPr/>
        </p:nvGrpSpPr>
        <p:grpSpPr>
          <a:xfrm rot="12600000">
            <a:off x="8607367" y="656972"/>
            <a:ext cx="110473" cy="593656"/>
            <a:chOff x="8008374" y="777380"/>
            <a:chExt cx="1098615" cy="4981531"/>
          </a:xfrm>
        </p:grpSpPr>
        <p:sp>
          <p:nvSpPr>
            <p:cNvPr id="93" name="梯形 92"/>
            <p:cNvSpPr/>
            <p:nvPr/>
          </p:nvSpPr>
          <p:spPr>
            <a:xfrm>
              <a:off x="8023123" y="777380"/>
              <a:ext cx="1083866" cy="1479460"/>
            </a:xfrm>
            <a:prstGeom prst="trapezoid">
              <a:avLst>
                <a:gd name="adj" fmla="val 595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grpSp>
        <p:nvGrpSpPr>
          <p:cNvPr id="95" name="组合 94"/>
          <p:cNvGrpSpPr/>
          <p:nvPr/>
        </p:nvGrpSpPr>
        <p:grpSpPr>
          <a:xfrm rot="12600000">
            <a:off x="10013827" y="656972"/>
            <a:ext cx="110473" cy="593656"/>
            <a:chOff x="8008374" y="777380"/>
            <a:chExt cx="1098615" cy="4981531"/>
          </a:xfrm>
        </p:grpSpPr>
        <p:sp>
          <p:nvSpPr>
            <p:cNvPr id="96" name="梯形 95"/>
            <p:cNvSpPr/>
            <p:nvPr/>
          </p:nvSpPr>
          <p:spPr>
            <a:xfrm>
              <a:off x="8023123" y="777380"/>
              <a:ext cx="1083866" cy="1479460"/>
            </a:xfrm>
            <a:prstGeom prst="trapezoid">
              <a:avLst>
                <a:gd name="adj" fmla="val 59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8008374" y="2256840"/>
              <a:ext cx="1098615" cy="35020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spTree>
    <p:extLst>
      <p:ext uri="{BB962C8B-B14F-4D97-AF65-F5344CB8AC3E}">
        <p14:creationId xmlns:p14="http://schemas.microsoft.com/office/powerpoint/2010/main" val="199939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dirty="0" smtClean="0"/>
              <a:t>Layers and Drawing </a:t>
            </a:r>
            <a:r>
              <a:rPr lang="en-US" altLang="zh-TW" dirty="0"/>
              <a:t>D</a:t>
            </a:r>
            <a:r>
              <a:rPr lang="en-US" altLang="zh-TW" dirty="0" smtClean="0"/>
              <a:t>ata Expression and Log</a:t>
            </a:r>
            <a:endParaRPr lang="zh-TW" altLang="en-US" dirty="0"/>
          </a:p>
        </p:txBody>
      </p:sp>
      <p:sp>
        <p:nvSpPr>
          <p:cNvPr id="3" name="内容占位符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2810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12519</TotalTime>
  <Words>645</Words>
  <Application>Microsoft Office PowerPoint</Application>
  <PresentationFormat>宽屏</PresentationFormat>
  <Paragraphs>72</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新細明體</vt:lpstr>
      <vt:lpstr>宋体</vt:lpstr>
      <vt:lpstr>Arial</vt:lpstr>
      <vt:lpstr>Calibri</vt:lpstr>
      <vt:lpstr>Calibri Light</vt:lpstr>
      <vt:lpstr>Forte</vt:lpstr>
      <vt:lpstr>Office 主题</vt:lpstr>
      <vt:lpstr>TeleBoard Design Note</vt:lpstr>
      <vt:lpstr>About</vt:lpstr>
      <vt:lpstr>Basic Requirements</vt:lpstr>
      <vt:lpstr>Appearance</vt:lpstr>
      <vt:lpstr>Drawing Area</vt:lpstr>
      <vt:lpstr>Full View Window</vt:lpstr>
      <vt:lpstr>Zoom Slider</vt:lpstr>
      <vt:lpstr>Toolbox</vt:lpstr>
      <vt:lpstr>Layers and Drawing Data Expression and Log</vt:lpstr>
      <vt:lpstr>Mouse Cursor</vt:lpstr>
      <vt:lpstr>Input Device Operation – Mouse, Finger, Pen</vt:lpstr>
      <vt:lpstr>Multi User Session</vt:lpstr>
      <vt:lpstr>Drawing Data Exchange and Synchronization</vt:lpstr>
      <vt:lpstr>Board Management</vt:lpstr>
      <vt:lpstr>Hardware Consideration</vt:lpstr>
      <vt:lpstr>Related Technology</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ShareBoard Design Note</dc:title>
  <dc:creator>Li Quark</dc:creator>
  <cp:lastModifiedBy>Quark Li</cp:lastModifiedBy>
  <cp:revision>40</cp:revision>
  <dcterms:created xsi:type="dcterms:W3CDTF">2015-07-13T01:54:48Z</dcterms:created>
  <dcterms:modified xsi:type="dcterms:W3CDTF">2015-08-25T08:55:13Z</dcterms:modified>
</cp:coreProperties>
</file>