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6"/>
  </p:notesMasterIdLst>
  <p:handoutMasterIdLst>
    <p:handoutMasterId r:id="rId7"/>
  </p:handoutMasterIdLst>
  <p:sldIdLst>
    <p:sldId id="1001" r:id="rId3"/>
    <p:sldId id="1002" r:id="rId4"/>
    <p:sldId id="1005" r:id="rId5"/>
  </p:sldIdLst>
  <p:sldSz cx="9144000" cy="5143500" type="screen16x9"/>
  <p:notesSz cx="9939338" cy="68072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7EB"/>
    <a:srgbClr val="4B7085"/>
    <a:srgbClr val="3F5F71"/>
    <a:srgbClr val="0000FF"/>
    <a:srgbClr val="DAAFAE"/>
    <a:srgbClr val="F6FDE7"/>
    <a:srgbClr val="E7FABE"/>
    <a:srgbClr val="675D75"/>
    <a:srgbClr val="C78583"/>
    <a:srgbClr val="5E8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5249" autoAdjust="0"/>
  </p:normalViewPr>
  <p:slideViewPr>
    <p:cSldViewPr snapToGrid="0">
      <p:cViewPr varScale="1">
        <p:scale>
          <a:sx n="110" d="100"/>
          <a:sy n="110" d="100"/>
        </p:scale>
        <p:origin x="1090" y="72"/>
      </p:cViewPr>
      <p:guideLst>
        <p:guide orient="horz" pos="1548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9A4D-DCA1-4F8E-95E9-E487FD906CDF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CE08D-3713-431F-BC45-BE04F48210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3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68CF19-4E76-4EFE-8B65-D2368E215EBF}" type="datetimeFigureOut">
              <a:rPr lang="zh-CN" altLang="en-US"/>
              <a:pPr>
                <a:defRPr/>
              </a:pPr>
              <a:t>2024-10-10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399" y="3275850"/>
            <a:ext cx="7950543" cy="268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59990B-C9F0-4D77-852C-B189335390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" y="-8572"/>
            <a:ext cx="9142413" cy="513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集团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" y="102870"/>
            <a:ext cx="301625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883752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6" descr="集团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102870"/>
            <a:ext cx="301625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883752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微立体创业计划\0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>
            <a:off x="10" y="4629150"/>
            <a:ext cx="495419" cy="342900"/>
          </a:xfrm>
          <a:prstGeom prst="homePlate">
            <a:avLst>
              <a:gd name="adj" fmla="val 35606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zh-CN" b="0" dirty="0">
              <a:cs typeface="宋体" panose="02010600030101010101" pitchFamily="2" charset="-122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-28575" y="4637723"/>
            <a:ext cx="523875" cy="27432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  <a:ea typeface="迷你简汉真广标" pitchFamily="49" charset="-122"/>
              </a:defRPr>
            </a:lvl1pPr>
          </a:lstStyle>
          <a:p>
            <a:pPr>
              <a:defRPr/>
            </a:pPr>
            <a:fld id="{E5308A67-1260-45A0-9959-2E9925C318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2417"/>
            <a:ext cx="615950" cy="28257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3" name="矩形 2"/>
          <p:cNvSpPr/>
          <p:nvPr/>
        </p:nvSpPr>
        <p:spPr>
          <a:xfrm>
            <a:off x="615962" y="252417"/>
            <a:ext cx="1044575" cy="282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252417"/>
            <a:ext cx="615950" cy="28257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5" name="矩形 4"/>
          <p:cNvSpPr/>
          <p:nvPr userDrawn="1"/>
        </p:nvSpPr>
        <p:spPr>
          <a:xfrm>
            <a:off x="615962" y="252417"/>
            <a:ext cx="1044575" cy="282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 flipH="1">
            <a:off x="8648712" y="4629150"/>
            <a:ext cx="495419" cy="342900"/>
          </a:xfrm>
          <a:prstGeom prst="homePlate">
            <a:avLst>
              <a:gd name="adj" fmla="val 35606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zh-CN" b="0" dirty="0">
              <a:cs typeface="宋体" panose="02010600030101010101" pitchFamily="2" charset="-122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 flipH="1">
            <a:off x="8658236" y="4646295"/>
            <a:ext cx="523875" cy="27432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  <a:ea typeface="迷你简汉真广标" pitchFamily="49" charset="-122"/>
              </a:defRPr>
            </a:lvl1pPr>
          </a:lstStyle>
          <a:p>
            <a:pPr>
              <a:defRPr/>
            </a:pPr>
            <a:fld id="{137B1F6E-ABCE-4647-B7D7-FE5FDF66E2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746590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34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" y="249238"/>
            <a:ext cx="7572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4"/>
          <p:cNvSpPr/>
          <p:nvPr/>
        </p:nvSpPr>
        <p:spPr>
          <a:xfrm>
            <a:off x="1169991" y="249240"/>
            <a:ext cx="269875" cy="593725"/>
          </a:xfrm>
          <a:prstGeom prst="rect">
            <a:avLst/>
          </a:prstGeom>
          <a:solidFill>
            <a:srgbClr val="0AA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4" name="直接连接符 5"/>
          <p:cNvCxnSpPr/>
          <p:nvPr/>
        </p:nvCxnSpPr>
        <p:spPr>
          <a:xfrm>
            <a:off x="1458913" y="249240"/>
            <a:ext cx="0" cy="593725"/>
          </a:xfrm>
          <a:prstGeom prst="line">
            <a:avLst/>
          </a:prstGeom>
          <a:ln w="28575">
            <a:solidFill>
              <a:srgbClr val="FF9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1547813" y="249238"/>
            <a:ext cx="221456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精彩</a:t>
            </a:r>
            <a:r>
              <a:rPr lang="en-US" altLang="zh-CN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PPT</a:t>
            </a: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案例集锦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1547825" y="588968"/>
            <a:ext cx="18367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微信公众号：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pptdream</a:t>
            </a:r>
            <a:endParaRPr lang="zh-CN" altLang="en-US" sz="12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矩形 8"/>
          <p:cNvSpPr/>
          <p:nvPr/>
        </p:nvSpPr>
        <p:spPr>
          <a:xfrm>
            <a:off x="0" y="4786313"/>
            <a:ext cx="9144000" cy="3571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>
              <a:defRPr/>
            </a:pP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            QQ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463698326	  E-mail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solar3233@126.com	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联系电话：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186-0640-3233</a:t>
            </a:r>
            <a:endParaRPr lang="zh-CN" altLang="en-US" sz="135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C1520-CF02-418F-ABE3-A30F90AD8FFA}" type="datetimeFigureOut">
              <a:rPr lang="zh-CN" altLang="en-US" smtClean="0"/>
              <a:pPr>
                <a:defRPr/>
              </a:pPr>
              <a:t>2024-10-10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6B3E0-2579-4B6D-BC18-6AB826FFA5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auto">
          <a:xfrm flipV="1">
            <a:off x="342900" y="670560"/>
            <a:ext cx="8534400" cy="0"/>
          </a:xfrm>
          <a:prstGeom prst="line">
            <a:avLst/>
          </a:prstGeom>
          <a:noFill/>
          <a:ln w="3492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7E2"/>
              </a:gs>
              <a:gs pos="100000">
                <a:srgbClr val="EAE6C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/>
  </p:transition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tx2"/>
          </a:solidFill>
          <a:latin typeface="+mj-lt"/>
          <a:ea typeface="+mj-ea"/>
          <a:cs typeface="方正正中黑简体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方正正中黑简体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chemeClr val="tx1"/>
          </a:solidFill>
          <a:latin typeface="+mj-lt"/>
          <a:ea typeface="+mj-ea"/>
          <a:cs typeface="方正正中黑简体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+mj-lt"/>
          <a:ea typeface="+mj-ea"/>
          <a:cs typeface="方正正中黑简体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方正正中黑简体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方正正中黑简体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1918-5BB5-48A1-B847-28BA0F6365FD}" type="datetimeFigureOut">
              <a:rPr lang="zh-CN" altLang="en-US" smtClean="0"/>
              <a:pPr/>
              <a:t>2024-10-10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53" r:id="rId12"/>
    <p:sldLayoutId id="2147483654" r:id="rId13"/>
    <p:sldLayoutId id="2147483655" r:id="rId14"/>
    <p:sldLayoutId id="2147483656" r:id="rId15"/>
    <p:sldLayoutId id="2147483658" r:id="rId16"/>
    <p:sldLayoutId id="2147483659" r:id="rId17"/>
    <p:sldLayoutId id="2147483660" r:id="rId18"/>
    <p:sldLayoutId id="2147483661" r:id="rId19"/>
  </p:sldLayoutIdLst>
  <p:transition spd="slow">
    <p:cover dir="r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99">
            <a:extLst>
              <a:ext uri="{FF2B5EF4-FFF2-40B4-BE49-F238E27FC236}">
                <a16:creationId xmlns:a16="http://schemas.microsoft.com/office/drawing/2014/main" id="{E61E9265-F16D-4E03-BB62-ADD750D3F85F}"/>
              </a:ext>
            </a:extLst>
          </p:cNvPr>
          <p:cNvSpPr/>
          <p:nvPr/>
        </p:nvSpPr>
        <p:spPr>
          <a:xfrm>
            <a:off x="1469045" y="3414561"/>
            <a:ext cx="6066756" cy="11220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码头设备控制系统</a:t>
            </a:r>
          </a:p>
        </p:txBody>
      </p:sp>
      <p:sp>
        <p:nvSpPr>
          <p:cNvPr id="136" name="圆角矩形 99">
            <a:extLst>
              <a:ext uri="{FF2B5EF4-FFF2-40B4-BE49-F238E27FC236}">
                <a16:creationId xmlns:a16="http://schemas.microsoft.com/office/drawing/2014/main" id="{32407C40-191C-1070-8862-6B386D6127D7}"/>
              </a:ext>
            </a:extLst>
          </p:cNvPr>
          <p:cNvSpPr/>
          <p:nvPr/>
        </p:nvSpPr>
        <p:spPr>
          <a:xfrm>
            <a:off x="1897923" y="4021535"/>
            <a:ext cx="5483223" cy="43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司机车载程序</a:t>
            </a:r>
          </a:p>
        </p:txBody>
      </p:sp>
      <p:sp>
        <p:nvSpPr>
          <p:cNvPr id="135" name="圆角矩形 99">
            <a:extLst>
              <a:ext uri="{FF2B5EF4-FFF2-40B4-BE49-F238E27FC236}">
                <a16:creationId xmlns:a16="http://schemas.microsoft.com/office/drawing/2014/main" id="{14C39D77-B1A9-227A-5142-69886085175B}"/>
              </a:ext>
            </a:extLst>
          </p:cNvPr>
          <p:cNvSpPr/>
          <p:nvPr/>
        </p:nvSpPr>
        <p:spPr>
          <a:xfrm>
            <a:off x="1897923" y="3501420"/>
            <a:ext cx="5483223" cy="43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自动控制系统</a:t>
            </a:r>
          </a:p>
        </p:txBody>
      </p:sp>
      <p:sp>
        <p:nvSpPr>
          <p:cNvPr id="12" name="圆角矩形 99">
            <a:extLst>
              <a:ext uri="{FF2B5EF4-FFF2-40B4-BE49-F238E27FC236}">
                <a16:creationId xmlns:a16="http://schemas.microsoft.com/office/drawing/2014/main" id="{158408C4-0E80-4E83-A230-32555C655234}"/>
              </a:ext>
            </a:extLst>
          </p:cNvPr>
          <p:cNvSpPr/>
          <p:nvPr/>
        </p:nvSpPr>
        <p:spPr>
          <a:xfrm>
            <a:off x="1469044" y="1221799"/>
            <a:ext cx="6066756" cy="212659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码头生产操作系统</a:t>
            </a:r>
          </a:p>
        </p:txBody>
      </p:sp>
      <p:sp>
        <p:nvSpPr>
          <p:cNvPr id="30" name="圆角矩形 99">
            <a:extLst>
              <a:ext uri="{FF2B5EF4-FFF2-40B4-BE49-F238E27FC236}">
                <a16:creationId xmlns:a16="http://schemas.microsoft.com/office/drawing/2014/main" id="{B2CDA482-9EEA-472C-BAE1-8813486C91CA}"/>
              </a:ext>
            </a:extLst>
          </p:cNvPr>
          <p:cNvSpPr/>
          <p:nvPr/>
        </p:nvSpPr>
        <p:spPr>
          <a:xfrm>
            <a:off x="1469044" y="606841"/>
            <a:ext cx="5278119" cy="5268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码头生产业务系统</a:t>
            </a:r>
          </a:p>
        </p:txBody>
      </p:sp>
      <p:sp>
        <p:nvSpPr>
          <p:cNvPr id="2" name="圆角矩形 99">
            <a:extLst>
              <a:ext uri="{FF2B5EF4-FFF2-40B4-BE49-F238E27FC236}">
                <a16:creationId xmlns:a16="http://schemas.microsoft.com/office/drawing/2014/main" id="{F1DA73C7-A5F3-177F-AE59-211A4FEC083D}"/>
              </a:ext>
            </a:extLst>
          </p:cNvPr>
          <p:cNvSpPr/>
          <p:nvPr/>
        </p:nvSpPr>
        <p:spPr>
          <a:xfrm>
            <a:off x="2425703" y="3585348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岸桥设备管理系统</a:t>
            </a:r>
          </a:p>
        </p:txBody>
      </p:sp>
      <p:sp>
        <p:nvSpPr>
          <p:cNvPr id="3" name="圆角矩形 99">
            <a:extLst>
              <a:ext uri="{FF2B5EF4-FFF2-40B4-BE49-F238E27FC236}">
                <a16:creationId xmlns:a16="http://schemas.microsoft.com/office/drawing/2014/main" id="{1430059E-6143-51F0-25E7-06F9C7656E68}"/>
              </a:ext>
            </a:extLst>
          </p:cNvPr>
          <p:cNvSpPr/>
          <p:nvPr/>
        </p:nvSpPr>
        <p:spPr>
          <a:xfrm>
            <a:off x="3652305" y="3585348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水平运输设备管理系统</a:t>
            </a:r>
          </a:p>
        </p:txBody>
      </p:sp>
      <p:sp>
        <p:nvSpPr>
          <p:cNvPr id="5" name="圆角矩形 99">
            <a:extLst>
              <a:ext uri="{FF2B5EF4-FFF2-40B4-BE49-F238E27FC236}">
                <a16:creationId xmlns:a16="http://schemas.microsoft.com/office/drawing/2014/main" id="{80F32062-ADC3-62F0-8337-E5F456F11C76}"/>
              </a:ext>
            </a:extLst>
          </p:cNvPr>
          <p:cNvSpPr/>
          <p:nvPr/>
        </p:nvSpPr>
        <p:spPr>
          <a:xfrm>
            <a:off x="4878907" y="3585348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场桥设备管理系统</a:t>
            </a:r>
          </a:p>
        </p:txBody>
      </p:sp>
      <p:sp>
        <p:nvSpPr>
          <p:cNvPr id="131" name="圆角矩形 99">
            <a:extLst>
              <a:ext uri="{FF2B5EF4-FFF2-40B4-BE49-F238E27FC236}">
                <a16:creationId xmlns:a16="http://schemas.microsoft.com/office/drawing/2014/main" id="{B6E1D7CD-C951-C531-16A3-AE32065053C5}"/>
              </a:ext>
            </a:extLst>
          </p:cNvPr>
          <p:cNvSpPr/>
          <p:nvPr/>
        </p:nvSpPr>
        <p:spPr>
          <a:xfrm>
            <a:off x="2425703" y="4104183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岸桥车载应用程序</a:t>
            </a:r>
          </a:p>
        </p:txBody>
      </p:sp>
      <p:sp>
        <p:nvSpPr>
          <p:cNvPr id="132" name="圆角矩形 99">
            <a:extLst>
              <a:ext uri="{FF2B5EF4-FFF2-40B4-BE49-F238E27FC236}">
                <a16:creationId xmlns:a16="http://schemas.microsoft.com/office/drawing/2014/main" id="{5D8A83BB-979A-2726-3EF7-81ADC4A629C4}"/>
              </a:ext>
            </a:extLst>
          </p:cNvPr>
          <p:cNvSpPr/>
          <p:nvPr/>
        </p:nvSpPr>
        <p:spPr>
          <a:xfrm>
            <a:off x="3652305" y="4104183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集卡车载应用程序</a:t>
            </a:r>
          </a:p>
        </p:txBody>
      </p:sp>
      <p:sp>
        <p:nvSpPr>
          <p:cNvPr id="133" name="圆角矩形 99">
            <a:extLst>
              <a:ext uri="{FF2B5EF4-FFF2-40B4-BE49-F238E27FC236}">
                <a16:creationId xmlns:a16="http://schemas.microsoft.com/office/drawing/2014/main" id="{17957048-1B65-6AA8-3485-99C39A55E28D}"/>
              </a:ext>
            </a:extLst>
          </p:cNvPr>
          <p:cNvSpPr/>
          <p:nvPr/>
        </p:nvSpPr>
        <p:spPr>
          <a:xfrm>
            <a:off x="4878906" y="4104183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场桥车载应用程序</a:t>
            </a:r>
          </a:p>
        </p:txBody>
      </p:sp>
      <p:sp>
        <p:nvSpPr>
          <p:cNvPr id="137" name="圆角矩形 99">
            <a:extLst>
              <a:ext uri="{FF2B5EF4-FFF2-40B4-BE49-F238E27FC236}">
                <a16:creationId xmlns:a16="http://schemas.microsoft.com/office/drawing/2014/main" id="{F551D6D3-1D22-DDCC-E4AF-A5D7C97A6989}"/>
              </a:ext>
            </a:extLst>
          </p:cNvPr>
          <p:cNvSpPr/>
          <p:nvPr/>
        </p:nvSpPr>
        <p:spPr>
          <a:xfrm>
            <a:off x="1897920" y="1632068"/>
            <a:ext cx="2690705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箱区分配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Berth-Yard Allocation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圆角矩形 99">
            <a:extLst>
              <a:ext uri="{FF2B5EF4-FFF2-40B4-BE49-F238E27FC236}">
                <a16:creationId xmlns:a16="http://schemas.microsoft.com/office/drawing/2014/main" id="{84D32B4C-27E0-80FD-953F-9884F44CE62C}"/>
              </a:ext>
            </a:extLst>
          </p:cNvPr>
          <p:cNvSpPr/>
          <p:nvPr/>
        </p:nvSpPr>
        <p:spPr>
          <a:xfrm>
            <a:off x="1897369" y="2651577"/>
            <a:ext cx="1778921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岸桥调度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Quay Crane Scheduling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99">
            <a:extLst>
              <a:ext uri="{FF2B5EF4-FFF2-40B4-BE49-F238E27FC236}">
                <a16:creationId xmlns:a16="http://schemas.microsoft.com/office/drawing/2014/main" id="{090E9D88-C755-FA2B-13AB-3673E19F3D11}"/>
              </a:ext>
            </a:extLst>
          </p:cNvPr>
          <p:cNvSpPr/>
          <p:nvPr/>
        </p:nvSpPr>
        <p:spPr>
          <a:xfrm>
            <a:off x="3747213" y="2651577"/>
            <a:ext cx="1778921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水平运输调度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Collaborative Truck Scheduling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99">
            <a:extLst>
              <a:ext uri="{FF2B5EF4-FFF2-40B4-BE49-F238E27FC236}">
                <a16:creationId xmlns:a16="http://schemas.microsoft.com/office/drawing/2014/main" id="{2C930D1C-CA52-3AF7-EAF8-22E56CFAFA04}"/>
              </a:ext>
            </a:extLst>
          </p:cNvPr>
          <p:cNvSpPr/>
          <p:nvPr/>
        </p:nvSpPr>
        <p:spPr>
          <a:xfrm>
            <a:off x="5597057" y="2651577"/>
            <a:ext cx="1778921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场桥调度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Gantry Crane Scheduling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99">
            <a:extLst>
              <a:ext uri="{FF2B5EF4-FFF2-40B4-BE49-F238E27FC236}">
                <a16:creationId xmlns:a16="http://schemas.microsoft.com/office/drawing/2014/main" id="{745D832E-57FA-844E-BBD1-37C351D46020}"/>
              </a:ext>
            </a:extLst>
          </p:cNvPr>
          <p:cNvSpPr/>
          <p:nvPr/>
        </p:nvSpPr>
        <p:spPr>
          <a:xfrm>
            <a:off x="1897921" y="2989370"/>
            <a:ext cx="5483224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设备控制总线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Equipment Control Bus</a:t>
            </a:r>
          </a:p>
        </p:txBody>
      </p:sp>
      <p:sp>
        <p:nvSpPr>
          <p:cNvPr id="152" name="圆角矩形 99">
            <a:extLst>
              <a:ext uri="{FF2B5EF4-FFF2-40B4-BE49-F238E27FC236}">
                <a16:creationId xmlns:a16="http://schemas.microsoft.com/office/drawing/2014/main" id="{9ABA44E1-BD5E-1CD0-5328-A56C4BAEAF90}"/>
              </a:ext>
            </a:extLst>
          </p:cNvPr>
          <p:cNvSpPr/>
          <p:nvPr/>
        </p:nvSpPr>
        <p:spPr>
          <a:xfrm>
            <a:off x="1469044" y="4614522"/>
            <a:ext cx="6066756" cy="43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机械设备</a:t>
            </a:r>
          </a:p>
        </p:txBody>
      </p:sp>
      <p:sp>
        <p:nvSpPr>
          <p:cNvPr id="155" name="圆角矩形 99">
            <a:extLst>
              <a:ext uri="{FF2B5EF4-FFF2-40B4-BE49-F238E27FC236}">
                <a16:creationId xmlns:a16="http://schemas.microsoft.com/office/drawing/2014/main" id="{CE5794E2-178C-7BE0-AD7D-DDAA576DED90}"/>
              </a:ext>
            </a:extLst>
          </p:cNvPr>
          <p:cNvSpPr/>
          <p:nvPr/>
        </p:nvSpPr>
        <p:spPr>
          <a:xfrm>
            <a:off x="2425704" y="4684565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</a:t>
            </a:r>
          </a:p>
        </p:txBody>
      </p:sp>
      <p:sp>
        <p:nvSpPr>
          <p:cNvPr id="156" name="圆角矩形 99">
            <a:extLst>
              <a:ext uri="{FF2B5EF4-FFF2-40B4-BE49-F238E27FC236}">
                <a16:creationId xmlns:a16="http://schemas.microsoft.com/office/drawing/2014/main" id="{4BB5982B-8BF5-3F7C-893F-7326CD09A26F}"/>
              </a:ext>
            </a:extLst>
          </p:cNvPr>
          <p:cNvSpPr/>
          <p:nvPr/>
        </p:nvSpPr>
        <p:spPr>
          <a:xfrm>
            <a:off x="3652305" y="4684565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水平运输设备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集卡</a:t>
            </a:r>
          </a:p>
        </p:txBody>
      </p:sp>
      <p:sp>
        <p:nvSpPr>
          <p:cNvPr id="157" name="圆角矩形 99">
            <a:extLst>
              <a:ext uri="{FF2B5EF4-FFF2-40B4-BE49-F238E27FC236}">
                <a16:creationId xmlns:a16="http://schemas.microsoft.com/office/drawing/2014/main" id="{5B4661A0-BF7C-F192-B13F-A8970A52160C}"/>
              </a:ext>
            </a:extLst>
          </p:cNvPr>
          <p:cNvSpPr/>
          <p:nvPr/>
        </p:nvSpPr>
        <p:spPr>
          <a:xfrm>
            <a:off x="4878906" y="4684565"/>
            <a:ext cx="1133888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</a:t>
            </a:r>
          </a:p>
        </p:txBody>
      </p:sp>
      <p:sp>
        <p:nvSpPr>
          <p:cNvPr id="162" name="圆角矩形 99">
            <a:extLst>
              <a:ext uri="{FF2B5EF4-FFF2-40B4-BE49-F238E27FC236}">
                <a16:creationId xmlns:a16="http://schemas.microsoft.com/office/drawing/2014/main" id="{AA485FEF-4772-57A7-3754-F215D50242BE}"/>
              </a:ext>
            </a:extLst>
          </p:cNvPr>
          <p:cNvSpPr/>
          <p:nvPr/>
        </p:nvSpPr>
        <p:spPr>
          <a:xfrm>
            <a:off x="6105505" y="4684565"/>
            <a:ext cx="1133887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能源设备</a:t>
            </a:r>
          </a:p>
        </p:txBody>
      </p:sp>
      <p:sp>
        <p:nvSpPr>
          <p:cNvPr id="163" name="圆角矩形 99">
            <a:extLst>
              <a:ext uri="{FF2B5EF4-FFF2-40B4-BE49-F238E27FC236}">
                <a16:creationId xmlns:a16="http://schemas.microsoft.com/office/drawing/2014/main" id="{8FFC713B-8625-8D6D-1FF0-B58252E25F28}"/>
              </a:ext>
            </a:extLst>
          </p:cNvPr>
          <p:cNvSpPr/>
          <p:nvPr/>
        </p:nvSpPr>
        <p:spPr>
          <a:xfrm>
            <a:off x="6105510" y="3585348"/>
            <a:ext cx="1133889" cy="27047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能源设备管理系统</a:t>
            </a:r>
          </a:p>
        </p:txBody>
      </p:sp>
      <p:sp>
        <p:nvSpPr>
          <p:cNvPr id="166" name="圆角矩形 99">
            <a:extLst>
              <a:ext uri="{FF2B5EF4-FFF2-40B4-BE49-F238E27FC236}">
                <a16:creationId xmlns:a16="http://schemas.microsoft.com/office/drawing/2014/main" id="{78534884-D799-FE84-8282-02224D869AD8}"/>
              </a:ext>
            </a:extLst>
          </p:cNvPr>
          <p:cNvSpPr/>
          <p:nvPr/>
        </p:nvSpPr>
        <p:spPr>
          <a:xfrm>
            <a:off x="1469044" y="83526"/>
            <a:ext cx="6066756" cy="43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外部系统</a:t>
            </a:r>
          </a:p>
        </p:txBody>
      </p:sp>
      <p:sp>
        <p:nvSpPr>
          <p:cNvPr id="167" name="圆角矩形 99">
            <a:extLst>
              <a:ext uri="{FF2B5EF4-FFF2-40B4-BE49-F238E27FC236}">
                <a16:creationId xmlns:a16="http://schemas.microsoft.com/office/drawing/2014/main" id="{5C770D97-FC4E-96E7-66BE-0896A6E24C7E}"/>
              </a:ext>
            </a:extLst>
          </p:cNvPr>
          <p:cNvSpPr/>
          <p:nvPr/>
        </p:nvSpPr>
        <p:spPr>
          <a:xfrm>
            <a:off x="3747212" y="160286"/>
            <a:ext cx="1778921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客户业务系统（船公司系统等）</a:t>
            </a:r>
          </a:p>
        </p:txBody>
      </p:sp>
      <p:sp>
        <p:nvSpPr>
          <p:cNvPr id="168" name="圆角矩形 99">
            <a:extLst>
              <a:ext uri="{FF2B5EF4-FFF2-40B4-BE49-F238E27FC236}">
                <a16:creationId xmlns:a16="http://schemas.microsoft.com/office/drawing/2014/main" id="{27A21263-31F9-98A4-F3DA-C34B7DDDCC17}"/>
              </a:ext>
            </a:extLst>
          </p:cNvPr>
          <p:cNvSpPr/>
          <p:nvPr/>
        </p:nvSpPr>
        <p:spPr>
          <a:xfrm>
            <a:off x="5597054" y="160286"/>
            <a:ext cx="1778923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监管单位系统（海关等系统）</a:t>
            </a:r>
          </a:p>
        </p:txBody>
      </p:sp>
      <p:sp>
        <p:nvSpPr>
          <p:cNvPr id="173" name="圆角矩形 99">
            <a:extLst>
              <a:ext uri="{FF2B5EF4-FFF2-40B4-BE49-F238E27FC236}">
                <a16:creationId xmlns:a16="http://schemas.microsoft.com/office/drawing/2014/main" id="{291DD085-559D-D8E3-D022-1291F14F6B00}"/>
              </a:ext>
            </a:extLst>
          </p:cNvPr>
          <p:cNvSpPr/>
          <p:nvPr/>
        </p:nvSpPr>
        <p:spPr>
          <a:xfrm>
            <a:off x="1897369" y="160286"/>
            <a:ext cx="1778921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网上业务受理系统</a:t>
            </a:r>
          </a:p>
        </p:txBody>
      </p:sp>
      <p:sp>
        <p:nvSpPr>
          <p:cNvPr id="145" name="圆角矩形 99">
            <a:extLst>
              <a:ext uri="{FF2B5EF4-FFF2-40B4-BE49-F238E27FC236}">
                <a16:creationId xmlns:a16="http://schemas.microsoft.com/office/drawing/2014/main" id="{E9B49A93-F36A-B73F-D223-249FDF3D025E}"/>
              </a:ext>
            </a:extLst>
          </p:cNvPr>
          <p:cNvSpPr/>
          <p:nvPr/>
        </p:nvSpPr>
        <p:spPr>
          <a:xfrm>
            <a:off x="1903558" y="685719"/>
            <a:ext cx="704055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基础信息管理</a:t>
            </a:r>
          </a:p>
        </p:txBody>
      </p:sp>
      <p:sp>
        <p:nvSpPr>
          <p:cNvPr id="146" name="圆角矩形 99">
            <a:extLst>
              <a:ext uri="{FF2B5EF4-FFF2-40B4-BE49-F238E27FC236}">
                <a16:creationId xmlns:a16="http://schemas.microsoft.com/office/drawing/2014/main" id="{170265F3-E9DA-F60B-ECA7-05FFC9F12B23}"/>
              </a:ext>
            </a:extLst>
          </p:cNvPr>
          <p:cNvSpPr/>
          <p:nvPr/>
        </p:nvSpPr>
        <p:spPr>
          <a:xfrm>
            <a:off x="3497606" y="685719"/>
            <a:ext cx="704055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船舶计划</a:t>
            </a:r>
          </a:p>
        </p:txBody>
      </p:sp>
      <p:sp>
        <p:nvSpPr>
          <p:cNvPr id="147" name="圆角矩形 99">
            <a:extLst>
              <a:ext uri="{FF2B5EF4-FFF2-40B4-BE49-F238E27FC236}">
                <a16:creationId xmlns:a16="http://schemas.microsoft.com/office/drawing/2014/main" id="{A9E1DE16-0295-6561-0AC1-FFAE14814F65}"/>
              </a:ext>
            </a:extLst>
          </p:cNvPr>
          <p:cNvSpPr/>
          <p:nvPr/>
        </p:nvSpPr>
        <p:spPr>
          <a:xfrm>
            <a:off x="4319791" y="685719"/>
            <a:ext cx="704055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单证与电子数据处理</a:t>
            </a:r>
          </a:p>
        </p:txBody>
      </p:sp>
      <p:sp>
        <p:nvSpPr>
          <p:cNvPr id="148" name="圆角矩形 99">
            <a:extLst>
              <a:ext uri="{FF2B5EF4-FFF2-40B4-BE49-F238E27FC236}">
                <a16:creationId xmlns:a16="http://schemas.microsoft.com/office/drawing/2014/main" id="{EFD4FB0A-B264-3AA7-D5ED-CA1CFB64ED62}"/>
              </a:ext>
            </a:extLst>
          </p:cNvPr>
          <p:cNvSpPr/>
          <p:nvPr/>
        </p:nvSpPr>
        <p:spPr>
          <a:xfrm>
            <a:off x="5125202" y="685719"/>
            <a:ext cx="704055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闸口业务管理</a:t>
            </a:r>
          </a:p>
        </p:txBody>
      </p:sp>
      <p:sp>
        <p:nvSpPr>
          <p:cNvPr id="149" name="圆角矩形 99">
            <a:extLst>
              <a:ext uri="{FF2B5EF4-FFF2-40B4-BE49-F238E27FC236}">
                <a16:creationId xmlns:a16="http://schemas.microsoft.com/office/drawing/2014/main" id="{50136B3C-6851-EBF0-60C9-724D71179F61}"/>
              </a:ext>
            </a:extLst>
          </p:cNvPr>
          <p:cNvSpPr/>
          <p:nvPr/>
        </p:nvSpPr>
        <p:spPr>
          <a:xfrm>
            <a:off x="2708969" y="685719"/>
            <a:ext cx="704055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业务预约受理</a:t>
            </a:r>
          </a:p>
        </p:txBody>
      </p:sp>
      <p:sp>
        <p:nvSpPr>
          <p:cNvPr id="150" name="圆角矩形 99">
            <a:extLst>
              <a:ext uri="{FF2B5EF4-FFF2-40B4-BE49-F238E27FC236}">
                <a16:creationId xmlns:a16="http://schemas.microsoft.com/office/drawing/2014/main" id="{87A1A77C-4B4F-3393-BAFA-80186BBF7389}"/>
              </a:ext>
            </a:extLst>
          </p:cNvPr>
          <p:cNvSpPr/>
          <p:nvPr/>
        </p:nvSpPr>
        <p:spPr>
          <a:xfrm>
            <a:off x="5930613" y="685719"/>
            <a:ext cx="704055" cy="36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计费结算</a:t>
            </a:r>
          </a:p>
        </p:txBody>
      </p:sp>
      <p:sp>
        <p:nvSpPr>
          <p:cNvPr id="174" name="圆角矩形 99">
            <a:extLst>
              <a:ext uri="{FF2B5EF4-FFF2-40B4-BE49-F238E27FC236}">
                <a16:creationId xmlns:a16="http://schemas.microsoft.com/office/drawing/2014/main" id="{D7902F25-72DA-0EC2-D5EB-959C763571C4}"/>
              </a:ext>
            </a:extLst>
          </p:cNvPr>
          <p:cNvSpPr/>
          <p:nvPr/>
        </p:nvSpPr>
        <p:spPr>
          <a:xfrm>
            <a:off x="6831745" y="606841"/>
            <a:ext cx="704055" cy="52684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码头辅助系统（智能理货、智能道口等）</a:t>
            </a:r>
          </a:p>
        </p:txBody>
      </p:sp>
      <p:sp>
        <p:nvSpPr>
          <p:cNvPr id="175" name="圆角矩形 99">
            <a:extLst>
              <a:ext uri="{FF2B5EF4-FFF2-40B4-BE49-F238E27FC236}">
                <a16:creationId xmlns:a16="http://schemas.microsoft.com/office/drawing/2014/main" id="{E602FDC0-D2BA-C539-6127-C5B0BE44D5F5}"/>
              </a:ext>
            </a:extLst>
          </p:cNvPr>
          <p:cNvSpPr/>
          <p:nvPr/>
        </p:nvSpPr>
        <p:spPr>
          <a:xfrm>
            <a:off x="1897369" y="1299625"/>
            <a:ext cx="5483224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生产调度总线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Scheduling Bus</a:t>
            </a:r>
          </a:p>
        </p:txBody>
      </p:sp>
      <p:sp>
        <p:nvSpPr>
          <p:cNvPr id="176" name="圆角矩形 99">
            <a:extLst>
              <a:ext uri="{FF2B5EF4-FFF2-40B4-BE49-F238E27FC236}">
                <a16:creationId xmlns:a16="http://schemas.microsoft.com/office/drawing/2014/main" id="{5C7AAD31-A716-683A-8493-9631CB2F5438}"/>
              </a:ext>
            </a:extLst>
          </p:cNvPr>
          <p:cNvSpPr/>
          <p:nvPr/>
        </p:nvSpPr>
        <p:spPr>
          <a:xfrm>
            <a:off x="7628181" y="1221798"/>
            <a:ext cx="363686" cy="212659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物联网设备</a:t>
            </a:r>
          </a:p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、传感器等）</a:t>
            </a:r>
          </a:p>
        </p:txBody>
      </p:sp>
      <p:sp>
        <p:nvSpPr>
          <p:cNvPr id="177" name="圆角矩形 99">
            <a:extLst>
              <a:ext uri="{FF2B5EF4-FFF2-40B4-BE49-F238E27FC236}">
                <a16:creationId xmlns:a16="http://schemas.microsoft.com/office/drawing/2014/main" id="{2BB8D7C1-8557-4343-FCF0-FF780F45049D}"/>
              </a:ext>
            </a:extLst>
          </p:cNvPr>
          <p:cNvSpPr/>
          <p:nvPr/>
        </p:nvSpPr>
        <p:spPr>
          <a:xfrm>
            <a:off x="1897921" y="2314219"/>
            <a:ext cx="5483224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设备集成调度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Integrated Scheduling System 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圆角矩形 99">
            <a:extLst>
              <a:ext uri="{FF2B5EF4-FFF2-40B4-BE49-F238E27FC236}">
                <a16:creationId xmlns:a16="http://schemas.microsoft.com/office/drawing/2014/main" id="{4D8A500E-43EC-051B-AF66-0F9EB06D5748}"/>
              </a:ext>
            </a:extLst>
          </p:cNvPr>
          <p:cNvSpPr/>
          <p:nvPr/>
        </p:nvSpPr>
        <p:spPr>
          <a:xfrm>
            <a:off x="4689888" y="1971528"/>
            <a:ext cx="2690705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场桥指派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Crane Assignment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圆角矩形 99">
            <a:extLst>
              <a:ext uri="{FF2B5EF4-FFF2-40B4-BE49-F238E27FC236}">
                <a16:creationId xmlns:a16="http://schemas.microsoft.com/office/drawing/2014/main" id="{96C367CF-4663-2FEF-B7F5-535AE902F50D}"/>
              </a:ext>
            </a:extLst>
          </p:cNvPr>
          <p:cNvSpPr/>
          <p:nvPr/>
        </p:nvSpPr>
        <p:spPr>
          <a:xfrm>
            <a:off x="4689888" y="1632068"/>
            <a:ext cx="2690705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船舶配载计划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Stowage Planning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圆角矩形 99">
            <a:extLst>
              <a:ext uri="{FF2B5EF4-FFF2-40B4-BE49-F238E27FC236}">
                <a16:creationId xmlns:a16="http://schemas.microsoft.com/office/drawing/2014/main" id="{AB1DF4C4-9719-906C-854C-CC93165D9454}"/>
              </a:ext>
            </a:extLst>
          </p:cNvPr>
          <p:cNvSpPr/>
          <p:nvPr/>
        </p:nvSpPr>
        <p:spPr>
          <a:xfrm>
            <a:off x="1897920" y="1971528"/>
            <a:ext cx="2690705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工班作业计划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 Planning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圆角矩形 99">
            <a:extLst>
              <a:ext uri="{FF2B5EF4-FFF2-40B4-BE49-F238E27FC236}">
                <a16:creationId xmlns:a16="http://schemas.microsoft.com/office/drawing/2014/main" id="{5754965B-8EB1-EA8F-A78F-7B1EAA947C83}"/>
              </a:ext>
            </a:extLst>
          </p:cNvPr>
          <p:cNvSpPr/>
          <p:nvPr/>
        </p:nvSpPr>
        <p:spPr>
          <a:xfrm>
            <a:off x="1012977" y="1221798"/>
            <a:ext cx="363686" cy="212659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码头监控系统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Terminal Monitoring System</a:t>
            </a:r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986900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99">
            <a:extLst>
              <a:ext uri="{FF2B5EF4-FFF2-40B4-BE49-F238E27FC236}">
                <a16:creationId xmlns:a16="http://schemas.microsoft.com/office/drawing/2014/main" id="{F551D6D3-1D22-DDCC-E4AF-A5D7C97A6989}"/>
              </a:ext>
            </a:extLst>
          </p:cNvPr>
          <p:cNvSpPr/>
          <p:nvPr/>
        </p:nvSpPr>
        <p:spPr>
          <a:xfrm>
            <a:off x="3112126" y="1102556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箱区策划</a:t>
            </a:r>
          </a:p>
        </p:txBody>
      </p:sp>
      <p:sp>
        <p:nvSpPr>
          <p:cNvPr id="139" name="圆角矩形 99">
            <a:extLst>
              <a:ext uri="{FF2B5EF4-FFF2-40B4-BE49-F238E27FC236}">
                <a16:creationId xmlns:a16="http://schemas.microsoft.com/office/drawing/2014/main" id="{84D32B4C-27E0-80FD-953F-9884F44CE62C}"/>
              </a:ext>
            </a:extLst>
          </p:cNvPr>
          <p:cNvSpPr/>
          <p:nvPr/>
        </p:nvSpPr>
        <p:spPr>
          <a:xfrm>
            <a:off x="3173334" y="3642661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岸桥调度</a:t>
            </a:r>
          </a:p>
        </p:txBody>
      </p:sp>
      <p:sp>
        <p:nvSpPr>
          <p:cNvPr id="140" name="圆角矩形 99">
            <a:extLst>
              <a:ext uri="{FF2B5EF4-FFF2-40B4-BE49-F238E27FC236}">
                <a16:creationId xmlns:a16="http://schemas.microsoft.com/office/drawing/2014/main" id="{090E9D88-C755-FA2B-13AB-3673E19F3D11}"/>
              </a:ext>
            </a:extLst>
          </p:cNvPr>
          <p:cNvSpPr/>
          <p:nvPr/>
        </p:nvSpPr>
        <p:spPr>
          <a:xfrm>
            <a:off x="4276728" y="3642661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水平运输调度</a:t>
            </a:r>
          </a:p>
        </p:txBody>
      </p:sp>
      <p:sp>
        <p:nvSpPr>
          <p:cNvPr id="141" name="圆角矩形 99">
            <a:extLst>
              <a:ext uri="{FF2B5EF4-FFF2-40B4-BE49-F238E27FC236}">
                <a16:creationId xmlns:a16="http://schemas.microsoft.com/office/drawing/2014/main" id="{2C930D1C-CA52-3AF7-EAF8-22E56CFAFA04}"/>
              </a:ext>
            </a:extLst>
          </p:cNvPr>
          <p:cNvSpPr/>
          <p:nvPr/>
        </p:nvSpPr>
        <p:spPr>
          <a:xfrm>
            <a:off x="5380122" y="3642661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场桥调度</a:t>
            </a:r>
          </a:p>
        </p:txBody>
      </p:sp>
      <p:sp>
        <p:nvSpPr>
          <p:cNvPr id="142" name="圆角矩形 99">
            <a:extLst>
              <a:ext uri="{FF2B5EF4-FFF2-40B4-BE49-F238E27FC236}">
                <a16:creationId xmlns:a16="http://schemas.microsoft.com/office/drawing/2014/main" id="{745D832E-57FA-844E-BBD1-37C351D46020}"/>
              </a:ext>
            </a:extLst>
          </p:cNvPr>
          <p:cNvSpPr/>
          <p:nvPr/>
        </p:nvSpPr>
        <p:spPr>
          <a:xfrm>
            <a:off x="1955756" y="4787847"/>
            <a:ext cx="5643466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设备控制总线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圆角矩形 99">
            <a:extLst>
              <a:ext uri="{FF2B5EF4-FFF2-40B4-BE49-F238E27FC236}">
                <a16:creationId xmlns:a16="http://schemas.microsoft.com/office/drawing/2014/main" id="{E602FDC0-D2BA-C539-6127-C5B0BE44D5F5}"/>
              </a:ext>
            </a:extLst>
          </p:cNvPr>
          <p:cNvSpPr/>
          <p:nvPr/>
        </p:nvSpPr>
        <p:spPr>
          <a:xfrm>
            <a:off x="1955756" y="478624"/>
            <a:ext cx="5643466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生产调度总线</a:t>
            </a:r>
          </a:p>
        </p:txBody>
      </p:sp>
      <p:sp>
        <p:nvSpPr>
          <p:cNvPr id="177" name="圆角矩形 99">
            <a:extLst>
              <a:ext uri="{FF2B5EF4-FFF2-40B4-BE49-F238E27FC236}">
                <a16:creationId xmlns:a16="http://schemas.microsoft.com/office/drawing/2014/main" id="{2BB8D7C1-8557-4343-FCF0-FF780F45049D}"/>
              </a:ext>
            </a:extLst>
          </p:cNvPr>
          <p:cNvSpPr/>
          <p:nvPr/>
        </p:nvSpPr>
        <p:spPr>
          <a:xfrm>
            <a:off x="6824662" y="2732827"/>
            <a:ext cx="774559" cy="6679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设备集成调度</a:t>
            </a:r>
          </a:p>
        </p:txBody>
      </p:sp>
      <p:sp>
        <p:nvSpPr>
          <p:cNvPr id="183" name="圆角矩形 99">
            <a:extLst>
              <a:ext uri="{FF2B5EF4-FFF2-40B4-BE49-F238E27FC236}">
                <a16:creationId xmlns:a16="http://schemas.microsoft.com/office/drawing/2014/main" id="{4D8A500E-43EC-051B-AF66-0F9EB06D5748}"/>
              </a:ext>
            </a:extLst>
          </p:cNvPr>
          <p:cNvSpPr/>
          <p:nvPr/>
        </p:nvSpPr>
        <p:spPr>
          <a:xfrm>
            <a:off x="4372886" y="1102556"/>
            <a:ext cx="522190" cy="6679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场桥分配</a:t>
            </a:r>
          </a:p>
        </p:txBody>
      </p:sp>
      <p:sp>
        <p:nvSpPr>
          <p:cNvPr id="185" name="圆角矩形 99">
            <a:extLst>
              <a:ext uri="{FF2B5EF4-FFF2-40B4-BE49-F238E27FC236}">
                <a16:creationId xmlns:a16="http://schemas.microsoft.com/office/drawing/2014/main" id="{AB1DF4C4-9719-906C-854C-CC93165D9454}"/>
              </a:ext>
            </a:extLst>
          </p:cNvPr>
          <p:cNvSpPr/>
          <p:nvPr/>
        </p:nvSpPr>
        <p:spPr>
          <a:xfrm>
            <a:off x="5519673" y="1102556"/>
            <a:ext cx="522190" cy="6679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生产工班计划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E64D59-728E-8A49-1D42-D27C62A54031}"/>
              </a:ext>
            </a:extLst>
          </p:cNvPr>
          <p:cNvSpPr txBox="1"/>
          <p:nvPr/>
        </p:nvSpPr>
        <p:spPr>
          <a:xfrm>
            <a:off x="2300123" y="787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进口船图</a:t>
            </a:r>
            <a:endParaRPr lang="en-US" altLang="zh-CN" sz="600" dirty="0"/>
          </a:p>
          <a:p>
            <a:r>
              <a:rPr lang="zh-CN" altLang="en-US" sz="600" dirty="0"/>
              <a:t>进口舱单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D29B66-65A8-EDDF-A843-DA1427F797A7}"/>
              </a:ext>
            </a:extLst>
          </p:cNvPr>
          <p:cNvSpPr txBox="1"/>
          <p:nvPr/>
        </p:nvSpPr>
        <p:spPr>
          <a:xfrm>
            <a:off x="3809700" y="134686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卸船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发箱作业数据流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7A2B23-0C34-58C4-12BC-6D05C1C10598}"/>
              </a:ext>
            </a:extLst>
          </p:cNvPr>
          <p:cNvCxnSpPr>
            <a:cxnSpLocks/>
            <a:stCxn id="137" idx="3"/>
            <a:endCxn id="183" idx="1"/>
          </p:cNvCxnSpPr>
          <p:nvPr/>
        </p:nvCxnSpPr>
        <p:spPr>
          <a:xfrm flipV="1">
            <a:off x="3634317" y="1436551"/>
            <a:ext cx="738569" cy="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99">
            <a:extLst>
              <a:ext uri="{FF2B5EF4-FFF2-40B4-BE49-F238E27FC236}">
                <a16:creationId xmlns:a16="http://schemas.microsoft.com/office/drawing/2014/main" id="{03D7FFB9-E604-BAC4-C888-CEDB05DB0CF9}"/>
              </a:ext>
            </a:extLst>
          </p:cNvPr>
          <p:cNvSpPr/>
          <p:nvPr/>
        </p:nvSpPr>
        <p:spPr>
          <a:xfrm>
            <a:off x="3112126" y="1917180"/>
            <a:ext cx="522191" cy="6679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E8AC06F-5810-6B1E-6BBC-BA1905DB0E42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2350765" y="748625"/>
            <a:ext cx="761361" cy="688341"/>
          </a:xfrm>
          <a:prstGeom prst="bentConnector3">
            <a:avLst>
              <a:gd name="adj1" fmla="val -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6EEAB7-5B2B-3A7D-8708-97CDBCA4C10F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983054" y="1122103"/>
            <a:ext cx="1502552" cy="7555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2054E5B-2489-5C63-5357-0D6030D58B6D}"/>
              </a:ext>
            </a:extLst>
          </p:cNvPr>
          <p:cNvCxnSpPr>
            <a:cxnSpLocks/>
            <a:stCxn id="16" idx="3"/>
            <a:endCxn id="183" idx="2"/>
          </p:cNvCxnSpPr>
          <p:nvPr/>
        </p:nvCxnSpPr>
        <p:spPr>
          <a:xfrm flipV="1">
            <a:off x="3634317" y="1770545"/>
            <a:ext cx="999664" cy="480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CB7143-747C-CC98-B6AD-0CFCDC506DF1}"/>
              </a:ext>
            </a:extLst>
          </p:cNvPr>
          <p:cNvSpPr txBox="1"/>
          <p:nvPr/>
        </p:nvSpPr>
        <p:spPr>
          <a:xfrm>
            <a:off x="3614377" y="208003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卸船计划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E29DF99-70AB-D5BA-8EBA-15D8ABBD0C41}"/>
              </a:ext>
            </a:extLst>
          </p:cNvPr>
          <p:cNvCxnSpPr>
            <a:cxnSpLocks/>
            <a:stCxn id="16" idx="3"/>
            <a:endCxn id="185" idx="2"/>
          </p:cNvCxnSpPr>
          <p:nvPr/>
        </p:nvCxnSpPr>
        <p:spPr>
          <a:xfrm flipV="1">
            <a:off x="3634317" y="1770545"/>
            <a:ext cx="2146451" cy="480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8279DD-9757-5D78-1544-BF5E81B6D11C}"/>
              </a:ext>
            </a:extLst>
          </p:cNvPr>
          <p:cNvCxnSpPr>
            <a:cxnSpLocks/>
            <a:stCxn id="153" idx="3"/>
            <a:endCxn id="177" idx="0"/>
          </p:cNvCxnSpPr>
          <p:nvPr/>
        </p:nvCxnSpPr>
        <p:spPr>
          <a:xfrm>
            <a:off x="6296891" y="1837752"/>
            <a:ext cx="915051" cy="895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3F7BDED-1429-528F-F188-A7087D7E3C82}"/>
              </a:ext>
            </a:extLst>
          </p:cNvPr>
          <p:cNvSpPr txBox="1"/>
          <p:nvPr/>
        </p:nvSpPr>
        <p:spPr>
          <a:xfrm>
            <a:off x="6775523" y="346036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任务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3AA0F7F-17C8-DBAB-C519-F8791FB043F6}"/>
              </a:ext>
            </a:extLst>
          </p:cNvPr>
          <p:cNvSpPr txBox="1"/>
          <p:nvPr/>
        </p:nvSpPr>
        <p:spPr>
          <a:xfrm>
            <a:off x="3399682" y="441877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岸桥作业指令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47522D1B-8853-17F9-5FC5-782BCF628D45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4537823" y="4311480"/>
            <a:ext cx="1" cy="47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E19098C-0768-98BB-3B30-996603BBD57D}"/>
              </a:ext>
            </a:extLst>
          </p:cNvPr>
          <p:cNvSpPr txBox="1"/>
          <p:nvPr/>
        </p:nvSpPr>
        <p:spPr>
          <a:xfrm>
            <a:off x="4489004" y="4418774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水平运输作业指令</a:t>
            </a:r>
          </a:p>
        </p:txBody>
      </p: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E8B9C53B-0735-3447-A0ED-DAF50E4820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6768" y="3401645"/>
            <a:ext cx="774038" cy="398109"/>
          </a:xfrm>
          <a:prstGeom prst="bentConnector3">
            <a:avLst>
              <a:gd name="adj1" fmla="val 7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4040B917-8C38-A83F-1A8A-7E8948B9873F}"/>
              </a:ext>
            </a:extLst>
          </p:cNvPr>
          <p:cNvCxnSpPr>
            <a:cxnSpLocks/>
            <a:endCxn id="59" idx="1"/>
          </p:cNvCxnSpPr>
          <p:nvPr/>
        </p:nvCxnSpPr>
        <p:spPr>
          <a:xfrm rot="5400000" flipH="1" flipV="1">
            <a:off x="2187127" y="4131767"/>
            <a:ext cx="819716" cy="492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BD387270-5239-F784-C364-AAE6B984CFE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3434430" y="4311480"/>
            <a:ext cx="0" cy="47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0AFD7010-F8BD-57BD-66FB-71394B634F71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5641217" y="4311480"/>
            <a:ext cx="1" cy="47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C1A63FE-EF34-6B8E-C7FB-F7FEB1D6734C}"/>
              </a:ext>
            </a:extLst>
          </p:cNvPr>
          <p:cNvSpPr txBox="1"/>
          <p:nvPr/>
        </p:nvSpPr>
        <p:spPr>
          <a:xfrm>
            <a:off x="5576350" y="44128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场桥作业指令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3346CF9-0452-7121-A951-11E1B3F7B23A}"/>
              </a:ext>
            </a:extLst>
          </p:cNvPr>
          <p:cNvCxnSpPr>
            <a:cxnSpLocks/>
          </p:cNvCxnSpPr>
          <p:nvPr/>
        </p:nvCxnSpPr>
        <p:spPr>
          <a:xfrm flipV="1">
            <a:off x="6296891" y="3407704"/>
            <a:ext cx="1111481" cy="895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487792C-636B-3E91-AA96-371E88605A9F}"/>
              </a:ext>
            </a:extLst>
          </p:cNvPr>
          <p:cNvSpPr txBox="1"/>
          <p:nvPr/>
        </p:nvSpPr>
        <p:spPr>
          <a:xfrm>
            <a:off x="6286768" y="4037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任务反馈</a:t>
            </a:r>
            <a:endParaRPr lang="en-US" altLang="zh-CN" sz="600" dirty="0"/>
          </a:p>
          <a:p>
            <a:r>
              <a:rPr lang="zh-CN" altLang="en-US" sz="600" dirty="0"/>
              <a:t>设备状态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181CD4E-FC0F-5FE2-60C3-EAE44368A3AD}"/>
              </a:ext>
            </a:extLst>
          </p:cNvPr>
          <p:cNvSpPr txBox="1"/>
          <p:nvPr/>
        </p:nvSpPr>
        <p:spPr>
          <a:xfrm>
            <a:off x="2362880" y="36923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指令反馈</a:t>
            </a:r>
            <a:endParaRPr lang="en-US" altLang="zh-CN" sz="600" dirty="0"/>
          </a:p>
          <a:p>
            <a:r>
              <a:rPr lang="zh-CN" altLang="en-US" sz="600" dirty="0"/>
              <a:t>设备状态</a:t>
            </a:r>
          </a:p>
        </p:txBody>
      </p:sp>
      <p:sp>
        <p:nvSpPr>
          <p:cNvPr id="59" name="圆角矩形 99">
            <a:extLst>
              <a:ext uri="{FF2B5EF4-FFF2-40B4-BE49-F238E27FC236}">
                <a16:creationId xmlns:a16="http://schemas.microsoft.com/office/drawing/2014/main" id="{F8AAF7DF-111B-CE36-A772-634896145F92}"/>
              </a:ext>
            </a:extLst>
          </p:cNvPr>
          <p:cNvSpPr/>
          <p:nvPr/>
        </p:nvSpPr>
        <p:spPr>
          <a:xfrm>
            <a:off x="2843208" y="3547356"/>
            <a:ext cx="3453683" cy="841552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99">
            <a:extLst>
              <a:ext uri="{FF2B5EF4-FFF2-40B4-BE49-F238E27FC236}">
                <a16:creationId xmlns:a16="http://schemas.microsoft.com/office/drawing/2014/main" id="{B2326C58-36A8-68F9-4942-043D117CA223}"/>
              </a:ext>
            </a:extLst>
          </p:cNvPr>
          <p:cNvSpPr/>
          <p:nvPr/>
        </p:nvSpPr>
        <p:spPr>
          <a:xfrm>
            <a:off x="2843208" y="938924"/>
            <a:ext cx="3453683" cy="1797655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EF7F85-46CB-B9A3-5D69-7F9DD404A6B6}"/>
              </a:ext>
            </a:extLst>
          </p:cNvPr>
          <p:cNvCxnSpPr>
            <a:cxnSpLocks/>
            <a:stCxn id="183" idx="3"/>
            <a:endCxn id="185" idx="1"/>
          </p:cNvCxnSpPr>
          <p:nvPr/>
        </p:nvCxnSpPr>
        <p:spPr>
          <a:xfrm>
            <a:off x="4895076" y="1436551"/>
            <a:ext cx="624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7006D01E-8312-4525-3FFC-F274A2EF6BEA}"/>
              </a:ext>
            </a:extLst>
          </p:cNvPr>
          <p:cNvSpPr txBox="1"/>
          <p:nvPr/>
        </p:nvSpPr>
        <p:spPr>
          <a:xfrm>
            <a:off x="6316831" y="167409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计划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5D34B908-B3F6-119D-EA55-D00AF97B2D45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695525" y="3977071"/>
            <a:ext cx="58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9F11FEF-B76F-07F8-4B90-EFD11804F3B1}"/>
              </a:ext>
            </a:extLst>
          </p:cNvPr>
          <p:cNvCxnSpPr>
            <a:cxnSpLocks/>
            <a:stCxn id="141" idx="1"/>
            <a:endCxn id="140" idx="3"/>
          </p:cNvCxnSpPr>
          <p:nvPr/>
        </p:nvCxnSpPr>
        <p:spPr>
          <a:xfrm flipH="1">
            <a:off x="4798919" y="3977071"/>
            <a:ext cx="58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C4ECDCF1-DE8C-2D9A-A4B3-69E803FBAA52}"/>
              </a:ext>
            </a:extLst>
          </p:cNvPr>
          <p:cNvSpPr txBox="1"/>
          <p:nvPr/>
        </p:nvSpPr>
        <p:spPr>
          <a:xfrm>
            <a:off x="3782277" y="3762909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子任务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0A0D843-9AF4-B0D9-83A7-81B989CA159F}"/>
              </a:ext>
            </a:extLst>
          </p:cNvPr>
          <p:cNvSpPr txBox="1"/>
          <p:nvPr/>
        </p:nvSpPr>
        <p:spPr>
          <a:xfrm>
            <a:off x="4924658" y="377747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子任务</a:t>
            </a: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2BACB0F4-9013-BBF9-C805-D9A9751B1740}"/>
              </a:ext>
            </a:extLst>
          </p:cNvPr>
          <p:cNvCxnSpPr>
            <a:cxnSpLocks/>
            <a:stCxn id="177" idx="1"/>
            <a:endCxn id="153" idx="2"/>
          </p:cNvCxnSpPr>
          <p:nvPr/>
        </p:nvCxnSpPr>
        <p:spPr>
          <a:xfrm rot="10800000">
            <a:off x="4570050" y="2736580"/>
            <a:ext cx="2254612" cy="330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030B203C-1BA8-136C-78D8-F4AE73C9163A}"/>
              </a:ext>
            </a:extLst>
          </p:cNvPr>
          <p:cNvSpPr txBox="1"/>
          <p:nvPr/>
        </p:nvSpPr>
        <p:spPr>
          <a:xfrm>
            <a:off x="6360188" y="288211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计划反馈</a:t>
            </a:r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FAEFCB2C-B7C4-F3E1-CCDF-890C69F0DBE8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3222" y="748622"/>
            <a:ext cx="0" cy="353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文本框 304">
            <a:extLst>
              <a:ext uri="{FF2B5EF4-FFF2-40B4-BE49-F238E27FC236}">
                <a16:creationId xmlns:a16="http://schemas.microsoft.com/office/drawing/2014/main" id="{EB5BCEBB-3B84-6EDE-ECE6-E1A8EF3B8458}"/>
              </a:ext>
            </a:extLst>
          </p:cNvPr>
          <p:cNvSpPr txBox="1"/>
          <p:nvPr/>
        </p:nvSpPr>
        <p:spPr>
          <a:xfrm>
            <a:off x="3322738" y="77951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进口箱提箱计划</a:t>
            </a:r>
            <a:endParaRPr lang="en-US" altLang="zh-CN" sz="600" dirty="0"/>
          </a:p>
          <a:p>
            <a:r>
              <a:rPr lang="zh-CN" altLang="en-US" sz="600" dirty="0"/>
              <a:t>船舶计划</a:t>
            </a:r>
            <a:endParaRPr lang="en-US" altLang="zh-CN" sz="600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2BDEE20D-2DE9-6295-8E2A-044585BFCDA8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4633981" y="748622"/>
            <a:ext cx="0" cy="353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A81C70DC-67C6-1135-AFD8-6D8142B87F59}"/>
              </a:ext>
            </a:extLst>
          </p:cNvPr>
          <p:cNvSpPr txBox="1"/>
          <p:nvPr/>
        </p:nvSpPr>
        <p:spPr>
          <a:xfrm>
            <a:off x="4570049" y="77131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闸口提箱进场</a:t>
            </a:r>
            <a:endParaRPr lang="en-US" altLang="zh-CN" sz="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B17429-BE7F-0443-8B58-69E1DBFC08AD}"/>
              </a:ext>
            </a:extLst>
          </p:cNvPr>
          <p:cNvSpPr txBox="1"/>
          <p:nvPr/>
        </p:nvSpPr>
        <p:spPr>
          <a:xfrm>
            <a:off x="3606711" y="109255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泊位计划</a:t>
            </a:r>
            <a:endParaRPr lang="en-US" altLang="zh-CN" sz="600" dirty="0"/>
          </a:p>
          <a:p>
            <a:r>
              <a:rPr lang="zh-CN" altLang="en-US" sz="600" dirty="0"/>
              <a:t>进口箱堆存计划</a:t>
            </a:r>
            <a:endParaRPr lang="en-US" altLang="zh-CN" sz="600" dirty="0"/>
          </a:p>
          <a:p>
            <a:r>
              <a:rPr lang="zh-CN" altLang="en-US" sz="600" dirty="0"/>
              <a:t>箱区贝位图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8AEA7B-F781-0FDE-3846-2C1CED649198}"/>
              </a:ext>
            </a:extLst>
          </p:cNvPr>
          <p:cNvSpPr txBox="1"/>
          <p:nvPr/>
        </p:nvSpPr>
        <p:spPr>
          <a:xfrm>
            <a:off x="4889113" y="125328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作业路计划</a:t>
            </a:r>
          </a:p>
        </p:txBody>
      </p:sp>
    </p:spTree>
    <p:extLst>
      <p:ext uri="{BB962C8B-B14F-4D97-AF65-F5344CB8AC3E}">
        <p14:creationId xmlns:p14="http://schemas.microsoft.com/office/powerpoint/2010/main" val="700656293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99">
            <a:extLst>
              <a:ext uri="{FF2B5EF4-FFF2-40B4-BE49-F238E27FC236}">
                <a16:creationId xmlns:a16="http://schemas.microsoft.com/office/drawing/2014/main" id="{F551D6D3-1D22-DDCC-E4AF-A5D7C97A6989}"/>
              </a:ext>
            </a:extLst>
          </p:cNvPr>
          <p:cNvSpPr/>
          <p:nvPr/>
        </p:nvSpPr>
        <p:spPr>
          <a:xfrm>
            <a:off x="3112126" y="1102556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箱区策划</a:t>
            </a:r>
          </a:p>
        </p:txBody>
      </p:sp>
      <p:sp>
        <p:nvSpPr>
          <p:cNvPr id="139" name="圆角矩形 99">
            <a:extLst>
              <a:ext uri="{FF2B5EF4-FFF2-40B4-BE49-F238E27FC236}">
                <a16:creationId xmlns:a16="http://schemas.microsoft.com/office/drawing/2014/main" id="{84D32B4C-27E0-80FD-953F-9884F44CE62C}"/>
              </a:ext>
            </a:extLst>
          </p:cNvPr>
          <p:cNvSpPr/>
          <p:nvPr/>
        </p:nvSpPr>
        <p:spPr>
          <a:xfrm>
            <a:off x="3173334" y="3642661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岸桥调度</a:t>
            </a:r>
          </a:p>
        </p:txBody>
      </p:sp>
      <p:sp>
        <p:nvSpPr>
          <p:cNvPr id="140" name="圆角矩形 99">
            <a:extLst>
              <a:ext uri="{FF2B5EF4-FFF2-40B4-BE49-F238E27FC236}">
                <a16:creationId xmlns:a16="http://schemas.microsoft.com/office/drawing/2014/main" id="{090E9D88-C755-FA2B-13AB-3673E19F3D11}"/>
              </a:ext>
            </a:extLst>
          </p:cNvPr>
          <p:cNvSpPr/>
          <p:nvPr/>
        </p:nvSpPr>
        <p:spPr>
          <a:xfrm>
            <a:off x="4276728" y="3642661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水平运输调度</a:t>
            </a:r>
          </a:p>
        </p:txBody>
      </p:sp>
      <p:sp>
        <p:nvSpPr>
          <p:cNvPr id="141" name="圆角矩形 99">
            <a:extLst>
              <a:ext uri="{FF2B5EF4-FFF2-40B4-BE49-F238E27FC236}">
                <a16:creationId xmlns:a16="http://schemas.microsoft.com/office/drawing/2014/main" id="{2C930D1C-CA52-3AF7-EAF8-22E56CFAFA04}"/>
              </a:ext>
            </a:extLst>
          </p:cNvPr>
          <p:cNvSpPr/>
          <p:nvPr/>
        </p:nvSpPr>
        <p:spPr>
          <a:xfrm>
            <a:off x="5380122" y="3642661"/>
            <a:ext cx="522191" cy="6688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场桥调度</a:t>
            </a:r>
          </a:p>
        </p:txBody>
      </p:sp>
      <p:sp>
        <p:nvSpPr>
          <p:cNvPr id="142" name="圆角矩形 99">
            <a:extLst>
              <a:ext uri="{FF2B5EF4-FFF2-40B4-BE49-F238E27FC236}">
                <a16:creationId xmlns:a16="http://schemas.microsoft.com/office/drawing/2014/main" id="{745D832E-57FA-844E-BBD1-37C351D46020}"/>
              </a:ext>
            </a:extLst>
          </p:cNvPr>
          <p:cNvSpPr/>
          <p:nvPr/>
        </p:nvSpPr>
        <p:spPr>
          <a:xfrm>
            <a:off x="1955756" y="4787847"/>
            <a:ext cx="5643466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设备控制总线</a:t>
            </a:r>
            <a:endParaRPr lang="en-US" altLang="zh-CN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圆角矩形 99">
            <a:extLst>
              <a:ext uri="{FF2B5EF4-FFF2-40B4-BE49-F238E27FC236}">
                <a16:creationId xmlns:a16="http://schemas.microsoft.com/office/drawing/2014/main" id="{E602FDC0-D2BA-C539-6127-C5B0BE44D5F5}"/>
              </a:ext>
            </a:extLst>
          </p:cNvPr>
          <p:cNvSpPr/>
          <p:nvPr/>
        </p:nvSpPr>
        <p:spPr>
          <a:xfrm>
            <a:off x="1955756" y="478624"/>
            <a:ext cx="5643466" cy="270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生产调度总线</a:t>
            </a:r>
          </a:p>
        </p:txBody>
      </p:sp>
      <p:sp>
        <p:nvSpPr>
          <p:cNvPr id="177" name="圆角矩形 99">
            <a:extLst>
              <a:ext uri="{FF2B5EF4-FFF2-40B4-BE49-F238E27FC236}">
                <a16:creationId xmlns:a16="http://schemas.microsoft.com/office/drawing/2014/main" id="{2BB8D7C1-8557-4343-FCF0-FF780F45049D}"/>
              </a:ext>
            </a:extLst>
          </p:cNvPr>
          <p:cNvSpPr/>
          <p:nvPr/>
        </p:nvSpPr>
        <p:spPr>
          <a:xfrm>
            <a:off x="6824662" y="2732827"/>
            <a:ext cx="774559" cy="6679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设备集成调度</a:t>
            </a:r>
          </a:p>
        </p:txBody>
      </p:sp>
      <p:sp>
        <p:nvSpPr>
          <p:cNvPr id="183" name="圆角矩形 99">
            <a:extLst>
              <a:ext uri="{FF2B5EF4-FFF2-40B4-BE49-F238E27FC236}">
                <a16:creationId xmlns:a16="http://schemas.microsoft.com/office/drawing/2014/main" id="{4D8A500E-43EC-051B-AF66-0F9EB06D5748}"/>
              </a:ext>
            </a:extLst>
          </p:cNvPr>
          <p:cNvSpPr/>
          <p:nvPr/>
        </p:nvSpPr>
        <p:spPr>
          <a:xfrm>
            <a:off x="4372886" y="1102556"/>
            <a:ext cx="522190" cy="6679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岸桥</a:t>
            </a:r>
            <a:r>
              <a:rPr lang="en-US" altLang="zh-CN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场桥分配</a:t>
            </a:r>
          </a:p>
        </p:txBody>
      </p:sp>
      <p:sp>
        <p:nvSpPr>
          <p:cNvPr id="185" name="圆角矩形 99">
            <a:extLst>
              <a:ext uri="{FF2B5EF4-FFF2-40B4-BE49-F238E27FC236}">
                <a16:creationId xmlns:a16="http://schemas.microsoft.com/office/drawing/2014/main" id="{AB1DF4C4-9719-906C-854C-CC93165D9454}"/>
              </a:ext>
            </a:extLst>
          </p:cNvPr>
          <p:cNvSpPr/>
          <p:nvPr/>
        </p:nvSpPr>
        <p:spPr>
          <a:xfrm>
            <a:off x="5519673" y="1102556"/>
            <a:ext cx="522190" cy="6679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生产工班计划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D29B66-65A8-EDDF-A843-DA1427F797A7}"/>
              </a:ext>
            </a:extLst>
          </p:cNvPr>
          <p:cNvSpPr txBox="1"/>
          <p:nvPr/>
        </p:nvSpPr>
        <p:spPr>
          <a:xfrm>
            <a:off x="3809700" y="126072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收箱作业数据流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7A2B23-0C34-58C4-12BC-6D05C1C10598}"/>
              </a:ext>
            </a:extLst>
          </p:cNvPr>
          <p:cNvCxnSpPr>
            <a:cxnSpLocks/>
            <a:stCxn id="137" idx="3"/>
            <a:endCxn id="183" idx="1"/>
          </p:cNvCxnSpPr>
          <p:nvPr/>
        </p:nvCxnSpPr>
        <p:spPr>
          <a:xfrm flipV="1">
            <a:off x="3634317" y="1436551"/>
            <a:ext cx="738569" cy="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99">
            <a:extLst>
              <a:ext uri="{FF2B5EF4-FFF2-40B4-BE49-F238E27FC236}">
                <a16:creationId xmlns:a16="http://schemas.microsoft.com/office/drawing/2014/main" id="{03D7FFB9-E604-BAC4-C888-CEDB05DB0CF9}"/>
              </a:ext>
            </a:extLst>
          </p:cNvPr>
          <p:cNvSpPr/>
          <p:nvPr/>
        </p:nvSpPr>
        <p:spPr>
          <a:xfrm>
            <a:off x="3112126" y="1917180"/>
            <a:ext cx="522191" cy="6679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E8AC06F-5810-6B1E-6BBC-BA1905DB0E42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2350765" y="748625"/>
            <a:ext cx="761361" cy="688341"/>
          </a:xfrm>
          <a:prstGeom prst="bentConnector3">
            <a:avLst>
              <a:gd name="adj1" fmla="val -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6EEAB7-5B2B-3A7D-8708-97CDBCA4C10F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983054" y="1122103"/>
            <a:ext cx="1502552" cy="7555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2054E5B-2489-5C63-5357-0D6030D58B6D}"/>
              </a:ext>
            </a:extLst>
          </p:cNvPr>
          <p:cNvCxnSpPr>
            <a:cxnSpLocks/>
            <a:stCxn id="16" idx="3"/>
            <a:endCxn id="183" idx="2"/>
          </p:cNvCxnSpPr>
          <p:nvPr/>
        </p:nvCxnSpPr>
        <p:spPr>
          <a:xfrm flipV="1">
            <a:off x="3634317" y="1770545"/>
            <a:ext cx="999664" cy="480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E29DF99-70AB-D5BA-8EBA-15D8ABBD0C41}"/>
              </a:ext>
            </a:extLst>
          </p:cNvPr>
          <p:cNvCxnSpPr>
            <a:cxnSpLocks/>
            <a:stCxn id="16" idx="3"/>
            <a:endCxn id="185" idx="2"/>
          </p:cNvCxnSpPr>
          <p:nvPr/>
        </p:nvCxnSpPr>
        <p:spPr>
          <a:xfrm flipV="1">
            <a:off x="3634317" y="1770545"/>
            <a:ext cx="2146451" cy="480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8279DD-9757-5D78-1544-BF5E81B6D11C}"/>
              </a:ext>
            </a:extLst>
          </p:cNvPr>
          <p:cNvCxnSpPr>
            <a:cxnSpLocks/>
            <a:stCxn id="153" idx="3"/>
            <a:endCxn id="177" idx="0"/>
          </p:cNvCxnSpPr>
          <p:nvPr/>
        </p:nvCxnSpPr>
        <p:spPr>
          <a:xfrm>
            <a:off x="6296891" y="1837752"/>
            <a:ext cx="915051" cy="895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9766EF1-A3CA-5B55-A7F9-2450BAF4B9F5}"/>
              </a:ext>
            </a:extLst>
          </p:cNvPr>
          <p:cNvSpPr txBox="1"/>
          <p:nvPr/>
        </p:nvSpPr>
        <p:spPr>
          <a:xfrm>
            <a:off x="4889113" y="1253280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作业路计划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3F7BDED-1429-528F-F188-A7087D7E3C82}"/>
              </a:ext>
            </a:extLst>
          </p:cNvPr>
          <p:cNvSpPr txBox="1"/>
          <p:nvPr/>
        </p:nvSpPr>
        <p:spPr>
          <a:xfrm>
            <a:off x="6775523" y="346036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任务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3AA0F7F-17C8-DBAB-C519-F8791FB043F6}"/>
              </a:ext>
            </a:extLst>
          </p:cNvPr>
          <p:cNvSpPr txBox="1"/>
          <p:nvPr/>
        </p:nvSpPr>
        <p:spPr>
          <a:xfrm>
            <a:off x="3399682" y="441877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岸桥作业指令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47522D1B-8853-17F9-5FC5-782BCF628D45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4537823" y="4311480"/>
            <a:ext cx="1" cy="47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E19098C-0768-98BB-3B30-996603BBD57D}"/>
              </a:ext>
            </a:extLst>
          </p:cNvPr>
          <p:cNvSpPr txBox="1"/>
          <p:nvPr/>
        </p:nvSpPr>
        <p:spPr>
          <a:xfrm>
            <a:off x="4489004" y="4418774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水平运输作业指令</a:t>
            </a:r>
          </a:p>
        </p:txBody>
      </p: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E8B9C53B-0735-3447-A0ED-DAF50E4820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6768" y="3401645"/>
            <a:ext cx="774038" cy="398109"/>
          </a:xfrm>
          <a:prstGeom prst="bentConnector3">
            <a:avLst>
              <a:gd name="adj1" fmla="val 7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4040B917-8C38-A83F-1A8A-7E8948B9873F}"/>
              </a:ext>
            </a:extLst>
          </p:cNvPr>
          <p:cNvCxnSpPr>
            <a:cxnSpLocks/>
            <a:endCxn id="59" idx="1"/>
          </p:cNvCxnSpPr>
          <p:nvPr/>
        </p:nvCxnSpPr>
        <p:spPr>
          <a:xfrm rot="5400000" flipH="1" flipV="1">
            <a:off x="2187127" y="4131767"/>
            <a:ext cx="819716" cy="492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BD387270-5239-F784-C364-AAE6B984CFE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3434430" y="4311480"/>
            <a:ext cx="0" cy="47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0AFD7010-F8BD-57BD-66FB-71394B634F71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5641217" y="4311480"/>
            <a:ext cx="1" cy="47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C1A63FE-EF34-6B8E-C7FB-F7FEB1D6734C}"/>
              </a:ext>
            </a:extLst>
          </p:cNvPr>
          <p:cNvSpPr txBox="1"/>
          <p:nvPr/>
        </p:nvSpPr>
        <p:spPr>
          <a:xfrm>
            <a:off x="5576350" y="44128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场桥作业指令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3346CF9-0452-7121-A951-11E1B3F7B23A}"/>
              </a:ext>
            </a:extLst>
          </p:cNvPr>
          <p:cNvCxnSpPr>
            <a:cxnSpLocks/>
          </p:cNvCxnSpPr>
          <p:nvPr/>
        </p:nvCxnSpPr>
        <p:spPr>
          <a:xfrm flipV="1">
            <a:off x="6296891" y="3407704"/>
            <a:ext cx="1111481" cy="895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487792C-636B-3E91-AA96-371E88605A9F}"/>
              </a:ext>
            </a:extLst>
          </p:cNvPr>
          <p:cNvSpPr txBox="1"/>
          <p:nvPr/>
        </p:nvSpPr>
        <p:spPr>
          <a:xfrm>
            <a:off x="6286768" y="4037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任务反馈</a:t>
            </a:r>
            <a:endParaRPr lang="en-US" altLang="zh-CN" sz="600" dirty="0"/>
          </a:p>
          <a:p>
            <a:r>
              <a:rPr lang="zh-CN" altLang="en-US" sz="600" dirty="0"/>
              <a:t>设备状态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181CD4E-FC0F-5FE2-60C3-EAE44368A3AD}"/>
              </a:ext>
            </a:extLst>
          </p:cNvPr>
          <p:cNvSpPr txBox="1"/>
          <p:nvPr/>
        </p:nvSpPr>
        <p:spPr>
          <a:xfrm>
            <a:off x="2362880" y="36923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指令反馈</a:t>
            </a:r>
            <a:endParaRPr lang="en-US" altLang="zh-CN" sz="600" dirty="0"/>
          </a:p>
          <a:p>
            <a:r>
              <a:rPr lang="zh-CN" altLang="en-US" sz="600" dirty="0"/>
              <a:t>设备状态</a:t>
            </a:r>
          </a:p>
        </p:txBody>
      </p:sp>
      <p:sp>
        <p:nvSpPr>
          <p:cNvPr id="59" name="圆角矩形 99">
            <a:extLst>
              <a:ext uri="{FF2B5EF4-FFF2-40B4-BE49-F238E27FC236}">
                <a16:creationId xmlns:a16="http://schemas.microsoft.com/office/drawing/2014/main" id="{F8AAF7DF-111B-CE36-A772-634896145F92}"/>
              </a:ext>
            </a:extLst>
          </p:cNvPr>
          <p:cNvSpPr/>
          <p:nvPr/>
        </p:nvSpPr>
        <p:spPr>
          <a:xfrm>
            <a:off x="2843208" y="3547356"/>
            <a:ext cx="3453683" cy="841552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99">
            <a:extLst>
              <a:ext uri="{FF2B5EF4-FFF2-40B4-BE49-F238E27FC236}">
                <a16:creationId xmlns:a16="http://schemas.microsoft.com/office/drawing/2014/main" id="{B2326C58-36A8-68F9-4942-043D117CA223}"/>
              </a:ext>
            </a:extLst>
          </p:cNvPr>
          <p:cNvSpPr/>
          <p:nvPr/>
        </p:nvSpPr>
        <p:spPr>
          <a:xfrm>
            <a:off x="2843208" y="938924"/>
            <a:ext cx="3453683" cy="1797655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EF7F85-46CB-B9A3-5D69-7F9DD404A6B6}"/>
              </a:ext>
            </a:extLst>
          </p:cNvPr>
          <p:cNvCxnSpPr>
            <a:cxnSpLocks/>
            <a:stCxn id="183" idx="3"/>
            <a:endCxn id="185" idx="1"/>
          </p:cNvCxnSpPr>
          <p:nvPr/>
        </p:nvCxnSpPr>
        <p:spPr>
          <a:xfrm>
            <a:off x="4895076" y="1436551"/>
            <a:ext cx="624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7006D01E-8312-4525-3FFC-F274A2EF6BEA}"/>
              </a:ext>
            </a:extLst>
          </p:cNvPr>
          <p:cNvSpPr txBox="1"/>
          <p:nvPr/>
        </p:nvSpPr>
        <p:spPr>
          <a:xfrm>
            <a:off x="6316831" y="167409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计划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5D34B908-B3F6-119D-EA55-D00AF97B2D45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695525" y="3977071"/>
            <a:ext cx="58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9F11FEF-B76F-07F8-4B90-EFD11804F3B1}"/>
              </a:ext>
            </a:extLst>
          </p:cNvPr>
          <p:cNvCxnSpPr>
            <a:cxnSpLocks/>
            <a:stCxn id="141" idx="1"/>
            <a:endCxn id="140" idx="3"/>
          </p:cNvCxnSpPr>
          <p:nvPr/>
        </p:nvCxnSpPr>
        <p:spPr>
          <a:xfrm flipH="1">
            <a:off x="4798919" y="3977071"/>
            <a:ext cx="581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C4ECDCF1-DE8C-2D9A-A4B3-69E803FBAA52}"/>
              </a:ext>
            </a:extLst>
          </p:cNvPr>
          <p:cNvSpPr txBox="1"/>
          <p:nvPr/>
        </p:nvSpPr>
        <p:spPr>
          <a:xfrm>
            <a:off x="3782277" y="3762909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子任务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0A0D843-9AF4-B0D9-83A7-81B989CA159F}"/>
              </a:ext>
            </a:extLst>
          </p:cNvPr>
          <p:cNvSpPr txBox="1"/>
          <p:nvPr/>
        </p:nvSpPr>
        <p:spPr>
          <a:xfrm>
            <a:off x="4924658" y="377747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子任务</a:t>
            </a: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2BACB0F4-9013-BBF9-C805-D9A9751B1740}"/>
              </a:ext>
            </a:extLst>
          </p:cNvPr>
          <p:cNvCxnSpPr>
            <a:cxnSpLocks/>
            <a:stCxn id="177" idx="1"/>
            <a:endCxn id="153" idx="2"/>
          </p:cNvCxnSpPr>
          <p:nvPr/>
        </p:nvCxnSpPr>
        <p:spPr>
          <a:xfrm rot="10800000">
            <a:off x="4570050" y="2736580"/>
            <a:ext cx="2254612" cy="330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030B203C-1BA8-136C-78D8-F4AE73C9163A}"/>
              </a:ext>
            </a:extLst>
          </p:cNvPr>
          <p:cNvSpPr txBox="1"/>
          <p:nvPr/>
        </p:nvSpPr>
        <p:spPr>
          <a:xfrm>
            <a:off x="6360188" y="288211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计划反馈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323476-E180-5E77-6D14-47FBE1D47C41}"/>
              </a:ext>
            </a:extLst>
          </p:cNvPr>
          <p:cNvSpPr txBox="1"/>
          <p:nvPr/>
        </p:nvSpPr>
        <p:spPr>
          <a:xfrm>
            <a:off x="2307122" y="778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出口舱单</a:t>
            </a:r>
            <a:endParaRPr lang="en-US" altLang="zh-CN" sz="600" dirty="0"/>
          </a:p>
          <a:p>
            <a:r>
              <a:rPr lang="zh-CN" altLang="en-US" sz="600" dirty="0"/>
              <a:t>场站收据</a:t>
            </a:r>
            <a:endParaRPr lang="en-US" altLang="zh-CN" sz="600" dirty="0"/>
          </a:p>
          <a:p>
            <a:r>
              <a:rPr lang="zh-CN" altLang="en-US" sz="600" dirty="0"/>
              <a:t>海关放行信息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EBE2D3A-4A5C-7E08-BA82-6AB7DA3E94F6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373222" y="748622"/>
            <a:ext cx="0" cy="353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0585DD-E643-0733-790C-55379ADF7A48}"/>
              </a:ext>
            </a:extLst>
          </p:cNvPr>
          <p:cNvSpPr txBox="1"/>
          <p:nvPr/>
        </p:nvSpPr>
        <p:spPr>
          <a:xfrm>
            <a:off x="3322738" y="77951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出口箱进场计划</a:t>
            </a:r>
            <a:endParaRPr lang="en-US" altLang="zh-CN" sz="600" dirty="0"/>
          </a:p>
          <a:p>
            <a:r>
              <a:rPr lang="zh-CN" altLang="en-US" sz="600" dirty="0"/>
              <a:t>船舶计划</a:t>
            </a:r>
            <a:endParaRPr lang="en-US" altLang="zh-CN" sz="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8B28E30-9E0D-671F-71B3-451FC03E768B}"/>
              </a:ext>
            </a:extLst>
          </p:cNvPr>
          <p:cNvCxnSpPr>
            <a:cxnSpLocks/>
            <a:stCxn id="137" idx="2"/>
            <a:endCxn id="16" idx="0"/>
          </p:cNvCxnSpPr>
          <p:nvPr/>
        </p:nvCxnSpPr>
        <p:spPr>
          <a:xfrm>
            <a:off x="3373222" y="1771375"/>
            <a:ext cx="0" cy="145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9FE1304-BD97-310C-988B-3054F0D18A67}"/>
              </a:ext>
            </a:extLst>
          </p:cNvPr>
          <p:cNvSpPr txBox="1"/>
          <p:nvPr/>
        </p:nvSpPr>
        <p:spPr>
          <a:xfrm>
            <a:off x="3353678" y="1760596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实收出口箱场箱位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4C63AA-BC7F-B050-0F71-5F1D0441C8F7}"/>
              </a:ext>
            </a:extLst>
          </p:cNvPr>
          <p:cNvSpPr txBox="1"/>
          <p:nvPr/>
        </p:nvSpPr>
        <p:spPr>
          <a:xfrm>
            <a:off x="3606550" y="1983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配载船图</a:t>
            </a:r>
            <a:endParaRPr lang="en-US" altLang="zh-CN" sz="600" dirty="0"/>
          </a:p>
          <a:p>
            <a:r>
              <a:rPr lang="zh-CN" altLang="en-US" sz="600" dirty="0"/>
              <a:t>装船计划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2EC45A-F7D9-15A6-A81A-B620FBE2FB6F}"/>
              </a:ext>
            </a:extLst>
          </p:cNvPr>
          <p:cNvSpPr txBox="1"/>
          <p:nvPr/>
        </p:nvSpPr>
        <p:spPr>
          <a:xfrm>
            <a:off x="3606711" y="109255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泊位计划</a:t>
            </a:r>
            <a:endParaRPr lang="en-US" altLang="zh-CN" sz="600" dirty="0"/>
          </a:p>
          <a:p>
            <a:r>
              <a:rPr lang="zh-CN" altLang="en-US" sz="600" dirty="0"/>
              <a:t>出口箱堆存计划</a:t>
            </a:r>
            <a:endParaRPr lang="en-US" altLang="zh-CN" sz="600" dirty="0"/>
          </a:p>
          <a:p>
            <a:r>
              <a:rPr lang="zh-CN" altLang="en-US" sz="600" dirty="0"/>
              <a:t>箱区贝位图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2FCBB2-779E-F30C-38F3-13882583E83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4633981" y="748622"/>
            <a:ext cx="0" cy="353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DF0CFDE-2623-9411-F8D0-87D5351EAFF2}"/>
              </a:ext>
            </a:extLst>
          </p:cNvPr>
          <p:cNvSpPr txBox="1"/>
          <p:nvPr/>
        </p:nvSpPr>
        <p:spPr>
          <a:xfrm>
            <a:off x="4575226" y="7730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闸口送箱进场</a:t>
            </a:r>
            <a:endParaRPr lang="en-US" altLang="zh-CN" sz="600" dirty="0"/>
          </a:p>
        </p:txBody>
      </p:sp>
    </p:spTree>
    <p:extLst>
      <p:ext uri="{BB962C8B-B14F-4D97-AF65-F5344CB8AC3E}">
        <p14:creationId xmlns:p14="http://schemas.microsoft.com/office/powerpoint/2010/main" val="2056223195"/>
      </p:ext>
    </p:extLst>
  </p:cSld>
  <p:clrMapOvr>
    <a:masterClrMapping/>
  </p:clrMapOvr>
  <p:transition spd="slow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roadway"/>
        <a:ea typeface="方正正中黑简体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7085"/>
        </a:solidFill>
        <a:ln>
          <a:noFill/>
        </a:ln>
      </a:spPr>
      <a:bodyPr rtlCol="0" anchor="ctr"/>
      <a:lstStyle>
        <a:defPPr algn="ctr">
          <a:defRPr sz="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25643</TotalTime>
  <Words>395</Words>
  <Application>Microsoft Office PowerPoint</Application>
  <PresentationFormat>全屏显示(16:9)</PresentationFormat>
  <Paragraphs>121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★锐线体</vt:lpstr>
      <vt:lpstr>微软雅黑</vt:lpstr>
      <vt:lpstr>Arial</vt:lpstr>
      <vt:lpstr>Book Antiqua</vt:lpstr>
      <vt:lpstr>Broadway</vt:lpstr>
      <vt:lpstr>Calibri</vt:lpstr>
      <vt:lpstr>Wingdings 3</vt:lpstr>
      <vt:lpstr>离子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wuyongling</dc:creator>
  <cp:lastModifiedBy>w m</cp:lastModifiedBy>
  <cp:revision>4328</cp:revision>
  <dcterms:created xsi:type="dcterms:W3CDTF">2016-09-02T07:23:00Z</dcterms:created>
  <dcterms:modified xsi:type="dcterms:W3CDTF">2024-10-10T09:00:36Z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