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1"/>
  </p:notesMasterIdLst>
  <p:handoutMasterIdLst>
    <p:handoutMasterId r:id="rId12"/>
  </p:handoutMasterIdLst>
  <p:sldIdLst>
    <p:sldId id="930" r:id="rId3"/>
    <p:sldId id="1002" r:id="rId4"/>
    <p:sldId id="996" r:id="rId5"/>
    <p:sldId id="999" r:id="rId6"/>
    <p:sldId id="1001" r:id="rId7"/>
    <p:sldId id="1004" r:id="rId8"/>
    <p:sldId id="1003" r:id="rId9"/>
    <p:sldId id="990" r:id="rId10"/>
  </p:sldIdLst>
  <p:sldSz cx="9144000" cy="5143500" type="screen16x9"/>
  <p:notesSz cx="9939338" cy="68072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085"/>
    <a:srgbClr val="3F5F71"/>
    <a:srgbClr val="A857EB"/>
    <a:srgbClr val="0000FF"/>
    <a:srgbClr val="DAAFAE"/>
    <a:srgbClr val="F6FDE7"/>
    <a:srgbClr val="E7FABE"/>
    <a:srgbClr val="675D75"/>
    <a:srgbClr val="C78583"/>
    <a:srgbClr val="5E8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95249" autoAdjust="0"/>
  </p:normalViewPr>
  <p:slideViewPr>
    <p:cSldViewPr snapToGrid="0">
      <p:cViewPr>
        <p:scale>
          <a:sx n="150" d="100"/>
          <a:sy n="150" d="100"/>
        </p:scale>
        <p:origin x="1014" y="-12"/>
      </p:cViewPr>
      <p:guideLst>
        <p:guide orient="horz" pos="1548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89A4D-DCA1-4F8E-95E9-E487FD906CDF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CE08D-3713-431F-BC45-BE04F48210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34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68CF19-4E76-4EFE-8B65-D2368E215EBF}" type="datetimeFigureOut">
              <a:rPr lang="zh-CN" altLang="en-US"/>
              <a:pPr>
                <a:defRPr/>
              </a:pPr>
              <a:t>2022-03-31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399" y="3275850"/>
            <a:ext cx="7950543" cy="268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59990B-C9F0-4D77-852C-B189335390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" y="-8572"/>
            <a:ext cx="9142413" cy="513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集团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" y="102870"/>
            <a:ext cx="301625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81010" y="883752"/>
            <a:ext cx="8686801" cy="436262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6" descr="集团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102870"/>
            <a:ext cx="301625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81010" y="883752"/>
            <a:ext cx="8686801" cy="436262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微立体创业计划\0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 userDrawn="1"/>
        </p:nvSpPr>
        <p:spPr bwMode="auto">
          <a:xfrm>
            <a:off x="10" y="4629150"/>
            <a:ext cx="495419" cy="342900"/>
          </a:xfrm>
          <a:prstGeom prst="homePlate">
            <a:avLst>
              <a:gd name="adj" fmla="val 35606"/>
            </a:avLst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zh-CN" b="0" dirty="0">
              <a:cs typeface="宋体" panose="02010600030101010101" pitchFamily="2" charset="-122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-28575" y="4637723"/>
            <a:ext cx="523875" cy="274320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  <a:ea typeface="迷你简汉真广标" pitchFamily="49" charset="-122"/>
              </a:defRPr>
            </a:lvl1pPr>
          </a:lstStyle>
          <a:p>
            <a:pPr>
              <a:defRPr/>
            </a:pPr>
            <a:fld id="{E5308A67-1260-45A0-9959-2E9925C318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2417"/>
            <a:ext cx="615950" cy="28257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3" name="矩形 2"/>
          <p:cNvSpPr/>
          <p:nvPr/>
        </p:nvSpPr>
        <p:spPr>
          <a:xfrm>
            <a:off x="615962" y="252417"/>
            <a:ext cx="1044575" cy="282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252417"/>
            <a:ext cx="615950" cy="28257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5" name="矩形 4"/>
          <p:cNvSpPr/>
          <p:nvPr userDrawn="1"/>
        </p:nvSpPr>
        <p:spPr>
          <a:xfrm>
            <a:off x="615962" y="252417"/>
            <a:ext cx="1044575" cy="282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 dirty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 userDrawn="1"/>
        </p:nvSpPr>
        <p:spPr bwMode="auto">
          <a:xfrm flipH="1">
            <a:off x="8648712" y="4629150"/>
            <a:ext cx="495419" cy="342900"/>
          </a:xfrm>
          <a:prstGeom prst="homePlate">
            <a:avLst>
              <a:gd name="adj" fmla="val 35606"/>
            </a:avLst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vert="eaVert" wrap="none" anchor="ctr"/>
          <a:lstStyle/>
          <a:p>
            <a:pPr algn="ctr">
              <a:defRPr/>
            </a:pPr>
            <a:endParaRPr lang="zh-CN" altLang="zh-CN" b="0" dirty="0">
              <a:cs typeface="宋体" panose="02010600030101010101" pitchFamily="2" charset="-122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 flipH="1">
            <a:off x="8658236" y="4646295"/>
            <a:ext cx="523875" cy="274320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  <a:ea typeface="迷你简汉真广标" pitchFamily="49" charset="-122"/>
              </a:defRPr>
            </a:lvl1pPr>
          </a:lstStyle>
          <a:p>
            <a:pPr>
              <a:defRPr/>
            </a:pPr>
            <a:fld id="{137B1F6E-ABCE-4647-B7D7-FE5FDF66E2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cover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81010" y="746590"/>
            <a:ext cx="8686801" cy="4362620"/>
          </a:xfrm>
          <a:prstGeom prst="rect">
            <a:avLst/>
          </a:prstGeom>
          <a:blipFill dpi="0" rotWithShape="1">
            <a:blip r:embed="rId2" cstate="print">
              <a:alphaModFix amt="34000"/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" y="249238"/>
            <a:ext cx="757238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4"/>
          <p:cNvSpPr/>
          <p:nvPr/>
        </p:nvSpPr>
        <p:spPr>
          <a:xfrm>
            <a:off x="1169991" y="249240"/>
            <a:ext cx="269875" cy="593725"/>
          </a:xfrm>
          <a:prstGeom prst="rect">
            <a:avLst/>
          </a:prstGeom>
          <a:solidFill>
            <a:srgbClr val="0AA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cxnSp>
        <p:nvCxnSpPr>
          <p:cNvPr id="4" name="直接连接符 5"/>
          <p:cNvCxnSpPr/>
          <p:nvPr/>
        </p:nvCxnSpPr>
        <p:spPr>
          <a:xfrm>
            <a:off x="1458913" y="249240"/>
            <a:ext cx="0" cy="593725"/>
          </a:xfrm>
          <a:prstGeom prst="line">
            <a:avLst/>
          </a:prstGeom>
          <a:ln w="28575">
            <a:solidFill>
              <a:srgbClr val="FF92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/>
          <p:cNvSpPr/>
          <p:nvPr/>
        </p:nvSpPr>
        <p:spPr>
          <a:xfrm>
            <a:off x="1547813" y="249238"/>
            <a:ext cx="2214562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精彩</a:t>
            </a:r>
            <a:r>
              <a:rPr lang="en-US" altLang="zh-CN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PPT</a:t>
            </a:r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案例集锦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1547825" y="588968"/>
            <a:ext cx="183673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微信公众号：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pptdream</a:t>
            </a:r>
            <a:endParaRPr lang="zh-CN" altLang="en-US" sz="12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矩形 8"/>
          <p:cNvSpPr/>
          <p:nvPr/>
        </p:nvSpPr>
        <p:spPr>
          <a:xfrm>
            <a:off x="0" y="4786313"/>
            <a:ext cx="9144000" cy="35718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>
              <a:defRPr/>
            </a:pP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            QQ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463698326	  E-mail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solar3233@126.com	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联系电话：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186-0640-3233</a:t>
            </a:r>
            <a:endParaRPr lang="zh-CN" altLang="en-US" sz="135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C1520-CF02-418F-ABE3-A30F90AD8FFA}" type="datetimeFigureOut">
              <a:rPr lang="zh-CN" altLang="en-US" smtClean="0"/>
              <a:pPr>
                <a:defRPr/>
              </a:pPr>
              <a:t>2022-03-31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6B3E0-2579-4B6D-BC18-6AB826FFA5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Line 17"/>
          <p:cNvSpPr>
            <a:spLocks noChangeShapeType="1"/>
          </p:cNvSpPr>
          <p:nvPr userDrawn="1"/>
        </p:nvSpPr>
        <p:spPr bwMode="auto">
          <a:xfrm flipV="1">
            <a:off x="342900" y="670560"/>
            <a:ext cx="8534400" cy="0"/>
          </a:xfrm>
          <a:prstGeom prst="line">
            <a:avLst/>
          </a:prstGeom>
          <a:noFill/>
          <a:ln w="3492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7E2"/>
              </a:gs>
              <a:gs pos="100000">
                <a:srgbClr val="EAE6C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/>
  </p:transition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100" kern="1200">
          <a:solidFill>
            <a:schemeClr val="tx2"/>
          </a:solidFill>
          <a:latin typeface="+mj-lt"/>
          <a:ea typeface="+mj-ea"/>
          <a:cs typeface="方正正中黑简体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Broadway" panose="04040905080B02020502" pitchFamily="82" charset="0"/>
          <a:ea typeface="方正正中黑简体"/>
          <a:cs typeface="方正正中黑简体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+mj-lt"/>
          <a:ea typeface="+mj-ea"/>
          <a:cs typeface="方正正中黑简体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chemeClr val="tx1"/>
          </a:solidFill>
          <a:latin typeface="+mj-lt"/>
          <a:ea typeface="+mj-ea"/>
          <a:cs typeface="方正正中黑简体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/>
          </a:solidFill>
          <a:latin typeface="+mj-lt"/>
          <a:ea typeface="+mj-ea"/>
          <a:cs typeface="方正正中黑简体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00" kern="1200">
          <a:solidFill>
            <a:schemeClr val="tx1"/>
          </a:solidFill>
          <a:latin typeface="+mj-lt"/>
          <a:ea typeface="+mj-ea"/>
          <a:cs typeface="方正正中黑简体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00" kern="1200">
          <a:solidFill>
            <a:schemeClr val="tx1"/>
          </a:solidFill>
          <a:latin typeface="+mj-lt"/>
          <a:ea typeface="+mj-ea"/>
          <a:cs typeface="方正正中黑简体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1918-5BB5-48A1-B847-28BA0F6365FD}" type="datetimeFigureOut">
              <a:rPr lang="zh-CN" altLang="en-US" smtClean="0"/>
              <a:pPr/>
              <a:t>2022-03-31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8968-35CB-469A-AD93-52E7A3681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53" r:id="rId12"/>
    <p:sldLayoutId id="2147483654" r:id="rId13"/>
    <p:sldLayoutId id="2147483655" r:id="rId14"/>
    <p:sldLayoutId id="2147483656" r:id="rId15"/>
    <p:sldLayoutId id="2147483658" r:id="rId16"/>
    <p:sldLayoutId id="2147483659" r:id="rId17"/>
    <p:sldLayoutId id="2147483660" r:id="rId18"/>
    <p:sldLayoutId id="2147483661" r:id="rId19"/>
  </p:sldLayoutIdLst>
  <p:transition spd="slow">
    <p:cover dir="r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007AC39F-D422-4956-AF9A-11EDED2B3207}"/>
              </a:ext>
            </a:extLst>
          </p:cNvPr>
          <p:cNvSpPr txBox="1"/>
          <p:nvPr/>
        </p:nvSpPr>
        <p:spPr>
          <a:xfrm>
            <a:off x="0" y="1308605"/>
            <a:ext cx="9143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全智能码头实时作业调度系统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000" b="0" i="0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iPost</a:t>
            </a:r>
            <a:r>
              <a:rPr lang="en-US" altLang="zh-CN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zh-CN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altLang="zh-CN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eal-time</a:t>
            </a:r>
            <a:r>
              <a:rPr lang="en-US" altLang="zh-CN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</a:t>
            </a:r>
            <a:r>
              <a:rPr lang="en-US" altLang="zh-CN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perating</a:t>
            </a:r>
            <a:r>
              <a:rPr lang="en-US" altLang="zh-CN" sz="2000" b="0" i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</a:t>
            </a:r>
            <a:r>
              <a:rPr lang="en-US" altLang="zh-CN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cheduler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设计方案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62">
            <a:extLst>
              <a:ext uri="{FF2B5EF4-FFF2-40B4-BE49-F238E27FC236}">
                <a16:creationId xmlns:a16="http://schemas.microsoft.com/office/drawing/2014/main" id="{BF753818-2849-47DC-B648-C5C4EA76C627}"/>
              </a:ext>
            </a:extLst>
          </p:cNvPr>
          <p:cNvSpPr txBox="1"/>
          <p:nvPr/>
        </p:nvSpPr>
        <p:spPr>
          <a:xfrm>
            <a:off x="0" y="365507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0" dirty="0">
                <a:latin typeface="黑体" pitchFamily="49" charset="-122"/>
                <a:ea typeface="黑体" pitchFamily="49" charset="-122"/>
              </a:rPr>
              <a:t>2022</a:t>
            </a:r>
            <a:r>
              <a:rPr lang="zh-CN" altLang="en-US" sz="1800" kern="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800" kern="0" dirty="0">
                <a:latin typeface="黑体" pitchFamily="49" charset="-122"/>
                <a:ea typeface="黑体" pitchFamily="49" charset="-122"/>
              </a:rPr>
              <a:t>03</a:t>
            </a:r>
            <a:r>
              <a:rPr lang="zh-CN" altLang="en-US" sz="1800" kern="0" dirty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1800" kern="0" dirty="0"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1800" kern="0" dirty="0">
                <a:latin typeface="黑体" pitchFamily="49" charset="-122"/>
                <a:ea typeface="黑体" pitchFamily="49" charset="-122"/>
              </a:rPr>
              <a:t>日</a:t>
            </a:r>
            <a:endParaRPr lang="en-US" altLang="zh-CN" sz="1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>
            <a:extLst>
              <a:ext uri="{FF2B5EF4-FFF2-40B4-BE49-F238E27FC236}">
                <a16:creationId xmlns:a16="http://schemas.microsoft.com/office/drawing/2014/main" id="{789188DE-E577-4FF7-8A9A-6363F99483F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前言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1FBD00-0CFD-4BF0-858C-2A3ED33C49C9}"/>
              </a:ext>
            </a:extLst>
          </p:cNvPr>
          <p:cNvSpPr txBox="1">
            <a:spLocks noChangeArrowheads="1"/>
          </p:cNvSpPr>
          <p:nvPr/>
        </p:nvSpPr>
        <p:spPr>
          <a:xfrm>
            <a:off x="304617" y="685800"/>
            <a:ext cx="8534765" cy="4167016"/>
          </a:xfrm>
          <a:prstGeom prst="rect">
            <a:avLst/>
          </a:prstGeom>
        </p:spPr>
        <p:txBody>
          <a:bodyPr/>
          <a:lstStyle/>
          <a:p>
            <a:pPr lvl="0" algn="just" defTabSz="9144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  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随着码头自动化程度不断提高，各种自动化设备、智能感知技术的应用，为码头软件从信息化到智能化的演化提供了物质基础。它们每时每刻产生的海量数据，需要得到及时采集、分发和储存。通过对这些数据的深层分析和运算，可以将码头装卸生产资源进行全局统筹和局部规划，快速生成和推送调度指令，实现流畅、高效、均衡的生产作业全过程，为码头企业降本增效提供基础保障，进而使之可以为客户提供安全可靠的优质服务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lvl="0" defTabSz="9144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    本方案在设计上追求化繁为简、分而治之、逐个击破、合纵连横的效果，便于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多小分队协同开发，以领域驱动设计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(Domain-Driven Design)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为方法论，划分系统模块及其上下文边界，定义系统接口标准。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lvl="0" defTabSz="9144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    本方案在技术上，为支撑可自学习、统筹协同的实时作业调度算法体系结构，采用分布式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Virtual Actor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技术以实现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Multi-agent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与码头装卸生产资源之间的数字映射。为满足高时效性数据传输、快速响应作业场景要求，采用分布式消息驱动机制以实现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Multi-agent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与码头装卸生产资源之间的实时交互。这些技术的应用，都能与微服务、云计算环境相适配。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defTabSz="9144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rPr>
              <a:t>    本方案参考相关已公开的资料和文献，对主流码头软件设计思维定势做了一次大胆的突破（业内同行在浏览时如有不适请见谅）。时间有限，抓大放小，点到为止，旨在抛砖引玉。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2653620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>
            <a:extLst>
              <a:ext uri="{FF2B5EF4-FFF2-40B4-BE49-F238E27FC236}">
                <a16:creationId xmlns:a16="http://schemas.microsoft.com/office/drawing/2014/main" id="{789188DE-E577-4FF7-8A9A-6363F99483F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业务场景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4160FF-C23D-4521-AB1E-FA4563FA9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68"/>
            <a:ext cx="9144000" cy="339975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B577B6C-118B-4598-BBF6-9541EA1B49A9}"/>
              </a:ext>
            </a:extLst>
          </p:cNvPr>
          <p:cNvSpPr/>
          <p:nvPr/>
        </p:nvSpPr>
        <p:spPr>
          <a:xfrm>
            <a:off x="1653220" y="2165843"/>
            <a:ext cx="1026233" cy="102623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C50057-5160-4CAA-886B-A5620835820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1521654" y="3041789"/>
            <a:ext cx="281854" cy="20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B77A72F-5711-4260-8470-3792E0861074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1090765" y="3246580"/>
            <a:ext cx="430887" cy="98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70800EA-8F37-4A5B-A571-5B4A952CF96A}"/>
              </a:ext>
            </a:extLst>
          </p:cNvPr>
          <p:cNvSpPr txBox="1"/>
          <p:nvPr/>
        </p:nvSpPr>
        <p:spPr>
          <a:xfrm>
            <a:off x="741951" y="30102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智能配载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8B2ED63-EB5B-4F44-A77B-18B45BC40C58}"/>
              </a:ext>
            </a:extLst>
          </p:cNvPr>
          <p:cNvSpPr/>
          <p:nvPr/>
        </p:nvSpPr>
        <p:spPr>
          <a:xfrm>
            <a:off x="4175317" y="3673804"/>
            <a:ext cx="719412" cy="72211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EF369CB-F0C4-4804-BF6D-E0F5CF1CAA25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4000500" y="4290166"/>
            <a:ext cx="280172" cy="140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1F6F79-74E5-4445-A59F-944F581373D7}"/>
              </a:ext>
            </a:extLst>
          </p:cNvPr>
          <p:cNvCxnSpPr>
            <a:cxnSpLocks/>
            <a:stCxn id="33" idx="2"/>
          </p:cNvCxnSpPr>
          <p:nvPr/>
        </p:nvCxnSpPr>
        <p:spPr>
          <a:xfrm flipV="1">
            <a:off x="3633939" y="4427478"/>
            <a:ext cx="366767" cy="98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6A76EE9-B740-436B-A426-C9951B5F225D}"/>
              </a:ext>
            </a:extLst>
          </p:cNvPr>
          <p:cNvSpPr txBox="1"/>
          <p:nvPr/>
        </p:nvSpPr>
        <p:spPr>
          <a:xfrm>
            <a:off x="3221005" y="41911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自动化桥吊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D6C7308-F204-4708-B705-75DD21ABE601}"/>
              </a:ext>
            </a:extLst>
          </p:cNvPr>
          <p:cNvSpPr/>
          <p:nvPr/>
        </p:nvSpPr>
        <p:spPr>
          <a:xfrm>
            <a:off x="5745137" y="2606964"/>
            <a:ext cx="719412" cy="72211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DDB4852-FDBE-47F9-905A-C58667583806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5523841" y="3223326"/>
            <a:ext cx="326651" cy="1777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876B58F-7018-462D-87E7-7ECFB8DF7A24}"/>
              </a:ext>
            </a:extLst>
          </p:cNvPr>
          <p:cNvCxnSpPr>
            <a:cxnSpLocks/>
          </p:cNvCxnSpPr>
          <p:nvPr/>
        </p:nvCxnSpPr>
        <p:spPr>
          <a:xfrm>
            <a:off x="5012165" y="3392007"/>
            <a:ext cx="535126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DCA8733-9B63-4C07-8FD2-60F31896EC1A}"/>
              </a:ext>
            </a:extLst>
          </p:cNvPr>
          <p:cNvSpPr txBox="1"/>
          <p:nvPr/>
        </p:nvSpPr>
        <p:spPr>
          <a:xfrm>
            <a:off x="4767586" y="314649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自动化龙吊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65A8212-5FE8-443F-9090-EE8BFA37618D}"/>
              </a:ext>
            </a:extLst>
          </p:cNvPr>
          <p:cNvSpPr/>
          <p:nvPr/>
        </p:nvSpPr>
        <p:spPr>
          <a:xfrm>
            <a:off x="6451101" y="1307219"/>
            <a:ext cx="543605" cy="5481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171AB5F-EC08-46D5-AAA4-024E3D742E4B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6317372" y="1775123"/>
            <a:ext cx="213338" cy="1134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92F2014-3856-498C-B24C-CCD044C6FE77}"/>
              </a:ext>
            </a:extLst>
          </p:cNvPr>
          <p:cNvCxnSpPr>
            <a:cxnSpLocks/>
            <a:stCxn id="58" idx="2"/>
          </p:cNvCxnSpPr>
          <p:nvPr/>
        </p:nvCxnSpPr>
        <p:spPr>
          <a:xfrm flipV="1">
            <a:off x="6032698" y="1855920"/>
            <a:ext cx="333257" cy="259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C0420D3-CBBC-4DCC-991B-DB397CBD34B8}"/>
              </a:ext>
            </a:extLst>
          </p:cNvPr>
          <p:cNvSpPr txBox="1"/>
          <p:nvPr/>
        </p:nvSpPr>
        <p:spPr>
          <a:xfrm>
            <a:off x="5683884" y="1635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智能闸口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8AAF863-8B37-4F46-BDC3-24A3E0356FB6}"/>
              </a:ext>
            </a:extLst>
          </p:cNvPr>
          <p:cNvSpPr/>
          <p:nvPr/>
        </p:nvSpPr>
        <p:spPr>
          <a:xfrm>
            <a:off x="5142873" y="1064166"/>
            <a:ext cx="543605" cy="5481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693564F-85EF-42E0-8156-BEC3ABCB101F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5041214" y="1532070"/>
            <a:ext cx="181268" cy="913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9D12497-EC48-4EDE-96C2-0E2C0A5F9F02}"/>
              </a:ext>
            </a:extLst>
          </p:cNvPr>
          <p:cNvCxnSpPr>
            <a:cxnSpLocks/>
            <a:stCxn id="74" idx="2"/>
          </p:cNvCxnSpPr>
          <p:nvPr/>
        </p:nvCxnSpPr>
        <p:spPr>
          <a:xfrm flipV="1">
            <a:off x="4750423" y="1612867"/>
            <a:ext cx="307304" cy="185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76E5CB3-687C-4E4F-A6F7-0FA841DD219C}"/>
              </a:ext>
            </a:extLst>
          </p:cNvPr>
          <p:cNvSpPr txBox="1"/>
          <p:nvPr/>
        </p:nvSpPr>
        <p:spPr>
          <a:xfrm>
            <a:off x="4401609" y="13851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桥龙远控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EF4D4B8-F624-4170-BF13-2F1E91DFAE55}"/>
              </a:ext>
            </a:extLst>
          </p:cNvPr>
          <p:cNvSpPr/>
          <p:nvPr/>
        </p:nvSpPr>
        <p:spPr>
          <a:xfrm>
            <a:off x="4793899" y="2313931"/>
            <a:ext cx="543605" cy="5481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98F490F-8E9A-4755-937D-6E97327B5651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4692240" y="2781835"/>
            <a:ext cx="181268" cy="913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12FC0E7-ACD4-444D-B4CF-69D09D99B83A}"/>
              </a:ext>
            </a:extLst>
          </p:cNvPr>
          <p:cNvCxnSpPr>
            <a:cxnSpLocks/>
          </p:cNvCxnSpPr>
          <p:nvPr/>
        </p:nvCxnSpPr>
        <p:spPr>
          <a:xfrm flipV="1">
            <a:off x="4280672" y="2862631"/>
            <a:ext cx="428081" cy="105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AE8C707-81F7-49C9-9315-C2A91CB67888}"/>
              </a:ext>
            </a:extLst>
          </p:cNvPr>
          <p:cNvSpPr txBox="1"/>
          <p:nvPr/>
        </p:nvSpPr>
        <p:spPr>
          <a:xfrm>
            <a:off x="3816295" y="2617539"/>
            <a:ext cx="981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IGV/AIV/AGV</a:t>
            </a:r>
            <a:endParaRPr lang="zh-CN" altLang="en-US" sz="1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8B58848-EFDE-4016-BB2E-9820739C9020}"/>
              </a:ext>
            </a:extLst>
          </p:cNvPr>
          <p:cNvSpPr/>
          <p:nvPr/>
        </p:nvSpPr>
        <p:spPr>
          <a:xfrm>
            <a:off x="3609924" y="3378052"/>
            <a:ext cx="543605" cy="5481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46AD369-4732-47B2-8698-07428A067EDE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3508265" y="3845956"/>
            <a:ext cx="181268" cy="913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C318405-E78E-4F6B-98DA-1A84F255138E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3159931" y="3940734"/>
            <a:ext cx="3706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2D8F7AB3-7D58-4D45-B44B-EA5EB93A36FD}"/>
              </a:ext>
            </a:extLst>
          </p:cNvPr>
          <p:cNvSpPr txBox="1"/>
          <p:nvPr/>
        </p:nvSpPr>
        <p:spPr>
          <a:xfrm>
            <a:off x="2811117" y="36945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智能理货</a:t>
            </a:r>
          </a:p>
        </p:txBody>
      </p:sp>
    </p:spTree>
    <p:extLst>
      <p:ext uri="{BB962C8B-B14F-4D97-AF65-F5344CB8AC3E}">
        <p14:creationId xmlns:p14="http://schemas.microsoft.com/office/powerpoint/2010/main" val="2230488044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06">
            <a:extLst>
              <a:ext uri="{FF2B5EF4-FFF2-40B4-BE49-F238E27FC236}">
                <a16:creationId xmlns:a16="http://schemas.microsoft.com/office/drawing/2014/main" id="{6812008A-1C08-45C3-BFDE-A9A1DD0A2900}"/>
              </a:ext>
            </a:extLst>
          </p:cNvPr>
          <p:cNvSpPr/>
          <p:nvPr/>
        </p:nvSpPr>
        <p:spPr>
          <a:xfrm>
            <a:off x="3500112" y="1224804"/>
            <a:ext cx="3796038" cy="2896874"/>
          </a:xfrm>
          <a:prstGeom prst="roundRect">
            <a:avLst>
              <a:gd name="adj" fmla="val 0"/>
            </a:avLst>
          </a:prstGeom>
          <a:solidFill>
            <a:srgbClr val="CFDE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实时作业层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（核心域）</a:t>
            </a:r>
          </a:p>
        </p:txBody>
      </p:sp>
      <p:sp>
        <p:nvSpPr>
          <p:cNvPr id="85" name="圆角矩形 93">
            <a:extLst>
              <a:ext uri="{FF2B5EF4-FFF2-40B4-BE49-F238E27FC236}">
                <a16:creationId xmlns:a16="http://schemas.microsoft.com/office/drawing/2014/main" id="{D08B6273-3ED7-4C89-AF52-96A630F598B8}"/>
              </a:ext>
            </a:extLst>
          </p:cNvPr>
          <p:cNvSpPr/>
          <p:nvPr/>
        </p:nvSpPr>
        <p:spPr>
          <a:xfrm>
            <a:off x="376725" y="763270"/>
            <a:ext cx="1418184" cy="251456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外围环境交互层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700" b="1" dirty="0"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3">
            <a:extLst>
              <a:ext uri="{FF2B5EF4-FFF2-40B4-BE49-F238E27FC236}">
                <a16:creationId xmlns:a16="http://schemas.microsoft.com/office/drawing/2014/main" id="{BD058392-84CF-433C-B6BF-2F9DB218D5CB}"/>
              </a:ext>
            </a:extLst>
          </p:cNvPr>
          <p:cNvSpPr/>
          <p:nvPr/>
        </p:nvSpPr>
        <p:spPr>
          <a:xfrm>
            <a:off x="1937583" y="768068"/>
            <a:ext cx="1418184" cy="335361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作业策划层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（支撑域）</a:t>
            </a:r>
          </a:p>
        </p:txBody>
      </p:sp>
      <p:sp>
        <p:nvSpPr>
          <p:cNvPr id="72" name="圆角矩形 93">
            <a:extLst>
              <a:ext uri="{FF2B5EF4-FFF2-40B4-BE49-F238E27FC236}">
                <a16:creationId xmlns:a16="http://schemas.microsoft.com/office/drawing/2014/main" id="{D6DD6204-625A-44BF-9291-4F1887045AD9}"/>
              </a:ext>
            </a:extLst>
          </p:cNvPr>
          <p:cNvSpPr/>
          <p:nvPr/>
        </p:nvSpPr>
        <p:spPr>
          <a:xfrm>
            <a:off x="376725" y="3403696"/>
            <a:ext cx="1416038" cy="161979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资料共享层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（支撑域）</a:t>
            </a:r>
          </a:p>
        </p:txBody>
      </p:sp>
      <p:sp>
        <p:nvSpPr>
          <p:cNvPr id="88" name="圆角矩形 106">
            <a:extLst>
              <a:ext uri="{FF2B5EF4-FFF2-40B4-BE49-F238E27FC236}">
                <a16:creationId xmlns:a16="http://schemas.microsoft.com/office/drawing/2014/main" id="{19301B81-BFBC-459E-AF33-9B1ADAF52729}"/>
              </a:ext>
            </a:extLst>
          </p:cNvPr>
          <p:cNvSpPr/>
          <p:nvPr/>
        </p:nvSpPr>
        <p:spPr>
          <a:xfrm>
            <a:off x="7422508" y="1224804"/>
            <a:ext cx="1418400" cy="2896874"/>
          </a:xfrm>
          <a:prstGeom prst="roundRect">
            <a:avLst>
              <a:gd name="adj" fmla="val 0"/>
            </a:avLst>
          </a:prstGeom>
          <a:solidFill>
            <a:srgbClr val="CFDE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机械操作交互层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700" b="1" dirty="0"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业务架构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3" name="圆角矩形 99">
            <a:extLst>
              <a:ext uri="{FF2B5EF4-FFF2-40B4-BE49-F238E27FC236}">
                <a16:creationId xmlns:a16="http://schemas.microsoft.com/office/drawing/2014/main" id="{4EB1DD7D-AB52-40A8-896F-117986F2A849}"/>
              </a:ext>
            </a:extLst>
          </p:cNvPr>
          <p:cNvSpPr/>
          <p:nvPr/>
        </p:nvSpPr>
        <p:spPr>
          <a:xfrm>
            <a:off x="7657708" y="1558318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桥吊作业适配器</a:t>
            </a:r>
          </a:p>
        </p:txBody>
      </p:sp>
      <p:sp>
        <p:nvSpPr>
          <p:cNvPr id="90" name="圆角矩形 106">
            <a:extLst>
              <a:ext uri="{FF2B5EF4-FFF2-40B4-BE49-F238E27FC236}">
                <a16:creationId xmlns:a16="http://schemas.microsoft.com/office/drawing/2014/main" id="{920B6591-9D51-418D-8324-B7BE2F2C36D1}"/>
              </a:ext>
            </a:extLst>
          </p:cNvPr>
          <p:cNvSpPr/>
          <p:nvPr/>
        </p:nvSpPr>
        <p:spPr>
          <a:xfrm>
            <a:off x="3500111" y="768068"/>
            <a:ext cx="5340797" cy="34871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码头监控系统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（支撑域）</a:t>
            </a:r>
          </a:p>
        </p:txBody>
      </p:sp>
      <p:sp>
        <p:nvSpPr>
          <p:cNvPr id="94" name="圆角矩形 99">
            <a:extLst>
              <a:ext uri="{FF2B5EF4-FFF2-40B4-BE49-F238E27FC236}">
                <a16:creationId xmlns:a16="http://schemas.microsoft.com/office/drawing/2014/main" id="{A0A249E5-9A60-4A30-AE16-1A29AF4EC366}"/>
              </a:ext>
            </a:extLst>
          </p:cNvPr>
          <p:cNvSpPr/>
          <p:nvPr/>
        </p:nvSpPr>
        <p:spPr>
          <a:xfrm>
            <a:off x="7657708" y="1863912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龙吊作业适配器</a:t>
            </a:r>
          </a:p>
        </p:txBody>
      </p:sp>
      <p:sp>
        <p:nvSpPr>
          <p:cNvPr id="95" name="圆角矩形 99">
            <a:extLst>
              <a:ext uri="{FF2B5EF4-FFF2-40B4-BE49-F238E27FC236}">
                <a16:creationId xmlns:a16="http://schemas.microsoft.com/office/drawing/2014/main" id="{7DA79812-A9C6-4003-8399-A137D38E9A94}"/>
              </a:ext>
            </a:extLst>
          </p:cNvPr>
          <p:cNvSpPr/>
          <p:nvPr/>
        </p:nvSpPr>
        <p:spPr>
          <a:xfrm>
            <a:off x="7657708" y="2780694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内拖作业适配器</a:t>
            </a:r>
          </a:p>
        </p:txBody>
      </p:sp>
      <p:sp>
        <p:nvSpPr>
          <p:cNvPr id="96" name="圆角矩形 99">
            <a:extLst>
              <a:ext uri="{FF2B5EF4-FFF2-40B4-BE49-F238E27FC236}">
                <a16:creationId xmlns:a16="http://schemas.microsoft.com/office/drawing/2014/main" id="{C0F057A3-8C66-441E-B44B-D977E1C8F8FB}"/>
              </a:ext>
            </a:extLst>
          </p:cNvPr>
          <p:cNvSpPr/>
          <p:nvPr/>
        </p:nvSpPr>
        <p:spPr>
          <a:xfrm>
            <a:off x="7657708" y="2169506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叉车作业适配器</a:t>
            </a:r>
          </a:p>
        </p:txBody>
      </p:sp>
      <p:sp>
        <p:nvSpPr>
          <p:cNvPr id="97" name="圆角矩形 99">
            <a:extLst>
              <a:ext uri="{FF2B5EF4-FFF2-40B4-BE49-F238E27FC236}">
                <a16:creationId xmlns:a16="http://schemas.microsoft.com/office/drawing/2014/main" id="{55657138-2EF0-427E-BEDE-3A5C41367649}"/>
              </a:ext>
            </a:extLst>
          </p:cNvPr>
          <p:cNvSpPr/>
          <p:nvPr/>
        </p:nvSpPr>
        <p:spPr>
          <a:xfrm>
            <a:off x="3729851" y="2742569"/>
            <a:ext cx="873343" cy="3405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闸口作业系统</a:t>
            </a:r>
          </a:p>
        </p:txBody>
      </p:sp>
      <p:sp>
        <p:nvSpPr>
          <p:cNvPr id="98" name="圆角矩形 99">
            <a:extLst>
              <a:ext uri="{FF2B5EF4-FFF2-40B4-BE49-F238E27FC236}">
                <a16:creationId xmlns:a16="http://schemas.microsoft.com/office/drawing/2014/main" id="{CD6B55E5-9473-40F9-996C-6BF882E3259F}"/>
              </a:ext>
            </a:extLst>
          </p:cNvPr>
          <p:cNvSpPr/>
          <p:nvPr/>
        </p:nvSpPr>
        <p:spPr>
          <a:xfrm>
            <a:off x="3729851" y="2352003"/>
            <a:ext cx="873343" cy="3405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堆场装卸系统</a:t>
            </a:r>
          </a:p>
        </p:txBody>
      </p:sp>
      <p:sp>
        <p:nvSpPr>
          <p:cNvPr id="99" name="圆角矩形 99">
            <a:extLst>
              <a:ext uri="{FF2B5EF4-FFF2-40B4-BE49-F238E27FC236}">
                <a16:creationId xmlns:a16="http://schemas.microsoft.com/office/drawing/2014/main" id="{FBD61C76-5D03-4EE6-A8D0-E7A081978720}"/>
              </a:ext>
            </a:extLst>
          </p:cNvPr>
          <p:cNvSpPr/>
          <p:nvPr/>
        </p:nvSpPr>
        <p:spPr>
          <a:xfrm>
            <a:off x="3729851" y="1961437"/>
            <a:ext cx="873343" cy="3405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船舶装卸系统</a:t>
            </a:r>
          </a:p>
        </p:txBody>
      </p:sp>
      <p:sp>
        <p:nvSpPr>
          <p:cNvPr id="101" name="圆角矩形 99">
            <a:extLst>
              <a:ext uri="{FF2B5EF4-FFF2-40B4-BE49-F238E27FC236}">
                <a16:creationId xmlns:a16="http://schemas.microsoft.com/office/drawing/2014/main" id="{9B330DF1-9D0F-4B21-8D9D-128E445840AB}"/>
              </a:ext>
            </a:extLst>
          </p:cNvPr>
          <p:cNvSpPr/>
          <p:nvPr/>
        </p:nvSpPr>
        <p:spPr>
          <a:xfrm>
            <a:off x="4765116" y="1963216"/>
            <a:ext cx="1910887" cy="111989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作业调度系统</a:t>
            </a:r>
          </a:p>
        </p:txBody>
      </p:sp>
      <p:sp>
        <p:nvSpPr>
          <p:cNvPr id="102" name="圆角矩形 99">
            <a:extLst>
              <a:ext uri="{FF2B5EF4-FFF2-40B4-BE49-F238E27FC236}">
                <a16:creationId xmlns:a16="http://schemas.microsoft.com/office/drawing/2014/main" id="{C7849FC4-087F-420D-81C0-CBDD65DCFA2D}"/>
              </a:ext>
            </a:extLst>
          </p:cNvPr>
          <p:cNvSpPr/>
          <p:nvPr/>
        </p:nvSpPr>
        <p:spPr>
          <a:xfrm>
            <a:off x="7657708" y="3391882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智能闸口适配器</a:t>
            </a:r>
          </a:p>
        </p:txBody>
      </p:sp>
      <p:sp>
        <p:nvSpPr>
          <p:cNvPr id="103" name="圆角矩形 99">
            <a:extLst>
              <a:ext uri="{FF2B5EF4-FFF2-40B4-BE49-F238E27FC236}">
                <a16:creationId xmlns:a16="http://schemas.microsoft.com/office/drawing/2014/main" id="{F9A5512D-CCA2-4962-8C07-0338E8957E53}"/>
              </a:ext>
            </a:extLst>
          </p:cNvPr>
          <p:cNvSpPr/>
          <p:nvPr/>
        </p:nvSpPr>
        <p:spPr>
          <a:xfrm>
            <a:off x="610744" y="2749172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口岸适配器</a:t>
            </a:r>
          </a:p>
        </p:txBody>
      </p:sp>
      <p:sp>
        <p:nvSpPr>
          <p:cNvPr id="104" name="圆角矩形 99">
            <a:extLst>
              <a:ext uri="{FF2B5EF4-FFF2-40B4-BE49-F238E27FC236}">
                <a16:creationId xmlns:a16="http://schemas.microsoft.com/office/drawing/2014/main" id="{4ADF6FA4-71B0-4069-B9E6-9DAC38C7297D}"/>
              </a:ext>
            </a:extLst>
          </p:cNvPr>
          <p:cNvSpPr/>
          <p:nvPr/>
        </p:nvSpPr>
        <p:spPr>
          <a:xfrm>
            <a:off x="608580" y="1078500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港务适配器</a:t>
            </a:r>
          </a:p>
        </p:txBody>
      </p:sp>
      <p:sp>
        <p:nvSpPr>
          <p:cNvPr id="105" name="圆角矩形 99">
            <a:extLst>
              <a:ext uri="{FF2B5EF4-FFF2-40B4-BE49-F238E27FC236}">
                <a16:creationId xmlns:a16="http://schemas.microsoft.com/office/drawing/2014/main" id="{A6E938ED-03E8-4CCE-AB16-5472A0378F18}"/>
              </a:ext>
            </a:extLst>
          </p:cNvPr>
          <p:cNvSpPr/>
          <p:nvPr/>
        </p:nvSpPr>
        <p:spPr>
          <a:xfrm>
            <a:off x="611817" y="2331504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EIR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</a:p>
        </p:txBody>
      </p:sp>
      <p:sp>
        <p:nvSpPr>
          <p:cNvPr id="106" name="圆角矩形 99">
            <a:extLst>
              <a:ext uri="{FF2B5EF4-FFF2-40B4-BE49-F238E27FC236}">
                <a16:creationId xmlns:a16="http://schemas.microsoft.com/office/drawing/2014/main" id="{8431AE59-B55E-4E94-9E40-BC78E86EDCAB}"/>
              </a:ext>
            </a:extLst>
          </p:cNvPr>
          <p:cNvSpPr/>
          <p:nvPr/>
        </p:nvSpPr>
        <p:spPr>
          <a:xfrm>
            <a:off x="611817" y="1913836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客服适配器</a:t>
            </a:r>
          </a:p>
        </p:txBody>
      </p:sp>
      <p:sp>
        <p:nvSpPr>
          <p:cNvPr id="108" name="圆角矩形 106">
            <a:extLst>
              <a:ext uri="{FF2B5EF4-FFF2-40B4-BE49-F238E27FC236}">
                <a16:creationId xmlns:a16="http://schemas.microsoft.com/office/drawing/2014/main" id="{C26335AD-5E7B-4960-9CAB-6E4A133B76F4}"/>
              </a:ext>
            </a:extLst>
          </p:cNvPr>
          <p:cNvSpPr/>
          <p:nvPr/>
        </p:nvSpPr>
        <p:spPr>
          <a:xfrm>
            <a:off x="1937583" y="4235823"/>
            <a:ext cx="6903325" cy="787667"/>
          </a:xfrm>
          <a:prstGeom prst="roundRect">
            <a:avLst>
              <a:gd name="adj" fmla="val 0"/>
            </a:avLst>
          </a:prstGeom>
          <a:solidFill>
            <a:srgbClr val="CFDE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物理感知层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700" b="1" dirty="0"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7" name="圆角矩形 99">
            <a:extLst>
              <a:ext uri="{FF2B5EF4-FFF2-40B4-BE49-F238E27FC236}">
                <a16:creationId xmlns:a16="http://schemas.microsoft.com/office/drawing/2014/main" id="{5A1721B9-2F08-4DA8-BC7D-597F987BD013}"/>
              </a:ext>
            </a:extLst>
          </p:cNvPr>
          <p:cNvSpPr/>
          <p:nvPr/>
        </p:nvSpPr>
        <p:spPr>
          <a:xfrm>
            <a:off x="2172675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桥吊动态采集器</a:t>
            </a:r>
          </a:p>
        </p:txBody>
      </p:sp>
      <p:sp>
        <p:nvSpPr>
          <p:cNvPr id="109" name="圆角矩形 99">
            <a:extLst>
              <a:ext uri="{FF2B5EF4-FFF2-40B4-BE49-F238E27FC236}">
                <a16:creationId xmlns:a16="http://schemas.microsoft.com/office/drawing/2014/main" id="{F3AB9D10-F005-4C72-BAB4-49AEC10D97CF}"/>
              </a:ext>
            </a:extLst>
          </p:cNvPr>
          <p:cNvSpPr/>
          <p:nvPr/>
        </p:nvSpPr>
        <p:spPr>
          <a:xfrm>
            <a:off x="2896543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龙吊动态采集器</a:t>
            </a:r>
          </a:p>
        </p:txBody>
      </p:sp>
      <p:sp>
        <p:nvSpPr>
          <p:cNvPr id="110" name="圆角矩形 99">
            <a:extLst>
              <a:ext uri="{FF2B5EF4-FFF2-40B4-BE49-F238E27FC236}">
                <a16:creationId xmlns:a16="http://schemas.microsoft.com/office/drawing/2014/main" id="{F9E68405-6CD5-4151-8E2B-177E1585DD94}"/>
              </a:ext>
            </a:extLst>
          </p:cNvPr>
          <p:cNvSpPr/>
          <p:nvPr/>
        </p:nvSpPr>
        <p:spPr>
          <a:xfrm>
            <a:off x="5068147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内拖动态采集器</a:t>
            </a:r>
          </a:p>
        </p:txBody>
      </p:sp>
      <p:sp>
        <p:nvSpPr>
          <p:cNvPr id="111" name="圆角矩形 99">
            <a:extLst>
              <a:ext uri="{FF2B5EF4-FFF2-40B4-BE49-F238E27FC236}">
                <a16:creationId xmlns:a16="http://schemas.microsoft.com/office/drawing/2014/main" id="{D8459236-5BCE-493A-B45D-A22C2BB05694}"/>
              </a:ext>
            </a:extLst>
          </p:cNvPr>
          <p:cNvSpPr/>
          <p:nvPr/>
        </p:nvSpPr>
        <p:spPr>
          <a:xfrm>
            <a:off x="5792015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外拖动态采集器</a:t>
            </a:r>
          </a:p>
        </p:txBody>
      </p:sp>
      <p:sp>
        <p:nvSpPr>
          <p:cNvPr id="113" name="圆角矩形 99">
            <a:extLst>
              <a:ext uri="{FF2B5EF4-FFF2-40B4-BE49-F238E27FC236}">
                <a16:creationId xmlns:a16="http://schemas.microsoft.com/office/drawing/2014/main" id="{A86332B4-B9DD-494E-9C8B-24AF58D83343}"/>
              </a:ext>
            </a:extLst>
          </p:cNvPr>
          <p:cNvSpPr/>
          <p:nvPr/>
        </p:nvSpPr>
        <p:spPr>
          <a:xfrm>
            <a:off x="2528152" y="2552642"/>
            <a:ext cx="614298" cy="663622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堆场策划系统</a:t>
            </a:r>
          </a:p>
        </p:txBody>
      </p:sp>
      <p:sp>
        <p:nvSpPr>
          <p:cNvPr id="114" name="圆角矩形 99">
            <a:extLst>
              <a:ext uri="{FF2B5EF4-FFF2-40B4-BE49-F238E27FC236}">
                <a16:creationId xmlns:a16="http://schemas.microsoft.com/office/drawing/2014/main" id="{7EA4EFCF-806E-4912-93CE-220E539E471D}"/>
              </a:ext>
            </a:extLst>
          </p:cNvPr>
          <p:cNvSpPr/>
          <p:nvPr/>
        </p:nvSpPr>
        <p:spPr>
          <a:xfrm>
            <a:off x="3620411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叉车动态采集器</a:t>
            </a:r>
          </a:p>
        </p:txBody>
      </p:sp>
      <p:sp>
        <p:nvSpPr>
          <p:cNvPr id="115" name="圆角矩形 99">
            <a:extLst>
              <a:ext uri="{FF2B5EF4-FFF2-40B4-BE49-F238E27FC236}">
                <a16:creationId xmlns:a16="http://schemas.microsoft.com/office/drawing/2014/main" id="{CBDC4781-9130-4F2B-98AE-E9676CBB9D30}"/>
              </a:ext>
            </a:extLst>
          </p:cNvPr>
          <p:cNvSpPr/>
          <p:nvPr/>
        </p:nvSpPr>
        <p:spPr>
          <a:xfrm>
            <a:off x="7959558" y="4516319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船舶结构采集器</a:t>
            </a:r>
          </a:p>
        </p:txBody>
      </p:sp>
      <p:sp>
        <p:nvSpPr>
          <p:cNvPr id="116" name="圆角矩形 99">
            <a:extLst>
              <a:ext uri="{FF2B5EF4-FFF2-40B4-BE49-F238E27FC236}">
                <a16:creationId xmlns:a16="http://schemas.microsoft.com/office/drawing/2014/main" id="{1E26C126-C465-4363-ABE3-A071B136224D}"/>
              </a:ext>
            </a:extLst>
          </p:cNvPr>
          <p:cNvSpPr/>
          <p:nvPr/>
        </p:nvSpPr>
        <p:spPr>
          <a:xfrm>
            <a:off x="4344279" y="4525318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IGV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动态采集器</a:t>
            </a:r>
          </a:p>
        </p:txBody>
      </p:sp>
      <p:sp>
        <p:nvSpPr>
          <p:cNvPr id="117" name="圆角矩形 99">
            <a:extLst>
              <a:ext uri="{FF2B5EF4-FFF2-40B4-BE49-F238E27FC236}">
                <a16:creationId xmlns:a16="http://schemas.microsoft.com/office/drawing/2014/main" id="{A6E74B0A-E21C-4EFD-A35B-5490ABB0DF9E}"/>
              </a:ext>
            </a:extLst>
          </p:cNvPr>
          <p:cNvSpPr/>
          <p:nvPr/>
        </p:nvSpPr>
        <p:spPr>
          <a:xfrm>
            <a:off x="7657708" y="2475100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IGV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作业适配器</a:t>
            </a:r>
          </a:p>
        </p:txBody>
      </p:sp>
      <p:sp>
        <p:nvSpPr>
          <p:cNvPr id="346" name="圆角矩形 99">
            <a:extLst>
              <a:ext uri="{FF2B5EF4-FFF2-40B4-BE49-F238E27FC236}">
                <a16:creationId xmlns:a16="http://schemas.microsoft.com/office/drawing/2014/main" id="{51247F4D-A202-489C-8B13-6BE8B74A6355}"/>
              </a:ext>
            </a:extLst>
          </p:cNvPr>
          <p:cNvSpPr/>
          <p:nvPr/>
        </p:nvSpPr>
        <p:spPr>
          <a:xfrm>
            <a:off x="4765116" y="3224090"/>
            <a:ext cx="873343" cy="34674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生产资料实时库</a:t>
            </a:r>
          </a:p>
        </p:txBody>
      </p:sp>
      <p:sp>
        <p:nvSpPr>
          <p:cNvPr id="421" name="圆角矩形 99">
            <a:extLst>
              <a:ext uri="{FF2B5EF4-FFF2-40B4-BE49-F238E27FC236}">
                <a16:creationId xmlns:a16="http://schemas.microsoft.com/office/drawing/2014/main" id="{6F545954-466D-4259-9E1D-15963D698477}"/>
              </a:ext>
            </a:extLst>
          </p:cNvPr>
          <p:cNvSpPr/>
          <p:nvPr/>
        </p:nvSpPr>
        <p:spPr>
          <a:xfrm>
            <a:off x="6515883" y="4516319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智能闸口采集器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99">
            <a:extLst>
              <a:ext uri="{FF2B5EF4-FFF2-40B4-BE49-F238E27FC236}">
                <a16:creationId xmlns:a16="http://schemas.microsoft.com/office/drawing/2014/main" id="{A61468EF-EED1-4FF8-A898-BDDBC35A2517}"/>
              </a:ext>
            </a:extLst>
          </p:cNvPr>
          <p:cNvSpPr/>
          <p:nvPr/>
        </p:nvSpPr>
        <p:spPr>
          <a:xfrm>
            <a:off x="2528152" y="1815571"/>
            <a:ext cx="614298" cy="663622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船舶配载系统</a:t>
            </a:r>
          </a:p>
        </p:txBody>
      </p:sp>
      <p:sp>
        <p:nvSpPr>
          <p:cNvPr id="91" name="圆角矩形 99">
            <a:extLst>
              <a:ext uri="{FF2B5EF4-FFF2-40B4-BE49-F238E27FC236}">
                <a16:creationId xmlns:a16="http://schemas.microsoft.com/office/drawing/2014/main" id="{40689A3C-A521-4474-91D6-8446FB0DE9C0}"/>
              </a:ext>
            </a:extLst>
          </p:cNvPr>
          <p:cNvSpPr/>
          <p:nvPr/>
        </p:nvSpPr>
        <p:spPr>
          <a:xfrm>
            <a:off x="2528152" y="1078500"/>
            <a:ext cx="614298" cy="663622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泊位策划系统</a:t>
            </a:r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A067B8F9-37A2-46FC-BAB1-1C5E9F4EA909}"/>
              </a:ext>
            </a:extLst>
          </p:cNvPr>
          <p:cNvSpPr/>
          <p:nvPr/>
        </p:nvSpPr>
        <p:spPr>
          <a:xfrm>
            <a:off x="2528152" y="3289712"/>
            <a:ext cx="614298" cy="663622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进提管控系统</a:t>
            </a:r>
          </a:p>
        </p:txBody>
      </p:sp>
      <p:sp>
        <p:nvSpPr>
          <p:cNvPr id="71" name="圆角矩形 99">
            <a:extLst>
              <a:ext uri="{FF2B5EF4-FFF2-40B4-BE49-F238E27FC236}">
                <a16:creationId xmlns:a16="http://schemas.microsoft.com/office/drawing/2014/main" id="{E1F5C187-6236-4E13-8550-90AA83330492}"/>
              </a:ext>
            </a:extLst>
          </p:cNvPr>
          <p:cNvSpPr/>
          <p:nvPr/>
        </p:nvSpPr>
        <p:spPr>
          <a:xfrm>
            <a:off x="7239751" y="4516319"/>
            <a:ext cx="648000" cy="342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智能理货采集器</a:t>
            </a:r>
          </a:p>
        </p:txBody>
      </p:sp>
      <p:sp>
        <p:nvSpPr>
          <p:cNvPr id="43" name="圆角矩形 99">
            <a:extLst>
              <a:ext uri="{FF2B5EF4-FFF2-40B4-BE49-F238E27FC236}">
                <a16:creationId xmlns:a16="http://schemas.microsoft.com/office/drawing/2014/main" id="{0019F2DE-CD2E-4FB7-80C9-42F9004AF360}"/>
              </a:ext>
            </a:extLst>
          </p:cNvPr>
          <p:cNvSpPr/>
          <p:nvPr/>
        </p:nvSpPr>
        <p:spPr>
          <a:xfrm rot="16200000">
            <a:off x="5264603" y="2138737"/>
            <a:ext cx="260514" cy="3369374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生产资料物理感知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消息总线</a:t>
            </a:r>
          </a:p>
        </p:txBody>
      </p:sp>
      <p:sp>
        <p:nvSpPr>
          <p:cNvPr id="44" name="圆角矩形 99">
            <a:extLst>
              <a:ext uri="{FF2B5EF4-FFF2-40B4-BE49-F238E27FC236}">
                <a16:creationId xmlns:a16="http://schemas.microsoft.com/office/drawing/2014/main" id="{819AA635-EF84-4A0C-8F74-E4AD0C7FA558}"/>
              </a:ext>
            </a:extLst>
          </p:cNvPr>
          <p:cNvSpPr/>
          <p:nvPr/>
        </p:nvSpPr>
        <p:spPr>
          <a:xfrm>
            <a:off x="5800382" y="3224090"/>
            <a:ext cx="873344" cy="34674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作业时序库</a:t>
            </a:r>
          </a:p>
        </p:txBody>
      </p:sp>
      <p:sp>
        <p:nvSpPr>
          <p:cNvPr id="61" name="圆角矩形 99">
            <a:extLst>
              <a:ext uri="{FF2B5EF4-FFF2-40B4-BE49-F238E27FC236}">
                <a16:creationId xmlns:a16="http://schemas.microsoft.com/office/drawing/2014/main" id="{AC47A51E-F417-4DA2-B70F-3E03CD37D134}"/>
              </a:ext>
            </a:extLst>
          </p:cNvPr>
          <p:cNvSpPr/>
          <p:nvPr/>
        </p:nvSpPr>
        <p:spPr>
          <a:xfrm>
            <a:off x="6820347" y="1958418"/>
            <a:ext cx="259200" cy="1612418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机械作业交互消息总线</a:t>
            </a:r>
          </a:p>
        </p:txBody>
      </p:sp>
      <p:sp>
        <p:nvSpPr>
          <p:cNvPr id="62" name="圆角矩形 99">
            <a:extLst>
              <a:ext uri="{FF2B5EF4-FFF2-40B4-BE49-F238E27FC236}">
                <a16:creationId xmlns:a16="http://schemas.microsoft.com/office/drawing/2014/main" id="{BEE86E8B-D13F-45A8-9999-877302D82161}"/>
              </a:ext>
            </a:extLst>
          </p:cNvPr>
          <p:cNvSpPr/>
          <p:nvPr/>
        </p:nvSpPr>
        <p:spPr>
          <a:xfrm rot="16200000">
            <a:off x="5264604" y="-2150"/>
            <a:ext cx="260514" cy="3369373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实时作业消息总线</a:t>
            </a:r>
          </a:p>
        </p:txBody>
      </p:sp>
      <p:sp>
        <p:nvSpPr>
          <p:cNvPr id="63" name="圆角矩形 99">
            <a:extLst>
              <a:ext uri="{FF2B5EF4-FFF2-40B4-BE49-F238E27FC236}">
                <a16:creationId xmlns:a16="http://schemas.microsoft.com/office/drawing/2014/main" id="{A8534D81-951A-42EA-9938-9DD2196F4808}"/>
              </a:ext>
            </a:extLst>
          </p:cNvPr>
          <p:cNvSpPr/>
          <p:nvPr/>
        </p:nvSpPr>
        <p:spPr>
          <a:xfrm>
            <a:off x="610744" y="3707400"/>
            <a:ext cx="948000" cy="340544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客户资料管理系统</a:t>
            </a:r>
          </a:p>
        </p:txBody>
      </p:sp>
      <p:sp>
        <p:nvSpPr>
          <p:cNvPr id="64" name="圆角矩形 99">
            <a:extLst>
              <a:ext uri="{FF2B5EF4-FFF2-40B4-BE49-F238E27FC236}">
                <a16:creationId xmlns:a16="http://schemas.microsoft.com/office/drawing/2014/main" id="{ABB26009-7B19-46A7-834A-6CE37432EA45}"/>
              </a:ext>
            </a:extLst>
          </p:cNvPr>
          <p:cNvSpPr/>
          <p:nvPr/>
        </p:nvSpPr>
        <p:spPr>
          <a:xfrm>
            <a:off x="610744" y="4117322"/>
            <a:ext cx="948000" cy="340544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箱货资料管理系统</a:t>
            </a:r>
          </a:p>
        </p:txBody>
      </p:sp>
      <p:sp>
        <p:nvSpPr>
          <p:cNvPr id="65" name="圆角矩形 99">
            <a:extLst>
              <a:ext uri="{FF2B5EF4-FFF2-40B4-BE49-F238E27FC236}">
                <a16:creationId xmlns:a16="http://schemas.microsoft.com/office/drawing/2014/main" id="{423BD5E6-5A86-4AF0-A993-1346EFE2A4D1}"/>
              </a:ext>
            </a:extLst>
          </p:cNvPr>
          <p:cNvSpPr/>
          <p:nvPr/>
        </p:nvSpPr>
        <p:spPr>
          <a:xfrm>
            <a:off x="610744" y="4524341"/>
            <a:ext cx="948000" cy="340544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生产资料管理系统</a:t>
            </a:r>
          </a:p>
        </p:txBody>
      </p:sp>
      <p:sp>
        <p:nvSpPr>
          <p:cNvPr id="66" name="圆角矩形 99">
            <a:extLst>
              <a:ext uri="{FF2B5EF4-FFF2-40B4-BE49-F238E27FC236}">
                <a16:creationId xmlns:a16="http://schemas.microsoft.com/office/drawing/2014/main" id="{40BEE599-B837-40D8-AB0D-DB9E6CCA6770}"/>
              </a:ext>
            </a:extLst>
          </p:cNvPr>
          <p:cNvSpPr/>
          <p:nvPr/>
        </p:nvSpPr>
        <p:spPr>
          <a:xfrm>
            <a:off x="3729851" y="3224090"/>
            <a:ext cx="873343" cy="346745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箱货实时库</a:t>
            </a:r>
          </a:p>
        </p:txBody>
      </p:sp>
      <p:sp>
        <p:nvSpPr>
          <p:cNvPr id="67" name="圆角矩形 99">
            <a:extLst>
              <a:ext uri="{FF2B5EF4-FFF2-40B4-BE49-F238E27FC236}">
                <a16:creationId xmlns:a16="http://schemas.microsoft.com/office/drawing/2014/main" id="{FC5C1096-695D-4520-9804-35D2E2F14C39}"/>
              </a:ext>
            </a:extLst>
          </p:cNvPr>
          <p:cNvSpPr/>
          <p:nvPr/>
        </p:nvSpPr>
        <p:spPr>
          <a:xfrm>
            <a:off x="7657708" y="3086288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外拖作业适配器</a:t>
            </a:r>
          </a:p>
        </p:txBody>
      </p:sp>
      <p:sp>
        <p:nvSpPr>
          <p:cNvPr id="68" name="圆角矩形 99">
            <a:extLst>
              <a:ext uri="{FF2B5EF4-FFF2-40B4-BE49-F238E27FC236}">
                <a16:creationId xmlns:a16="http://schemas.microsoft.com/office/drawing/2014/main" id="{A35027EC-E54A-4F82-BDDD-58BD38ED1BFD}"/>
              </a:ext>
            </a:extLst>
          </p:cNvPr>
          <p:cNvSpPr/>
          <p:nvPr/>
        </p:nvSpPr>
        <p:spPr>
          <a:xfrm>
            <a:off x="7657708" y="3697479"/>
            <a:ext cx="948000" cy="255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智能理货适配器</a:t>
            </a:r>
          </a:p>
        </p:txBody>
      </p:sp>
      <p:sp>
        <p:nvSpPr>
          <p:cNvPr id="50" name="圆角矩形 99">
            <a:extLst>
              <a:ext uri="{FF2B5EF4-FFF2-40B4-BE49-F238E27FC236}">
                <a16:creationId xmlns:a16="http://schemas.microsoft.com/office/drawing/2014/main" id="{05331192-47A8-4F62-A6BC-54E6C376BD5F}"/>
              </a:ext>
            </a:extLst>
          </p:cNvPr>
          <p:cNvSpPr/>
          <p:nvPr/>
        </p:nvSpPr>
        <p:spPr>
          <a:xfrm>
            <a:off x="611817" y="1496168"/>
            <a:ext cx="948000" cy="374598"/>
          </a:xfrm>
          <a:prstGeom prst="roundRect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船务适配器</a:t>
            </a:r>
          </a:p>
        </p:txBody>
      </p:sp>
      <p:sp>
        <p:nvSpPr>
          <p:cNvPr id="53" name="圆角矩形 99">
            <a:extLst>
              <a:ext uri="{FF2B5EF4-FFF2-40B4-BE49-F238E27FC236}">
                <a16:creationId xmlns:a16="http://schemas.microsoft.com/office/drawing/2014/main" id="{49B1AF19-3C6A-40D5-9DBA-CFA43AE9240A}"/>
              </a:ext>
            </a:extLst>
          </p:cNvPr>
          <p:cNvSpPr/>
          <p:nvPr/>
        </p:nvSpPr>
        <p:spPr>
          <a:xfrm>
            <a:off x="2142594" y="1078500"/>
            <a:ext cx="259200" cy="2874834"/>
          </a:xfrm>
          <a:prstGeom prst="can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外围系统交互消息总线</a:t>
            </a:r>
          </a:p>
        </p:txBody>
      </p:sp>
    </p:spTree>
    <p:extLst>
      <p:ext uri="{BB962C8B-B14F-4D97-AF65-F5344CB8AC3E}">
        <p14:creationId xmlns:p14="http://schemas.microsoft.com/office/powerpoint/2010/main" val="1938899396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领域模型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3" name="圆角矩形 99">
            <a:extLst>
              <a:ext uri="{FF2B5EF4-FFF2-40B4-BE49-F238E27FC236}">
                <a16:creationId xmlns:a16="http://schemas.microsoft.com/office/drawing/2014/main" id="{4EB1DD7D-AB52-40A8-896F-117986F2A849}"/>
              </a:ext>
            </a:extLst>
          </p:cNvPr>
          <p:cNvSpPr/>
          <p:nvPr/>
        </p:nvSpPr>
        <p:spPr>
          <a:xfrm>
            <a:off x="7973449" y="1789679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桥吊作业适配器</a:t>
            </a:r>
          </a:p>
        </p:txBody>
      </p:sp>
      <p:sp>
        <p:nvSpPr>
          <p:cNvPr id="87" name="圆角矩形 99">
            <a:extLst>
              <a:ext uri="{FF2B5EF4-FFF2-40B4-BE49-F238E27FC236}">
                <a16:creationId xmlns:a16="http://schemas.microsoft.com/office/drawing/2014/main" id="{EC70EAEE-2758-4E80-910A-1A13D4DD9F15}"/>
              </a:ext>
            </a:extLst>
          </p:cNvPr>
          <p:cNvSpPr/>
          <p:nvPr/>
        </p:nvSpPr>
        <p:spPr>
          <a:xfrm>
            <a:off x="460895" y="1601062"/>
            <a:ext cx="647496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港务适配器</a:t>
            </a:r>
          </a:p>
        </p:txBody>
      </p:sp>
      <p:sp>
        <p:nvSpPr>
          <p:cNvPr id="94" name="圆角矩形 99">
            <a:extLst>
              <a:ext uri="{FF2B5EF4-FFF2-40B4-BE49-F238E27FC236}">
                <a16:creationId xmlns:a16="http://schemas.microsoft.com/office/drawing/2014/main" id="{A0A249E5-9A60-4A30-AE16-1A29AF4EC366}"/>
              </a:ext>
            </a:extLst>
          </p:cNvPr>
          <p:cNvSpPr/>
          <p:nvPr/>
        </p:nvSpPr>
        <p:spPr>
          <a:xfrm>
            <a:off x="7973449" y="2095273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龙吊作业适配器</a:t>
            </a:r>
          </a:p>
        </p:txBody>
      </p:sp>
      <p:sp>
        <p:nvSpPr>
          <p:cNvPr id="95" name="圆角矩形 99">
            <a:extLst>
              <a:ext uri="{FF2B5EF4-FFF2-40B4-BE49-F238E27FC236}">
                <a16:creationId xmlns:a16="http://schemas.microsoft.com/office/drawing/2014/main" id="{7DA79812-A9C6-4003-8399-A137D38E9A94}"/>
              </a:ext>
            </a:extLst>
          </p:cNvPr>
          <p:cNvSpPr/>
          <p:nvPr/>
        </p:nvSpPr>
        <p:spPr>
          <a:xfrm>
            <a:off x="7973449" y="3012055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内拖作业适配器</a:t>
            </a:r>
          </a:p>
        </p:txBody>
      </p:sp>
      <p:sp>
        <p:nvSpPr>
          <p:cNvPr id="96" name="圆角矩形 99">
            <a:extLst>
              <a:ext uri="{FF2B5EF4-FFF2-40B4-BE49-F238E27FC236}">
                <a16:creationId xmlns:a16="http://schemas.microsoft.com/office/drawing/2014/main" id="{C0F057A3-8C66-441E-B44B-D977E1C8F8FB}"/>
              </a:ext>
            </a:extLst>
          </p:cNvPr>
          <p:cNvSpPr/>
          <p:nvPr/>
        </p:nvSpPr>
        <p:spPr>
          <a:xfrm>
            <a:off x="7973449" y="2400867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叉车作业适配器</a:t>
            </a:r>
          </a:p>
        </p:txBody>
      </p:sp>
      <p:sp>
        <p:nvSpPr>
          <p:cNvPr id="97" name="圆角矩形 99">
            <a:extLst>
              <a:ext uri="{FF2B5EF4-FFF2-40B4-BE49-F238E27FC236}">
                <a16:creationId xmlns:a16="http://schemas.microsoft.com/office/drawing/2014/main" id="{55657138-2EF0-427E-BEDE-3A5C41367649}"/>
              </a:ext>
            </a:extLst>
          </p:cNvPr>
          <p:cNvSpPr/>
          <p:nvPr/>
        </p:nvSpPr>
        <p:spPr>
          <a:xfrm>
            <a:off x="4249922" y="3442761"/>
            <a:ext cx="596505" cy="34054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闸口作业系统</a:t>
            </a:r>
          </a:p>
        </p:txBody>
      </p:sp>
      <p:sp>
        <p:nvSpPr>
          <p:cNvPr id="98" name="圆角矩形 99">
            <a:extLst>
              <a:ext uri="{FF2B5EF4-FFF2-40B4-BE49-F238E27FC236}">
                <a16:creationId xmlns:a16="http://schemas.microsoft.com/office/drawing/2014/main" id="{CD6B55E5-9473-40F9-996C-6BF882E3259F}"/>
              </a:ext>
            </a:extLst>
          </p:cNvPr>
          <p:cNvSpPr/>
          <p:nvPr/>
        </p:nvSpPr>
        <p:spPr>
          <a:xfrm>
            <a:off x="4249922" y="2828283"/>
            <a:ext cx="596505" cy="34054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堆场装卸系统</a:t>
            </a:r>
          </a:p>
        </p:txBody>
      </p:sp>
      <p:sp>
        <p:nvSpPr>
          <p:cNvPr id="99" name="圆角矩形 99">
            <a:extLst>
              <a:ext uri="{FF2B5EF4-FFF2-40B4-BE49-F238E27FC236}">
                <a16:creationId xmlns:a16="http://schemas.microsoft.com/office/drawing/2014/main" id="{FBD61C76-5D03-4EE6-A8D0-E7A081978720}"/>
              </a:ext>
            </a:extLst>
          </p:cNvPr>
          <p:cNvSpPr/>
          <p:nvPr/>
        </p:nvSpPr>
        <p:spPr>
          <a:xfrm>
            <a:off x="4243501" y="2253942"/>
            <a:ext cx="596505" cy="34054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船舶装卸系统</a:t>
            </a:r>
          </a:p>
        </p:txBody>
      </p:sp>
      <p:sp>
        <p:nvSpPr>
          <p:cNvPr id="101" name="圆角矩形 99">
            <a:extLst>
              <a:ext uri="{FF2B5EF4-FFF2-40B4-BE49-F238E27FC236}">
                <a16:creationId xmlns:a16="http://schemas.microsoft.com/office/drawing/2014/main" id="{9B330DF1-9D0F-4B21-8D9D-128E445840AB}"/>
              </a:ext>
            </a:extLst>
          </p:cNvPr>
          <p:cNvSpPr/>
          <p:nvPr/>
        </p:nvSpPr>
        <p:spPr>
          <a:xfrm>
            <a:off x="6201146" y="2710421"/>
            <a:ext cx="596505" cy="5774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作业调度系统</a:t>
            </a:r>
          </a:p>
        </p:txBody>
      </p:sp>
      <p:sp>
        <p:nvSpPr>
          <p:cNvPr id="102" name="圆角矩形 99">
            <a:extLst>
              <a:ext uri="{FF2B5EF4-FFF2-40B4-BE49-F238E27FC236}">
                <a16:creationId xmlns:a16="http://schemas.microsoft.com/office/drawing/2014/main" id="{C7849FC4-087F-420D-81C0-CBDD65DCFA2D}"/>
              </a:ext>
            </a:extLst>
          </p:cNvPr>
          <p:cNvSpPr/>
          <p:nvPr/>
        </p:nvSpPr>
        <p:spPr>
          <a:xfrm>
            <a:off x="7973449" y="3623243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智能闸口适配器</a:t>
            </a:r>
          </a:p>
        </p:txBody>
      </p:sp>
      <p:sp>
        <p:nvSpPr>
          <p:cNvPr id="103" name="圆角矩形 99">
            <a:extLst>
              <a:ext uri="{FF2B5EF4-FFF2-40B4-BE49-F238E27FC236}">
                <a16:creationId xmlns:a16="http://schemas.microsoft.com/office/drawing/2014/main" id="{F9A5512D-CCA2-4962-8C07-0338E8957E53}"/>
              </a:ext>
            </a:extLst>
          </p:cNvPr>
          <p:cNvSpPr/>
          <p:nvPr/>
        </p:nvSpPr>
        <p:spPr>
          <a:xfrm>
            <a:off x="457124" y="3558186"/>
            <a:ext cx="64749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口岸适配器</a:t>
            </a:r>
          </a:p>
        </p:txBody>
      </p:sp>
      <p:sp>
        <p:nvSpPr>
          <p:cNvPr id="104" name="圆角矩形 99">
            <a:extLst>
              <a:ext uri="{FF2B5EF4-FFF2-40B4-BE49-F238E27FC236}">
                <a16:creationId xmlns:a16="http://schemas.microsoft.com/office/drawing/2014/main" id="{4ADF6FA4-71B0-4069-B9E6-9DAC38C7297D}"/>
              </a:ext>
            </a:extLst>
          </p:cNvPr>
          <p:cNvSpPr/>
          <p:nvPr/>
        </p:nvSpPr>
        <p:spPr>
          <a:xfrm>
            <a:off x="458305" y="2084054"/>
            <a:ext cx="64749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船务适配器</a:t>
            </a:r>
          </a:p>
        </p:txBody>
      </p:sp>
      <p:sp>
        <p:nvSpPr>
          <p:cNvPr id="105" name="圆角矩形 99">
            <a:extLst>
              <a:ext uri="{FF2B5EF4-FFF2-40B4-BE49-F238E27FC236}">
                <a16:creationId xmlns:a16="http://schemas.microsoft.com/office/drawing/2014/main" id="{A6E938ED-03E8-4CCE-AB16-5472A0378F18}"/>
              </a:ext>
            </a:extLst>
          </p:cNvPr>
          <p:cNvSpPr/>
          <p:nvPr/>
        </p:nvSpPr>
        <p:spPr>
          <a:xfrm>
            <a:off x="457124" y="3063613"/>
            <a:ext cx="64749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EIR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</a:p>
        </p:txBody>
      </p:sp>
      <p:sp>
        <p:nvSpPr>
          <p:cNvPr id="106" name="圆角矩形 99">
            <a:extLst>
              <a:ext uri="{FF2B5EF4-FFF2-40B4-BE49-F238E27FC236}">
                <a16:creationId xmlns:a16="http://schemas.microsoft.com/office/drawing/2014/main" id="{8431AE59-B55E-4E94-9E40-BC78E86EDCAB}"/>
              </a:ext>
            </a:extLst>
          </p:cNvPr>
          <p:cNvSpPr/>
          <p:nvPr/>
        </p:nvSpPr>
        <p:spPr>
          <a:xfrm>
            <a:off x="457124" y="2575011"/>
            <a:ext cx="64749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客服适配器</a:t>
            </a:r>
          </a:p>
        </p:txBody>
      </p:sp>
      <p:sp>
        <p:nvSpPr>
          <p:cNvPr id="107" name="圆角矩形 99">
            <a:extLst>
              <a:ext uri="{FF2B5EF4-FFF2-40B4-BE49-F238E27FC236}">
                <a16:creationId xmlns:a16="http://schemas.microsoft.com/office/drawing/2014/main" id="{5A1721B9-2F08-4DA8-BC7D-597F987BD013}"/>
              </a:ext>
            </a:extLst>
          </p:cNvPr>
          <p:cNvSpPr/>
          <p:nvPr/>
        </p:nvSpPr>
        <p:spPr>
          <a:xfrm>
            <a:off x="2852980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桥吊动态采集器</a:t>
            </a:r>
          </a:p>
        </p:txBody>
      </p:sp>
      <p:sp>
        <p:nvSpPr>
          <p:cNvPr id="109" name="圆角矩形 99">
            <a:extLst>
              <a:ext uri="{FF2B5EF4-FFF2-40B4-BE49-F238E27FC236}">
                <a16:creationId xmlns:a16="http://schemas.microsoft.com/office/drawing/2014/main" id="{F3AB9D10-F005-4C72-BAB4-49AEC10D97CF}"/>
              </a:ext>
            </a:extLst>
          </p:cNvPr>
          <p:cNvSpPr/>
          <p:nvPr/>
        </p:nvSpPr>
        <p:spPr>
          <a:xfrm>
            <a:off x="3510204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龙吊动态采集器</a:t>
            </a:r>
          </a:p>
        </p:txBody>
      </p:sp>
      <p:sp>
        <p:nvSpPr>
          <p:cNvPr id="110" name="圆角矩形 99">
            <a:extLst>
              <a:ext uri="{FF2B5EF4-FFF2-40B4-BE49-F238E27FC236}">
                <a16:creationId xmlns:a16="http://schemas.microsoft.com/office/drawing/2014/main" id="{F9E68405-6CD5-4151-8E2B-177E1585DD94}"/>
              </a:ext>
            </a:extLst>
          </p:cNvPr>
          <p:cNvSpPr/>
          <p:nvPr/>
        </p:nvSpPr>
        <p:spPr>
          <a:xfrm>
            <a:off x="5481876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内拖动态采集器</a:t>
            </a:r>
          </a:p>
        </p:txBody>
      </p:sp>
      <p:sp>
        <p:nvSpPr>
          <p:cNvPr id="111" name="圆角矩形 99">
            <a:extLst>
              <a:ext uri="{FF2B5EF4-FFF2-40B4-BE49-F238E27FC236}">
                <a16:creationId xmlns:a16="http://schemas.microsoft.com/office/drawing/2014/main" id="{D8459236-5BCE-493A-B45D-A22C2BB05694}"/>
              </a:ext>
            </a:extLst>
          </p:cNvPr>
          <p:cNvSpPr/>
          <p:nvPr/>
        </p:nvSpPr>
        <p:spPr>
          <a:xfrm>
            <a:off x="6139100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外拖动态采集器</a:t>
            </a:r>
          </a:p>
        </p:txBody>
      </p:sp>
      <p:sp>
        <p:nvSpPr>
          <p:cNvPr id="113" name="圆角矩形 99">
            <a:extLst>
              <a:ext uri="{FF2B5EF4-FFF2-40B4-BE49-F238E27FC236}">
                <a16:creationId xmlns:a16="http://schemas.microsoft.com/office/drawing/2014/main" id="{A86332B4-B9DD-494E-9C8B-24AF58D83343}"/>
              </a:ext>
            </a:extLst>
          </p:cNvPr>
          <p:cNvSpPr/>
          <p:nvPr/>
        </p:nvSpPr>
        <p:spPr>
          <a:xfrm>
            <a:off x="2571385" y="2837651"/>
            <a:ext cx="647496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堆场策划系统</a:t>
            </a:r>
          </a:p>
        </p:txBody>
      </p:sp>
      <p:sp>
        <p:nvSpPr>
          <p:cNvPr id="114" name="圆角矩形 99">
            <a:extLst>
              <a:ext uri="{FF2B5EF4-FFF2-40B4-BE49-F238E27FC236}">
                <a16:creationId xmlns:a16="http://schemas.microsoft.com/office/drawing/2014/main" id="{7EA4EFCF-806E-4912-93CE-220E539E471D}"/>
              </a:ext>
            </a:extLst>
          </p:cNvPr>
          <p:cNvSpPr/>
          <p:nvPr/>
        </p:nvSpPr>
        <p:spPr>
          <a:xfrm>
            <a:off x="4167428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叉车动态采集器</a:t>
            </a:r>
          </a:p>
        </p:txBody>
      </p:sp>
      <p:sp>
        <p:nvSpPr>
          <p:cNvPr id="115" name="圆角矩形 99">
            <a:extLst>
              <a:ext uri="{FF2B5EF4-FFF2-40B4-BE49-F238E27FC236}">
                <a16:creationId xmlns:a16="http://schemas.microsoft.com/office/drawing/2014/main" id="{CBDC4781-9130-4F2B-98AE-E9676CBB9D30}"/>
              </a:ext>
            </a:extLst>
          </p:cNvPr>
          <p:cNvSpPr/>
          <p:nvPr/>
        </p:nvSpPr>
        <p:spPr>
          <a:xfrm>
            <a:off x="8110771" y="4509612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船舶结构采集器</a:t>
            </a:r>
          </a:p>
        </p:txBody>
      </p:sp>
      <p:sp>
        <p:nvSpPr>
          <p:cNvPr id="116" name="圆角矩形 99">
            <a:extLst>
              <a:ext uri="{FF2B5EF4-FFF2-40B4-BE49-F238E27FC236}">
                <a16:creationId xmlns:a16="http://schemas.microsoft.com/office/drawing/2014/main" id="{1E26C126-C465-4363-ABE3-A071B136224D}"/>
              </a:ext>
            </a:extLst>
          </p:cNvPr>
          <p:cNvSpPr/>
          <p:nvPr/>
        </p:nvSpPr>
        <p:spPr>
          <a:xfrm>
            <a:off x="4824652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IGV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动态采集器</a:t>
            </a:r>
          </a:p>
        </p:txBody>
      </p:sp>
      <p:sp>
        <p:nvSpPr>
          <p:cNvPr id="117" name="圆角矩形 99">
            <a:extLst>
              <a:ext uri="{FF2B5EF4-FFF2-40B4-BE49-F238E27FC236}">
                <a16:creationId xmlns:a16="http://schemas.microsoft.com/office/drawing/2014/main" id="{A6E74B0A-E21C-4EFD-A35B-5490ABB0DF9E}"/>
              </a:ext>
            </a:extLst>
          </p:cNvPr>
          <p:cNvSpPr/>
          <p:nvPr/>
        </p:nvSpPr>
        <p:spPr>
          <a:xfrm>
            <a:off x="7973449" y="2706461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IGV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作业适配器</a:t>
            </a:r>
          </a:p>
        </p:txBody>
      </p:sp>
      <p:sp>
        <p:nvSpPr>
          <p:cNvPr id="421" name="圆角矩形 99">
            <a:extLst>
              <a:ext uri="{FF2B5EF4-FFF2-40B4-BE49-F238E27FC236}">
                <a16:creationId xmlns:a16="http://schemas.microsoft.com/office/drawing/2014/main" id="{6F545954-466D-4259-9E1D-15963D698477}"/>
              </a:ext>
            </a:extLst>
          </p:cNvPr>
          <p:cNvSpPr/>
          <p:nvPr/>
        </p:nvSpPr>
        <p:spPr>
          <a:xfrm>
            <a:off x="6796324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智能闸口采集器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99">
            <a:extLst>
              <a:ext uri="{FF2B5EF4-FFF2-40B4-BE49-F238E27FC236}">
                <a16:creationId xmlns:a16="http://schemas.microsoft.com/office/drawing/2014/main" id="{A61468EF-EED1-4FF8-A898-BDDBC35A2517}"/>
              </a:ext>
            </a:extLst>
          </p:cNvPr>
          <p:cNvSpPr/>
          <p:nvPr/>
        </p:nvSpPr>
        <p:spPr>
          <a:xfrm>
            <a:off x="2579231" y="2230089"/>
            <a:ext cx="647496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船舶配载系统</a:t>
            </a:r>
          </a:p>
        </p:txBody>
      </p:sp>
      <p:sp>
        <p:nvSpPr>
          <p:cNvPr id="91" name="圆角矩形 99">
            <a:extLst>
              <a:ext uri="{FF2B5EF4-FFF2-40B4-BE49-F238E27FC236}">
                <a16:creationId xmlns:a16="http://schemas.microsoft.com/office/drawing/2014/main" id="{40689A3C-A521-4474-91D6-8446FB0DE9C0}"/>
              </a:ext>
            </a:extLst>
          </p:cNvPr>
          <p:cNvSpPr/>
          <p:nvPr/>
        </p:nvSpPr>
        <p:spPr>
          <a:xfrm>
            <a:off x="2580431" y="1637328"/>
            <a:ext cx="647496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泊位策划系统</a:t>
            </a:r>
          </a:p>
        </p:txBody>
      </p:sp>
      <p:sp>
        <p:nvSpPr>
          <p:cNvPr id="92" name="圆角矩形 99">
            <a:extLst>
              <a:ext uri="{FF2B5EF4-FFF2-40B4-BE49-F238E27FC236}">
                <a16:creationId xmlns:a16="http://schemas.microsoft.com/office/drawing/2014/main" id="{CCAEB972-A4C1-4792-A558-119BF5FCA02D}"/>
              </a:ext>
            </a:extLst>
          </p:cNvPr>
          <p:cNvSpPr/>
          <p:nvPr/>
        </p:nvSpPr>
        <p:spPr>
          <a:xfrm>
            <a:off x="2571385" y="3439775"/>
            <a:ext cx="646331" cy="340543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进提管控系统</a:t>
            </a:r>
          </a:p>
        </p:txBody>
      </p:sp>
      <p:sp>
        <p:nvSpPr>
          <p:cNvPr id="71" name="圆角矩形 99">
            <a:extLst>
              <a:ext uri="{FF2B5EF4-FFF2-40B4-BE49-F238E27FC236}">
                <a16:creationId xmlns:a16="http://schemas.microsoft.com/office/drawing/2014/main" id="{E1F5C187-6236-4E13-8550-90AA83330492}"/>
              </a:ext>
            </a:extLst>
          </p:cNvPr>
          <p:cNvSpPr/>
          <p:nvPr/>
        </p:nvSpPr>
        <p:spPr>
          <a:xfrm>
            <a:off x="7453548" y="4510333"/>
            <a:ext cx="589091" cy="34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智能理货采集器</a:t>
            </a:r>
          </a:p>
        </p:txBody>
      </p:sp>
      <p:sp>
        <p:nvSpPr>
          <p:cNvPr id="63" name="圆角矩形 99">
            <a:extLst>
              <a:ext uri="{FF2B5EF4-FFF2-40B4-BE49-F238E27FC236}">
                <a16:creationId xmlns:a16="http://schemas.microsoft.com/office/drawing/2014/main" id="{A8534D81-951A-42EA-9938-9DD2196F4808}"/>
              </a:ext>
            </a:extLst>
          </p:cNvPr>
          <p:cNvSpPr/>
          <p:nvPr/>
        </p:nvSpPr>
        <p:spPr>
          <a:xfrm>
            <a:off x="6464400" y="933286"/>
            <a:ext cx="71224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客户资料管理系统</a:t>
            </a:r>
          </a:p>
        </p:txBody>
      </p:sp>
      <p:sp>
        <p:nvSpPr>
          <p:cNvPr id="64" name="圆角矩形 99">
            <a:extLst>
              <a:ext uri="{FF2B5EF4-FFF2-40B4-BE49-F238E27FC236}">
                <a16:creationId xmlns:a16="http://schemas.microsoft.com/office/drawing/2014/main" id="{ABB26009-7B19-46A7-834A-6CE37432EA45}"/>
              </a:ext>
            </a:extLst>
          </p:cNvPr>
          <p:cNvSpPr/>
          <p:nvPr/>
        </p:nvSpPr>
        <p:spPr>
          <a:xfrm>
            <a:off x="8105900" y="942127"/>
            <a:ext cx="71224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箱货资料管理系统</a:t>
            </a:r>
          </a:p>
        </p:txBody>
      </p:sp>
      <p:sp>
        <p:nvSpPr>
          <p:cNvPr id="65" name="圆角矩形 99">
            <a:extLst>
              <a:ext uri="{FF2B5EF4-FFF2-40B4-BE49-F238E27FC236}">
                <a16:creationId xmlns:a16="http://schemas.microsoft.com/office/drawing/2014/main" id="{423BD5E6-5A86-4AF0-A993-1346EFE2A4D1}"/>
              </a:ext>
            </a:extLst>
          </p:cNvPr>
          <p:cNvSpPr/>
          <p:nvPr/>
        </p:nvSpPr>
        <p:spPr>
          <a:xfrm>
            <a:off x="7285150" y="933286"/>
            <a:ext cx="712246" cy="340544"/>
          </a:xfrm>
          <a:prstGeom prst="ellipse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生产资料管理系统</a:t>
            </a:r>
          </a:p>
        </p:txBody>
      </p:sp>
      <p:sp>
        <p:nvSpPr>
          <p:cNvPr id="67" name="圆角矩形 99">
            <a:extLst>
              <a:ext uri="{FF2B5EF4-FFF2-40B4-BE49-F238E27FC236}">
                <a16:creationId xmlns:a16="http://schemas.microsoft.com/office/drawing/2014/main" id="{FC5C1096-695D-4520-9804-35D2E2F14C39}"/>
              </a:ext>
            </a:extLst>
          </p:cNvPr>
          <p:cNvSpPr/>
          <p:nvPr/>
        </p:nvSpPr>
        <p:spPr>
          <a:xfrm>
            <a:off x="7973449" y="3317649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外拖作业适配器</a:t>
            </a:r>
          </a:p>
        </p:txBody>
      </p:sp>
      <p:sp>
        <p:nvSpPr>
          <p:cNvPr id="68" name="圆角矩形 99">
            <a:extLst>
              <a:ext uri="{FF2B5EF4-FFF2-40B4-BE49-F238E27FC236}">
                <a16:creationId xmlns:a16="http://schemas.microsoft.com/office/drawing/2014/main" id="{A35027EC-E54A-4F82-BDDD-58BD38ED1BFD}"/>
              </a:ext>
            </a:extLst>
          </p:cNvPr>
          <p:cNvSpPr/>
          <p:nvPr/>
        </p:nvSpPr>
        <p:spPr>
          <a:xfrm>
            <a:off x="7973449" y="3928840"/>
            <a:ext cx="712246" cy="255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智能理货适配器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232716-E660-40BD-8BAD-34A3845D6EFE}"/>
              </a:ext>
            </a:extLst>
          </p:cNvPr>
          <p:cNvCxnSpPr>
            <a:cxnSpLocks/>
            <a:stCxn id="665" idx="3"/>
            <a:endCxn id="99" idx="2"/>
          </p:cNvCxnSpPr>
          <p:nvPr/>
        </p:nvCxnSpPr>
        <p:spPr>
          <a:xfrm>
            <a:off x="3343405" y="2397731"/>
            <a:ext cx="900096" cy="2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50C319-CDC7-492B-947B-0A61FF7204B9}"/>
              </a:ext>
            </a:extLst>
          </p:cNvPr>
          <p:cNvCxnSpPr>
            <a:cxnSpLocks/>
            <a:stCxn id="667" idx="3"/>
            <a:endCxn id="98" idx="2"/>
          </p:cNvCxnSpPr>
          <p:nvPr/>
        </p:nvCxnSpPr>
        <p:spPr>
          <a:xfrm>
            <a:off x="3334688" y="2992177"/>
            <a:ext cx="915234" cy="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22E64E8-9104-45FD-B0CF-4E0C1DC6F45C}"/>
              </a:ext>
            </a:extLst>
          </p:cNvPr>
          <p:cNvCxnSpPr>
            <a:cxnSpLocks/>
            <a:stCxn id="671" idx="3"/>
            <a:endCxn id="97" idx="2"/>
          </p:cNvCxnSpPr>
          <p:nvPr/>
        </p:nvCxnSpPr>
        <p:spPr>
          <a:xfrm flipV="1">
            <a:off x="3339395" y="3613033"/>
            <a:ext cx="910527" cy="1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40D562C-5AA5-48B1-A59B-6AF5BFE8F428}"/>
              </a:ext>
            </a:extLst>
          </p:cNvPr>
          <p:cNvCxnSpPr>
            <a:cxnSpLocks/>
            <a:stCxn id="99" idx="6"/>
            <a:endCxn id="70" idx="2"/>
          </p:cNvCxnSpPr>
          <p:nvPr/>
        </p:nvCxnSpPr>
        <p:spPr>
          <a:xfrm>
            <a:off x="4840006" y="2424214"/>
            <a:ext cx="450765" cy="57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824E46C-1D8C-4FBA-B745-E69041552505}"/>
              </a:ext>
            </a:extLst>
          </p:cNvPr>
          <p:cNvCxnSpPr>
            <a:cxnSpLocks/>
            <a:stCxn id="98" idx="6"/>
            <a:endCxn id="70" idx="2"/>
          </p:cNvCxnSpPr>
          <p:nvPr/>
        </p:nvCxnSpPr>
        <p:spPr>
          <a:xfrm>
            <a:off x="4846427" y="2998555"/>
            <a:ext cx="444344" cy="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45D8FFD-DCD9-4F8B-8CB7-344B79D45303}"/>
              </a:ext>
            </a:extLst>
          </p:cNvPr>
          <p:cNvCxnSpPr>
            <a:cxnSpLocks/>
            <a:stCxn id="97" idx="6"/>
            <a:endCxn id="70" idx="2"/>
          </p:cNvCxnSpPr>
          <p:nvPr/>
        </p:nvCxnSpPr>
        <p:spPr>
          <a:xfrm flipV="1">
            <a:off x="4846427" y="2998618"/>
            <a:ext cx="444344" cy="61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99">
            <a:extLst>
              <a:ext uri="{FF2B5EF4-FFF2-40B4-BE49-F238E27FC236}">
                <a16:creationId xmlns:a16="http://schemas.microsoft.com/office/drawing/2014/main" id="{DE9D8FA3-04C8-4088-AAF2-81DD425C5A83}"/>
              </a:ext>
            </a:extLst>
          </p:cNvPr>
          <p:cNvSpPr/>
          <p:nvPr/>
        </p:nvSpPr>
        <p:spPr>
          <a:xfrm rot="16200000">
            <a:off x="6349459" y="3474392"/>
            <a:ext cx="260514" cy="117360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生产资料物理感知消息总线</a:t>
            </a:r>
          </a:p>
        </p:txBody>
      </p:sp>
      <p:sp>
        <p:nvSpPr>
          <p:cNvPr id="69" name="圆角矩形 99">
            <a:extLst>
              <a:ext uri="{FF2B5EF4-FFF2-40B4-BE49-F238E27FC236}">
                <a16:creationId xmlns:a16="http://schemas.microsoft.com/office/drawing/2014/main" id="{7E928410-0BEF-4A42-8BCD-706926117833}"/>
              </a:ext>
            </a:extLst>
          </p:cNvPr>
          <p:cNvSpPr/>
          <p:nvPr/>
        </p:nvSpPr>
        <p:spPr>
          <a:xfrm>
            <a:off x="7436221" y="2412818"/>
            <a:ext cx="259200" cy="1172638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机械作业交互消息总线</a:t>
            </a:r>
          </a:p>
        </p:txBody>
      </p:sp>
      <p:sp>
        <p:nvSpPr>
          <p:cNvPr id="70" name="圆角矩形 99">
            <a:extLst>
              <a:ext uri="{FF2B5EF4-FFF2-40B4-BE49-F238E27FC236}">
                <a16:creationId xmlns:a16="http://schemas.microsoft.com/office/drawing/2014/main" id="{C797E3F6-254A-4C63-9B11-CDD86D9C9533}"/>
              </a:ext>
            </a:extLst>
          </p:cNvPr>
          <p:cNvSpPr/>
          <p:nvPr/>
        </p:nvSpPr>
        <p:spPr>
          <a:xfrm>
            <a:off x="5290771" y="2411818"/>
            <a:ext cx="260514" cy="1173600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实时作业消息总线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0903039-01D3-448E-A7B2-B7EF161B3C2E}"/>
              </a:ext>
            </a:extLst>
          </p:cNvPr>
          <p:cNvCxnSpPr>
            <a:cxnSpLocks/>
            <a:stCxn id="101" idx="2"/>
            <a:endCxn id="70" idx="4"/>
          </p:cNvCxnSpPr>
          <p:nvPr/>
        </p:nvCxnSpPr>
        <p:spPr>
          <a:xfrm flipH="1" flipV="1">
            <a:off x="5551285" y="2998618"/>
            <a:ext cx="649861" cy="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D357AAC-DB90-45BC-9FA9-9048639CF7D1}"/>
              </a:ext>
            </a:extLst>
          </p:cNvPr>
          <p:cNvCxnSpPr>
            <a:cxnSpLocks/>
            <a:stCxn id="101" idx="6"/>
            <a:endCxn id="69" idx="2"/>
          </p:cNvCxnSpPr>
          <p:nvPr/>
        </p:nvCxnSpPr>
        <p:spPr>
          <a:xfrm flipV="1">
            <a:off x="6797651" y="2999137"/>
            <a:ext cx="63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D62DA4-D9FA-40EA-9C73-C4D56D8A2CDA}"/>
              </a:ext>
            </a:extLst>
          </p:cNvPr>
          <p:cNvCxnSpPr>
            <a:cxnSpLocks/>
          </p:cNvCxnSpPr>
          <p:nvPr/>
        </p:nvCxnSpPr>
        <p:spPr>
          <a:xfrm>
            <a:off x="6486681" y="3287854"/>
            <a:ext cx="0" cy="74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EF541E5-7982-4DED-8048-B71B29CAA41B}"/>
              </a:ext>
            </a:extLst>
          </p:cNvPr>
          <p:cNvCxnSpPr>
            <a:cxnSpLocks/>
            <a:stCxn id="66" idx="2"/>
            <a:endCxn id="107" idx="0"/>
          </p:cNvCxnSpPr>
          <p:nvPr/>
        </p:nvCxnSpPr>
        <p:spPr>
          <a:xfrm flipH="1">
            <a:off x="3147526" y="4191450"/>
            <a:ext cx="3332191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2B20C97-86A3-4DA3-AE62-1F8E44C54F58}"/>
              </a:ext>
            </a:extLst>
          </p:cNvPr>
          <p:cNvCxnSpPr>
            <a:cxnSpLocks/>
            <a:stCxn id="66" idx="2"/>
            <a:endCxn id="109" idx="0"/>
          </p:cNvCxnSpPr>
          <p:nvPr/>
        </p:nvCxnSpPr>
        <p:spPr>
          <a:xfrm flipH="1">
            <a:off x="3804750" y="4191450"/>
            <a:ext cx="2674967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A3E2907-FE38-4DA0-A739-CE1ADDD22B5A}"/>
              </a:ext>
            </a:extLst>
          </p:cNvPr>
          <p:cNvCxnSpPr>
            <a:cxnSpLocks/>
            <a:stCxn id="66" idx="2"/>
            <a:endCxn id="114" idx="0"/>
          </p:cNvCxnSpPr>
          <p:nvPr/>
        </p:nvCxnSpPr>
        <p:spPr>
          <a:xfrm flipH="1">
            <a:off x="4461974" y="4191450"/>
            <a:ext cx="2017743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45BE740-CAD2-4382-8036-1D5BE136A1AA}"/>
              </a:ext>
            </a:extLst>
          </p:cNvPr>
          <p:cNvCxnSpPr>
            <a:cxnSpLocks/>
            <a:stCxn id="66" idx="2"/>
            <a:endCxn id="116" idx="0"/>
          </p:cNvCxnSpPr>
          <p:nvPr/>
        </p:nvCxnSpPr>
        <p:spPr>
          <a:xfrm flipH="1">
            <a:off x="5119198" y="4191450"/>
            <a:ext cx="1360519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FE87FE-5B36-41F3-AE62-5CAF6988C420}"/>
              </a:ext>
            </a:extLst>
          </p:cNvPr>
          <p:cNvCxnSpPr>
            <a:cxnSpLocks/>
            <a:stCxn id="66" idx="2"/>
            <a:endCxn id="110" idx="0"/>
          </p:cNvCxnSpPr>
          <p:nvPr/>
        </p:nvCxnSpPr>
        <p:spPr>
          <a:xfrm flipH="1">
            <a:off x="5776422" y="4191450"/>
            <a:ext cx="703295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81286DB-B692-4887-AF42-947414DD2DE8}"/>
              </a:ext>
            </a:extLst>
          </p:cNvPr>
          <p:cNvCxnSpPr>
            <a:cxnSpLocks/>
            <a:stCxn id="66" idx="2"/>
            <a:endCxn id="111" idx="0"/>
          </p:cNvCxnSpPr>
          <p:nvPr/>
        </p:nvCxnSpPr>
        <p:spPr>
          <a:xfrm flipH="1">
            <a:off x="6433646" y="4191450"/>
            <a:ext cx="46071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106">
            <a:extLst>
              <a:ext uri="{FF2B5EF4-FFF2-40B4-BE49-F238E27FC236}">
                <a16:creationId xmlns:a16="http://schemas.microsoft.com/office/drawing/2014/main" id="{410688AD-DF01-41BB-B475-E236BF6FF560}"/>
              </a:ext>
            </a:extLst>
          </p:cNvPr>
          <p:cNvSpPr/>
          <p:nvPr/>
        </p:nvSpPr>
        <p:spPr>
          <a:xfrm>
            <a:off x="5010366" y="1725888"/>
            <a:ext cx="824805" cy="340543"/>
          </a:xfrm>
          <a:prstGeom prst="ellipse">
            <a:avLst/>
          </a:prstGeom>
          <a:solidFill>
            <a:srgbClr val="CFDE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码头监控系统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EC7F2BB-7F73-4479-A111-ADAE43304F44}"/>
              </a:ext>
            </a:extLst>
          </p:cNvPr>
          <p:cNvCxnSpPr>
            <a:cxnSpLocks/>
            <a:stCxn id="88" idx="4"/>
            <a:endCxn id="70" idx="1"/>
          </p:cNvCxnSpPr>
          <p:nvPr/>
        </p:nvCxnSpPr>
        <p:spPr>
          <a:xfrm flipH="1">
            <a:off x="5421028" y="2066431"/>
            <a:ext cx="1741" cy="34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EC996D32-4727-48E4-AE67-CC96A712C899}"/>
              </a:ext>
            </a:extLst>
          </p:cNvPr>
          <p:cNvCxnSpPr>
            <a:cxnSpLocks/>
            <a:stCxn id="66" idx="2"/>
            <a:endCxn id="421" idx="0"/>
          </p:cNvCxnSpPr>
          <p:nvPr/>
        </p:nvCxnSpPr>
        <p:spPr>
          <a:xfrm>
            <a:off x="6479717" y="4191450"/>
            <a:ext cx="611153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944B10EC-62BF-40B9-B106-B0D48BB41BB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6479717" y="4191450"/>
            <a:ext cx="1268377" cy="3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>
            <a:extLst>
              <a:ext uri="{FF2B5EF4-FFF2-40B4-BE49-F238E27FC236}">
                <a16:creationId xmlns:a16="http://schemas.microsoft.com/office/drawing/2014/main" id="{5CA45632-3CDE-4A36-B0AE-CE1241EC2016}"/>
              </a:ext>
            </a:extLst>
          </p:cNvPr>
          <p:cNvCxnSpPr>
            <a:cxnSpLocks/>
            <a:stCxn id="66" idx="2"/>
            <a:endCxn id="115" idx="0"/>
          </p:cNvCxnSpPr>
          <p:nvPr/>
        </p:nvCxnSpPr>
        <p:spPr>
          <a:xfrm>
            <a:off x="6479717" y="4191450"/>
            <a:ext cx="1925600" cy="31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>
            <a:extLst>
              <a:ext uri="{FF2B5EF4-FFF2-40B4-BE49-F238E27FC236}">
                <a16:creationId xmlns:a16="http://schemas.microsoft.com/office/drawing/2014/main" id="{682021CC-A456-481B-AA40-3C5CCF6ABD7C}"/>
              </a:ext>
            </a:extLst>
          </p:cNvPr>
          <p:cNvCxnSpPr>
            <a:cxnSpLocks/>
            <a:stCxn id="69" idx="4"/>
            <a:endCxn id="83" idx="2"/>
          </p:cNvCxnSpPr>
          <p:nvPr/>
        </p:nvCxnSpPr>
        <p:spPr>
          <a:xfrm flipV="1">
            <a:off x="7695421" y="1917607"/>
            <a:ext cx="278028" cy="108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49C05C13-2187-400B-8FA0-34EC21B822DF}"/>
              </a:ext>
            </a:extLst>
          </p:cNvPr>
          <p:cNvCxnSpPr>
            <a:cxnSpLocks/>
            <a:stCxn id="69" idx="4"/>
            <a:endCxn id="94" idx="2"/>
          </p:cNvCxnSpPr>
          <p:nvPr/>
        </p:nvCxnSpPr>
        <p:spPr>
          <a:xfrm flipV="1">
            <a:off x="7695421" y="2223201"/>
            <a:ext cx="278028" cy="77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EB95EE2B-F7E6-4776-B56D-C79F492A7628}"/>
              </a:ext>
            </a:extLst>
          </p:cNvPr>
          <p:cNvCxnSpPr>
            <a:cxnSpLocks/>
            <a:stCxn id="69" idx="4"/>
            <a:endCxn id="117" idx="2"/>
          </p:cNvCxnSpPr>
          <p:nvPr/>
        </p:nvCxnSpPr>
        <p:spPr>
          <a:xfrm flipV="1">
            <a:off x="7695421" y="2834389"/>
            <a:ext cx="278028" cy="16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>
            <a:extLst>
              <a:ext uri="{FF2B5EF4-FFF2-40B4-BE49-F238E27FC236}">
                <a16:creationId xmlns:a16="http://schemas.microsoft.com/office/drawing/2014/main" id="{7C7B7129-0986-4A99-9BBD-252EAE96898E}"/>
              </a:ext>
            </a:extLst>
          </p:cNvPr>
          <p:cNvCxnSpPr>
            <a:cxnSpLocks/>
            <a:stCxn id="69" idx="4"/>
            <a:endCxn id="95" idx="2"/>
          </p:cNvCxnSpPr>
          <p:nvPr/>
        </p:nvCxnSpPr>
        <p:spPr>
          <a:xfrm>
            <a:off x="7695421" y="2999137"/>
            <a:ext cx="278028" cy="14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56E4ECD3-3EA9-4037-86BE-10879637B6FF}"/>
              </a:ext>
            </a:extLst>
          </p:cNvPr>
          <p:cNvCxnSpPr>
            <a:cxnSpLocks/>
            <a:stCxn id="69" idx="4"/>
            <a:endCxn id="67" idx="2"/>
          </p:cNvCxnSpPr>
          <p:nvPr/>
        </p:nvCxnSpPr>
        <p:spPr>
          <a:xfrm>
            <a:off x="7695421" y="2999137"/>
            <a:ext cx="278028" cy="44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>
            <a:extLst>
              <a:ext uri="{FF2B5EF4-FFF2-40B4-BE49-F238E27FC236}">
                <a16:creationId xmlns:a16="http://schemas.microsoft.com/office/drawing/2014/main" id="{3EB25E24-2E0D-4D53-8DAA-FA04C26CCA3F}"/>
              </a:ext>
            </a:extLst>
          </p:cNvPr>
          <p:cNvCxnSpPr>
            <a:cxnSpLocks/>
            <a:stCxn id="69" idx="4"/>
            <a:endCxn id="102" idx="2"/>
          </p:cNvCxnSpPr>
          <p:nvPr/>
        </p:nvCxnSpPr>
        <p:spPr>
          <a:xfrm>
            <a:off x="7695421" y="2999137"/>
            <a:ext cx="278028" cy="75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>
            <a:extLst>
              <a:ext uri="{FF2B5EF4-FFF2-40B4-BE49-F238E27FC236}">
                <a16:creationId xmlns:a16="http://schemas.microsoft.com/office/drawing/2014/main" id="{63A55339-0DFE-444E-851F-D2D405C57C6C}"/>
              </a:ext>
            </a:extLst>
          </p:cNvPr>
          <p:cNvCxnSpPr>
            <a:cxnSpLocks/>
            <a:stCxn id="69" idx="4"/>
            <a:endCxn id="68" idx="2"/>
          </p:cNvCxnSpPr>
          <p:nvPr/>
        </p:nvCxnSpPr>
        <p:spPr>
          <a:xfrm>
            <a:off x="7695421" y="2999137"/>
            <a:ext cx="278028" cy="105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3C9E15F9-0259-481E-9091-A6E612E39683}"/>
              </a:ext>
            </a:extLst>
          </p:cNvPr>
          <p:cNvCxnSpPr>
            <a:cxnSpLocks/>
            <a:stCxn id="103" idx="6"/>
            <a:endCxn id="158" idx="2"/>
          </p:cNvCxnSpPr>
          <p:nvPr/>
        </p:nvCxnSpPr>
        <p:spPr>
          <a:xfrm flipV="1">
            <a:off x="1104620" y="2785340"/>
            <a:ext cx="643601" cy="94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A166F0AF-D78D-46FD-94BD-53FFBA45C9E0}"/>
              </a:ext>
            </a:extLst>
          </p:cNvPr>
          <p:cNvCxnSpPr>
            <a:cxnSpLocks/>
            <a:stCxn id="106" idx="6"/>
            <a:endCxn id="158" idx="2"/>
          </p:cNvCxnSpPr>
          <p:nvPr/>
        </p:nvCxnSpPr>
        <p:spPr>
          <a:xfrm>
            <a:off x="1104620" y="2745283"/>
            <a:ext cx="643601" cy="4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>
            <a:extLst>
              <a:ext uri="{FF2B5EF4-FFF2-40B4-BE49-F238E27FC236}">
                <a16:creationId xmlns:a16="http://schemas.microsoft.com/office/drawing/2014/main" id="{359EEDCD-4D1B-4BAB-A44D-8261FA2A3FE5}"/>
              </a:ext>
            </a:extLst>
          </p:cNvPr>
          <p:cNvCxnSpPr>
            <a:cxnSpLocks/>
            <a:stCxn id="105" idx="6"/>
            <a:endCxn id="158" idx="2"/>
          </p:cNvCxnSpPr>
          <p:nvPr/>
        </p:nvCxnSpPr>
        <p:spPr>
          <a:xfrm flipV="1">
            <a:off x="1104620" y="2785340"/>
            <a:ext cx="643601" cy="44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283C42F-1A7A-4D89-A8C7-134773E22AD6}"/>
              </a:ext>
            </a:extLst>
          </p:cNvPr>
          <p:cNvCxnSpPr>
            <a:cxnSpLocks/>
            <a:stCxn id="661" idx="3"/>
            <a:endCxn id="99" idx="2"/>
          </p:cNvCxnSpPr>
          <p:nvPr/>
        </p:nvCxnSpPr>
        <p:spPr>
          <a:xfrm>
            <a:off x="3338806" y="1819771"/>
            <a:ext cx="904695" cy="60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944D19C-8F38-402C-BE2F-E53EE5D38B67}"/>
              </a:ext>
            </a:extLst>
          </p:cNvPr>
          <p:cNvCxnSpPr>
            <a:cxnSpLocks/>
            <a:stCxn id="104" idx="6"/>
            <a:endCxn id="158" idx="2"/>
          </p:cNvCxnSpPr>
          <p:nvPr/>
        </p:nvCxnSpPr>
        <p:spPr>
          <a:xfrm>
            <a:off x="1105801" y="2254326"/>
            <a:ext cx="642420" cy="53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: 圆角 509">
            <a:extLst>
              <a:ext uri="{FF2B5EF4-FFF2-40B4-BE49-F238E27FC236}">
                <a16:creationId xmlns:a16="http://schemas.microsoft.com/office/drawing/2014/main" id="{EE128EC6-2FF9-4DF7-B442-935C145FECD2}"/>
              </a:ext>
            </a:extLst>
          </p:cNvPr>
          <p:cNvSpPr/>
          <p:nvPr/>
        </p:nvSpPr>
        <p:spPr>
          <a:xfrm>
            <a:off x="6633394" y="1265752"/>
            <a:ext cx="374257" cy="1266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79DDEB62-2A78-48B0-B7DB-9E312D9C8913}"/>
              </a:ext>
            </a:extLst>
          </p:cNvPr>
          <p:cNvSpPr/>
          <p:nvPr/>
        </p:nvSpPr>
        <p:spPr>
          <a:xfrm>
            <a:off x="7454144" y="1273830"/>
            <a:ext cx="374257" cy="1266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BCB749B1-7D73-4D68-8027-36C7BA7A0714}"/>
              </a:ext>
            </a:extLst>
          </p:cNvPr>
          <p:cNvSpPr/>
          <p:nvPr/>
        </p:nvSpPr>
        <p:spPr>
          <a:xfrm>
            <a:off x="8274894" y="1282671"/>
            <a:ext cx="374257" cy="1266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7A37906-1C74-4FA7-A046-8C4BC8D3DA5A}"/>
              </a:ext>
            </a:extLst>
          </p:cNvPr>
          <p:cNvSpPr/>
          <p:nvPr/>
        </p:nvSpPr>
        <p:spPr>
          <a:xfrm>
            <a:off x="330371" y="2115045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61F6C909-952C-45AF-A6D9-93D721973D2A}"/>
              </a:ext>
            </a:extLst>
          </p:cNvPr>
          <p:cNvSpPr txBox="1"/>
          <p:nvPr/>
        </p:nvSpPr>
        <p:spPr>
          <a:xfrm>
            <a:off x="0" y="4743390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" dirty="0"/>
              <a:t>注：</a:t>
            </a:r>
            <a:endParaRPr lang="en-US" altLang="zh-CN" sz="400" dirty="0"/>
          </a:p>
          <a:p>
            <a:r>
              <a:rPr lang="en-US" altLang="zh-CN" sz="400" dirty="0"/>
              <a:t>ACL: Anti-Corruption layer </a:t>
            </a:r>
            <a:r>
              <a:rPr lang="zh-CN" altLang="en-US" sz="400" dirty="0"/>
              <a:t>防腐层</a:t>
            </a:r>
            <a:endParaRPr lang="en-US" altLang="zh-CN" sz="400" dirty="0"/>
          </a:p>
          <a:p>
            <a:r>
              <a:rPr lang="en-US" altLang="zh-CN" sz="400" dirty="0"/>
              <a:t>U: upstream </a:t>
            </a:r>
            <a:r>
              <a:rPr lang="zh-CN" altLang="en-US" sz="400" dirty="0"/>
              <a:t>上游</a:t>
            </a:r>
            <a:endParaRPr lang="en-US" altLang="zh-CN" sz="400" dirty="0"/>
          </a:p>
          <a:p>
            <a:r>
              <a:rPr lang="en-US" altLang="zh-CN" sz="400" dirty="0"/>
              <a:t>D: downstream </a:t>
            </a:r>
            <a:r>
              <a:rPr lang="zh-CN" altLang="en-US" sz="400" dirty="0"/>
              <a:t>下游</a:t>
            </a:r>
            <a:endParaRPr lang="en-US" altLang="zh-CN" sz="400" dirty="0"/>
          </a:p>
          <a:p>
            <a:r>
              <a:rPr lang="en-US" altLang="zh-CN" sz="400" dirty="0"/>
              <a:t>OHS:</a:t>
            </a:r>
            <a:r>
              <a:rPr lang="zh-CN" altLang="en-US" sz="400" dirty="0"/>
              <a:t> </a:t>
            </a:r>
            <a:r>
              <a:rPr lang="en-US" altLang="zh-CN" sz="400" dirty="0"/>
              <a:t>Open Host Service </a:t>
            </a:r>
            <a:r>
              <a:rPr lang="zh-CN" altLang="en-US" sz="400" dirty="0"/>
              <a:t>开放主机服务</a:t>
            </a:r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5E2F3E2C-AC57-4F72-BA2F-1DCA6BECE4FC}"/>
              </a:ext>
            </a:extLst>
          </p:cNvPr>
          <p:cNvSpPr/>
          <p:nvPr/>
        </p:nvSpPr>
        <p:spPr>
          <a:xfrm>
            <a:off x="329190" y="2606238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6730E64E-D4F9-4608-A3BE-0CAC3563F9B6}"/>
              </a:ext>
            </a:extLst>
          </p:cNvPr>
          <p:cNvSpPr/>
          <p:nvPr/>
        </p:nvSpPr>
        <p:spPr>
          <a:xfrm>
            <a:off x="329190" y="309515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2304A328-3964-4727-BCF6-1A3C51125B59}"/>
              </a:ext>
            </a:extLst>
          </p:cNvPr>
          <p:cNvSpPr/>
          <p:nvPr/>
        </p:nvSpPr>
        <p:spPr>
          <a:xfrm>
            <a:off x="329190" y="3590039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6AF89A32-587A-4AFF-B913-4C0F40E13FC3}"/>
              </a:ext>
            </a:extLst>
          </p:cNvPr>
          <p:cNvSpPr/>
          <p:nvPr/>
        </p:nvSpPr>
        <p:spPr>
          <a:xfrm>
            <a:off x="2970765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35C2FC2C-EE0B-4BFC-871E-611D96B13C35}"/>
              </a:ext>
            </a:extLst>
          </p:cNvPr>
          <p:cNvSpPr/>
          <p:nvPr/>
        </p:nvSpPr>
        <p:spPr>
          <a:xfrm>
            <a:off x="3627872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5A939C61-9641-4339-AE9D-368F2732AA06}"/>
              </a:ext>
            </a:extLst>
          </p:cNvPr>
          <p:cNvSpPr/>
          <p:nvPr/>
        </p:nvSpPr>
        <p:spPr>
          <a:xfrm>
            <a:off x="4284979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BC6DD54-FF1C-4DE0-A60A-564C7656A00B}"/>
              </a:ext>
            </a:extLst>
          </p:cNvPr>
          <p:cNvSpPr/>
          <p:nvPr/>
        </p:nvSpPr>
        <p:spPr>
          <a:xfrm>
            <a:off x="4942086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矩形: 圆角 318">
            <a:extLst>
              <a:ext uri="{FF2B5EF4-FFF2-40B4-BE49-F238E27FC236}">
                <a16:creationId xmlns:a16="http://schemas.microsoft.com/office/drawing/2014/main" id="{E474B5C6-FEED-41AC-B5EE-C583EA526067}"/>
              </a:ext>
            </a:extLst>
          </p:cNvPr>
          <p:cNvSpPr/>
          <p:nvPr/>
        </p:nvSpPr>
        <p:spPr>
          <a:xfrm>
            <a:off x="5599193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E3B90BEE-B48E-4040-9F57-57402FABBDEF}"/>
              </a:ext>
            </a:extLst>
          </p:cNvPr>
          <p:cNvSpPr/>
          <p:nvPr/>
        </p:nvSpPr>
        <p:spPr>
          <a:xfrm>
            <a:off x="6256300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CEDF8187-ACB8-4981-AA08-C0FBE0D0ED59}"/>
              </a:ext>
            </a:extLst>
          </p:cNvPr>
          <p:cNvSpPr/>
          <p:nvPr/>
        </p:nvSpPr>
        <p:spPr>
          <a:xfrm>
            <a:off x="6913407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970FFEBF-CEB5-4E23-92C5-B29B03EACF36}"/>
              </a:ext>
            </a:extLst>
          </p:cNvPr>
          <p:cNvSpPr/>
          <p:nvPr/>
        </p:nvSpPr>
        <p:spPr>
          <a:xfrm>
            <a:off x="7570514" y="4851612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矩形: 圆角 326">
            <a:extLst>
              <a:ext uri="{FF2B5EF4-FFF2-40B4-BE49-F238E27FC236}">
                <a16:creationId xmlns:a16="http://schemas.microsoft.com/office/drawing/2014/main" id="{70C29A8E-5952-4189-9B59-DD961D8D6587}"/>
              </a:ext>
            </a:extLst>
          </p:cNvPr>
          <p:cNvSpPr/>
          <p:nvPr/>
        </p:nvSpPr>
        <p:spPr>
          <a:xfrm>
            <a:off x="8227623" y="4850891"/>
            <a:ext cx="355386" cy="1074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4C066D8A-95BC-4EC0-AF2E-1A3964CD5D6B}"/>
              </a:ext>
            </a:extLst>
          </p:cNvPr>
          <p:cNvSpPr/>
          <p:nvPr/>
        </p:nvSpPr>
        <p:spPr>
          <a:xfrm>
            <a:off x="8699862" y="3005189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E0FE1366-CC78-4BC5-846B-30D1283BE2AA}"/>
              </a:ext>
            </a:extLst>
          </p:cNvPr>
          <p:cNvSpPr/>
          <p:nvPr/>
        </p:nvSpPr>
        <p:spPr>
          <a:xfrm>
            <a:off x="8699862" y="331192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矩形: 圆角 329">
            <a:extLst>
              <a:ext uri="{FF2B5EF4-FFF2-40B4-BE49-F238E27FC236}">
                <a16:creationId xmlns:a16="http://schemas.microsoft.com/office/drawing/2014/main" id="{96695C56-BD97-4B3E-A8C1-BAED804337FA}"/>
              </a:ext>
            </a:extLst>
          </p:cNvPr>
          <p:cNvSpPr/>
          <p:nvPr/>
        </p:nvSpPr>
        <p:spPr>
          <a:xfrm>
            <a:off x="8699862" y="3618657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EFA7DC23-7D48-47AC-9605-08C2DC35EF53}"/>
              </a:ext>
            </a:extLst>
          </p:cNvPr>
          <p:cNvSpPr/>
          <p:nvPr/>
        </p:nvSpPr>
        <p:spPr>
          <a:xfrm>
            <a:off x="8699862" y="3925392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矩形: 圆角 331">
            <a:extLst>
              <a:ext uri="{FF2B5EF4-FFF2-40B4-BE49-F238E27FC236}">
                <a16:creationId xmlns:a16="http://schemas.microsoft.com/office/drawing/2014/main" id="{43FDD3CB-1FBC-443D-8B31-4892625477FA}"/>
              </a:ext>
            </a:extLst>
          </p:cNvPr>
          <p:cNvSpPr/>
          <p:nvPr/>
        </p:nvSpPr>
        <p:spPr>
          <a:xfrm>
            <a:off x="8699862" y="2391721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2BA6B3BE-DB00-464A-9771-FC74E1EBE0A1}"/>
              </a:ext>
            </a:extLst>
          </p:cNvPr>
          <p:cNvSpPr/>
          <p:nvPr/>
        </p:nvSpPr>
        <p:spPr>
          <a:xfrm>
            <a:off x="8699862" y="2698455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: 圆角 333">
            <a:extLst>
              <a:ext uri="{FF2B5EF4-FFF2-40B4-BE49-F238E27FC236}">
                <a16:creationId xmlns:a16="http://schemas.microsoft.com/office/drawing/2014/main" id="{21C02E36-9D7E-4F56-97EE-116E5ED65F52}"/>
              </a:ext>
            </a:extLst>
          </p:cNvPr>
          <p:cNvSpPr/>
          <p:nvPr/>
        </p:nvSpPr>
        <p:spPr>
          <a:xfrm>
            <a:off x="8699862" y="2084987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E1011279-39EC-4819-9B0D-3DF622012B69}"/>
              </a:ext>
            </a:extLst>
          </p:cNvPr>
          <p:cNvSpPr/>
          <p:nvPr/>
        </p:nvSpPr>
        <p:spPr>
          <a:xfrm>
            <a:off x="8699862" y="177190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57499F97-F081-461E-9132-ABAE6666983C}"/>
              </a:ext>
            </a:extLst>
          </p:cNvPr>
          <p:cNvSpPr txBox="1"/>
          <p:nvPr/>
        </p:nvSpPr>
        <p:spPr>
          <a:xfrm>
            <a:off x="1055699" y="261011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受理单证</a:t>
            </a:r>
            <a:endParaRPr lang="en-US" altLang="zh-CN" sz="600" dirty="0"/>
          </a:p>
          <a:p>
            <a:r>
              <a:rPr lang="zh-CN" altLang="en-US" sz="600" dirty="0"/>
              <a:t>危品申报</a:t>
            </a:r>
            <a:r>
              <a:rPr lang="en-US" altLang="zh-CN" sz="600" dirty="0"/>
              <a:t>…</a:t>
            </a: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B80208D4-6444-43FE-930E-B4AEBD3C40F6}"/>
              </a:ext>
            </a:extLst>
          </p:cNvPr>
          <p:cNvSpPr txBox="1"/>
          <p:nvPr/>
        </p:nvSpPr>
        <p:spPr>
          <a:xfrm>
            <a:off x="1055699" y="315095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设备交接单</a:t>
            </a:r>
            <a:r>
              <a:rPr lang="en-US" altLang="zh-CN" sz="600" dirty="0"/>
              <a:t>…</a:t>
            </a:r>
            <a:endParaRPr lang="zh-CN" altLang="en-US" sz="600" dirty="0"/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18F1BD9C-8E93-4830-A75F-7FD8EEBCEB74}"/>
              </a:ext>
            </a:extLst>
          </p:cNvPr>
          <p:cNvSpPr txBox="1"/>
          <p:nvPr/>
        </p:nvSpPr>
        <p:spPr>
          <a:xfrm>
            <a:off x="1055699" y="35195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海关电子放行</a:t>
            </a:r>
            <a:endParaRPr lang="en-US" altLang="zh-CN" sz="600" dirty="0"/>
          </a:p>
          <a:p>
            <a:r>
              <a:rPr lang="zh-CN" altLang="en-US" sz="600" dirty="0"/>
              <a:t>海关运抵报告</a:t>
            </a:r>
            <a:r>
              <a:rPr lang="en-US" altLang="zh-CN" sz="600" dirty="0"/>
              <a:t>…</a:t>
            </a:r>
          </a:p>
          <a:p>
            <a:r>
              <a:rPr lang="zh-CN" altLang="en-US" sz="600" dirty="0"/>
              <a:t>查验预约</a:t>
            </a:r>
            <a:r>
              <a:rPr lang="en-US" altLang="zh-CN" sz="600" dirty="0"/>
              <a:t>…</a:t>
            </a:r>
            <a:endParaRPr lang="zh-CN" altLang="en-US" sz="600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8125C601-D529-4067-9BDA-BB9E4DD6775F}"/>
              </a:ext>
            </a:extLst>
          </p:cNvPr>
          <p:cNvSpPr txBox="1"/>
          <p:nvPr/>
        </p:nvSpPr>
        <p:spPr>
          <a:xfrm>
            <a:off x="1055699" y="20714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进口舱单</a:t>
            </a:r>
            <a:endParaRPr lang="en-US" altLang="zh-CN" sz="600" dirty="0"/>
          </a:p>
          <a:p>
            <a:r>
              <a:rPr lang="zh-CN" altLang="en-US" sz="600" dirty="0"/>
              <a:t>船图</a:t>
            </a:r>
            <a:r>
              <a:rPr lang="en-US" altLang="zh-CN" sz="600" dirty="0"/>
              <a:t>…</a:t>
            </a:r>
            <a:endParaRPr lang="zh-CN" altLang="en-US" sz="600" dirty="0"/>
          </a:p>
        </p:txBody>
      </p:sp>
      <p:cxnSp>
        <p:nvCxnSpPr>
          <p:cNvPr id="520" name="直接连接符 519">
            <a:extLst>
              <a:ext uri="{FF2B5EF4-FFF2-40B4-BE49-F238E27FC236}">
                <a16:creationId xmlns:a16="http://schemas.microsoft.com/office/drawing/2014/main" id="{1CC8367C-46B8-41F6-8BC8-2B8FED7646FD}"/>
              </a:ext>
            </a:extLst>
          </p:cNvPr>
          <p:cNvCxnSpPr>
            <a:cxnSpLocks/>
            <a:stCxn id="87" idx="6"/>
            <a:endCxn id="158" idx="2"/>
          </p:cNvCxnSpPr>
          <p:nvPr/>
        </p:nvCxnSpPr>
        <p:spPr>
          <a:xfrm>
            <a:off x="1108391" y="1771334"/>
            <a:ext cx="639830" cy="101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8C8D8ECC-05E6-4457-A565-66B1EC9C3CF9}"/>
              </a:ext>
            </a:extLst>
          </p:cNvPr>
          <p:cNvSpPr txBox="1"/>
          <p:nvPr/>
        </p:nvSpPr>
        <p:spPr>
          <a:xfrm>
            <a:off x="3973446" y="2854663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5201A8A0-3117-4ACB-8E87-E971C7BA8000}"/>
              </a:ext>
            </a:extLst>
          </p:cNvPr>
          <p:cNvSpPr txBox="1"/>
          <p:nvPr/>
        </p:nvSpPr>
        <p:spPr>
          <a:xfrm>
            <a:off x="3321356" y="1728997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568" name="文本框 567">
            <a:extLst>
              <a:ext uri="{FF2B5EF4-FFF2-40B4-BE49-F238E27FC236}">
                <a16:creationId xmlns:a16="http://schemas.microsoft.com/office/drawing/2014/main" id="{AA66FA55-2415-48E9-B208-CB9C45F83292}"/>
              </a:ext>
            </a:extLst>
          </p:cNvPr>
          <p:cNvSpPr txBox="1"/>
          <p:nvPr/>
        </p:nvSpPr>
        <p:spPr>
          <a:xfrm>
            <a:off x="4094379" y="2185811"/>
            <a:ext cx="2848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667AE3D8-F727-435D-B899-EDE679C44974}"/>
              </a:ext>
            </a:extLst>
          </p:cNvPr>
          <p:cNvSpPr txBox="1"/>
          <p:nvPr/>
        </p:nvSpPr>
        <p:spPr>
          <a:xfrm>
            <a:off x="3321356" y="2233127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570" name="文本框 569">
            <a:extLst>
              <a:ext uri="{FF2B5EF4-FFF2-40B4-BE49-F238E27FC236}">
                <a16:creationId xmlns:a16="http://schemas.microsoft.com/office/drawing/2014/main" id="{87A0B995-ACCB-449E-A65E-232E5A702F36}"/>
              </a:ext>
            </a:extLst>
          </p:cNvPr>
          <p:cNvSpPr txBox="1"/>
          <p:nvPr/>
        </p:nvSpPr>
        <p:spPr>
          <a:xfrm>
            <a:off x="3967415" y="2274600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571" name="文本框 570">
            <a:extLst>
              <a:ext uri="{FF2B5EF4-FFF2-40B4-BE49-F238E27FC236}">
                <a16:creationId xmlns:a16="http://schemas.microsoft.com/office/drawing/2014/main" id="{214B2109-C23B-41EC-917D-1EA6ACEE648D}"/>
              </a:ext>
            </a:extLst>
          </p:cNvPr>
          <p:cNvSpPr txBox="1"/>
          <p:nvPr/>
        </p:nvSpPr>
        <p:spPr>
          <a:xfrm>
            <a:off x="3321356" y="2830724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602" name="文本框 601">
            <a:extLst>
              <a:ext uri="{FF2B5EF4-FFF2-40B4-BE49-F238E27FC236}">
                <a16:creationId xmlns:a16="http://schemas.microsoft.com/office/drawing/2014/main" id="{B06F64CC-059E-43AD-9318-675FD7FF0A54}"/>
              </a:ext>
            </a:extLst>
          </p:cNvPr>
          <p:cNvSpPr txBox="1"/>
          <p:nvPr/>
        </p:nvSpPr>
        <p:spPr>
          <a:xfrm>
            <a:off x="4086448" y="3447024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604" name="文本框 603">
            <a:extLst>
              <a:ext uri="{FF2B5EF4-FFF2-40B4-BE49-F238E27FC236}">
                <a16:creationId xmlns:a16="http://schemas.microsoft.com/office/drawing/2014/main" id="{E59FCF52-7FBD-4645-A70D-6D3EDE53607D}"/>
              </a:ext>
            </a:extLst>
          </p:cNvPr>
          <p:cNvSpPr txBox="1"/>
          <p:nvPr/>
        </p:nvSpPr>
        <p:spPr>
          <a:xfrm>
            <a:off x="3321356" y="3405801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612" name="矩形: 圆角 611">
            <a:extLst>
              <a:ext uri="{FF2B5EF4-FFF2-40B4-BE49-F238E27FC236}">
                <a16:creationId xmlns:a16="http://schemas.microsoft.com/office/drawing/2014/main" id="{B4802139-97A5-46FF-A4CC-23931F3A7B5D}"/>
              </a:ext>
            </a:extLst>
          </p:cNvPr>
          <p:cNvSpPr/>
          <p:nvPr/>
        </p:nvSpPr>
        <p:spPr>
          <a:xfrm>
            <a:off x="344760" y="162203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3" name="文本框 612">
            <a:extLst>
              <a:ext uri="{FF2B5EF4-FFF2-40B4-BE49-F238E27FC236}">
                <a16:creationId xmlns:a16="http://schemas.microsoft.com/office/drawing/2014/main" id="{4CA22791-1FA9-4311-B856-67D5F5793971}"/>
              </a:ext>
            </a:extLst>
          </p:cNvPr>
          <p:cNvSpPr txBox="1"/>
          <p:nvPr/>
        </p:nvSpPr>
        <p:spPr>
          <a:xfrm>
            <a:off x="1055699" y="1700177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船舶计划</a:t>
            </a:r>
            <a:r>
              <a:rPr lang="en-US" altLang="zh-CN" sz="600" dirty="0"/>
              <a:t>…</a:t>
            </a:r>
            <a:endParaRPr lang="zh-CN" altLang="en-US" sz="600" dirty="0"/>
          </a:p>
        </p:txBody>
      </p:sp>
      <p:sp>
        <p:nvSpPr>
          <p:cNvPr id="661" name="矩形: 圆角 660">
            <a:extLst>
              <a:ext uri="{FF2B5EF4-FFF2-40B4-BE49-F238E27FC236}">
                <a16:creationId xmlns:a16="http://schemas.microsoft.com/office/drawing/2014/main" id="{5ACDA612-F1F4-490B-9CE9-CBE943D5963D}"/>
              </a:ext>
            </a:extLst>
          </p:cNvPr>
          <p:cNvSpPr/>
          <p:nvPr/>
        </p:nvSpPr>
        <p:spPr>
          <a:xfrm>
            <a:off x="3225571" y="1680418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OHS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" name="矩形: 圆角 664">
            <a:extLst>
              <a:ext uri="{FF2B5EF4-FFF2-40B4-BE49-F238E27FC236}">
                <a16:creationId xmlns:a16="http://schemas.microsoft.com/office/drawing/2014/main" id="{B121D7F1-0386-426A-A2D9-F15159F40CA4}"/>
              </a:ext>
            </a:extLst>
          </p:cNvPr>
          <p:cNvSpPr/>
          <p:nvPr/>
        </p:nvSpPr>
        <p:spPr>
          <a:xfrm>
            <a:off x="3230170" y="2258378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OHS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7" name="矩形: 圆角 666">
            <a:extLst>
              <a:ext uri="{FF2B5EF4-FFF2-40B4-BE49-F238E27FC236}">
                <a16:creationId xmlns:a16="http://schemas.microsoft.com/office/drawing/2014/main" id="{E023C2F0-62A3-4120-9FA4-7C0B33EACE0B}"/>
              </a:ext>
            </a:extLst>
          </p:cNvPr>
          <p:cNvSpPr/>
          <p:nvPr/>
        </p:nvSpPr>
        <p:spPr>
          <a:xfrm>
            <a:off x="3221453" y="2852824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OHS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1" name="矩形: 圆角 670">
            <a:extLst>
              <a:ext uri="{FF2B5EF4-FFF2-40B4-BE49-F238E27FC236}">
                <a16:creationId xmlns:a16="http://schemas.microsoft.com/office/drawing/2014/main" id="{A90A3568-23AB-4148-893E-ACB1AD7156D5}"/>
              </a:ext>
            </a:extLst>
          </p:cNvPr>
          <p:cNvSpPr/>
          <p:nvPr/>
        </p:nvSpPr>
        <p:spPr>
          <a:xfrm>
            <a:off x="3226160" y="3491033"/>
            <a:ext cx="113235" cy="27870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OHS</a:t>
            </a:r>
            <a:endParaRPr lang="zh-CN" altLang="en-US" sz="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99">
            <a:extLst>
              <a:ext uri="{FF2B5EF4-FFF2-40B4-BE49-F238E27FC236}">
                <a16:creationId xmlns:a16="http://schemas.microsoft.com/office/drawing/2014/main" id="{D9BE6869-D244-4FC0-97E9-295AA299B8BD}"/>
              </a:ext>
            </a:extLst>
          </p:cNvPr>
          <p:cNvSpPr/>
          <p:nvPr/>
        </p:nvSpPr>
        <p:spPr>
          <a:xfrm>
            <a:off x="1748221" y="1637327"/>
            <a:ext cx="259200" cy="2296025"/>
          </a:xfrm>
          <a:prstGeom prst="can">
            <a:avLst/>
          </a:prstGeom>
          <a:solidFill>
            <a:srgbClr val="4B70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外围环境交互消息总线</a:t>
            </a:r>
          </a:p>
        </p:txBody>
      </p:sp>
      <p:cxnSp>
        <p:nvCxnSpPr>
          <p:cNvPr id="452" name="直接连接符 451">
            <a:extLst>
              <a:ext uri="{FF2B5EF4-FFF2-40B4-BE49-F238E27FC236}">
                <a16:creationId xmlns:a16="http://schemas.microsoft.com/office/drawing/2014/main" id="{81286FB9-F23B-4852-9A73-5D4350ECF003}"/>
              </a:ext>
            </a:extLst>
          </p:cNvPr>
          <p:cNvCxnSpPr>
            <a:cxnSpLocks/>
            <a:stCxn id="91" idx="2"/>
            <a:endCxn id="158" idx="4"/>
          </p:cNvCxnSpPr>
          <p:nvPr/>
        </p:nvCxnSpPr>
        <p:spPr>
          <a:xfrm flipH="1">
            <a:off x="2007421" y="1807600"/>
            <a:ext cx="573010" cy="97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箭头连接符 453">
            <a:extLst>
              <a:ext uri="{FF2B5EF4-FFF2-40B4-BE49-F238E27FC236}">
                <a16:creationId xmlns:a16="http://schemas.microsoft.com/office/drawing/2014/main" id="{5B4377EF-BF9F-4542-972C-15A7BE2A51A1}"/>
              </a:ext>
            </a:extLst>
          </p:cNvPr>
          <p:cNvCxnSpPr/>
          <p:nvPr/>
        </p:nvCxnSpPr>
        <p:spPr>
          <a:xfrm>
            <a:off x="203931" y="-7894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直接连接符 457">
            <a:extLst>
              <a:ext uri="{FF2B5EF4-FFF2-40B4-BE49-F238E27FC236}">
                <a16:creationId xmlns:a16="http://schemas.microsoft.com/office/drawing/2014/main" id="{F8413D43-6271-41E3-911F-34F3E5827CC1}"/>
              </a:ext>
            </a:extLst>
          </p:cNvPr>
          <p:cNvCxnSpPr>
            <a:cxnSpLocks/>
            <a:stCxn id="113" idx="2"/>
            <a:endCxn id="158" idx="4"/>
          </p:cNvCxnSpPr>
          <p:nvPr/>
        </p:nvCxnSpPr>
        <p:spPr>
          <a:xfrm flipH="1" flipV="1">
            <a:off x="2007421" y="2785340"/>
            <a:ext cx="563964" cy="22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48701A7B-5FDC-455D-9C80-80B3D03EFD5B}"/>
              </a:ext>
            </a:extLst>
          </p:cNvPr>
          <p:cNvCxnSpPr>
            <a:cxnSpLocks/>
            <a:stCxn id="92" idx="2"/>
            <a:endCxn id="158" idx="4"/>
          </p:cNvCxnSpPr>
          <p:nvPr/>
        </p:nvCxnSpPr>
        <p:spPr>
          <a:xfrm flipH="1" flipV="1">
            <a:off x="2007421" y="2785340"/>
            <a:ext cx="563964" cy="82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>
            <a:extLst>
              <a:ext uri="{FF2B5EF4-FFF2-40B4-BE49-F238E27FC236}">
                <a16:creationId xmlns:a16="http://schemas.microsoft.com/office/drawing/2014/main" id="{994BBCB6-48EB-4600-B9FF-580AB22F6F32}"/>
              </a:ext>
            </a:extLst>
          </p:cNvPr>
          <p:cNvCxnSpPr>
            <a:cxnSpLocks/>
            <a:stCxn id="17" idx="2"/>
            <a:endCxn id="158" idx="4"/>
          </p:cNvCxnSpPr>
          <p:nvPr/>
        </p:nvCxnSpPr>
        <p:spPr>
          <a:xfrm flipH="1">
            <a:off x="2007421" y="2400361"/>
            <a:ext cx="571810" cy="384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1F2EB3FE-5266-4749-B402-E77B987662EB}"/>
              </a:ext>
            </a:extLst>
          </p:cNvPr>
          <p:cNvCxnSpPr>
            <a:cxnSpLocks/>
            <a:stCxn id="671" idx="3"/>
            <a:endCxn id="98" idx="2"/>
          </p:cNvCxnSpPr>
          <p:nvPr/>
        </p:nvCxnSpPr>
        <p:spPr>
          <a:xfrm flipV="1">
            <a:off x="3339395" y="2998555"/>
            <a:ext cx="910527" cy="63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0134D290-5223-400C-8071-626A57E69353}"/>
              </a:ext>
            </a:extLst>
          </p:cNvPr>
          <p:cNvSpPr txBox="1"/>
          <p:nvPr/>
        </p:nvSpPr>
        <p:spPr>
          <a:xfrm>
            <a:off x="3923921" y="2988473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D912959F-11B3-4F05-9D17-99A2C1492991}"/>
              </a:ext>
            </a:extLst>
          </p:cNvPr>
          <p:cNvCxnSpPr>
            <a:cxnSpLocks/>
            <a:stCxn id="665" idx="3"/>
            <a:endCxn id="98" idx="2"/>
          </p:cNvCxnSpPr>
          <p:nvPr/>
        </p:nvCxnSpPr>
        <p:spPr>
          <a:xfrm>
            <a:off x="3343405" y="2397731"/>
            <a:ext cx="906517" cy="600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>
            <a:extLst>
              <a:ext uri="{FF2B5EF4-FFF2-40B4-BE49-F238E27FC236}">
                <a16:creationId xmlns:a16="http://schemas.microsoft.com/office/drawing/2014/main" id="{705B4316-880C-42AB-9043-630F5364350C}"/>
              </a:ext>
            </a:extLst>
          </p:cNvPr>
          <p:cNvSpPr txBox="1"/>
          <p:nvPr/>
        </p:nvSpPr>
        <p:spPr>
          <a:xfrm>
            <a:off x="3315617" y="2463339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113BF066-C0EB-4D66-AF47-FCC57299A720}"/>
              </a:ext>
            </a:extLst>
          </p:cNvPr>
          <p:cNvSpPr txBox="1"/>
          <p:nvPr/>
        </p:nvSpPr>
        <p:spPr>
          <a:xfrm>
            <a:off x="4094379" y="2782030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D</a:t>
            </a:r>
            <a:endParaRPr lang="zh-CN" altLang="en-US" sz="6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7FF280C8-DFD1-4186-9398-1BC9B886EA89}"/>
              </a:ext>
            </a:extLst>
          </p:cNvPr>
          <p:cNvSpPr txBox="1"/>
          <p:nvPr/>
        </p:nvSpPr>
        <p:spPr>
          <a:xfrm>
            <a:off x="3433500" y="3465680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</a:t>
            </a:r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50614496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领域模型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454" name="直接箭头连接符 453">
            <a:extLst>
              <a:ext uri="{FF2B5EF4-FFF2-40B4-BE49-F238E27FC236}">
                <a16:creationId xmlns:a16="http://schemas.microsoft.com/office/drawing/2014/main" id="{5B4377EF-BF9F-4542-972C-15A7BE2A51A1}"/>
              </a:ext>
            </a:extLst>
          </p:cNvPr>
          <p:cNvCxnSpPr/>
          <p:nvPr/>
        </p:nvCxnSpPr>
        <p:spPr>
          <a:xfrm>
            <a:off x="203931" y="-7894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57836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>
            <a:extLst>
              <a:ext uri="{FF2B5EF4-FFF2-40B4-BE49-F238E27FC236}">
                <a16:creationId xmlns:a16="http://schemas.microsoft.com/office/drawing/2014/main" id="{789188DE-E577-4FF7-8A9A-6363F99483F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技术架构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41945873-5918-4A0F-BC5C-762A8E985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59" y="938570"/>
            <a:ext cx="8056282" cy="39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05458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446179" y="2057400"/>
            <a:ext cx="4251642" cy="514350"/>
          </a:xfrm>
          <a:prstGeom prst="rect">
            <a:avLst/>
          </a:prstGeom>
        </p:spPr>
        <p:txBody>
          <a:bodyPr/>
          <a:lstStyle/>
          <a:p>
            <a:pPr lvl="0" algn="ctr" defTabSz="914400" fontAlgn="auto">
              <a:spcAft>
                <a:spcPts val="0"/>
              </a:spcAft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  <a:cs typeface="+mj-cs"/>
              </a:rPr>
              <a:t>谢谢聆听！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2160927"/>
      </p:ext>
    </p:extLst>
  </p:cSld>
  <p:clrMapOvr>
    <a:masterClrMapping/>
  </p:clrMapOvr>
  <p:transition spd="slow"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Broadway"/>
        <a:ea typeface="方正正中黑简体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7085"/>
        </a:solidFill>
        <a:ln>
          <a:noFill/>
        </a:ln>
      </a:spPr>
      <a:bodyPr rtlCol="0" anchor="ctr"/>
      <a:lstStyle>
        <a:defPPr algn="ctr">
          <a:defRPr sz="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22405</TotalTime>
  <Words>768</Words>
  <Application>Microsoft Office PowerPoint</Application>
  <PresentationFormat>全屏显示(16:9)</PresentationFormat>
  <Paragraphs>169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★锐线体</vt:lpstr>
      <vt:lpstr>黑体</vt:lpstr>
      <vt:lpstr>微软雅黑</vt:lpstr>
      <vt:lpstr>Arial</vt:lpstr>
      <vt:lpstr>Book Antiqua</vt:lpstr>
      <vt:lpstr>Broadway</vt:lpstr>
      <vt:lpstr>Calibri</vt:lpstr>
      <vt:lpstr>Verdana</vt:lpstr>
      <vt:lpstr>Wingdings 3</vt:lpstr>
      <vt:lpstr>离子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wuyongling</dc:creator>
  <cp:lastModifiedBy>w m</cp:lastModifiedBy>
  <cp:revision>3898</cp:revision>
  <dcterms:created xsi:type="dcterms:W3CDTF">2016-09-02T07:23:00Z</dcterms:created>
  <dcterms:modified xsi:type="dcterms:W3CDTF">2022-03-31T07:35:32Z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