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299" r:id="rId5"/>
    <p:sldId id="301" r:id="rId6"/>
    <p:sldId id="29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9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m" initials="wm" lastIdx="1" clrIdx="0">
    <p:extLst>
      <p:ext uri="{19B8F6BF-5375-455C-9EA6-DF929625EA0E}">
        <p15:presenceInfo xmlns:p15="http://schemas.microsoft.com/office/powerpoint/2012/main" userId="2ec630cb98909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855B-475D-462C-9146-D652E44A6146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3BF7-E80D-40FD-B4D2-86431F7C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A3BF7-E80D-40FD-B4D2-86431F7C90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软件实现和服务提供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rot="16200000" flipH="1">
            <a:off x="3932805" y="4036625"/>
            <a:ext cx="1664680" cy="39681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643"/>
              <a:gd name="adj6" fmla="val -124846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"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建议新增需求分析师岗位，和项目经理同属一个部门：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，项目售前调研和规格书编写；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，项目售后详细需求调研和分析；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，组织测试用例、操作说明书等文档的编写；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4</a:t>
            </a:r>
            <a:r>
              <a:rPr lang="zh-CN" altLang="en-US" sz="1200" dirty="0">
                <a:solidFill>
                  <a:srgbClr val="0070C0"/>
                </a:solidFill>
              </a:rPr>
              <a:t>，组织功能验证，分析及协调处理解决问题；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5</a:t>
            </a:r>
            <a:r>
              <a:rPr lang="zh-CN" altLang="en-US" sz="1200" dirty="0">
                <a:solidFill>
                  <a:srgbClr val="0070C0"/>
                </a:solidFill>
              </a:rPr>
              <a:t>，参与实施培训和上线，分析及协调处理解决问题。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主要来源：社招，内部转岗。</a:t>
            </a:r>
          </a:p>
        </p:txBody>
      </p:sp>
    </p:spTree>
    <p:extLst>
      <p:ext uri="{BB962C8B-B14F-4D97-AF65-F5344CB8AC3E}">
        <p14:creationId xmlns:p14="http://schemas.microsoft.com/office/powerpoint/2010/main" val="120860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rot="16200000" flipH="1">
            <a:off x="4026196" y="3943234"/>
            <a:ext cx="1477897" cy="39681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177"/>
              <a:gd name="adj6" fmla="val -7823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"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多一项职责：编写测试用例，承担功能验证测试工作。</a:t>
            </a:r>
          </a:p>
        </p:txBody>
      </p:sp>
    </p:spTree>
    <p:extLst>
      <p:ext uri="{BB962C8B-B14F-4D97-AF65-F5344CB8AC3E}">
        <p14:creationId xmlns:p14="http://schemas.microsoft.com/office/powerpoint/2010/main" val="32657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>
            <a:off x="10245680" y="2087871"/>
            <a:ext cx="1797387" cy="237219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31"/>
              <a:gd name="adj6" fmla="val -3109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软件过程改进小组</a:t>
            </a:r>
          </a:p>
        </p:txBody>
      </p:sp>
    </p:spTree>
    <p:extLst>
      <p:ext uri="{BB962C8B-B14F-4D97-AF65-F5344CB8AC3E}">
        <p14:creationId xmlns:p14="http://schemas.microsoft.com/office/powerpoint/2010/main" val="20886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>
            <a:off x="10289555" y="3599076"/>
            <a:ext cx="1797387" cy="237219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31"/>
              <a:gd name="adj6" fmla="val -3109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软件质量保证小组</a:t>
            </a:r>
          </a:p>
        </p:txBody>
      </p:sp>
    </p:spTree>
    <p:extLst>
      <p:ext uri="{BB962C8B-B14F-4D97-AF65-F5344CB8AC3E}">
        <p14:creationId xmlns:p14="http://schemas.microsoft.com/office/powerpoint/2010/main" val="355777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附言：世界已够复杂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2465B-2BE5-A832-C2E9-277F69B74943}"/>
              </a:ext>
            </a:extLst>
          </p:cNvPr>
          <p:cNvSpPr txBox="1"/>
          <p:nvPr/>
        </p:nvSpPr>
        <p:spPr>
          <a:xfrm>
            <a:off x="838200" y="1506105"/>
            <a:ext cx="10515600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工具精简</a:t>
            </a:r>
            <a:r>
              <a:rPr lang="zh-CN" altLang="en-US" dirty="0"/>
              <a:t>：工具不是万能的，特别是市面上的工具，往往不大适用于我们这种并不大型，且传统的软件开发。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规则简化</a:t>
            </a:r>
            <a:r>
              <a:rPr lang="zh-CN" altLang="en-US" dirty="0"/>
              <a:t>：要把复杂规则实操到位是很难的事情，所以制定规则要尽可能简化，经常思考还有没简化的余地。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组织精炼</a:t>
            </a:r>
            <a:r>
              <a:rPr lang="zh-CN" altLang="en-US" dirty="0"/>
              <a:t>：根据项目的特点、规模和复杂程度等因素来决定是采用团队作战还是单兵作战，能单干就不分工。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设计简约</a:t>
            </a:r>
            <a:r>
              <a:rPr lang="zh-CN" altLang="en-US" dirty="0"/>
              <a:t>：系统分析设计和开发阶段，切勿浪费较多的技术去做用较少的技术同样可以做好的事情。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42" y="191741"/>
            <a:ext cx="10592923" cy="7017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全新领域的研发项目可应用标准的</a:t>
            </a:r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全新研发项目</a:t>
            </a: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173801" y="1013801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42" y="191741"/>
            <a:ext cx="10592923" cy="701731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基于产品组件支持下的软件项目</a:t>
            </a:r>
            <a:r>
              <a:rPr lang="en-US" altLang="zh-CN" dirty="0"/>
              <a:t>V</a:t>
            </a:r>
            <a:r>
              <a:rPr lang="zh-CN" altLang="en-US" dirty="0"/>
              <a:t>模型应用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4559" y="204703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2460661" y="2487596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2459569" y="3508339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2457838" y="4525581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4559" y="4982049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4559" y="4003671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1262631" y="2407078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1262631" y="4363711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4559" y="301300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4559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1262631" y="3373047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1262631" y="5342089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4559" y="2047038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1910703" y="3688359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9F81B2D-C012-9957-1C0F-9AED45BB2552}"/>
              </a:ext>
            </a:extLst>
          </p:cNvPr>
          <p:cNvCxnSpPr>
            <a:cxnSpLocks/>
            <a:stCxn id="227" idx="3"/>
            <a:endCxn id="5" idx="1"/>
          </p:cNvCxnSpPr>
          <p:nvPr/>
        </p:nvCxnSpPr>
        <p:spPr>
          <a:xfrm>
            <a:off x="3753982" y="4705601"/>
            <a:ext cx="1233837" cy="1195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1910703" y="2667616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1910703" y="2227058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333AEFB8-B171-D2C1-8C4C-77982D77529A}"/>
              </a:ext>
            </a:extLst>
          </p:cNvPr>
          <p:cNvCxnSpPr>
            <a:cxnSpLocks/>
            <a:stCxn id="225" idx="3"/>
            <a:endCxn id="100" idx="1"/>
          </p:cNvCxnSpPr>
          <p:nvPr/>
        </p:nvCxnSpPr>
        <p:spPr>
          <a:xfrm flipV="1">
            <a:off x="3756805" y="2227058"/>
            <a:ext cx="592249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5CB8323E-447B-2E03-EEB9-FDB33326837E}"/>
              </a:ext>
            </a:extLst>
          </p:cNvPr>
          <p:cNvCxnSpPr>
            <a:cxnSpLocks/>
            <a:stCxn id="226" idx="3"/>
            <a:endCxn id="3" idx="1"/>
          </p:cNvCxnSpPr>
          <p:nvPr/>
        </p:nvCxnSpPr>
        <p:spPr>
          <a:xfrm flipV="1">
            <a:off x="3755713" y="3526489"/>
            <a:ext cx="898834" cy="16187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9D6ECD85-EACC-F01B-4DF3-182546F10CC6}"/>
              </a:ext>
            </a:extLst>
          </p:cNvPr>
          <p:cNvCxnSpPr>
            <a:cxnSpLocks/>
            <a:stCxn id="226" idx="3"/>
            <a:endCxn id="4" idx="1"/>
          </p:cNvCxnSpPr>
          <p:nvPr/>
        </p:nvCxnSpPr>
        <p:spPr>
          <a:xfrm>
            <a:off x="3755713" y="3688359"/>
            <a:ext cx="1030990" cy="48745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1910703" y="3193027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5BD46267-CC20-B26F-C244-3CD888D0999A}"/>
              </a:ext>
            </a:extLst>
          </p:cNvPr>
          <p:cNvCxnSpPr>
            <a:cxnSpLocks/>
            <a:stCxn id="227" idx="3"/>
            <a:endCxn id="4" idx="1"/>
          </p:cNvCxnSpPr>
          <p:nvPr/>
        </p:nvCxnSpPr>
        <p:spPr>
          <a:xfrm flipV="1">
            <a:off x="3753982" y="4175813"/>
            <a:ext cx="1032721" cy="52978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1910703" y="4885621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C4DF0738-925A-0D8E-FFF1-E3B85C8E31C1}"/>
              </a:ext>
            </a:extLst>
          </p:cNvPr>
          <p:cNvCxnSpPr>
            <a:cxnSpLocks/>
            <a:stCxn id="227" idx="3"/>
            <a:endCxn id="7" idx="1"/>
          </p:cNvCxnSpPr>
          <p:nvPr/>
        </p:nvCxnSpPr>
        <p:spPr>
          <a:xfrm>
            <a:off x="3753982" y="4705601"/>
            <a:ext cx="2711449" cy="13840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173801" y="1013801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29" y="237460"/>
            <a:ext cx="10592923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上游负责验证下游产出是否对版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A5394BF-90AF-E244-EBD4-4274D5359166}"/>
              </a:ext>
            </a:extLst>
          </p:cNvPr>
          <p:cNvSpPr/>
          <p:nvPr/>
        </p:nvSpPr>
        <p:spPr>
          <a:xfrm rot="1768385">
            <a:off x="4701546" y="4476027"/>
            <a:ext cx="296870" cy="252241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2A827E5-8D06-C79C-6BDC-4EFFC3F2CBA8}"/>
              </a:ext>
            </a:extLst>
          </p:cNvPr>
          <p:cNvSpPr/>
          <p:nvPr/>
        </p:nvSpPr>
        <p:spPr>
          <a:xfrm rot="1671707">
            <a:off x="5266019" y="5345902"/>
            <a:ext cx="1143902" cy="34833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4559" y="204703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2460661" y="2487596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2459569" y="3508339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2457838" y="4525581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4559" y="4982049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4559" y="4003671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1262631" y="2407078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1262631" y="4363711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4559" y="301300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4559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1262631" y="3373047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1262631" y="5342089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4559" y="2047038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1910703" y="3688359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9F81B2D-C012-9957-1C0F-9AED45BB2552}"/>
              </a:ext>
            </a:extLst>
          </p:cNvPr>
          <p:cNvCxnSpPr>
            <a:cxnSpLocks/>
            <a:stCxn id="227" idx="3"/>
            <a:endCxn id="5" idx="1"/>
          </p:cNvCxnSpPr>
          <p:nvPr/>
        </p:nvCxnSpPr>
        <p:spPr>
          <a:xfrm>
            <a:off x="3753982" y="4705601"/>
            <a:ext cx="1233837" cy="1195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1910703" y="2667616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1910703" y="2227058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333AEFB8-B171-D2C1-8C4C-77982D77529A}"/>
              </a:ext>
            </a:extLst>
          </p:cNvPr>
          <p:cNvCxnSpPr>
            <a:cxnSpLocks/>
            <a:stCxn id="225" idx="3"/>
            <a:endCxn id="100" idx="1"/>
          </p:cNvCxnSpPr>
          <p:nvPr/>
        </p:nvCxnSpPr>
        <p:spPr>
          <a:xfrm flipV="1">
            <a:off x="3756805" y="2227058"/>
            <a:ext cx="592249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5CB8323E-447B-2E03-EEB9-FDB33326837E}"/>
              </a:ext>
            </a:extLst>
          </p:cNvPr>
          <p:cNvCxnSpPr>
            <a:cxnSpLocks/>
            <a:stCxn id="226" idx="3"/>
            <a:endCxn id="3" idx="1"/>
          </p:cNvCxnSpPr>
          <p:nvPr/>
        </p:nvCxnSpPr>
        <p:spPr>
          <a:xfrm flipV="1">
            <a:off x="3755713" y="3526489"/>
            <a:ext cx="898834" cy="16187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9D6ECD85-EACC-F01B-4DF3-182546F10CC6}"/>
              </a:ext>
            </a:extLst>
          </p:cNvPr>
          <p:cNvCxnSpPr>
            <a:cxnSpLocks/>
            <a:stCxn id="226" idx="3"/>
            <a:endCxn id="4" idx="1"/>
          </p:cNvCxnSpPr>
          <p:nvPr/>
        </p:nvCxnSpPr>
        <p:spPr>
          <a:xfrm>
            <a:off x="3755713" y="3688359"/>
            <a:ext cx="1030990" cy="48745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1910703" y="3193027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5BD46267-CC20-B26F-C244-3CD888D0999A}"/>
              </a:ext>
            </a:extLst>
          </p:cNvPr>
          <p:cNvCxnSpPr>
            <a:cxnSpLocks/>
            <a:stCxn id="227" idx="3"/>
            <a:endCxn id="4" idx="1"/>
          </p:cNvCxnSpPr>
          <p:nvPr/>
        </p:nvCxnSpPr>
        <p:spPr>
          <a:xfrm flipV="1">
            <a:off x="3753982" y="4175813"/>
            <a:ext cx="1032721" cy="52978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1910703" y="4885621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0F4F98BB-ED9F-9D7C-2BB2-68FFC2AFE573}"/>
              </a:ext>
            </a:extLst>
          </p:cNvPr>
          <p:cNvSpPr/>
          <p:nvPr/>
        </p:nvSpPr>
        <p:spPr>
          <a:xfrm rot="1768385">
            <a:off x="4565956" y="3736645"/>
            <a:ext cx="263556" cy="28464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C4DF0738-925A-0D8E-FFF1-E3B85C8E31C1}"/>
              </a:ext>
            </a:extLst>
          </p:cNvPr>
          <p:cNvCxnSpPr>
            <a:cxnSpLocks/>
            <a:stCxn id="227" idx="3"/>
            <a:endCxn id="7" idx="1"/>
          </p:cNvCxnSpPr>
          <p:nvPr/>
        </p:nvCxnSpPr>
        <p:spPr>
          <a:xfrm>
            <a:off x="3753982" y="4705601"/>
            <a:ext cx="2711449" cy="13840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9" name="文本框 538">
            <a:extLst>
              <a:ext uri="{FF2B5EF4-FFF2-40B4-BE49-F238E27FC236}">
                <a16:creationId xmlns:a16="http://schemas.microsoft.com/office/drawing/2014/main" id="{ACB45DFB-A6E0-8663-0649-B1C303B498DE}"/>
              </a:ext>
            </a:extLst>
          </p:cNvPr>
          <p:cNvSpPr txBox="1"/>
          <p:nvPr/>
        </p:nvSpPr>
        <p:spPr>
          <a:xfrm>
            <a:off x="5260263" y="5203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1C47B776-7488-7BB6-56EF-F302F6BCEFF0}"/>
              </a:ext>
            </a:extLst>
          </p:cNvPr>
          <p:cNvSpPr txBox="1"/>
          <p:nvPr/>
        </p:nvSpPr>
        <p:spPr>
          <a:xfrm>
            <a:off x="4690109" y="44193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CFE20588-8904-6DDA-8E92-5F75E0B0B7F1}"/>
              </a:ext>
            </a:extLst>
          </p:cNvPr>
          <p:cNvSpPr txBox="1"/>
          <p:nvPr/>
        </p:nvSpPr>
        <p:spPr>
          <a:xfrm>
            <a:off x="4547247" y="37578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995B0355-C8D2-CD21-A343-ED8BD3A2C115}"/>
              </a:ext>
            </a:extLst>
          </p:cNvPr>
          <p:cNvCxnSpPr>
            <a:cxnSpLocks/>
          </p:cNvCxnSpPr>
          <p:nvPr/>
        </p:nvCxnSpPr>
        <p:spPr>
          <a:xfrm>
            <a:off x="7923069" y="3502204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框 544">
            <a:extLst>
              <a:ext uri="{FF2B5EF4-FFF2-40B4-BE49-F238E27FC236}">
                <a16:creationId xmlns:a16="http://schemas.microsoft.com/office/drawing/2014/main" id="{062CC1C5-4815-554C-1F4D-2ADB245908C2}"/>
              </a:ext>
            </a:extLst>
          </p:cNvPr>
          <p:cNvSpPr txBox="1"/>
          <p:nvPr/>
        </p:nvSpPr>
        <p:spPr>
          <a:xfrm>
            <a:off x="8017840" y="32493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BEF00940-69FE-91BE-AEAD-1D92EDEF8EC1}"/>
              </a:ext>
            </a:extLst>
          </p:cNvPr>
          <p:cNvCxnSpPr>
            <a:cxnSpLocks/>
          </p:cNvCxnSpPr>
          <p:nvPr/>
        </p:nvCxnSpPr>
        <p:spPr>
          <a:xfrm>
            <a:off x="7918581" y="4187797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文本框 546">
            <a:extLst>
              <a:ext uri="{FF2B5EF4-FFF2-40B4-BE49-F238E27FC236}">
                <a16:creationId xmlns:a16="http://schemas.microsoft.com/office/drawing/2014/main" id="{579F6DB8-2DE4-79B0-F198-1B2DDB4A69F8}"/>
              </a:ext>
            </a:extLst>
          </p:cNvPr>
          <p:cNvSpPr txBox="1"/>
          <p:nvPr/>
        </p:nvSpPr>
        <p:spPr>
          <a:xfrm>
            <a:off x="8013352" y="39349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A75A0707-BA3A-897D-5C23-9B305CBC1D25}"/>
              </a:ext>
            </a:extLst>
          </p:cNvPr>
          <p:cNvSpPr txBox="1"/>
          <p:nvPr/>
        </p:nvSpPr>
        <p:spPr>
          <a:xfrm>
            <a:off x="7953076" y="58159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任意多边形: 形状 562">
            <a:extLst>
              <a:ext uri="{FF2B5EF4-FFF2-40B4-BE49-F238E27FC236}">
                <a16:creationId xmlns:a16="http://schemas.microsoft.com/office/drawing/2014/main" id="{2F6D7E4B-20DC-4E45-88FA-C8AE3F6884E4}"/>
              </a:ext>
            </a:extLst>
          </p:cNvPr>
          <p:cNvSpPr/>
          <p:nvPr/>
        </p:nvSpPr>
        <p:spPr>
          <a:xfrm rot="2196314" flipV="1">
            <a:off x="2120690" y="2334462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3A8A7284-24DF-CBE4-4F9A-FA38C6ADD597}"/>
              </a:ext>
            </a:extLst>
          </p:cNvPr>
          <p:cNvSpPr txBox="1"/>
          <p:nvPr/>
        </p:nvSpPr>
        <p:spPr>
          <a:xfrm>
            <a:off x="4106499" y="56586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E065D257-4D7C-D67A-66BD-3C27F018BAB4}"/>
              </a:ext>
            </a:extLst>
          </p:cNvPr>
          <p:cNvSpPr txBox="1"/>
          <p:nvPr/>
        </p:nvSpPr>
        <p:spPr>
          <a:xfrm>
            <a:off x="2370068" y="20602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6" name="任意多边形: 形状 565">
            <a:extLst>
              <a:ext uri="{FF2B5EF4-FFF2-40B4-BE49-F238E27FC236}">
                <a16:creationId xmlns:a16="http://schemas.microsoft.com/office/drawing/2014/main" id="{CFA10CDD-21B6-B710-35D5-3B05AB009A02}"/>
              </a:ext>
            </a:extLst>
          </p:cNvPr>
          <p:cNvSpPr/>
          <p:nvPr/>
        </p:nvSpPr>
        <p:spPr>
          <a:xfrm rot="2196314" flipV="1">
            <a:off x="2069716" y="3342537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54F800B3-F1A0-6AF1-2955-06E3BAC5B7D4}"/>
              </a:ext>
            </a:extLst>
          </p:cNvPr>
          <p:cNvSpPr txBox="1"/>
          <p:nvPr/>
        </p:nvSpPr>
        <p:spPr>
          <a:xfrm>
            <a:off x="2319094" y="3068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1556C4B9-AD9A-87FB-C34C-E4E3F184DB59}"/>
              </a:ext>
            </a:extLst>
          </p:cNvPr>
          <p:cNvSpPr/>
          <p:nvPr/>
        </p:nvSpPr>
        <p:spPr>
          <a:xfrm rot="2196314" flipV="1">
            <a:off x="2022768" y="1006579"/>
            <a:ext cx="2204493" cy="1793006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9083A98B-1FE0-E95C-98C3-B7457D5123A6}"/>
              </a:ext>
            </a:extLst>
          </p:cNvPr>
          <p:cNvSpPr txBox="1"/>
          <p:nvPr/>
        </p:nvSpPr>
        <p:spPr>
          <a:xfrm>
            <a:off x="2319094" y="1030295"/>
            <a:ext cx="549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41803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804522A-8A7E-4DDE-536F-21EC2179ECF2}"/>
              </a:ext>
            </a:extLst>
          </p:cNvPr>
          <p:cNvSpPr/>
          <p:nvPr/>
        </p:nvSpPr>
        <p:spPr>
          <a:xfrm>
            <a:off x="173801" y="1013801"/>
            <a:ext cx="3790318" cy="573234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29" y="248210"/>
            <a:ext cx="10592923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下游要求上游产出应该逻辑清晰和自洽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2EADCC-DA1D-3A1E-3570-9D6F4919085B}"/>
              </a:ext>
            </a:extLst>
          </p:cNvPr>
          <p:cNvSpPr/>
          <p:nvPr/>
        </p:nvSpPr>
        <p:spPr>
          <a:xfrm>
            <a:off x="4654547" y="334646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7AE37E-3C95-CBF7-8A96-8133F67721A7}"/>
              </a:ext>
            </a:extLst>
          </p:cNvPr>
          <p:cNvSpPr/>
          <p:nvPr/>
        </p:nvSpPr>
        <p:spPr>
          <a:xfrm>
            <a:off x="4786703" y="3995793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439A35-E344-86CB-FBDA-CD69F19C7D68}"/>
              </a:ext>
            </a:extLst>
          </p:cNvPr>
          <p:cNvSpPr/>
          <p:nvPr/>
        </p:nvSpPr>
        <p:spPr>
          <a:xfrm>
            <a:off x="4987819" y="4645117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911FB-D942-FF21-D4F3-DAF104FCCC7C}"/>
              </a:ext>
            </a:extLst>
          </p:cNvPr>
          <p:cNvSpPr/>
          <p:nvPr/>
        </p:nvSpPr>
        <p:spPr>
          <a:xfrm>
            <a:off x="6465431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7D996-BF85-4A3B-3890-E354BB59CA60}"/>
              </a:ext>
            </a:extLst>
          </p:cNvPr>
          <p:cNvSpPr/>
          <p:nvPr/>
        </p:nvSpPr>
        <p:spPr>
          <a:xfrm>
            <a:off x="8412294" y="4617425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19637-1E4E-E702-9C91-64E300672260}"/>
              </a:ext>
            </a:extLst>
          </p:cNvPr>
          <p:cNvSpPr/>
          <p:nvPr/>
        </p:nvSpPr>
        <p:spPr>
          <a:xfrm>
            <a:off x="8668948" y="399250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B8F25-6DC5-2E3F-462C-E8178EC5BB58}"/>
              </a:ext>
            </a:extLst>
          </p:cNvPr>
          <p:cNvSpPr/>
          <p:nvPr/>
        </p:nvSpPr>
        <p:spPr>
          <a:xfrm>
            <a:off x="8798551" y="3326599"/>
            <a:ext cx="1296144" cy="360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62460-7EA4-808D-FE27-5A958D2DF730}"/>
              </a:ext>
            </a:extLst>
          </p:cNvPr>
          <p:cNvSpPr/>
          <p:nvPr/>
        </p:nvSpPr>
        <p:spPr>
          <a:xfrm>
            <a:off x="6353959" y="3346360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验收测试准备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F4C49-27F5-8918-1D19-1F3CF4E3423D}"/>
              </a:ext>
            </a:extLst>
          </p:cNvPr>
          <p:cNvSpPr/>
          <p:nvPr/>
        </p:nvSpPr>
        <p:spPr>
          <a:xfrm>
            <a:off x="6543454" y="3990691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系统测试准备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7F8048-0903-D7DB-95FC-D6212C8FF0A9}"/>
              </a:ext>
            </a:extLst>
          </p:cNvPr>
          <p:cNvSpPr/>
          <p:nvPr/>
        </p:nvSpPr>
        <p:spPr>
          <a:xfrm>
            <a:off x="6713031" y="464012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单元测试准备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5B2E5E-98ED-226C-EDB4-E9D988457617}"/>
              </a:ext>
            </a:extLst>
          </p:cNvPr>
          <p:cNvSpPr/>
          <p:nvPr/>
        </p:nvSpPr>
        <p:spPr>
          <a:xfrm>
            <a:off x="8591115" y="5917649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6CCF6-2B93-ED7C-E292-37CB5E5A57D2}"/>
              </a:ext>
            </a:extLst>
          </p:cNvPr>
          <p:cNvSpPr/>
          <p:nvPr/>
        </p:nvSpPr>
        <p:spPr>
          <a:xfrm>
            <a:off x="10137506" y="462682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AE82C-07D4-5421-AA7D-F178FFA0BE0B}"/>
              </a:ext>
            </a:extLst>
          </p:cNvPr>
          <p:cNvSpPr/>
          <p:nvPr/>
        </p:nvSpPr>
        <p:spPr>
          <a:xfrm>
            <a:off x="10425699" y="3987433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系统测试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129D0C-1EAC-4A51-465C-BD2FECFE1D6B}"/>
              </a:ext>
            </a:extLst>
          </p:cNvPr>
          <p:cNvSpPr/>
          <p:nvPr/>
        </p:nvSpPr>
        <p:spPr>
          <a:xfrm>
            <a:off x="10497963" y="3331014"/>
            <a:ext cx="1296144" cy="360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验收测试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39F81B-B0C1-8200-338D-45F9C05B0CB5}"/>
              </a:ext>
            </a:extLst>
          </p:cNvPr>
          <p:cNvCxnSpPr>
            <a:cxnSpLocks/>
          </p:cNvCxnSpPr>
          <p:nvPr/>
        </p:nvCxnSpPr>
        <p:spPr>
          <a:xfrm>
            <a:off x="5394508" y="3698149"/>
            <a:ext cx="132156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2D5712-342C-5A76-6986-3C02A1A93A32}"/>
              </a:ext>
            </a:extLst>
          </p:cNvPr>
          <p:cNvCxnSpPr>
            <a:cxnSpLocks/>
          </p:cNvCxnSpPr>
          <p:nvPr/>
        </p:nvCxnSpPr>
        <p:spPr>
          <a:xfrm>
            <a:off x="5609520" y="4347473"/>
            <a:ext cx="138124" cy="29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18D053-02F5-2C7A-1C0C-2005AFB8BD69}"/>
              </a:ext>
            </a:extLst>
          </p:cNvPr>
          <p:cNvCxnSpPr>
            <a:cxnSpLocks/>
          </p:cNvCxnSpPr>
          <p:nvPr/>
        </p:nvCxnSpPr>
        <p:spPr>
          <a:xfrm>
            <a:off x="5869193" y="5002660"/>
            <a:ext cx="896842" cy="9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E1F1D80-C982-E0A9-39BB-6A20D900C9CB}"/>
              </a:ext>
            </a:extLst>
          </p:cNvPr>
          <p:cNvCxnSpPr>
            <a:cxnSpLocks/>
          </p:cNvCxnSpPr>
          <p:nvPr/>
        </p:nvCxnSpPr>
        <p:spPr>
          <a:xfrm flipV="1">
            <a:off x="7617684" y="4977465"/>
            <a:ext cx="1270729" cy="91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9261F-736D-E7B0-277E-CE4B5F4811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24450" y="4352549"/>
            <a:ext cx="292570" cy="4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32F762-1B70-6460-EDE4-0095233B0FA4}"/>
              </a:ext>
            </a:extLst>
          </p:cNvPr>
          <p:cNvCxnSpPr>
            <a:cxnSpLocks/>
          </p:cNvCxnSpPr>
          <p:nvPr/>
        </p:nvCxnSpPr>
        <p:spPr>
          <a:xfrm flipV="1">
            <a:off x="9410485" y="3677241"/>
            <a:ext cx="143050" cy="35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20AA2F-10C0-2A62-279C-CE4823063C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02031" y="3706400"/>
            <a:ext cx="82602" cy="2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237FBE-FEA4-F1B2-CBCB-5C462397C41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91526" y="4350731"/>
            <a:ext cx="169577" cy="28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185892F-B33F-A156-CAE1-7CC075309982}"/>
              </a:ext>
            </a:extLst>
          </p:cNvPr>
          <p:cNvCxnSpPr>
            <a:cxnSpLocks/>
          </p:cNvCxnSpPr>
          <p:nvPr/>
        </p:nvCxnSpPr>
        <p:spPr>
          <a:xfrm>
            <a:off x="7544002" y="4985882"/>
            <a:ext cx="1044466" cy="9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07F9E0-F659-2618-61AD-0138AF82184D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887259" y="4986863"/>
            <a:ext cx="898319" cy="11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471BDA-0E05-DB44-90EB-FC161F661044}"/>
              </a:ext>
            </a:extLst>
          </p:cNvPr>
          <p:cNvCxnSpPr>
            <a:cxnSpLocks/>
          </p:cNvCxnSpPr>
          <p:nvPr/>
        </p:nvCxnSpPr>
        <p:spPr>
          <a:xfrm flipV="1">
            <a:off x="10893290" y="4347473"/>
            <a:ext cx="144565" cy="3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1E9E9-196D-4E33-ACA6-02EA113BD7C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1073771" y="3691054"/>
            <a:ext cx="72264" cy="29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E53507-3271-5AFF-FBBA-4E7E39CBF8E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950691" y="3526380"/>
            <a:ext cx="403268" cy="1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53F160-0D6C-3CFF-358A-AE415AF2DC0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082847" y="4170711"/>
            <a:ext cx="460607" cy="510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902419-DDEF-1DE2-D919-1138DB0D8E9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6283963" y="4820144"/>
            <a:ext cx="429068" cy="49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33A01A0-AA9F-E1A1-9C22-9C69BF09C3A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761575" y="6089654"/>
            <a:ext cx="829540" cy="8015"/>
          </a:xfrm>
          <a:prstGeom prst="straightConnector1">
            <a:avLst/>
          </a:prstGeom>
          <a:ln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6EA615-1BF1-75BD-9877-EF81F74705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08438" y="4797445"/>
            <a:ext cx="429068" cy="939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B784257-14A7-7484-2D40-D53F2EEA6D3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965092" y="4167453"/>
            <a:ext cx="460607" cy="507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A09C09-1CE4-E595-5B93-D8B155C0C01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0094695" y="3506619"/>
            <a:ext cx="403268" cy="44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A5394BF-90AF-E244-EBD4-4274D5359166}"/>
              </a:ext>
            </a:extLst>
          </p:cNvPr>
          <p:cNvSpPr/>
          <p:nvPr/>
        </p:nvSpPr>
        <p:spPr>
          <a:xfrm rot="1768385">
            <a:off x="4701546" y="4476027"/>
            <a:ext cx="296870" cy="252241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2A827E5-8D06-C79C-6BDC-4EFFC3F2CBA8}"/>
              </a:ext>
            </a:extLst>
          </p:cNvPr>
          <p:cNvSpPr/>
          <p:nvPr/>
        </p:nvSpPr>
        <p:spPr>
          <a:xfrm rot="1671707">
            <a:off x="5266019" y="5345902"/>
            <a:ext cx="1143902" cy="34833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352A6E8-8813-E574-905E-6EE85719BA70}"/>
              </a:ext>
            </a:extLst>
          </p:cNvPr>
          <p:cNvSpPr/>
          <p:nvPr/>
        </p:nvSpPr>
        <p:spPr>
          <a:xfrm>
            <a:off x="4349054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方案咨询</a:t>
            </a: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5ED51F-AF39-A434-F854-27D204481A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205511" y="3064187"/>
            <a:ext cx="97108" cy="2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3F96DFF-626F-1F79-A631-7348C6570659}"/>
              </a:ext>
            </a:extLst>
          </p:cNvPr>
          <p:cNvSpPr/>
          <p:nvPr/>
        </p:nvSpPr>
        <p:spPr>
          <a:xfrm>
            <a:off x="4501151" y="2697145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合同签订</a:t>
            </a: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97B14A-A4BD-A148-164C-4DE9E11F1CA6}"/>
              </a:ext>
            </a:extLst>
          </p:cNvPr>
          <p:cNvCxnSpPr>
            <a:cxnSpLocks/>
            <a:stCxn id="100" idx="2"/>
            <a:endCxn id="218" idx="0"/>
          </p:cNvCxnSpPr>
          <p:nvPr/>
        </p:nvCxnSpPr>
        <p:spPr>
          <a:xfrm>
            <a:off x="4997126" y="2407078"/>
            <a:ext cx="152097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B7E1ED40-55B2-A07A-936E-63093C06903B}"/>
              </a:ext>
            </a:extLst>
          </p:cNvPr>
          <p:cNvSpPr/>
          <p:nvPr/>
        </p:nvSpPr>
        <p:spPr>
          <a:xfrm>
            <a:off x="614559" y="2047038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产品规划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2C17B1AD-BDB5-61CC-E83B-EED7970740BD}"/>
              </a:ext>
            </a:extLst>
          </p:cNvPr>
          <p:cNvSpPr/>
          <p:nvPr/>
        </p:nvSpPr>
        <p:spPr>
          <a:xfrm>
            <a:off x="2460661" y="2487596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售前支持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9260926-3B96-11E1-61F9-96A069DF5716}"/>
              </a:ext>
            </a:extLst>
          </p:cNvPr>
          <p:cNvSpPr/>
          <p:nvPr/>
        </p:nvSpPr>
        <p:spPr>
          <a:xfrm>
            <a:off x="2459569" y="3508339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应用支持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443F32C-74A5-C268-5BAE-90F7F98BDBB2}"/>
              </a:ext>
            </a:extLst>
          </p:cNvPr>
          <p:cNvSpPr/>
          <p:nvPr/>
        </p:nvSpPr>
        <p:spPr>
          <a:xfrm>
            <a:off x="2457838" y="4525581"/>
            <a:ext cx="12961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开发支持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2433D2-81C4-5B1F-5A4E-B07475784B70}"/>
              </a:ext>
            </a:extLst>
          </p:cNvPr>
          <p:cNvSpPr/>
          <p:nvPr/>
        </p:nvSpPr>
        <p:spPr>
          <a:xfrm>
            <a:off x="614559" y="4982049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组件测试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117F82BA-8493-31E1-B25B-39F6130850B6}"/>
              </a:ext>
            </a:extLst>
          </p:cNvPr>
          <p:cNvSpPr/>
          <p:nvPr/>
        </p:nvSpPr>
        <p:spPr>
          <a:xfrm>
            <a:off x="614559" y="4003671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组件研发</a:t>
            </a: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D3A8AB21-6B46-02A2-8899-49EDD9D7528B}"/>
              </a:ext>
            </a:extLst>
          </p:cNvPr>
          <p:cNvCxnSpPr>
            <a:cxnSpLocks/>
            <a:stCxn id="224" idx="2"/>
            <a:endCxn id="306" idx="0"/>
          </p:cNvCxnSpPr>
          <p:nvPr/>
        </p:nvCxnSpPr>
        <p:spPr>
          <a:xfrm>
            <a:off x="1262631" y="2407078"/>
            <a:ext cx="0" cy="6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4BCB256-8F3A-8210-BE31-C4E0414ACBBB}"/>
              </a:ext>
            </a:extLst>
          </p:cNvPr>
          <p:cNvCxnSpPr>
            <a:cxnSpLocks/>
            <a:stCxn id="229" idx="2"/>
            <a:endCxn id="228" idx="0"/>
          </p:cNvCxnSpPr>
          <p:nvPr/>
        </p:nvCxnSpPr>
        <p:spPr>
          <a:xfrm>
            <a:off x="1262631" y="4363711"/>
            <a:ext cx="0" cy="6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矩形 305">
            <a:extLst>
              <a:ext uri="{FF2B5EF4-FFF2-40B4-BE49-F238E27FC236}">
                <a16:creationId xmlns:a16="http://schemas.microsoft.com/office/drawing/2014/main" id="{667D8A06-DC5B-AA69-21C6-CD9F8491EE0F}"/>
              </a:ext>
            </a:extLst>
          </p:cNvPr>
          <p:cNvSpPr/>
          <p:nvPr/>
        </p:nvSpPr>
        <p:spPr>
          <a:xfrm>
            <a:off x="614559" y="3013007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EA4B401-EBEC-6BBD-B6EA-24B68C487FE0}"/>
              </a:ext>
            </a:extLst>
          </p:cNvPr>
          <p:cNvSpPr/>
          <p:nvPr/>
        </p:nvSpPr>
        <p:spPr>
          <a:xfrm>
            <a:off x="614559" y="5909634"/>
            <a:ext cx="1296144" cy="3600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组件上架</a:t>
            </a:r>
          </a:p>
        </p:txBody>
      </p: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BB1244EA-B38D-89E8-35D0-443CA5C9C3D9}"/>
              </a:ext>
            </a:extLst>
          </p:cNvPr>
          <p:cNvCxnSpPr>
            <a:cxnSpLocks/>
            <a:stCxn id="306" idx="2"/>
            <a:endCxn id="229" idx="0"/>
          </p:cNvCxnSpPr>
          <p:nvPr/>
        </p:nvCxnSpPr>
        <p:spPr>
          <a:xfrm>
            <a:off x="1262631" y="3373047"/>
            <a:ext cx="0" cy="6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53503B-07D0-9D18-5E03-897161C9D56D}"/>
              </a:ext>
            </a:extLst>
          </p:cNvPr>
          <p:cNvCxnSpPr>
            <a:cxnSpLocks/>
            <a:stCxn id="228" idx="2"/>
            <a:endCxn id="323" idx="0"/>
          </p:cNvCxnSpPr>
          <p:nvPr/>
        </p:nvCxnSpPr>
        <p:spPr>
          <a:xfrm>
            <a:off x="1262631" y="5342089"/>
            <a:ext cx="0" cy="56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3B1DA15-50F2-5516-4C02-5774B74A92FF}"/>
              </a:ext>
            </a:extLst>
          </p:cNvPr>
          <p:cNvCxnSpPr>
            <a:cxnSpLocks/>
            <a:stCxn id="224" idx="1"/>
            <a:endCxn id="224" idx="0"/>
          </p:cNvCxnSpPr>
          <p:nvPr/>
        </p:nvCxnSpPr>
        <p:spPr>
          <a:xfrm rot="10800000" flipH="1">
            <a:off x="614559" y="2047038"/>
            <a:ext cx="648072" cy="180020"/>
          </a:xfrm>
          <a:prstGeom prst="bentConnector4">
            <a:avLst>
              <a:gd name="adj1" fmla="val -35274"/>
              <a:gd name="adj2" fmla="val 226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7FB33C66-15AC-F9F2-AD59-59B50C81F351}"/>
              </a:ext>
            </a:extLst>
          </p:cNvPr>
          <p:cNvCxnSpPr>
            <a:cxnSpLocks/>
            <a:stCxn id="229" idx="3"/>
            <a:endCxn id="226" idx="1"/>
          </p:cNvCxnSpPr>
          <p:nvPr/>
        </p:nvCxnSpPr>
        <p:spPr>
          <a:xfrm flipV="1">
            <a:off x="1910703" y="3688359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9F81B2D-C012-9957-1C0F-9AED45BB2552}"/>
              </a:ext>
            </a:extLst>
          </p:cNvPr>
          <p:cNvCxnSpPr>
            <a:cxnSpLocks/>
            <a:stCxn id="227" idx="3"/>
            <a:endCxn id="5" idx="1"/>
          </p:cNvCxnSpPr>
          <p:nvPr/>
        </p:nvCxnSpPr>
        <p:spPr>
          <a:xfrm>
            <a:off x="3753982" y="4705601"/>
            <a:ext cx="1233837" cy="1195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A80B7E79-F045-41C1-4460-E665B5378D4A}"/>
              </a:ext>
            </a:extLst>
          </p:cNvPr>
          <p:cNvCxnSpPr>
            <a:cxnSpLocks/>
            <a:stCxn id="306" idx="3"/>
            <a:endCxn id="225" idx="1"/>
          </p:cNvCxnSpPr>
          <p:nvPr/>
        </p:nvCxnSpPr>
        <p:spPr>
          <a:xfrm flipV="1">
            <a:off x="1910703" y="2667616"/>
            <a:ext cx="549958" cy="5254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D954639B-CF82-C40F-4E99-3B937ECE4796}"/>
              </a:ext>
            </a:extLst>
          </p:cNvPr>
          <p:cNvSpPr/>
          <p:nvPr/>
        </p:nvSpPr>
        <p:spPr>
          <a:xfrm>
            <a:off x="4153023" y="990099"/>
            <a:ext cx="7865176" cy="573234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软件开发项目</a:t>
            </a:r>
          </a:p>
        </p:txBody>
      </p: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4E4FB14-69B8-23A5-C28D-35FCB235BD18}"/>
              </a:ext>
            </a:extLst>
          </p:cNvPr>
          <p:cNvCxnSpPr>
            <a:cxnSpLocks/>
            <a:stCxn id="224" idx="3"/>
            <a:endCxn id="225" idx="1"/>
          </p:cNvCxnSpPr>
          <p:nvPr/>
        </p:nvCxnSpPr>
        <p:spPr>
          <a:xfrm>
            <a:off x="1910703" y="2227058"/>
            <a:ext cx="549958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333AEFB8-B171-D2C1-8C4C-77982D77529A}"/>
              </a:ext>
            </a:extLst>
          </p:cNvPr>
          <p:cNvCxnSpPr>
            <a:cxnSpLocks/>
            <a:stCxn id="225" idx="3"/>
            <a:endCxn id="100" idx="1"/>
          </p:cNvCxnSpPr>
          <p:nvPr/>
        </p:nvCxnSpPr>
        <p:spPr>
          <a:xfrm flipV="1">
            <a:off x="3756805" y="2227058"/>
            <a:ext cx="592249" cy="44055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5CB8323E-447B-2E03-EEB9-FDB33326837E}"/>
              </a:ext>
            </a:extLst>
          </p:cNvPr>
          <p:cNvCxnSpPr>
            <a:cxnSpLocks/>
            <a:stCxn id="226" idx="3"/>
            <a:endCxn id="3" idx="1"/>
          </p:cNvCxnSpPr>
          <p:nvPr/>
        </p:nvCxnSpPr>
        <p:spPr>
          <a:xfrm flipV="1">
            <a:off x="3755713" y="3526489"/>
            <a:ext cx="898834" cy="16187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9D6ECD85-EACC-F01B-4DF3-182546F10CC6}"/>
              </a:ext>
            </a:extLst>
          </p:cNvPr>
          <p:cNvCxnSpPr>
            <a:cxnSpLocks/>
            <a:stCxn id="226" idx="3"/>
            <a:endCxn id="4" idx="1"/>
          </p:cNvCxnSpPr>
          <p:nvPr/>
        </p:nvCxnSpPr>
        <p:spPr>
          <a:xfrm>
            <a:off x="3755713" y="3688359"/>
            <a:ext cx="1030990" cy="48745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932AE6E1-D053-6409-CE74-50B1AA8B0658}"/>
              </a:ext>
            </a:extLst>
          </p:cNvPr>
          <p:cNvCxnSpPr>
            <a:cxnSpLocks/>
            <a:stCxn id="306" idx="3"/>
            <a:endCxn id="226" idx="1"/>
          </p:cNvCxnSpPr>
          <p:nvPr/>
        </p:nvCxnSpPr>
        <p:spPr>
          <a:xfrm>
            <a:off x="1910703" y="3193027"/>
            <a:ext cx="548866" cy="49533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5BD46267-CC20-B26F-C244-3CD888D0999A}"/>
              </a:ext>
            </a:extLst>
          </p:cNvPr>
          <p:cNvCxnSpPr>
            <a:cxnSpLocks/>
            <a:stCxn id="227" idx="3"/>
            <a:endCxn id="4" idx="1"/>
          </p:cNvCxnSpPr>
          <p:nvPr/>
        </p:nvCxnSpPr>
        <p:spPr>
          <a:xfrm flipV="1">
            <a:off x="3753982" y="4175813"/>
            <a:ext cx="1032721" cy="52978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5" name="连接符: 肘形 464">
            <a:extLst>
              <a:ext uri="{FF2B5EF4-FFF2-40B4-BE49-F238E27FC236}">
                <a16:creationId xmlns:a16="http://schemas.microsoft.com/office/drawing/2014/main" id="{7485C0E5-A9DB-C8A2-08CA-BF998C38A5BE}"/>
              </a:ext>
            </a:extLst>
          </p:cNvPr>
          <p:cNvCxnSpPr>
            <a:cxnSpLocks/>
            <a:stCxn id="323" idx="3"/>
            <a:endCxn id="227" idx="2"/>
          </p:cNvCxnSpPr>
          <p:nvPr/>
        </p:nvCxnSpPr>
        <p:spPr>
          <a:xfrm flipV="1">
            <a:off x="1910703" y="4885621"/>
            <a:ext cx="1195207" cy="1204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0F4F98BB-ED9F-9D7C-2BB2-68FFC2AFE573}"/>
              </a:ext>
            </a:extLst>
          </p:cNvPr>
          <p:cNvSpPr/>
          <p:nvPr/>
        </p:nvSpPr>
        <p:spPr>
          <a:xfrm rot="1768385">
            <a:off x="4565956" y="3736645"/>
            <a:ext cx="263556" cy="28464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C4DF0738-925A-0D8E-FFF1-E3B85C8E31C1}"/>
              </a:ext>
            </a:extLst>
          </p:cNvPr>
          <p:cNvCxnSpPr>
            <a:cxnSpLocks/>
            <a:stCxn id="227" idx="3"/>
            <a:endCxn id="7" idx="1"/>
          </p:cNvCxnSpPr>
          <p:nvPr/>
        </p:nvCxnSpPr>
        <p:spPr>
          <a:xfrm>
            <a:off x="3753982" y="4705601"/>
            <a:ext cx="2711449" cy="138405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9" name="文本框 538">
            <a:extLst>
              <a:ext uri="{FF2B5EF4-FFF2-40B4-BE49-F238E27FC236}">
                <a16:creationId xmlns:a16="http://schemas.microsoft.com/office/drawing/2014/main" id="{ACB45DFB-A6E0-8663-0649-B1C303B498DE}"/>
              </a:ext>
            </a:extLst>
          </p:cNvPr>
          <p:cNvSpPr txBox="1"/>
          <p:nvPr/>
        </p:nvSpPr>
        <p:spPr>
          <a:xfrm>
            <a:off x="5260263" y="5203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1C47B776-7488-7BB6-56EF-F302F6BCEFF0}"/>
              </a:ext>
            </a:extLst>
          </p:cNvPr>
          <p:cNvSpPr txBox="1"/>
          <p:nvPr/>
        </p:nvSpPr>
        <p:spPr>
          <a:xfrm>
            <a:off x="4690109" y="44193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CFE20588-8904-6DDA-8E92-5F75E0B0B7F1}"/>
              </a:ext>
            </a:extLst>
          </p:cNvPr>
          <p:cNvSpPr txBox="1"/>
          <p:nvPr/>
        </p:nvSpPr>
        <p:spPr>
          <a:xfrm>
            <a:off x="4547247" y="37578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995B0355-C8D2-CD21-A343-ED8BD3A2C115}"/>
              </a:ext>
            </a:extLst>
          </p:cNvPr>
          <p:cNvCxnSpPr>
            <a:cxnSpLocks/>
          </p:cNvCxnSpPr>
          <p:nvPr/>
        </p:nvCxnSpPr>
        <p:spPr>
          <a:xfrm>
            <a:off x="7923069" y="3502204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框 544">
            <a:extLst>
              <a:ext uri="{FF2B5EF4-FFF2-40B4-BE49-F238E27FC236}">
                <a16:creationId xmlns:a16="http://schemas.microsoft.com/office/drawing/2014/main" id="{062CC1C5-4815-554C-1F4D-2ADB245908C2}"/>
              </a:ext>
            </a:extLst>
          </p:cNvPr>
          <p:cNvSpPr txBox="1"/>
          <p:nvPr/>
        </p:nvSpPr>
        <p:spPr>
          <a:xfrm>
            <a:off x="8017840" y="32493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BEF00940-69FE-91BE-AEAD-1D92EDEF8EC1}"/>
              </a:ext>
            </a:extLst>
          </p:cNvPr>
          <p:cNvCxnSpPr>
            <a:cxnSpLocks/>
          </p:cNvCxnSpPr>
          <p:nvPr/>
        </p:nvCxnSpPr>
        <p:spPr>
          <a:xfrm>
            <a:off x="7918581" y="4187797"/>
            <a:ext cx="651390" cy="0"/>
          </a:xfrm>
          <a:prstGeom prst="straightConnector1">
            <a:avLst/>
          </a:prstGeom>
          <a:ln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文本框 546">
            <a:extLst>
              <a:ext uri="{FF2B5EF4-FFF2-40B4-BE49-F238E27FC236}">
                <a16:creationId xmlns:a16="http://schemas.microsoft.com/office/drawing/2014/main" id="{579F6DB8-2DE4-79B0-F198-1B2DDB4A69F8}"/>
              </a:ext>
            </a:extLst>
          </p:cNvPr>
          <p:cNvSpPr txBox="1"/>
          <p:nvPr/>
        </p:nvSpPr>
        <p:spPr>
          <a:xfrm>
            <a:off x="8013352" y="39349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A75A0707-BA3A-897D-5C23-9B305CBC1D25}"/>
              </a:ext>
            </a:extLst>
          </p:cNvPr>
          <p:cNvSpPr txBox="1"/>
          <p:nvPr/>
        </p:nvSpPr>
        <p:spPr>
          <a:xfrm>
            <a:off x="7953076" y="58159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84BEF01E-6DC8-69BE-0CCB-0184D2CFB8AA}"/>
              </a:ext>
            </a:extLst>
          </p:cNvPr>
          <p:cNvSpPr/>
          <p:nvPr/>
        </p:nvSpPr>
        <p:spPr>
          <a:xfrm>
            <a:off x="8981132" y="2708349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质保</a:t>
            </a: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1BCDFE6F-97C6-4203-BE94-EA284820FD4B}"/>
              </a:ext>
            </a:extLst>
          </p:cNvPr>
          <p:cNvSpPr/>
          <p:nvPr/>
        </p:nvSpPr>
        <p:spPr>
          <a:xfrm>
            <a:off x="9306233" y="2047038"/>
            <a:ext cx="129614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结项</a:t>
            </a:r>
          </a:p>
        </p:txBody>
      </p:sp>
      <p:cxnSp>
        <p:nvCxnSpPr>
          <p:cNvPr id="553" name="直接箭头连接符 552">
            <a:extLst>
              <a:ext uri="{FF2B5EF4-FFF2-40B4-BE49-F238E27FC236}">
                <a16:creationId xmlns:a16="http://schemas.microsoft.com/office/drawing/2014/main" id="{2BE318BF-4796-219A-3CD8-708583095683}"/>
              </a:ext>
            </a:extLst>
          </p:cNvPr>
          <p:cNvCxnSpPr>
            <a:cxnSpLocks/>
          </p:cNvCxnSpPr>
          <p:nvPr/>
        </p:nvCxnSpPr>
        <p:spPr>
          <a:xfrm flipV="1">
            <a:off x="9629204" y="3061723"/>
            <a:ext cx="88048" cy="28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DF207C0E-4253-897B-5AB2-09CB9BD525B6}"/>
              </a:ext>
            </a:extLst>
          </p:cNvPr>
          <p:cNvCxnSpPr>
            <a:cxnSpLocks/>
          </p:cNvCxnSpPr>
          <p:nvPr/>
        </p:nvCxnSpPr>
        <p:spPr>
          <a:xfrm flipV="1">
            <a:off x="9818255" y="2393455"/>
            <a:ext cx="113028" cy="31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任意多边形: 形状 562">
            <a:extLst>
              <a:ext uri="{FF2B5EF4-FFF2-40B4-BE49-F238E27FC236}">
                <a16:creationId xmlns:a16="http://schemas.microsoft.com/office/drawing/2014/main" id="{2F6D7E4B-20DC-4E45-88FA-C8AE3F6884E4}"/>
              </a:ext>
            </a:extLst>
          </p:cNvPr>
          <p:cNvSpPr/>
          <p:nvPr/>
        </p:nvSpPr>
        <p:spPr>
          <a:xfrm rot="2196314" flipV="1">
            <a:off x="2120690" y="2334462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3A8A7284-24DF-CBE4-4F9A-FA38C6ADD597}"/>
              </a:ext>
            </a:extLst>
          </p:cNvPr>
          <p:cNvSpPr txBox="1"/>
          <p:nvPr/>
        </p:nvSpPr>
        <p:spPr>
          <a:xfrm>
            <a:off x="4106499" y="56586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E065D257-4D7C-D67A-66BD-3C27F018BAB4}"/>
              </a:ext>
            </a:extLst>
          </p:cNvPr>
          <p:cNvSpPr txBox="1"/>
          <p:nvPr/>
        </p:nvSpPr>
        <p:spPr>
          <a:xfrm>
            <a:off x="2370068" y="20602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6" name="任意多边形: 形状 565">
            <a:extLst>
              <a:ext uri="{FF2B5EF4-FFF2-40B4-BE49-F238E27FC236}">
                <a16:creationId xmlns:a16="http://schemas.microsoft.com/office/drawing/2014/main" id="{CFA10CDD-21B6-B710-35D5-3B05AB009A02}"/>
              </a:ext>
            </a:extLst>
          </p:cNvPr>
          <p:cNvSpPr/>
          <p:nvPr/>
        </p:nvSpPr>
        <p:spPr>
          <a:xfrm rot="2196314" flipV="1">
            <a:off x="2069716" y="3342537"/>
            <a:ext cx="2475922" cy="1265998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54F800B3-F1A0-6AF1-2955-06E3BAC5B7D4}"/>
              </a:ext>
            </a:extLst>
          </p:cNvPr>
          <p:cNvSpPr txBox="1"/>
          <p:nvPr/>
        </p:nvSpPr>
        <p:spPr>
          <a:xfrm>
            <a:off x="2319094" y="3068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1556C4B9-AD9A-87FB-C34C-E4E3F184DB59}"/>
              </a:ext>
            </a:extLst>
          </p:cNvPr>
          <p:cNvSpPr/>
          <p:nvPr/>
        </p:nvSpPr>
        <p:spPr>
          <a:xfrm rot="2196314" flipV="1">
            <a:off x="2022768" y="1006579"/>
            <a:ext cx="2204493" cy="1793006"/>
          </a:xfrm>
          <a:custGeom>
            <a:avLst/>
            <a:gdLst>
              <a:gd name="connsiteX0" fmla="*/ 1180550 w 1180550"/>
              <a:gd name="connsiteY0" fmla="*/ 508000 h 556882"/>
              <a:gd name="connsiteX1" fmla="*/ 118369 w 1180550"/>
              <a:gd name="connsiteY1" fmla="*/ 508000 h 556882"/>
              <a:gd name="connsiteX2" fmla="*/ 26005 w 1180550"/>
              <a:gd name="connsiteY2" fmla="*/ 0 h 556882"/>
              <a:gd name="connsiteX3" fmla="*/ 26005 w 1180550"/>
              <a:gd name="connsiteY3" fmla="*/ 0 h 55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550" h="556882">
                <a:moveTo>
                  <a:pt x="1180550" y="508000"/>
                </a:moveTo>
                <a:cubicBezTo>
                  <a:pt x="745671" y="550333"/>
                  <a:pt x="310793" y="592667"/>
                  <a:pt x="118369" y="508000"/>
                </a:cubicBezTo>
                <a:cubicBezTo>
                  <a:pt x="-74055" y="423333"/>
                  <a:pt x="26005" y="0"/>
                  <a:pt x="26005" y="0"/>
                </a:cubicBezTo>
                <a:lnTo>
                  <a:pt x="26005" y="0"/>
                </a:lnTo>
              </a:path>
            </a:pathLst>
          </a:custGeom>
          <a:noFill/>
          <a:ln>
            <a:prstDash val="lg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9083A98B-1FE0-E95C-98C3-B7457D5123A6}"/>
              </a:ext>
            </a:extLst>
          </p:cNvPr>
          <p:cNvSpPr txBox="1"/>
          <p:nvPr/>
        </p:nvSpPr>
        <p:spPr>
          <a:xfrm>
            <a:off x="2319094" y="1030295"/>
            <a:ext cx="549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22155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52ADE0-9678-BD02-0051-F1F795CC5549}"/>
              </a:ext>
            </a:extLst>
          </p:cNvPr>
          <p:cNvSpPr/>
          <p:nvPr/>
        </p:nvSpPr>
        <p:spPr>
          <a:xfrm>
            <a:off x="131740" y="2847001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有设置岗位但职责不合适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62B17B3-00F1-87FD-F703-068EADAFF14D}"/>
              </a:ext>
            </a:extLst>
          </p:cNvPr>
          <p:cNvSpPr/>
          <p:nvPr/>
        </p:nvSpPr>
        <p:spPr>
          <a:xfrm>
            <a:off x="131740" y="358719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岗位缺实应该补充完善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6B22688-2F3E-846E-4CC8-3699D9A13B96}"/>
              </a:ext>
            </a:extLst>
          </p:cNvPr>
          <p:cNvSpPr/>
          <p:nvPr/>
        </p:nvSpPr>
        <p:spPr>
          <a:xfrm>
            <a:off x="131740" y="210369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有设置岗位且职责合适</a:t>
            </a:r>
          </a:p>
        </p:txBody>
      </p:sp>
    </p:spTree>
    <p:extLst>
      <p:ext uri="{BB962C8B-B14F-4D97-AF65-F5344CB8AC3E}">
        <p14:creationId xmlns:p14="http://schemas.microsoft.com/office/powerpoint/2010/main" val="294136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flipH="1">
            <a:off x="193147" y="1268760"/>
            <a:ext cx="1440873" cy="43838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54"/>
              <a:gd name="adj6" fmla="val -2894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目前的工作，相当于项目的需求分析师，但是水平普遍不够格（不是指客户行业领域知识上的缺失）。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基于产品组件的项目研发过程，建议职责范围调整为：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，市场研究；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，产品规划；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，产品研发管理（仅研发产品核心部分且组件化后供项目组应用）；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4</a:t>
            </a:r>
            <a:r>
              <a:rPr lang="zh-CN" altLang="en-US" sz="1200" dirty="0">
                <a:solidFill>
                  <a:srgbClr val="0070C0"/>
                </a:solidFill>
              </a:rPr>
              <a:t>，产品推行咨询。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重新定义产品经理后，如有人才暂缺，可由</a:t>
            </a:r>
            <a:r>
              <a:rPr lang="en-US" altLang="zh-CN" sz="1200" dirty="0">
                <a:solidFill>
                  <a:srgbClr val="0070C0"/>
                </a:solidFill>
              </a:rPr>
              <a:t>P7</a:t>
            </a:r>
            <a:r>
              <a:rPr lang="zh-CN" altLang="en-US" sz="1200" dirty="0">
                <a:solidFill>
                  <a:srgbClr val="0070C0"/>
                </a:solidFill>
              </a:rPr>
              <a:t>以上干部暂时兼职，自己招人带教出来后才放手。</a:t>
            </a:r>
          </a:p>
        </p:txBody>
      </p:sp>
    </p:spTree>
    <p:extLst>
      <p:ext uri="{BB962C8B-B14F-4D97-AF65-F5344CB8AC3E}">
        <p14:creationId xmlns:p14="http://schemas.microsoft.com/office/powerpoint/2010/main" val="34661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flipH="1">
            <a:off x="193145" y="1885767"/>
            <a:ext cx="1440873" cy="46812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54"/>
              <a:gd name="adj6" fmla="val -2894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基于产品组件的项目研发过程，建议新增业务架构师：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，按照产品规划搭建产品的业务框架（完整的核心</a:t>
            </a:r>
            <a:r>
              <a:rPr lang="en-US" altLang="zh-CN" sz="1200" dirty="0">
                <a:solidFill>
                  <a:srgbClr val="0070C0"/>
                </a:solidFill>
              </a:rPr>
              <a:t>+</a:t>
            </a:r>
            <a:r>
              <a:rPr lang="zh-CN" altLang="en-US" sz="1200" dirty="0">
                <a:solidFill>
                  <a:srgbClr val="0070C0"/>
                </a:solidFill>
              </a:rPr>
              <a:t>个性化预留模块）；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，对涉及本产品的项目进行系统设计指导和管控（不允许突破业务框架造成产品组件用不上，无法复用）；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3</a:t>
            </a:r>
            <a:r>
              <a:rPr lang="zh-CN" altLang="en-US" sz="1200" dirty="0">
                <a:solidFill>
                  <a:srgbClr val="0070C0"/>
                </a:solidFill>
              </a:rPr>
              <a:t>，指导组件设计师进行产品组件的开发；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4</a:t>
            </a:r>
            <a:r>
              <a:rPr lang="zh-CN" altLang="en-US" sz="1200" dirty="0">
                <a:solidFill>
                  <a:srgbClr val="0070C0"/>
                </a:solidFill>
              </a:rPr>
              <a:t>，对产品组件进行功能验证；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5</a:t>
            </a:r>
            <a:r>
              <a:rPr lang="zh-CN" altLang="en-US" sz="1200" dirty="0">
                <a:solidFill>
                  <a:srgbClr val="0070C0"/>
                </a:solidFill>
              </a:rPr>
              <a:t>，指导产品组件在项目中的应用；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6</a:t>
            </a:r>
            <a:r>
              <a:rPr lang="zh-CN" altLang="en-US" sz="1200" dirty="0">
                <a:solidFill>
                  <a:srgbClr val="0070C0"/>
                </a:solidFill>
              </a:rPr>
              <a:t>，采集反馈意见，持续改进业务框架。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主要来源：社招、内部转岗。</a:t>
            </a:r>
          </a:p>
        </p:txBody>
      </p:sp>
    </p:spTree>
    <p:extLst>
      <p:ext uri="{BB962C8B-B14F-4D97-AF65-F5344CB8AC3E}">
        <p14:creationId xmlns:p14="http://schemas.microsoft.com/office/powerpoint/2010/main" val="52235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741"/>
            <a:ext cx="12192000" cy="701731"/>
          </a:xfr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合适的组织架构和岗位设置以支撑软件过程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17E75C-6C62-0809-678D-AE06B65719B1}"/>
              </a:ext>
            </a:extLst>
          </p:cNvPr>
          <p:cNvSpPr/>
          <p:nvPr/>
        </p:nvSpPr>
        <p:spPr>
          <a:xfrm>
            <a:off x="1991544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产品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29C139-A1F1-A091-A107-76153145006F}"/>
              </a:ext>
            </a:extLst>
          </p:cNvPr>
          <p:cNvSpPr/>
          <p:nvPr/>
        </p:nvSpPr>
        <p:spPr>
          <a:xfrm>
            <a:off x="206602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产品经理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746F28-4C86-C5AD-2EB8-3AE676E08CC9}"/>
              </a:ext>
            </a:extLst>
          </p:cNvPr>
          <p:cNvSpPr/>
          <p:nvPr/>
        </p:nvSpPr>
        <p:spPr>
          <a:xfrm>
            <a:off x="4074553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项目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7F90794-453B-B73E-0FF1-D7D441BB5965}"/>
              </a:ext>
            </a:extLst>
          </p:cNvPr>
          <p:cNvSpPr/>
          <p:nvPr/>
        </p:nvSpPr>
        <p:spPr>
          <a:xfrm>
            <a:off x="4151594" y="209763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项目经理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626CA-1824-F4F3-2B34-DB5ED5ED184A}"/>
              </a:ext>
            </a:extLst>
          </p:cNvPr>
          <p:cNvSpPr/>
          <p:nvPr/>
        </p:nvSpPr>
        <p:spPr>
          <a:xfrm>
            <a:off x="4151596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需求分析师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53A31E-A9F4-1F5F-7268-1ADDED982ABE}"/>
              </a:ext>
            </a:extLst>
          </p:cNvPr>
          <p:cNvSpPr/>
          <p:nvPr/>
        </p:nvSpPr>
        <p:spPr>
          <a:xfrm>
            <a:off x="4150740" y="36098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实施工程师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3D3DB-BE92-290C-512A-499D53FD39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866639" y="2601692"/>
            <a:ext cx="2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287E282-23A3-26E8-712D-9CAFA9679C5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865785" y="3357776"/>
            <a:ext cx="856" cy="2520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9DBEE85-4A66-E050-B9F5-6F4BBC7B769D}"/>
              </a:ext>
            </a:extLst>
          </p:cNvPr>
          <p:cNvSpPr/>
          <p:nvPr/>
        </p:nvSpPr>
        <p:spPr>
          <a:xfrm>
            <a:off x="6157562" y="1268760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48C638F-409F-3471-AA5F-A21D11CE5F05}"/>
              </a:ext>
            </a:extLst>
          </p:cNvPr>
          <p:cNvSpPr/>
          <p:nvPr/>
        </p:nvSpPr>
        <p:spPr>
          <a:xfrm>
            <a:off x="6234605" y="2853720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EB7CAAD-5884-015A-6A34-8B790E265DB6}"/>
              </a:ext>
            </a:extLst>
          </p:cNvPr>
          <p:cNvSpPr/>
          <p:nvPr/>
        </p:nvSpPr>
        <p:spPr>
          <a:xfrm>
            <a:off x="2066025" y="2847317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业务架构师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827839-5A75-A777-9B1F-0B26145F7C2E}"/>
              </a:ext>
            </a:extLst>
          </p:cNvPr>
          <p:cNvSpPr/>
          <p:nvPr/>
        </p:nvSpPr>
        <p:spPr>
          <a:xfrm>
            <a:off x="2066025" y="359907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组件设计师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5D339D-A738-5359-87BA-C1889687168C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2781070" y="2599614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833287-9304-884D-5DA7-E1189413C62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781070" y="3351373"/>
            <a:ext cx="0" cy="24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3C9481D-DC54-4CA9-88C6-7B02C1B9A345}"/>
              </a:ext>
            </a:extLst>
          </p:cNvPr>
          <p:cNvSpPr/>
          <p:nvPr/>
        </p:nvSpPr>
        <p:spPr>
          <a:xfrm>
            <a:off x="6234605" y="2095558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开发经理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7AF717-CC18-2A68-84AA-1B371F54061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5581683" y="2347586"/>
            <a:ext cx="652922" cy="2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1B654C-039E-F564-E84D-891F311006D6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V="1">
            <a:off x="6949650" y="2599614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EE519E7-4F0C-9E3E-E9AB-FB04FDD0FB2F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5581685" y="3105748"/>
            <a:ext cx="6529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330CC6-E3C9-76D7-84EF-71891F7DAE0E}"/>
              </a:ext>
            </a:extLst>
          </p:cNvPr>
          <p:cNvSpPr/>
          <p:nvPr/>
        </p:nvSpPr>
        <p:spPr>
          <a:xfrm>
            <a:off x="6234604" y="361188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软件设计师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A9D354D-A32D-EB7A-3909-0702BE5CB28B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949649" y="3357776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72A92D4F-625B-A6EC-D906-45161838EF4C}"/>
              </a:ext>
            </a:extLst>
          </p:cNvPr>
          <p:cNvSpPr/>
          <p:nvPr/>
        </p:nvSpPr>
        <p:spPr>
          <a:xfrm>
            <a:off x="6234603" y="437004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软件工程师</a:t>
            </a: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B8E652B0-643D-1788-AFFC-C8332BACB63C}"/>
              </a:ext>
            </a:extLst>
          </p:cNvPr>
          <p:cNvCxnSpPr>
            <a:cxnSpLocks/>
            <a:stCxn id="450" idx="0"/>
            <a:endCxn id="61" idx="2"/>
          </p:cNvCxnSpPr>
          <p:nvPr/>
        </p:nvCxnSpPr>
        <p:spPr>
          <a:xfrm flipV="1">
            <a:off x="6949648" y="4115938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0EB5A25C-EBB3-D4FF-A704-4F4C3D6FEB60}"/>
              </a:ext>
            </a:extLst>
          </p:cNvPr>
          <p:cNvSpPr/>
          <p:nvPr/>
        </p:nvSpPr>
        <p:spPr>
          <a:xfrm>
            <a:off x="8240571" y="1269544"/>
            <a:ext cx="1584176" cy="4176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管控</a:t>
            </a:r>
          </a:p>
        </p:txBody>
      </p:sp>
      <p:sp>
        <p:nvSpPr>
          <p:cNvPr id="469" name="矩形: 圆角 468">
            <a:extLst>
              <a:ext uri="{FF2B5EF4-FFF2-40B4-BE49-F238E27FC236}">
                <a16:creationId xmlns:a16="http://schemas.microsoft.com/office/drawing/2014/main" id="{5B33C812-C530-5EBB-17AF-B817ECE97A4E}"/>
              </a:ext>
            </a:extLst>
          </p:cNvPr>
          <p:cNvSpPr/>
          <p:nvPr/>
        </p:nvSpPr>
        <p:spPr>
          <a:xfrm>
            <a:off x="8317614" y="2854504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</a:t>
            </a:r>
            <a:endParaRPr lang="zh-CN" altLang="en-US" dirty="0"/>
          </a:p>
        </p:txBody>
      </p:sp>
      <p:sp>
        <p:nvSpPr>
          <p:cNvPr id="470" name="矩形: 圆角 469">
            <a:extLst>
              <a:ext uri="{FF2B5EF4-FFF2-40B4-BE49-F238E27FC236}">
                <a16:creationId xmlns:a16="http://schemas.microsoft.com/office/drawing/2014/main" id="{2715FC58-DD7C-6111-648F-FD06D4A4294D}"/>
              </a:ext>
            </a:extLst>
          </p:cNvPr>
          <p:cNvSpPr/>
          <p:nvPr/>
        </p:nvSpPr>
        <p:spPr>
          <a:xfrm>
            <a:off x="8317614" y="2096342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EPG</a:t>
            </a:r>
            <a:endParaRPr lang="zh-CN" altLang="en-US" dirty="0"/>
          </a:p>
        </p:txBody>
      </p: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91C8EA81-7643-C4AA-954D-551A6D2F8A10}"/>
              </a:ext>
            </a:extLst>
          </p:cNvPr>
          <p:cNvCxnSpPr>
            <a:cxnSpLocks/>
            <a:stCxn id="469" idx="0"/>
            <a:endCxn id="470" idx="2"/>
          </p:cNvCxnSpPr>
          <p:nvPr/>
        </p:nvCxnSpPr>
        <p:spPr>
          <a:xfrm flipV="1">
            <a:off x="9032659" y="2600398"/>
            <a:ext cx="0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72" name="矩形: 圆角 471">
            <a:extLst>
              <a:ext uri="{FF2B5EF4-FFF2-40B4-BE49-F238E27FC236}">
                <a16:creationId xmlns:a16="http://schemas.microsoft.com/office/drawing/2014/main" id="{B3201EF0-515A-7F54-F152-317BEEE945F1}"/>
              </a:ext>
            </a:extLst>
          </p:cNvPr>
          <p:cNvSpPr/>
          <p:nvPr/>
        </p:nvSpPr>
        <p:spPr>
          <a:xfrm>
            <a:off x="8317613" y="3612666"/>
            <a:ext cx="1430089" cy="504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QA</a:t>
            </a:r>
            <a:endParaRPr lang="zh-CN" altLang="en-US" dirty="0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8D883E54-4300-7648-AE64-E70224656527}"/>
              </a:ext>
            </a:extLst>
          </p:cNvPr>
          <p:cNvCxnSpPr>
            <a:cxnSpLocks/>
            <a:stCxn id="472" idx="0"/>
            <a:endCxn id="469" idx="2"/>
          </p:cNvCxnSpPr>
          <p:nvPr/>
        </p:nvCxnSpPr>
        <p:spPr>
          <a:xfrm flipV="1">
            <a:off x="9032658" y="3358560"/>
            <a:ext cx="1" cy="2541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8" name="标注: 弯曲线形(带强调线) 7">
            <a:extLst>
              <a:ext uri="{FF2B5EF4-FFF2-40B4-BE49-F238E27FC236}">
                <a16:creationId xmlns:a16="http://schemas.microsoft.com/office/drawing/2014/main" id="{67D3F55D-DB8B-C033-8B04-0D1B9710E5B1}"/>
              </a:ext>
            </a:extLst>
          </p:cNvPr>
          <p:cNvSpPr/>
          <p:nvPr/>
        </p:nvSpPr>
        <p:spPr>
          <a:xfrm flipH="1">
            <a:off x="193148" y="3183946"/>
            <a:ext cx="1440873" cy="237219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054"/>
              <a:gd name="adj6" fmla="val -28942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70C0"/>
                </a:solidFill>
              </a:rPr>
              <a:t>基于产品组件的项目研发过程，建议新增组件设计师：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r>
              <a:rPr lang="zh-CN" altLang="en-US" sz="1200" dirty="0">
                <a:solidFill>
                  <a:srgbClr val="0070C0"/>
                </a:solidFill>
              </a:rPr>
              <a:t>，基于业务框架进行产品组件的设计和开发、测试；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2</a:t>
            </a:r>
            <a:r>
              <a:rPr lang="zh-CN" altLang="en-US" sz="1200" dirty="0">
                <a:solidFill>
                  <a:srgbClr val="0070C0"/>
                </a:solidFill>
              </a:rPr>
              <a:t>，指导产品组件在项目中的应用；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6</a:t>
            </a:r>
            <a:r>
              <a:rPr lang="zh-CN" altLang="en-US" sz="1200" dirty="0">
                <a:solidFill>
                  <a:srgbClr val="0070C0"/>
                </a:solidFill>
              </a:rPr>
              <a:t>，采集反馈意见，持续改进产品组件。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主要来源：社招。</a:t>
            </a:r>
          </a:p>
        </p:txBody>
      </p:sp>
    </p:spTree>
    <p:extLst>
      <p:ext uri="{BB962C8B-B14F-4D97-AF65-F5344CB8AC3E}">
        <p14:creationId xmlns:p14="http://schemas.microsoft.com/office/powerpoint/2010/main" val="265868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1081</Words>
  <Application>Microsoft Office PowerPoint</Application>
  <PresentationFormat>宽屏</PresentationFormat>
  <Paragraphs>317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Wingdings</vt:lpstr>
      <vt:lpstr>Office 主题​​</vt:lpstr>
      <vt:lpstr>软件实现和服务提供</vt:lpstr>
      <vt:lpstr>全新领域的研发项目可应用标准的V模型</vt:lpstr>
      <vt:lpstr>基于产品组件支持下的软件项目V模型应用</vt:lpstr>
      <vt:lpstr>上游负责验证下游产出是否对版</vt:lpstr>
      <vt:lpstr>下游要求上游产出应该逻辑清晰和自洽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合适的组织架构和岗位设置以支撑软件过程</vt:lpstr>
      <vt:lpstr>附言：世界已够复杂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542</cp:revision>
  <dcterms:created xsi:type="dcterms:W3CDTF">2023-02-23T02:10:41Z</dcterms:created>
  <dcterms:modified xsi:type="dcterms:W3CDTF">2023-11-02T08:27:05Z</dcterms:modified>
</cp:coreProperties>
</file>