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80" r:id="rId4"/>
    <p:sldId id="281" r:id="rId5"/>
    <p:sldId id="283" r:id="rId6"/>
    <p:sldId id="286" r:id="rId7"/>
    <p:sldId id="282" r:id="rId8"/>
    <p:sldId id="291" r:id="rId9"/>
    <p:sldId id="285" r:id="rId10"/>
    <p:sldId id="294" r:id="rId11"/>
    <p:sldId id="292" r:id="rId12"/>
    <p:sldId id="284" r:id="rId13"/>
    <p:sldId id="297" r:id="rId14"/>
    <p:sldId id="293" r:id="rId15"/>
    <p:sldId id="287" r:id="rId16"/>
    <p:sldId id="288" r:id="rId17"/>
    <p:sldId id="290" r:id="rId18"/>
    <p:sldId id="289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 m" initials="wm" lastIdx="1" clrIdx="0">
    <p:extLst>
      <p:ext uri="{19B8F6BF-5375-455C-9EA6-DF929625EA0E}">
        <p15:presenceInfo xmlns:p15="http://schemas.microsoft.com/office/powerpoint/2012/main" userId="2ec630cb989091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314" autoAdjust="0"/>
  </p:normalViewPr>
  <p:slideViewPr>
    <p:cSldViewPr snapToGrid="0">
      <p:cViewPr varScale="1">
        <p:scale>
          <a:sx n="83" d="100"/>
          <a:sy n="83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82855B-475D-462C-9146-D652E44A6146}" type="datetimeFigureOut">
              <a:rPr lang="zh-CN" altLang="en-US" smtClean="0"/>
              <a:t>2023-11-02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CA3BF7-E80D-40FD-B4D2-86431F7C9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412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166BE-C242-4E2F-82DB-C99419A807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A700EE-B782-4F63-8DD3-20BE3F6D9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C4AB2D-93D1-4A84-9D6D-00F576B49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C3CE-B3BE-4193-B7CD-007BC062B0EA}" type="datetimeFigureOut">
              <a:rPr lang="zh-CN" altLang="en-US" smtClean="0"/>
              <a:t>2023-11-02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D9BEDE-E938-4A63-8458-4E6E6B9ED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603D09-AFE4-4AAB-A89E-A51571C36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A578-23B4-462E-9A1B-EEA02CBBD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39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3F2170-7D40-4940-B444-7D67364EA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C1C245-24E3-4A3B-85E5-FC09E6671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194DB9-394B-4C2D-BAB4-212311883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C3CE-B3BE-4193-B7CD-007BC062B0EA}" type="datetimeFigureOut">
              <a:rPr lang="zh-CN" altLang="en-US" smtClean="0"/>
              <a:t>2023-11-02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4C7C90-7196-4AB7-B8BF-AD1441EC0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C3113D-A759-42B3-8D15-AD6D2C81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A578-23B4-462E-9A1B-EEA02CBBD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98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986D75E-5D12-42F1-A7CA-34626D0DE2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AAC4FB-8264-44C7-8F8F-AA85E2028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451589-8677-4A7D-9AF0-389510537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C3CE-B3BE-4193-B7CD-007BC062B0EA}" type="datetimeFigureOut">
              <a:rPr lang="zh-CN" altLang="en-US" smtClean="0"/>
              <a:t>2023-11-02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D0CCF4-DEA4-42D4-83C9-628D2D912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9E2058-07D6-42DA-885E-8CB3FEBE6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A578-23B4-462E-9A1B-EEA02CBBD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058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6A27BE-0689-458B-98B8-EDCB6EC92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0529D0-4632-48C1-9319-0D109A4EC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93B183-1F77-4D7F-9478-C01EF6328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C3CE-B3BE-4193-B7CD-007BC062B0EA}" type="datetimeFigureOut">
              <a:rPr lang="zh-CN" altLang="en-US" smtClean="0"/>
              <a:t>2023-11-02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4DE519-ED9D-409E-B0B0-D761B3F2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5CF55F-0C71-4D7E-A33F-C0087A070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A578-23B4-462E-9A1B-EEA02CBBD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477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AEA256-A391-46B9-AEA2-41E8B8F6C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67BC73-6D58-4DE5-8A06-7E7147BE9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BA619E-8C3D-48FB-935B-0AC0D5BF3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C3CE-B3BE-4193-B7CD-007BC062B0EA}" type="datetimeFigureOut">
              <a:rPr lang="zh-CN" altLang="en-US" smtClean="0"/>
              <a:t>2023-11-02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DF71A0-737C-42B7-8E7D-1AF5B40D0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6EB6EB-06DB-41B8-BCBC-1F9EA061C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A578-23B4-462E-9A1B-EEA02CBBD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316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AA1545-919B-4F0E-887C-B91091712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6EF49F-3AF8-42AD-A5E1-154F61C266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D8231A-3C31-49B1-B7C1-85A0F12DE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334C21-F8AD-4246-B8A3-F3E3C6497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C3CE-B3BE-4193-B7CD-007BC062B0EA}" type="datetimeFigureOut">
              <a:rPr lang="zh-CN" altLang="en-US" smtClean="0"/>
              <a:t>2023-11-02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45C9C3-A7E4-497B-8CB2-D599DF282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39386A-E62B-4877-B508-4B39D5736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A578-23B4-462E-9A1B-EEA02CBBD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838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5CD61A-7425-4B69-B163-AB646B09C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1E3E6C-4F8E-4D05-A316-978D631FB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2FBCD3-DE55-4EA8-BD01-CD04589E3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663226-D607-46E6-BE64-A5054334F4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660E7A2-5259-417F-AD52-8EBCB889AF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DD4DCE1-3F7F-44D1-94A7-94B5F2C86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C3CE-B3BE-4193-B7CD-007BC062B0EA}" type="datetimeFigureOut">
              <a:rPr lang="zh-CN" altLang="en-US" smtClean="0"/>
              <a:t>2023-11-02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51ED5A8-729B-4F6E-823A-F2D223CF4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B414FF-88A7-47F2-A45E-25C617F35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A578-23B4-462E-9A1B-EEA02CBBD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848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F4E750-C9E6-4756-81FF-0DA722D90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BBC814-E762-445D-8D42-A9C56DCE9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C3CE-B3BE-4193-B7CD-007BC062B0EA}" type="datetimeFigureOut">
              <a:rPr lang="zh-CN" altLang="en-US" smtClean="0"/>
              <a:t>2023-11-02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F94E41-D02D-4DC1-BC0D-0BD48335C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2D5646-9174-4D43-85B3-83D78E675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A578-23B4-462E-9A1B-EEA02CBBD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010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A7636C-DFCD-419D-9E0C-0C3C054D6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C3CE-B3BE-4193-B7CD-007BC062B0EA}" type="datetimeFigureOut">
              <a:rPr lang="zh-CN" altLang="en-US" smtClean="0"/>
              <a:t>2023-11-02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0CCA5C5-F23F-41A2-9540-5F50988CA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9B8513-B144-4A77-B92D-7A7B6C35F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A578-23B4-462E-9A1B-EEA02CBBD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981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19B0D1-182C-465E-AF81-6F8B69407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4C6BE0-D954-447D-A0BF-036C36E90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7441B3-4B96-4580-AB1D-1625DE2974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BCA5B5-4017-4411-9070-DB2D7FFC4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C3CE-B3BE-4193-B7CD-007BC062B0EA}" type="datetimeFigureOut">
              <a:rPr lang="zh-CN" altLang="en-US" smtClean="0"/>
              <a:t>2023-11-02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4C8A4C-B725-415B-B04E-382A2CD01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551F8E-CAE6-4F7D-ADEB-EBB9CA72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A578-23B4-462E-9A1B-EEA02CBBD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13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28A366-9B14-4FD9-837C-CA0C280E7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B36BB0F-A110-488D-960E-F012791815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20B41E-9E30-4F9D-BC6C-A0492C817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D5D392-52D5-4D69-8008-B5943AD66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C3CE-B3BE-4193-B7CD-007BC062B0EA}" type="datetimeFigureOut">
              <a:rPr lang="zh-CN" altLang="en-US" smtClean="0"/>
              <a:t>2023-11-02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7EFD60-D208-4A58-8EE3-CE61E6F6D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D56F66-107F-43E9-A25E-369EB6EE6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A578-23B4-462E-9A1B-EEA02CBBD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27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304ACC9-F42C-48E5-97BC-D74002B15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162001-9A0B-48B8-A0C4-40DF62B16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1EFDC2-A3F4-4BBE-A1FD-D6FC9C891E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DC3CE-B3BE-4193-B7CD-007BC062B0EA}" type="datetimeFigureOut">
              <a:rPr lang="zh-CN" altLang="en-US" smtClean="0"/>
              <a:t>2023-11-02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FB9511-C29A-4525-9CB9-14458C22A8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DBB35E-F99D-4F04-89F6-BB0A62553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8A578-23B4-462E-9A1B-EEA02CBBD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370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4EA2DE-BA76-40D0-A065-026CEB17F7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问题处理清单及跟踪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8E4DC5-990A-46B4-AA76-2118335A5F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作业指导书</a:t>
            </a:r>
            <a:endParaRPr lang="en-US" altLang="zh-CN" dirty="0"/>
          </a:p>
          <a:p>
            <a:r>
              <a:rPr lang="en-US" altLang="zh-CN" dirty="0"/>
              <a:t>——</a:t>
            </a:r>
            <a:r>
              <a:rPr lang="zh-CN" altLang="en-US" dirty="0"/>
              <a:t>软件版本规划和控制</a:t>
            </a:r>
          </a:p>
        </p:txBody>
      </p:sp>
    </p:spTree>
    <p:extLst>
      <p:ext uri="{BB962C8B-B14F-4D97-AF65-F5344CB8AC3E}">
        <p14:creationId xmlns:p14="http://schemas.microsoft.com/office/powerpoint/2010/main" val="3556835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图: 磁盘 2">
            <a:extLst>
              <a:ext uri="{FF2B5EF4-FFF2-40B4-BE49-F238E27FC236}">
                <a16:creationId xmlns:a16="http://schemas.microsoft.com/office/drawing/2014/main" id="{C27364AB-DF09-8B3C-CE28-780E11F6DAC5}"/>
              </a:ext>
            </a:extLst>
          </p:cNvPr>
          <p:cNvSpPr/>
          <p:nvPr/>
        </p:nvSpPr>
        <p:spPr>
          <a:xfrm>
            <a:off x="4922268" y="1443714"/>
            <a:ext cx="2237362" cy="798019"/>
          </a:xfrm>
          <a:prstGeom prst="flowChartMagneticDisk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版本库</a:t>
            </a:r>
          </a:p>
        </p:txBody>
      </p:sp>
      <p:sp>
        <p:nvSpPr>
          <p:cNvPr id="4" name="流程图: 磁盘 3">
            <a:extLst>
              <a:ext uri="{FF2B5EF4-FFF2-40B4-BE49-F238E27FC236}">
                <a16:creationId xmlns:a16="http://schemas.microsoft.com/office/drawing/2014/main" id="{479C9416-DD60-7E4F-0664-201BC02B5A4F}"/>
              </a:ext>
            </a:extLst>
          </p:cNvPr>
          <p:cNvSpPr/>
          <p:nvPr/>
        </p:nvSpPr>
        <p:spPr>
          <a:xfrm>
            <a:off x="4922268" y="4493035"/>
            <a:ext cx="2237362" cy="798019"/>
          </a:xfrm>
          <a:prstGeom prst="flowChartMagneticDisk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备份库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918497B-F25B-E5F6-6692-F67819C9F45B}"/>
              </a:ext>
            </a:extLst>
          </p:cNvPr>
          <p:cNvSpPr/>
          <p:nvPr/>
        </p:nvSpPr>
        <p:spPr>
          <a:xfrm>
            <a:off x="328329" y="2530457"/>
            <a:ext cx="1665841" cy="167385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23-10-01</a:t>
            </a:r>
            <a:r>
              <a:rPr lang="zh-CN" altLang="en-US" dirty="0"/>
              <a:t>批次需求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2C5F4B7-C00A-D3DF-43BB-4DE3527E8567}"/>
              </a:ext>
            </a:extLst>
          </p:cNvPr>
          <p:cNvCxnSpPr>
            <a:cxnSpLocks/>
          </p:cNvCxnSpPr>
          <p:nvPr/>
        </p:nvCxnSpPr>
        <p:spPr>
          <a:xfrm>
            <a:off x="1994170" y="3367384"/>
            <a:ext cx="6805448" cy="8978"/>
          </a:xfrm>
          <a:prstGeom prst="straightConnector1">
            <a:avLst/>
          </a:prstGeom>
          <a:ln w="19050"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2FDFC754-8CF5-685A-288D-77097901644A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rot="10800000" flipV="1">
            <a:off x="3565238" y="1842723"/>
            <a:ext cx="1357031" cy="140458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015CF5DF-CE86-22BA-0173-DAEC6E03204F}"/>
              </a:ext>
            </a:extLst>
          </p:cNvPr>
          <p:cNvSpPr/>
          <p:nvPr/>
        </p:nvSpPr>
        <p:spPr>
          <a:xfrm>
            <a:off x="8799618" y="2530457"/>
            <a:ext cx="1665841" cy="167385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23-10-15</a:t>
            </a:r>
            <a:r>
              <a:rPr lang="zh-CN" altLang="en-US" dirty="0"/>
              <a:t>版本发布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1E9BB36-8CFE-F89F-6DEE-6A0F179C2658}"/>
              </a:ext>
            </a:extLst>
          </p:cNvPr>
          <p:cNvSpPr/>
          <p:nvPr/>
        </p:nvSpPr>
        <p:spPr>
          <a:xfrm>
            <a:off x="3454400" y="3247313"/>
            <a:ext cx="221673" cy="24014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851D898-F811-E0F3-6C5C-7A31E93B7907}"/>
              </a:ext>
            </a:extLst>
          </p:cNvPr>
          <p:cNvSpPr/>
          <p:nvPr/>
        </p:nvSpPr>
        <p:spPr>
          <a:xfrm>
            <a:off x="4702733" y="3247313"/>
            <a:ext cx="221673" cy="24014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B9CC877-BB10-3A62-30FF-32B9023A4BF4}"/>
              </a:ext>
            </a:extLst>
          </p:cNvPr>
          <p:cNvSpPr/>
          <p:nvPr/>
        </p:nvSpPr>
        <p:spPr>
          <a:xfrm>
            <a:off x="5892086" y="3247313"/>
            <a:ext cx="221673" cy="24014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CF36644-A3D4-E123-997E-D32EBEE89BC4}"/>
              </a:ext>
            </a:extLst>
          </p:cNvPr>
          <p:cNvSpPr/>
          <p:nvPr/>
        </p:nvSpPr>
        <p:spPr>
          <a:xfrm>
            <a:off x="6937957" y="3247313"/>
            <a:ext cx="221673" cy="24014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00D9E7C8-74AD-A842-2888-E93EF9F83596}"/>
              </a:ext>
            </a:extLst>
          </p:cNvPr>
          <p:cNvSpPr/>
          <p:nvPr/>
        </p:nvSpPr>
        <p:spPr>
          <a:xfrm>
            <a:off x="7953490" y="3247313"/>
            <a:ext cx="221673" cy="24014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EC3404E-4463-8C2D-94D4-D88C83B8D7AC}"/>
              </a:ext>
            </a:extLst>
          </p:cNvPr>
          <p:cNvSpPr/>
          <p:nvPr/>
        </p:nvSpPr>
        <p:spPr>
          <a:xfrm>
            <a:off x="2444687" y="3247313"/>
            <a:ext cx="221673" cy="24014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91690D1E-9BF8-F240-1A23-1F60096DCC4E}"/>
              </a:ext>
            </a:extLst>
          </p:cNvPr>
          <p:cNvSpPr/>
          <p:nvPr/>
        </p:nvSpPr>
        <p:spPr>
          <a:xfrm>
            <a:off x="11029874" y="3247313"/>
            <a:ext cx="221673" cy="24014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91BDCC8-1817-FFD1-A692-EE845CA75FFD}"/>
              </a:ext>
            </a:extLst>
          </p:cNvPr>
          <p:cNvCxnSpPr>
            <a:cxnSpLocks/>
          </p:cNvCxnSpPr>
          <p:nvPr/>
        </p:nvCxnSpPr>
        <p:spPr>
          <a:xfrm>
            <a:off x="10465459" y="3367384"/>
            <a:ext cx="564415" cy="0"/>
          </a:xfrm>
          <a:prstGeom prst="straightConnector1">
            <a:avLst/>
          </a:prstGeom>
          <a:ln w="19050"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B8BC2B59-0077-C593-FA76-C9FB86B0F360}"/>
              </a:ext>
            </a:extLst>
          </p:cNvPr>
          <p:cNvCxnSpPr>
            <a:cxnSpLocks/>
            <a:stCxn id="7" idx="4"/>
          </p:cNvCxnSpPr>
          <p:nvPr/>
        </p:nvCxnSpPr>
        <p:spPr>
          <a:xfrm rot="16200000" flipH="1">
            <a:off x="4546575" y="3754450"/>
            <a:ext cx="1125651" cy="591660"/>
          </a:xfrm>
          <a:prstGeom prst="curvedConnector3">
            <a:avLst>
              <a:gd name="adj1" fmla="val 50000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1B88332E-D6CF-D18D-754C-3BDC40D5EE79}"/>
              </a:ext>
            </a:extLst>
          </p:cNvPr>
          <p:cNvSpPr txBox="1"/>
          <p:nvPr/>
        </p:nvSpPr>
        <p:spPr>
          <a:xfrm>
            <a:off x="5406962" y="5378004"/>
            <a:ext cx="1107996" cy="36933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增量备份</a:t>
            </a:r>
          </a:p>
        </p:txBody>
      </p: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2BCFC091-25CB-ECA6-8BD4-84B64741030A}"/>
              </a:ext>
            </a:extLst>
          </p:cNvPr>
          <p:cNvCxnSpPr>
            <a:cxnSpLocks/>
            <a:stCxn id="9" idx="4"/>
          </p:cNvCxnSpPr>
          <p:nvPr/>
        </p:nvCxnSpPr>
        <p:spPr>
          <a:xfrm rot="5400000">
            <a:off x="5414888" y="3998124"/>
            <a:ext cx="1098705" cy="77366"/>
          </a:xfrm>
          <a:prstGeom prst="curvedConnector3">
            <a:avLst>
              <a:gd name="adj1" fmla="val 50000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C669DB96-1FF4-BC21-D94F-C17A55E2F69C}"/>
              </a:ext>
            </a:extLst>
          </p:cNvPr>
          <p:cNvCxnSpPr>
            <a:cxnSpLocks/>
            <a:stCxn id="10" idx="4"/>
          </p:cNvCxnSpPr>
          <p:nvPr/>
        </p:nvCxnSpPr>
        <p:spPr>
          <a:xfrm rot="5400000">
            <a:off x="6148342" y="3712655"/>
            <a:ext cx="1125653" cy="675252"/>
          </a:xfrm>
          <a:prstGeom prst="curvedConnector3">
            <a:avLst>
              <a:gd name="adj1" fmla="val 50000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曲线 37">
            <a:extLst>
              <a:ext uri="{FF2B5EF4-FFF2-40B4-BE49-F238E27FC236}">
                <a16:creationId xmlns:a16="http://schemas.microsoft.com/office/drawing/2014/main" id="{FAE28F63-7AEF-7000-1D9F-5283A48E06B3}"/>
              </a:ext>
            </a:extLst>
          </p:cNvPr>
          <p:cNvCxnSpPr>
            <a:cxnSpLocks/>
            <a:stCxn id="12" idx="4"/>
          </p:cNvCxnSpPr>
          <p:nvPr/>
        </p:nvCxnSpPr>
        <p:spPr>
          <a:xfrm rot="5400000">
            <a:off x="6806953" y="3355731"/>
            <a:ext cx="1125651" cy="1389098"/>
          </a:xfrm>
          <a:prstGeom prst="curvedConnector2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曲线 40">
            <a:extLst>
              <a:ext uri="{FF2B5EF4-FFF2-40B4-BE49-F238E27FC236}">
                <a16:creationId xmlns:a16="http://schemas.microsoft.com/office/drawing/2014/main" id="{59B9FA8A-5AC8-CD53-BCA2-90D613CC1558}"/>
              </a:ext>
            </a:extLst>
          </p:cNvPr>
          <p:cNvCxnSpPr>
            <a:cxnSpLocks/>
            <a:stCxn id="18" idx="0"/>
            <a:endCxn id="3" idx="4"/>
          </p:cNvCxnSpPr>
          <p:nvPr/>
        </p:nvCxnSpPr>
        <p:spPr>
          <a:xfrm rot="16200000" flipV="1">
            <a:off x="8447877" y="554478"/>
            <a:ext cx="1404589" cy="398108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标题 1">
            <a:extLst>
              <a:ext uri="{FF2B5EF4-FFF2-40B4-BE49-F238E27FC236}">
                <a16:creationId xmlns:a16="http://schemas.microsoft.com/office/drawing/2014/main" id="{D7823C94-E47B-677C-BFCC-3574F2831CE5}"/>
              </a:ext>
            </a:extLst>
          </p:cNvPr>
          <p:cNvSpPr txBox="1">
            <a:spLocks/>
          </p:cNvSpPr>
          <p:nvPr/>
        </p:nvSpPr>
        <p:spPr>
          <a:xfrm>
            <a:off x="838200" y="321226"/>
            <a:ext cx="10515600" cy="7017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模块开发策略：签出期间排故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A30B12E1-552A-14D2-549B-6D66F94A1DF9}"/>
              </a:ext>
            </a:extLst>
          </p:cNvPr>
          <p:cNvSpPr/>
          <p:nvPr/>
        </p:nvSpPr>
        <p:spPr>
          <a:xfrm>
            <a:off x="3861425" y="5747336"/>
            <a:ext cx="382328" cy="39901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B2BCB83-0497-E612-AA64-81076D2B2747}"/>
              </a:ext>
            </a:extLst>
          </p:cNvPr>
          <p:cNvCxnSpPr>
            <a:cxnSpLocks/>
          </p:cNvCxnSpPr>
          <p:nvPr/>
        </p:nvCxnSpPr>
        <p:spPr>
          <a:xfrm flipV="1">
            <a:off x="4243753" y="5936463"/>
            <a:ext cx="3258026" cy="6919"/>
          </a:xfrm>
          <a:prstGeom prst="straightConnector1">
            <a:avLst/>
          </a:prstGeom>
          <a:ln w="19050"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DDD729C3-FAC9-AB0D-C050-4E103301ED4C}"/>
              </a:ext>
            </a:extLst>
          </p:cNvPr>
          <p:cNvSpPr/>
          <p:nvPr/>
        </p:nvSpPr>
        <p:spPr>
          <a:xfrm>
            <a:off x="7501779" y="5740417"/>
            <a:ext cx="382328" cy="39901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072F4A4D-81DD-80ED-14F2-541657A2E0A6}"/>
              </a:ext>
            </a:extLst>
          </p:cNvPr>
          <p:cNvCxnSpPr>
            <a:cxnSpLocks/>
            <a:stCxn id="3" idx="2"/>
            <a:endCxn id="2" idx="0"/>
          </p:cNvCxnSpPr>
          <p:nvPr/>
        </p:nvCxnSpPr>
        <p:spPr>
          <a:xfrm rot="10800000" flipV="1">
            <a:off x="4052590" y="1842724"/>
            <a:ext cx="869679" cy="390461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1854A979-D76E-516B-FB92-E0BAA6A11CA0}"/>
              </a:ext>
            </a:extLst>
          </p:cNvPr>
          <p:cNvSpPr txBox="1"/>
          <p:nvPr/>
        </p:nvSpPr>
        <p:spPr>
          <a:xfrm>
            <a:off x="3729423" y="620595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排故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E033731-D799-4223-6778-59ACB898AF7E}"/>
              </a:ext>
            </a:extLst>
          </p:cNvPr>
          <p:cNvSpPr txBox="1"/>
          <p:nvPr/>
        </p:nvSpPr>
        <p:spPr>
          <a:xfrm>
            <a:off x="7369778" y="62332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修复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890C947-72BE-4EEB-E07A-D1E6C13E0655}"/>
              </a:ext>
            </a:extLst>
          </p:cNvPr>
          <p:cNvSpPr txBox="1"/>
          <p:nvPr/>
        </p:nvSpPr>
        <p:spPr>
          <a:xfrm>
            <a:off x="2318741" y="501991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下载到临时目录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57C22540-DCD3-72A1-C126-634B54E2C3C5}"/>
              </a:ext>
            </a:extLst>
          </p:cNvPr>
          <p:cNvCxnSpPr>
            <a:cxnSpLocks/>
            <a:stCxn id="21" idx="0"/>
            <a:endCxn id="50" idx="4"/>
          </p:cNvCxnSpPr>
          <p:nvPr/>
        </p:nvCxnSpPr>
        <p:spPr>
          <a:xfrm flipV="1">
            <a:off x="7692943" y="3502136"/>
            <a:ext cx="1" cy="2238281"/>
          </a:xfrm>
          <a:prstGeom prst="straightConnector1">
            <a:avLst/>
          </a:prstGeom>
          <a:ln w="19050"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2787EE24-5FEA-335E-17F5-B768C3A52671}"/>
              </a:ext>
            </a:extLst>
          </p:cNvPr>
          <p:cNvSpPr/>
          <p:nvPr/>
        </p:nvSpPr>
        <p:spPr>
          <a:xfrm>
            <a:off x="7582107" y="3261994"/>
            <a:ext cx="221673" cy="24014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6C8CAF7C-76D3-2FFE-E755-23BE924985E0}"/>
              </a:ext>
            </a:extLst>
          </p:cNvPr>
          <p:cNvSpPr txBox="1"/>
          <p:nvPr/>
        </p:nvSpPr>
        <p:spPr>
          <a:xfrm>
            <a:off x="7121567" y="28165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合并代码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2CDBD4C-1867-B1EA-AD49-402EDAA5E402}"/>
              </a:ext>
            </a:extLst>
          </p:cNvPr>
          <p:cNvSpPr txBox="1"/>
          <p:nvPr/>
        </p:nvSpPr>
        <p:spPr>
          <a:xfrm>
            <a:off x="7931776" y="35449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安排复测</a:t>
            </a: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17D9544F-5577-4758-E740-A5B38A70492C}"/>
              </a:ext>
            </a:extLst>
          </p:cNvPr>
          <p:cNvSpPr/>
          <p:nvPr/>
        </p:nvSpPr>
        <p:spPr>
          <a:xfrm>
            <a:off x="8324873" y="3256291"/>
            <a:ext cx="221673" cy="24014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C4B7CD12-C725-CA0F-18D3-5C2D3387639E}"/>
              </a:ext>
            </a:extLst>
          </p:cNvPr>
          <p:cNvSpPr/>
          <p:nvPr/>
        </p:nvSpPr>
        <p:spPr>
          <a:xfrm>
            <a:off x="4887727" y="5819851"/>
            <a:ext cx="221673" cy="24014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C124CF2E-7C44-3395-0B4D-C8FAB75B9510}"/>
              </a:ext>
            </a:extLst>
          </p:cNvPr>
          <p:cNvSpPr/>
          <p:nvPr/>
        </p:nvSpPr>
        <p:spPr>
          <a:xfrm>
            <a:off x="5642537" y="5819851"/>
            <a:ext cx="221673" cy="24014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F268FF90-DD6D-15F4-466C-61B2D009BE5A}"/>
              </a:ext>
            </a:extLst>
          </p:cNvPr>
          <p:cNvSpPr/>
          <p:nvPr/>
        </p:nvSpPr>
        <p:spPr>
          <a:xfrm>
            <a:off x="6525295" y="5819851"/>
            <a:ext cx="221673" cy="24014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连接符: 曲线 59">
            <a:extLst>
              <a:ext uri="{FF2B5EF4-FFF2-40B4-BE49-F238E27FC236}">
                <a16:creationId xmlns:a16="http://schemas.microsoft.com/office/drawing/2014/main" id="{2D351B12-9FAA-5BA4-A10B-50052F90A6EE}"/>
              </a:ext>
            </a:extLst>
          </p:cNvPr>
          <p:cNvCxnSpPr>
            <a:cxnSpLocks/>
            <a:stCxn id="57" idx="0"/>
          </p:cNvCxnSpPr>
          <p:nvPr/>
        </p:nvCxnSpPr>
        <p:spPr>
          <a:xfrm rot="5400000" flipH="1" flipV="1">
            <a:off x="4906054" y="5274531"/>
            <a:ext cx="637831" cy="4528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连接符: 曲线 62">
            <a:extLst>
              <a:ext uri="{FF2B5EF4-FFF2-40B4-BE49-F238E27FC236}">
                <a16:creationId xmlns:a16="http://schemas.microsoft.com/office/drawing/2014/main" id="{595FD316-EE12-ECA3-B23F-280C8E9EB33E}"/>
              </a:ext>
            </a:extLst>
          </p:cNvPr>
          <p:cNvCxnSpPr>
            <a:cxnSpLocks/>
            <a:stCxn id="58" idx="0"/>
          </p:cNvCxnSpPr>
          <p:nvPr/>
        </p:nvCxnSpPr>
        <p:spPr>
          <a:xfrm rot="5400000" flipH="1" flipV="1">
            <a:off x="5482080" y="5413197"/>
            <a:ext cx="677948" cy="1353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连接符: 曲线 66">
            <a:extLst>
              <a:ext uri="{FF2B5EF4-FFF2-40B4-BE49-F238E27FC236}">
                <a16:creationId xmlns:a16="http://schemas.microsoft.com/office/drawing/2014/main" id="{773D5126-869A-17F0-6020-A59F39C62B89}"/>
              </a:ext>
            </a:extLst>
          </p:cNvPr>
          <p:cNvCxnSpPr>
            <a:cxnSpLocks/>
            <a:stCxn id="59" idx="0"/>
          </p:cNvCxnSpPr>
          <p:nvPr/>
        </p:nvCxnSpPr>
        <p:spPr>
          <a:xfrm rot="16200000" flipV="1">
            <a:off x="6160108" y="5343827"/>
            <a:ext cx="677948" cy="2741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>
            <a:extLst>
              <a:ext uri="{FF2B5EF4-FFF2-40B4-BE49-F238E27FC236}">
                <a16:creationId xmlns:a16="http://schemas.microsoft.com/office/drawing/2014/main" id="{1DDD599A-A6C0-8FCE-0713-BF65AC7E5C7F}"/>
              </a:ext>
            </a:extLst>
          </p:cNvPr>
          <p:cNvSpPr/>
          <p:nvPr/>
        </p:nvSpPr>
        <p:spPr>
          <a:xfrm>
            <a:off x="2824711" y="5816392"/>
            <a:ext cx="221673" cy="24014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702C98DB-B8F0-4861-1242-A55F0EEB0503}"/>
              </a:ext>
            </a:extLst>
          </p:cNvPr>
          <p:cNvCxnSpPr>
            <a:cxnSpLocks/>
            <a:stCxn id="71" idx="6"/>
            <a:endCxn id="2" idx="2"/>
          </p:cNvCxnSpPr>
          <p:nvPr/>
        </p:nvCxnSpPr>
        <p:spPr>
          <a:xfrm>
            <a:off x="3046384" y="5936463"/>
            <a:ext cx="815041" cy="10378"/>
          </a:xfrm>
          <a:prstGeom prst="straightConnector1">
            <a:avLst/>
          </a:prstGeom>
          <a:ln w="19050"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74855E7D-24D6-3C88-1CA1-D8BF6F0A5D94}"/>
              </a:ext>
            </a:extLst>
          </p:cNvPr>
          <p:cNvSpPr txBox="1"/>
          <p:nvPr/>
        </p:nvSpPr>
        <p:spPr>
          <a:xfrm>
            <a:off x="2612381" y="62101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接故</a:t>
            </a:r>
          </a:p>
        </p:txBody>
      </p:sp>
    </p:spTree>
    <p:extLst>
      <p:ext uri="{BB962C8B-B14F-4D97-AF65-F5344CB8AC3E}">
        <p14:creationId xmlns:p14="http://schemas.microsoft.com/office/powerpoint/2010/main" val="3217261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0BE157A-1944-9CE0-F9C9-DA3537C9595C}"/>
              </a:ext>
            </a:extLst>
          </p:cNvPr>
          <p:cNvSpPr txBox="1"/>
          <p:nvPr/>
        </p:nvSpPr>
        <p:spPr>
          <a:xfrm>
            <a:off x="838200" y="1178599"/>
            <a:ext cx="10611255" cy="337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这里提供的开发规范，是均衡利弊后的考虑，可参考采纳 ：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/>
              <a:t>如果同一个问题由两人以上处理，只要分工合理，各自签出自己负责的文档进行工作，可以互不干扰。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/>
              <a:t>需求分析师要分析和记录好问题和问题之间的上下游关系、问题和模块之间的对应关系、模块和模块之间的关联关系，基于此来对任务进度做跟踪，和客户讨论确定发版范围（问题清单里哪些已具备发版条件，哪些有关联需当期或延期一起发版）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/>
              <a:t>关联模块，无法分拆上线，只要其中有一个模块未测试或验证通过，就应该一并延期到后续进行发版。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/>
              <a:t>如果下一批采集到的问题有涉及到当前正在处理的模块，赶不上本次的开发计划或无法插队，应该说服客户，只能等到本次升级完成后，安排到次一轮的升级计划中。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72C3EFBE-B651-8D45-BA2F-26C62F3114D2}"/>
              </a:ext>
            </a:extLst>
          </p:cNvPr>
          <p:cNvSpPr txBox="1">
            <a:spLocks/>
          </p:cNvSpPr>
          <p:nvPr/>
        </p:nvSpPr>
        <p:spPr>
          <a:xfrm>
            <a:off x="838200" y="321226"/>
            <a:ext cx="10515600" cy="7017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模块升级策略：小瀑布不交替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0864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3AA04-3D70-46A3-8D3D-FB1CA9218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1226"/>
            <a:ext cx="10515600" cy="701731"/>
          </a:xfrm>
        </p:spPr>
        <p:txBody>
          <a:bodyPr>
            <a:spAutoFit/>
          </a:bodyPr>
          <a:lstStyle/>
          <a:p>
            <a:r>
              <a:rPr lang="zh-CN" altLang="en-US" dirty="0"/>
              <a:t>模块升级策略：小瀑布不交替</a:t>
            </a:r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F16817ED-EB92-D479-47F0-7422B0B00B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91" y="1147262"/>
            <a:ext cx="11739418" cy="5710738"/>
          </a:xfrm>
          <a:prstGeom prst="rect">
            <a:avLst/>
          </a:prstGeom>
        </p:spPr>
      </p:pic>
      <p:sp>
        <p:nvSpPr>
          <p:cNvPr id="57" name="椭圆 56">
            <a:extLst>
              <a:ext uri="{FF2B5EF4-FFF2-40B4-BE49-F238E27FC236}">
                <a16:creationId xmlns:a16="http://schemas.microsoft.com/office/drawing/2014/main" id="{0449E0DB-4617-1D51-667C-845342BA8875}"/>
              </a:ext>
            </a:extLst>
          </p:cNvPr>
          <p:cNvSpPr/>
          <p:nvPr/>
        </p:nvSpPr>
        <p:spPr>
          <a:xfrm>
            <a:off x="5588001" y="3509818"/>
            <a:ext cx="147782" cy="1385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696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0BE157A-1944-9CE0-F9C9-DA3537C9595C}"/>
              </a:ext>
            </a:extLst>
          </p:cNvPr>
          <p:cNvSpPr txBox="1"/>
          <p:nvPr/>
        </p:nvSpPr>
        <p:spPr>
          <a:xfrm>
            <a:off x="838200" y="1178599"/>
            <a:ext cx="10611255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这里提供的开发规范，是均衡利弊后的考虑，可参考采纳 ：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/>
              <a:t>所谓“模块”，本文</a:t>
            </a:r>
            <a:r>
              <a:rPr lang="zh-CN" altLang="en-US" sz="1800" dirty="0"/>
              <a:t>特指可切割出来纳入本次问题处理工作的最小范围的代码文件、工程文件等的集合。</a:t>
            </a:r>
            <a:endParaRPr lang="en-US" altLang="zh-CN" sz="18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/>
              <a:t>模块的边界范围应该尽可能小，如果变得越来越庞大，有必要通过代码重构等设计技巧进行拆解重组。</a:t>
            </a:r>
            <a:endParaRPr lang="en-US" altLang="zh-CN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72C3EFBE-B651-8D45-BA2F-26C62F3114D2}"/>
              </a:ext>
            </a:extLst>
          </p:cNvPr>
          <p:cNvSpPr txBox="1">
            <a:spLocks/>
          </p:cNvSpPr>
          <p:nvPr/>
        </p:nvSpPr>
        <p:spPr>
          <a:xfrm>
            <a:off x="838200" y="321226"/>
            <a:ext cx="10515600" cy="7017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模块升级策略：小模块靠重构</a:t>
            </a:r>
          </a:p>
        </p:txBody>
      </p:sp>
    </p:spTree>
    <p:extLst>
      <p:ext uri="{BB962C8B-B14F-4D97-AF65-F5344CB8AC3E}">
        <p14:creationId xmlns:p14="http://schemas.microsoft.com/office/powerpoint/2010/main" val="1693509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7E7016D-F20C-4F34-8A19-F1C79881003D}"/>
              </a:ext>
            </a:extLst>
          </p:cNvPr>
          <p:cNvSpPr txBox="1"/>
          <p:nvPr/>
        </p:nvSpPr>
        <p:spPr>
          <a:xfrm>
            <a:off x="2986432" y="2838967"/>
            <a:ext cx="6219135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附件一：在</a:t>
            </a:r>
            <a:r>
              <a:rPr lang="en-US" altLang="zh-CN" sz="2400" dirty="0"/>
              <a:t>VS</a:t>
            </a:r>
            <a:r>
              <a:rPr lang="zh-CN" altLang="en-US" sz="2400" dirty="0"/>
              <a:t>工具上配置</a:t>
            </a:r>
            <a:r>
              <a:rPr lang="en-US" altLang="zh-CN" sz="2400" dirty="0"/>
              <a:t>TFS</a:t>
            </a:r>
            <a:r>
              <a:rPr lang="zh-CN" altLang="en-US" sz="2400" dirty="0"/>
              <a:t>的“签出独占锁”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977275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3AA04-3D70-46A3-8D3D-FB1CA9218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1226"/>
            <a:ext cx="10515600" cy="701731"/>
          </a:xfrm>
        </p:spPr>
        <p:txBody>
          <a:bodyPr>
            <a:spAutoFit/>
          </a:bodyPr>
          <a:lstStyle/>
          <a:p>
            <a:r>
              <a:rPr lang="zh-CN" altLang="en-US" dirty="0"/>
              <a:t>模块开发策略：尽量减少分支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947F681-3947-3E83-1739-0AFBEA4E9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592" y="1062488"/>
            <a:ext cx="6556816" cy="579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053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3AA04-3D70-46A3-8D3D-FB1CA9218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1226"/>
            <a:ext cx="10515600" cy="701731"/>
          </a:xfrm>
        </p:spPr>
        <p:txBody>
          <a:bodyPr>
            <a:spAutoFit/>
          </a:bodyPr>
          <a:lstStyle/>
          <a:p>
            <a:r>
              <a:rPr lang="zh-CN" altLang="en-US" dirty="0"/>
              <a:t>模块开发策略：尽量减少分支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BB9CD59-01CA-3F9D-430A-B5C3807132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168" y="1515927"/>
            <a:ext cx="6515664" cy="464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294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3AA04-3D70-46A3-8D3D-FB1CA9218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1226"/>
            <a:ext cx="10515600" cy="701731"/>
          </a:xfrm>
        </p:spPr>
        <p:txBody>
          <a:bodyPr>
            <a:spAutoFit/>
          </a:bodyPr>
          <a:lstStyle/>
          <a:p>
            <a:r>
              <a:rPr lang="zh-CN" altLang="en-US" dirty="0"/>
              <a:t>模块开发策略：尽量减少分支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1B6724-4618-6421-FB57-293619CE5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743" y="1206518"/>
            <a:ext cx="6474513" cy="565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582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3AA04-3D70-46A3-8D3D-FB1CA9218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1226"/>
            <a:ext cx="10515600" cy="701731"/>
          </a:xfrm>
        </p:spPr>
        <p:txBody>
          <a:bodyPr>
            <a:spAutoFit/>
          </a:bodyPr>
          <a:lstStyle/>
          <a:p>
            <a:r>
              <a:rPr lang="zh-CN" altLang="en-US" dirty="0"/>
              <a:t>模块开发策略：尽量减少分支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61E5E19-28FC-295D-109E-C1B98A32B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769" y="1628619"/>
            <a:ext cx="6234462" cy="360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8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B7C6469-0D77-1F1D-AFF3-B3F849916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18" y="1299776"/>
            <a:ext cx="10861964" cy="540325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203AA04-3D70-46A3-8D3D-FB1CA9218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1226"/>
            <a:ext cx="10515600" cy="701731"/>
          </a:xfrm>
        </p:spPr>
        <p:txBody>
          <a:bodyPr>
            <a:spAutoFit/>
          </a:bodyPr>
          <a:lstStyle/>
          <a:p>
            <a:r>
              <a:rPr lang="zh-CN" altLang="en-US" dirty="0"/>
              <a:t>聚焦：软件版本规划和控制问题</a:t>
            </a:r>
          </a:p>
        </p:txBody>
      </p:sp>
    </p:spTree>
    <p:extLst>
      <p:ext uri="{BB962C8B-B14F-4D97-AF65-F5344CB8AC3E}">
        <p14:creationId xmlns:p14="http://schemas.microsoft.com/office/powerpoint/2010/main" val="2773476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3AA04-3D70-46A3-8D3D-FB1CA9218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1226"/>
            <a:ext cx="10515600" cy="701731"/>
          </a:xfrm>
        </p:spPr>
        <p:txBody>
          <a:bodyPr>
            <a:spAutoFit/>
          </a:bodyPr>
          <a:lstStyle/>
          <a:p>
            <a:r>
              <a:rPr lang="zh-CN" altLang="en-US" dirty="0"/>
              <a:t>版本升级过程：递进滚动式升级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8A242945-1F0A-C4E4-172B-5F998FFE45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2334"/>
            <a:ext cx="12192000" cy="5187950"/>
          </a:xfrm>
          <a:prstGeom prst="rect">
            <a:avLst/>
          </a:prstGeom>
        </p:spPr>
      </p:pic>
      <p:sp>
        <p:nvSpPr>
          <p:cNvPr id="27" name="平行四边形 26">
            <a:extLst>
              <a:ext uri="{FF2B5EF4-FFF2-40B4-BE49-F238E27FC236}">
                <a16:creationId xmlns:a16="http://schemas.microsoft.com/office/drawing/2014/main" id="{2D2C0898-5CA7-6C62-D9E1-CEB0E03E405A}"/>
              </a:ext>
            </a:extLst>
          </p:cNvPr>
          <p:cNvSpPr/>
          <p:nvPr/>
        </p:nvSpPr>
        <p:spPr>
          <a:xfrm rot="10800000" flipH="1">
            <a:off x="4586284" y="1816428"/>
            <a:ext cx="5055656" cy="1636439"/>
          </a:xfrm>
          <a:prstGeom prst="parallelogram">
            <a:avLst>
              <a:gd name="adj" fmla="val 142306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平行四边形 27">
            <a:extLst>
              <a:ext uri="{FF2B5EF4-FFF2-40B4-BE49-F238E27FC236}">
                <a16:creationId xmlns:a16="http://schemas.microsoft.com/office/drawing/2014/main" id="{D0DA4403-14BC-3418-AF0C-713C369DD866}"/>
              </a:ext>
            </a:extLst>
          </p:cNvPr>
          <p:cNvSpPr/>
          <p:nvPr/>
        </p:nvSpPr>
        <p:spPr>
          <a:xfrm rot="10800000" flipH="1">
            <a:off x="5914667" y="3709807"/>
            <a:ext cx="5055656" cy="1636439"/>
          </a:xfrm>
          <a:prstGeom prst="parallelogram">
            <a:avLst>
              <a:gd name="adj" fmla="val 142306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3962C96-877A-8A31-CA1E-847460153014}"/>
              </a:ext>
            </a:extLst>
          </p:cNvPr>
          <p:cNvSpPr txBox="1"/>
          <p:nvPr/>
        </p:nvSpPr>
        <p:spPr>
          <a:xfrm>
            <a:off x="6006116" y="18164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问题响应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4F65964-5D0B-9949-F483-069BBEFCE45D}"/>
              </a:ext>
            </a:extLst>
          </p:cNvPr>
          <p:cNvSpPr txBox="1"/>
          <p:nvPr/>
        </p:nvSpPr>
        <p:spPr>
          <a:xfrm>
            <a:off x="7391951" y="369073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问题响应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E2FDDB1-406F-8298-55D0-D614488557F8}"/>
              </a:ext>
            </a:extLst>
          </p:cNvPr>
          <p:cNvSpPr txBox="1"/>
          <p:nvPr/>
        </p:nvSpPr>
        <p:spPr>
          <a:xfrm>
            <a:off x="7554977" y="31026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问题解决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1F46EEC-4871-29B7-F9BC-8DFD1315FFA5}"/>
              </a:ext>
            </a:extLst>
          </p:cNvPr>
          <p:cNvSpPr txBox="1"/>
          <p:nvPr/>
        </p:nvSpPr>
        <p:spPr>
          <a:xfrm>
            <a:off x="8348937" y="49870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问题解决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62589CD-9CFA-16C8-C1C6-8C3C47E74912}"/>
              </a:ext>
            </a:extLst>
          </p:cNvPr>
          <p:cNvSpPr txBox="1"/>
          <p:nvPr/>
        </p:nvSpPr>
        <p:spPr>
          <a:xfrm>
            <a:off x="6856058" y="269879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问题处理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3C134B7-7BB1-AE81-409F-A5E7113EB287}"/>
              </a:ext>
            </a:extLst>
          </p:cNvPr>
          <p:cNvSpPr txBox="1"/>
          <p:nvPr/>
        </p:nvSpPr>
        <p:spPr>
          <a:xfrm>
            <a:off x="7964054" y="460817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问题处理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8D844F1-C039-B87C-66F2-47533FD0E479}"/>
              </a:ext>
            </a:extLst>
          </p:cNvPr>
          <p:cNvSpPr txBox="1"/>
          <p:nvPr/>
        </p:nvSpPr>
        <p:spPr>
          <a:xfrm>
            <a:off x="0" y="6604084"/>
            <a:ext cx="16658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人人有饭吃，天天有事做</a:t>
            </a:r>
          </a:p>
        </p:txBody>
      </p:sp>
    </p:spTree>
    <p:extLst>
      <p:ext uri="{BB962C8B-B14F-4D97-AF65-F5344CB8AC3E}">
        <p14:creationId xmlns:p14="http://schemas.microsoft.com/office/powerpoint/2010/main" val="3869552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3AA04-3D70-46A3-8D3D-FB1CA9218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1226"/>
            <a:ext cx="10515600" cy="701731"/>
          </a:xfrm>
        </p:spPr>
        <p:txBody>
          <a:bodyPr>
            <a:spAutoFit/>
          </a:bodyPr>
          <a:lstStyle/>
          <a:p>
            <a:r>
              <a:rPr lang="zh-CN" altLang="en-US" dirty="0"/>
              <a:t>问题处理策略：分解细化问题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10BC22F-C308-B07E-7C27-E803FEAA3174}"/>
              </a:ext>
            </a:extLst>
          </p:cNvPr>
          <p:cNvSpPr txBox="1"/>
          <p:nvPr/>
        </p:nvSpPr>
        <p:spPr>
          <a:xfrm>
            <a:off x="7066545" y="2972777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问题</a:t>
            </a:r>
            <a:r>
              <a:rPr lang="en-US" altLang="zh-CN" dirty="0"/>
              <a:t>1.1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AE9320F-8259-5AEF-0A83-B9470ACECCAF}"/>
              </a:ext>
            </a:extLst>
          </p:cNvPr>
          <p:cNvSpPr txBox="1"/>
          <p:nvPr/>
        </p:nvSpPr>
        <p:spPr>
          <a:xfrm>
            <a:off x="7066544" y="3586995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问题</a:t>
            </a:r>
            <a:r>
              <a:rPr lang="en-US" altLang="zh-CN" dirty="0"/>
              <a:t>1.2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5A05E86-48C1-775B-993B-4744AAA442B7}"/>
              </a:ext>
            </a:extLst>
          </p:cNvPr>
          <p:cNvSpPr txBox="1"/>
          <p:nvPr/>
        </p:nvSpPr>
        <p:spPr>
          <a:xfrm>
            <a:off x="9056981" y="2972777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模块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E5060B4-5410-968B-0EA4-DA4AB010C3F0}"/>
              </a:ext>
            </a:extLst>
          </p:cNvPr>
          <p:cNvSpPr txBox="1"/>
          <p:nvPr/>
        </p:nvSpPr>
        <p:spPr>
          <a:xfrm>
            <a:off x="9056981" y="3586995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模块</a:t>
            </a:r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C0C3F39-AEEC-255A-4DB1-5E245BC87B65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8007828" y="3157443"/>
            <a:ext cx="10491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79EF792-6887-1589-2651-727AFB154092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8007827" y="3771661"/>
            <a:ext cx="10491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B9DEEF36-6645-C089-AD85-6E1433FCE9FE}"/>
              </a:ext>
            </a:extLst>
          </p:cNvPr>
          <p:cNvSpPr txBox="1"/>
          <p:nvPr/>
        </p:nvSpPr>
        <p:spPr>
          <a:xfrm>
            <a:off x="1088685" y="297689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问题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1AF32BD0-D280-E721-8106-27C462A1A982}"/>
              </a:ext>
            </a:extLst>
          </p:cNvPr>
          <p:cNvSpPr txBox="1"/>
          <p:nvPr/>
        </p:nvSpPr>
        <p:spPr>
          <a:xfrm>
            <a:off x="3079121" y="2976891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模块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30E2FE0-7794-0A68-76BD-73D914CE8A9D}"/>
              </a:ext>
            </a:extLst>
          </p:cNvPr>
          <p:cNvSpPr txBox="1"/>
          <p:nvPr/>
        </p:nvSpPr>
        <p:spPr>
          <a:xfrm>
            <a:off x="3079121" y="3591109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模块</a:t>
            </a:r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6416ED16-2782-34ED-C9D9-782D9EF28173}"/>
              </a:ext>
            </a:extLst>
          </p:cNvPr>
          <p:cNvCxnSpPr>
            <a:cxnSpLocks/>
            <a:stCxn id="39" idx="3"/>
            <a:endCxn id="42" idx="1"/>
          </p:cNvCxnSpPr>
          <p:nvPr/>
        </p:nvCxnSpPr>
        <p:spPr>
          <a:xfrm>
            <a:off x="1856844" y="3161557"/>
            <a:ext cx="1222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1A9BF31-C97A-6CBC-95B5-C14CDA436131}"/>
              </a:ext>
            </a:extLst>
          </p:cNvPr>
          <p:cNvCxnSpPr>
            <a:cxnSpLocks/>
            <a:stCxn id="39" idx="3"/>
            <a:endCxn id="43" idx="1"/>
          </p:cNvCxnSpPr>
          <p:nvPr/>
        </p:nvCxnSpPr>
        <p:spPr>
          <a:xfrm>
            <a:off x="1856844" y="3161557"/>
            <a:ext cx="1222277" cy="614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箭头: 右 54">
            <a:extLst>
              <a:ext uri="{FF2B5EF4-FFF2-40B4-BE49-F238E27FC236}">
                <a16:creationId xmlns:a16="http://schemas.microsoft.com/office/drawing/2014/main" id="{5B7410CD-2689-58B2-7710-77A79A8F93D9}"/>
              </a:ext>
            </a:extLst>
          </p:cNvPr>
          <p:cNvSpPr/>
          <p:nvPr/>
        </p:nvSpPr>
        <p:spPr>
          <a:xfrm>
            <a:off x="4989445" y="3136507"/>
            <a:ext cx="960582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112C717A-A8D2-3714-0C5D-C09748E9F71F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9453885" y="3342109"/>
            <a:ext cx="0" cy="244886"/>
          </a:xfrm>
          <a:prstGeom prst="straightConnector1">
            <a:avLst/>
          </a:prstGeom>
          <a:ln>
            <a:prstDash val="lgDashDot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95A8BEC7-983B-0986-1EB4-B274DD9811CB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7537186" y="3342109"/>
            <a:ext cx="1" cy="244886"/>
          </a:xfrm>
          <a:prstGeom prst="straightConnector1">
            <a:avLst/>
          </a:prstGeom>
          <a:ln>
            <a:prstDash val="lgDashDot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D77D272-72D3-7A89-01EA-8A853249A0BC}"/>
              </a:ext>
            </a:extLst>
          </p:cNvPr>
          <p:cNvSpPr txBox="1"/>
          <p:nvPr/>
        </p:nvSpPr>
        <p:spPr>
          <a:xfrm>
            <a:off x="0" y="6604084"/>
            <a:ext cx="63401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注：所谓“模块”，本文特指可切割出来纳入本次问题处理工作的最小范围的代码文件、工程文件等的集合</a:t>
            </a:r>
          </a:p>
        </p:txBody>
      </p:sp>
    </p:spTree>
    <p:extLst>
      <p:ext uri="{BB962C8B-B14F-4D97-AF65-F5344CB8AC3E}">
        <p14:creationId xmlns:p14="http://schemas.microsoft.com/office/powerpoint/2010/main" val="2516000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3AA04-3D70-46A3-8D3D-FB1CA9218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1226"/>
            <a:ext cx="10515600" cy="701731"/>
          </a:xfrm>
        </p:spPr>
        <p:txBody>
          <a:bodyPr>
            <a:spAutoFit/>
          </a:bodyPr>
          <a:lstStyle/>
          <a:p>
            <a:r>
              <a:rPr lang="zh-CN" altLang="en-US" dirty="0"/>
              <a:t>问题处理策略：分析衍生问题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10BC22F-C308-B07E-7C27-E803FEAA3174}"/>
              </a:ext>
            </a:extLst>
          </p:cNvPr>
          <p:cNvSpPr txBox="1"/>
          <p:nvPr/>
        </p:nvSpPr>
        <p:spPr>
          <a:xfrm>
            <a:off x="2605822" y="389560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问题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5A05E86-48C1-775B-993B-4744AAA442B7}"/>
              </a:ext>
            </a:extLst>
          </p:cNvPr>
          <p:cNvSpPr txBox="1"/>
          <p:nvPr/>
        </p:nvSpPr>
        <p:spPr>
          <a:xfrm>
            <a:off x="4596258" y="3895603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模块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E5060B4-5410-968B-0EA4-DA4AB010C3F0}"/>
              </a:ext>
            </a:extLst>
          </p:cNvPr>
          <p:cNvSpPr txBox="1"/>
          <p:nvPr/>
        </p:nvSpPr>
        <p:spPr>
          <a:xfrm>
            <a:off x="4596257" y="4883605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模块</a:t>
            </a:r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C0C3F39-AEEC-255A-4DB1-5E245BC87B65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3373981" y="4080269"/>
            <a:ext cx="1222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79EF792-6887-1589-2651-727AFB15409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4993161" y="4264935"/>
            <a:ext cx="1" cy="618670"/>
          </a:xfrm>
          <a:prstGeom prst="straightConnector1">
            <a:avLst/>
          </a:prstGeom>
          <a:ln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9F4D7C13-97DB-32D9-834A-8FA337C0526C}"/>
              </a:ext>
            </a:extLst>
          </p:cNvPr>
          <p:cNvSpPr txBox="1"/>
          <p:nvPr/>
        </p:nvSpPr>
        <p:spPr>
          <a:xfrm>
            <a:off x="6612342" y="4883605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问题</a:t>
            </a:r>
            <a:r>
              <a:rPr lang="en-US" altLang="zh-CN" dirty="0"/>
              <a:t>2.2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34A0CFE-4E57-79A6-60AE-51E2CEA028C6}"/>
              </a:ext>
            </a:extLst>
          </p:cNvPr>
          <p:cNvCxnSpPr>
            <a:cxnSpLocks/>
            <a:stCxn id="7" idx="3"/>
            <a:endCxn id="19" idx="1"/>
          </p:cNvCxnSpPr>
          <p:nvPr/>
        </p:nvCxnSpPr>
        <p:spPr>
          <a:xfrm>
            <a:off x="5390064" y="5068271"/>
            <a:ext cx="1222278" cy="0"/>
          </a:xfrm>
          <a:prstGeom prst="straightConnector1">
            <a:avLst/>
          </a:prstGeom>
          <a:ln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C3C07565-25A2-9BA6-952E-765ACF4E59EE}"/>
              </a:ext>
            </a:extLst>
          </p:cNvPr>
          <p:cNvSpPr txBox="1"/>
          <p:nvPr/>
        </p:nvSpPr>
        <p:spPr>
          <a:xfrm>
            <a:off x="2605822" y="225363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问题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C930FE9-302B-1965-E880-B8D81F4AC7C7}"/>
              </a:ext>
            </a:extLst>
          </p:cNvPr>
          <p:cNvSpPr txBox="1"/>
          <p:nvPr/>
        </p:nvSpPr>
        <p:spPr>
          <a:xfrm>
            <a:off x="4596258" y="2253633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模块</a:t>
            </a:r>
            <a:r>
              <a:rPr lang="en-US" altLang="zh-CN" dirty="0"/>
              <a:t>A</a:t>
            </a:r>
            <a:endParaRPr lang="zh-CN" altLang="en-US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4A6AB89-DFDB-4F5B-AF6F-F898BD9F329F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3373981" y="2438299"/>
            <a:ext cx="1222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B31B3231-C70C-C017-E71D-A97808D427C3}"/>
              </a:ext>
            </a:extLst>
          </p:cNvPr>
          <p:cNvSpPr txBox="1"/>
          <p:nvPr/>
        </p:nvSpPr>
        <p:spPr>
          <a:xfrm>
            <a:off x="6612342" y="225363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问题</a:t>
            </a:r>
            <a:r>
              <a:rPr lang="en-US" altLang="zh-CN" dirty="0"/>
              <a:t>1.2</a:t>
            </a:r>
            <a:endParaRPr lang="zh-CN" altLang="en-US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EC41BE3-1161-7FAA-7CE9-A8EEBCBEA620}"/>
              </a:ext>
            </a:extLst>
          </p:cNvPr>
          <p:cNvCxnSpPr>
            <a:cxnSpLocks/>
            <a:stCxn id="23" idx="3"/>
            <a:endCxn id="27" idx="1"/>
          </p:cNvCxnSpPr>
          <p:nvPr/>
        </p:nvCxnSpPr>
        <p:spPr>
          <a:xfrm>
            <a:off x="5390065" y="2438299"/>
            <a:ext cx="1222277" cy="0"/>
          </a:xfrm>
          <a:prstGeom prst="straightConnector1">
            <a:avLst/>
          </a:prstGeom>
          <a:ln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曲线 37">
            <a:extLst>
              <a:ext uri="{FF2B5EF4-FFF2-40B4-BE49-F238E27FC236}">
                <a16:creationId xmlns:a16="http://schemas.microsoft.com/office/drawing/2014/main" id="{345E177C-1D42-D4B1-CF81-9ED305AD2232}"/>
              </a:ext>
            </a:extLst>
          </p:cNvPr>
          <p:cNvCxnSpPr>
            <a:stCxn id="27" idx="0"/>
            <a:endCxn id="23" idx="0"/>
          </p:cNvCxnSpPr>
          <p:nvPr/>
        </p:nvCxnSpPr>
        <p:spPr>
          <a:xfrm rot="16200000" flipV="1">
            <a:off x="6038073" y="1208722"/>
            <a:ext cx="12700" cy="208982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曲线 38">
            <a:extLst>
              <a:ext uri="{FF2B5EF4-FFF2-40B4-BE49-F238E27FC236}">
                <a16:creationId xmlns:a16="http://schemas.microsoft.com/office/drawing/2014/main" id="{48069B73-AAD0-2412-D436-A2050DA5A463}"/>
              </a:ext>
            </a:extLst>
          </p:cNvPr>
          <p:cNvCxnSpPr>
            <a:cxnSpLocks/>
            <a:stCxn id="19" idx="2"/>
            <a:endCxn id="7" idx="2"/>
          </p:cNvCxnSpPr>
          <p:nvPr/>
        </p:nvCxnSpPr>
        <p:spPr>
          <a:xfrm rot="5400000">
            <a:off x="6038073" y="4208026"/>
            <a:ext cx="12700" cy="2089823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1C36AB8E-EC7B-CD16-A4E8-F361EE7EF5B9}"/>
              </a:ext>
            </a:extLst>
          </p:cNvPr>
          <p:cNvSpPr txBox="1"/>
          <p:nvPr/>
        </p:nvSpPr>
        <p:spPr>
          <a:xfrm>
            <a:off x="0" y="6604084"/>
            <a:ext cx="63401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注：所谓“模块”，本文特指可切割出来纳入本次问题处理工作的最小范围的代码文件、工程文件等的集合</a:t>
            </a:r>
          </a:p>
        </p:txBody>
      </p:sp>
    </p:spTree>
    <p:extLst>
      <p:ext uri="{BB962C8B-B14F-4D97-AF65-F5344CB8AC3E}">
        <p14:creationId xmlns:p14="http://schemas.microsoft.com/office/powerpoint/2010/main" val="3194168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3AA04-3D70-46A3-8D3D-FB1CA9218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1226"/>
            <a:ext cx="10515600" cy="701731"/>
          </a:xfrm>
        </p:spPr>
        <p:txBody>
          <a:bodyPr>
            <a:spAutoFit/>
          </a:bodyPr>
          <a:lstStyle/>
          <a:p>
            <a:r>
              <a:rPr lang="zh-CN" altLang="en-US" dirty="0"/>
              <a:t>模块开发策略：分析模块耦合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B9A821C-D442-BB04-43E5-5E46CC7844A6}"/>
              </a:ext>
            </a:extLst>
          </p:cNvPr>
          <p:cNvSpPr txBox="1"/>
          <p:nvPr/>
        </p:nvSpPr>
        <p:spPr>
          <a:xfrm>
            <a:off x="5302393" y="320732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模块</a:t>
            </a: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F4D7C13-97DB-32D9-834A-8FA337C0526C}"/>
              </a:ext>
            </a:extLst>
          </p:cNvPr>
          <p:cNvSpPr txBox="1"/>
          <p:nvPr/>
        </p:nvSpPr>
        <p:spPr>
          <a:xfrm>
            <a:off x="5287164" y="4137739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模块</a:t>
            </a:r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E9B74A7-C003-FE13-FE5E-F1505496963B}"/>
              </a:ext>
            </a:extLst>
          </p:cNvPr>
          <p:cNvSpPr txBox="1"/>
          <p:nvPr/>
        </p:nvSpPr>
        <p:spPr>
          <a:xfrm>
            <a:off x="7281407" y="320732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模块</a:t>
            </a:r>
            <a:r>
              <a:rPr lang="en-US" altLang="zh-CN" dirty="0"/>
              <a:t>C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F74E9DB-67A5-1658-516E-C931DCC4360A}"/>
              </a:ext>
            </a:extLst>
          </p:cNvPr>
          <p:cNvCxnSpPr>
            <a:cxnSpLocks/>
          </p:cNvCxnSpPr>
          <p:nvPr/>
        </p:nvCxnSpPr>
        <p:spPr>
          <a:xfrm>
            <a:off x="6076964" y="3391995"/>
            <a:ext cx="1204443" cy="0"/>
          </a:xfrm>
          <a:prstGeom prst="straightConnector1">
            <a:avLst/>
          </a:prstGeom>
          <a:ln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F92655C-924C-D362-104E-2F31CDC97C44}"/>
              </a:ext>
            </a:extLst>
          </p:cNvPr>
          <p:cNvCxnSpPr>
            <a:cxnSpLocks/>
          </p:cNvCxnSpPr>
          <p:nvPr/>
        </p:nvCxnSpPr>
        <p:spPr>
          <a:xfrm flipV="1">
            <a:off x="5685871" y="3576661"/>
            <a:ext cx="0" cy="561078"/>
          </a:xfrm>
          <a:prstGeom prst="straightConnector1">
            <a:avLst/>
          </a:prstGeom>
          <a:ln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18BA9047-7164-64D0-9687-2A4365309760}"/>
              </a:ext>
            </a:extLst>
          </p:cNvPr>
          <p:cNvSpPr txBox="1"/>
          <p:nvPr/>
        </p:nvSpPr>
        <p:spPr>
          <a:xfrm>
            <a:off x="3330344" y="32073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问题</a:t>
            </a:r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EDB2CE3-817C-D526-368C-A21AEEDDFB5B}"/>
              </a:ext>
            </a:extLst>
          </p:cNvPr>
          <p:cNvCxnSpPr>
            <a:cxnSpLocks/>
          </p:cNvCxnSpPr>
          <p:nvPr/>
        </p:nvCxnSpPr>
        <p:spPr>
          <a:xfrm>
            <a:off x="4098503" y="3391995"/>
            <a:ext cx="12038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356729CB-8991-A015-DFE3-B77861606F7A}"/>
              </a:ext>
            </a:extLst>
          </p:cNvPr>
          <p:cNvSpPr txBox="1"/>
          <p:nvPr/>
        </p:nvSpPr>
        <p:spPr>
          <a:xfrm>
            <a:off x="5287164" y="2276919"/>
            <a:ext cx="80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模块</a:t>
            </a:r>
            <a:r>
              <a:rPr lang="en-US" altLang="zh-CN" dirty="0"/>
              <a:t>A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EDCCE24-2753-2C77-951A-4372553142A0}"/>
              </a:ext>
            </a:extLst>
          </p:cNvPr>
          <p:cNvCxnSpPr>
            <a:cxnSpLocks/>
          </p:cNvCxnSpPr>
          <p:nvPr/>
        </p:nvCxnSpPr>
        <p:spPr>
          <a:xfrm>
            <a:off x="5682064" y="2646251"/>
            <a:ext cx="0" cy="561078"/>
          </a:xfrm>
          <a:prstGeom prst="straightConnector1">
            <a:avLst/>
          </a:prstGeom>
          <a:ln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D2994994-41F3-3DC0-661E-D785F015A761}"/>
              </a:ext>
            </a:extLst>
          </p:cNvPr>
          <p:cNvSpPr txBox="1"/>
          <p:nvPr/>
        </p:nvSpPr>
        <p:spPr>
          <a:xfrm>
            <a:off x="3330344" y="226983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问题</a:t>
            </a:r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FEC4321E-11C8-4DE5-0C91-15E0DE6EA095}"/>
              </a:ext>
            </a:extLst>
          </p:cNvPr>
          <p:cNvCxnSpPr>
            <a:cxnSpLocks/>
            <a:stCxn id="27" idx="3"/>
            <a:endCxn id="21" idx="1"/>
          </p:cNvCxnSpPr>
          <p:nvPr/>
        </p:nvCxnSpPr>
        <p:spPr>
          <a:xfrm>
            <a:off x="4098503" y="2454504"/>
            <a:ext cx="1188661" cy="7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CA305117-2355-1361-0545-5DBD93A6530F}"/>
              </a:ext>
            </a:extLst>
          </p:cNvPr>
          <p:cNvSpPr txBox="1"/>
          <p:nvPr/>
        </p:nvSpPr>
        <p:spPr>
          <a:xfrm>
            <a:off x="0" y="6604084"/>
            <a:ext cx="63401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注：所谓“模块”，本文特指可切割出来纳入本次问题处理工作的最小范围的代码文件、工程文件等的集合</a:t>
            </a:r>
          </a:p>
        </p:txBody>
      </p:sp>
    </p:spTree>
    <p:extLst>
      <p:ext uri="{BB962C8B-B14F-4D97-AF65-F5344CB8AC3E}">
        <p14:creationId xmlns:p14="http://schemas.microsoft.com/office/powerpoint/2010/main" val="396907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3AA04-3D70-46A3-8D3D-FB1CA9218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1226"/>
            <a:ext cx="10515600" cy="701731"/>
          </a:xfrm>
        </p:spPr>
        <p:txBody>
          <a:bodyPr>
            <a:spAutoFit/>
          </a:bodyPr>
          <a:lstStyle/>
          <a:p>
            <a:r>
              <a:rPr lang="zh-CN" altLang="en-US" dirty="0"/>
              <a:t>模块开发策略：合并开发任务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B9A821C-D442-BB04-43E5-5E46CC7844A6}"/>
              </a:ext>
            </a:extLst>
          </p:cNvPr>
          <p:cNvSpPr txBox="1"/>
          <p:nvPr/>
        </p:nvSpPr>
        <p:spPr>
          <a:xfrm>
            <a:off x="4032193" y="293947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问题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F4D7C13-97DB-32D9-834A-8FA337C0526C}"/>
              </a:ext>
            </a:extLst>
          </p:cNvPr>
          <p:cNvSpPr txBox="1"/>
          <p:nvPr/>
        </p:nvSpPr>
        <p:spPr>
          <a:xfrm>
            <a:off x="4032192" y="3553692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问题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E9B74A7-C003-FE13-FE5E-F1505496963B}"/>
              </a:ext>
            </a:extLst>
          </p:cNvPr>
          <p:cNvSpPr txBox="1"/>
          <p:nvPr/>
        </p:nvSpPr>
        <p:spPr>
          <a:xfrm>
            <a:off x="6022629" y="2939474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模块</a:t>
            </a:r>
            <a:r>
              <a:rPr lang="en-US" altLang="zh-CN" dirty="0"/>
              <a:t>A</a:t>
            </a:r>
            <a:endParaRPr lang="zh-CN" altLang="en-US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D0F10704-0786-C99D-9B4B-6013835DAF98}"/>
              </a:ext>
            </a:extLst>
          </p:cNvPr>
          <p:cNvCxnSpPr>
            <a:cxnSpLocks/>
            <a:stCxn id="18" idx="3"/>
            <a:endCxn id="30" idx="1"/>
          </p:cNvCxnSpPr>
          <p:nvPr/>
        </p:nvCxnSpPr>
        <p:spPr>
          <a:xfrm>
            <a:off x="4800352" y="3124140"/>
            <a:ext cx="1222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DBF4B7A-7D58-8068-56C7-CB593E807DE7}"/>
              </a:ext>
            </a:extLst>
          </p:cNvPr>
          <p:cNvCxnSpPr>
            <a:cxnSpLocks/>
            <a:stCxn id="19" idx="3"/>
            <a:endCxn id="30" idx="1"/>
          </p:cNvCxnSpPr>
          <p:nvPr/>
        </p:nvCxnSpPr>
        <p:spPr>
          <a:xfrm flipV="1">
            <a:off x="4800351" y="3124140"/>
            <a:ext cx="1222278" cy="614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DB6141F8-6D12-85A3-B008-701C4A46DEEB}"/>
              </a:ext>
            </a:extLst>
          </p:cNvPr>
          <p:cNvSpPr txBox="1"/>
          <p:nvPr/>
        </p:nvSpPr>
        <p:spPr>
          <a:xfrm>
            <a:off x="0" y="6604084"/>
            <a:ext cx="63401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注：所谓“模块”，本文特指可切割出来纳入本次问题处理工作的最小范围的代码文件、工程文件等的集合</a:t>
            </a:r>
          </a:p>
        </p:txBody>
      </p:sp>
    </p:spTree>
    <p:extLst>
      <p:ext uri="{BB962C8B-B14F-4D97-AF65-F5344CB8AC3E}">
        <p14:creationId xmlns:p14="http://schemas.microsoft.com/office/powerpoint/2010/main" val="4042766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3AA04-3D70-46A3-8D3D-FB1CA9218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1226"/>
            <a:ext cx="10515600" cy="701731"/>
          </a:xfrm>
        </p:spPr>
        <p:txBody>
          <a:bodyPr>
            <a:spAutoFit/>
          </a:bodyPr>
          <a:lstStyle/>
          <a:p>
            <a:r>
              <a:rPr lang="zh-CN" altLang="en-US" dirty="0"/>
              <a:t>模块开发策略：尽量减少分支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0BE157A-1944-9CE0-F9C9-DA3537C9595C}"/>
              </a:ext>
            </a:extLst>
          </p:cNvPr>
          <p:cNvSpPr txBox="1"/>
          <p:nvPr/>
        </p:nvSpPr>
        <p:spPr>
          <a:xfrm>
            <a:off x="838200" y="1110583"/>
            <a:ext cx="10611255" cy="5451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这里提供的开发规范，是均衡利弊后的考虑，可参考采纳：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0070C0"/>
                </a:solidFill>
              </a:rPr>
              <a:t>独占式签出</a:t>
            </a:r>
            <a:r>
              <a:rPr lang="zh-CN" altLang="en-US" dirty="0"/>
              <a:t>。尽量不用配置库的分支合并功能，以最大可能减少人为差错，以及额外的管理成本。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/>
              <a:t>使用两套不同款配置库管理工具，一款用于发布版本控制（</a:t>
            </a:r>
            <a:r>
              <a:rPr lang="zh-CN" altLang="en-US" dirty="0">
                <a:solidFill>
                  <a:srgbClr val="0070C0"/>
                </a:solidFill>
              </a:rPr>
              <a:t>版本库</a:t>
            </a:r>
            <a:r>
              <a:rPr lang="zh-CN" altLang="en-US" dirty="0"/>
              <a:t>），一款用于日常备份（</a:t>
            </a:r>
            <a:r>
              <a:rPr lang="zh-CN" altLang="en-US" dirty="0">
                <a:solidFill>
                  <a:srgbClr val="0070C0"/>
                </a:solidFill>
              </a:rPr>
              <a:t>备份库</a:t>
            </a:r>
            <a:r>
              <a:rPr lang="zh-CN" altLang="en-US" dirty="0"/>
              <a:t>）。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0070C0"/>
                </a:solidFill>
              </a:rPr>
              <a:t>版本库始终与正式环境保持一致</a:t>
            </a:r>
            <a:r>
              <a:rPr lang="zh-CN" altLang="en-US" dirty="0"/>
              <a:t>。也就是说可以随时从版本库下载整套代码，编译出的执行文件，与下载的配置文件、存储过程、视图等脚本，以及第三方组件一起，可以直接覆盖部署到正式环境。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/>
              <a:t>处理问题时，仅从版本库签出与问题相关的代码文件（包括配置文件、存储过程、视图等脚本）。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/>
              <a:t>版本库文件签出期间，开发人员每天下班前应该做代码备份，签入备份库。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/>
              <a:t>开发人员将白盒测试通过的</a:t>
            </a:r>
            <a:r>
              <a:rPr lang="en-US" altLang="zh-CN" dirty="0"/>
              <a:t>DLL</a:t>
            </a:r>
            <a:r>
              <a:rPr lang="zh-CN" altLang="en-US" dirty="0"/>
              <a:t>、数据库脚本等部署文件给到实施人员，经功能验证测试通过后发布到客户验证环境，客户验证通过后</a:t>
            </a:r>
            <a:r>
              <a:rPr lang="zh-CN" altLang="en-US" dirty="0">
                <a:solidFill>
                  <a:srgbClr val="0070C0"/>
                </a:solidFill>
              </a:rPr>
              <a:t>使用同一部署文件发布到客户正式环境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0070C0"/>
                </a:solidFill>
              </a:rPr>
              <a:t>从版本库签出的文件，只有到问题解决了（部署正式环境且用户确认升级成功）之后才可以签入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/>
              <a:t>版本库文件签出期间，如果有涉及用户报故，应该另开临时目录从版本库下载代码，修改、编译、测试和发布，经用户确认已得到修复后，需在新版发布前将修复内容合并到签出文件里，并安排复测。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/>
              <a:t>修复期间，临时目录也应做代码备份，每天签入备份库。升级完成后，可定期清理本地临时目录。</a:t>
            </a:r>
          </a:p>
        </p:txBody>
      </p:sp>
    </p:spTree>
    <p:extLst>
      <p:ext uri="{BB962C8B-B14F-4D97-AF65-F5344CB8AC3E}">
        <p14:creationId xmlns:p14="http://schemas.microsoft.com/office/powerpoint/2010/main" val="1173924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图: 磁盘 2">
            <a:extLst>
              <a:ext uri="{FF2B5EF4-FFF2-40B4-BE49-F238E27FC236}">
                <a16:creationId xmlns:a16="http://schemas.microsoft.com/office/drawing/2014/main" id="{C27364AB-DF09-8B3C-CE28-780E11F6DAC5}"/>
              </a:ext>
            </a:extLst>
          </p:cNvPr>
          <p:cNvSpPr/>
          <p:nvPr/>
        </p:nvSpPr>
        <p:spPr>
          <a:xfrm>
            <a:off x="4922268" y="1443714"/>
            <a:ext cx="2237362" cy="798019"/>
          </a:xfrm>
          <a:prstGeom prst="flowChartMagneticDisk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版本库</a:t>
            </a:r>
          </a:p>
        </p:txBody>
      </p:sp>
      <p:sp>
        <p:nvSpPr>
          <p:cNvPr id="4" name="流程图: 磁盘 3">
            <a:extLst>
              <a:ext uri="{FF2B5EF4-FFF2-40B4-BE49-F238E27FC236}">
                <a16:creationId xmlns:a16="http://schemas.microsoft.com/office/drawing/2014/main" id="{479C9416-DD60-7E4F-0664-201BC02B5A4F}"/>
              </a:ext>
            </a:extLst>
          </p:cNvPr>
          <p:cNvSpPr/>
          <p:nvPr/>
        </p:nvSpPr>
        <p:spPr>
          <a:xfrm>
            <a:off x="4922268" y="4493035"/>
            <a:ext cx="2237362" cy="798019"/>
          </a:xfrm>
          <a:prstGeom prst="flowChartMagneticDisk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备份库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918497B-F25B-E5F6-6692-F67819C9F45B}"/>
              </a:ext>
            </a:extLst>
          </p:cNvPr>
          <p:cNvSpPr/>
          <p:nvPr/>
        </p:nvSpPr>
        <p:spPr>
          <a:xfrm>
            <a:off x="328329" y="2530457"/>
            <a:ext cx="1665841" cy="167385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23-10-01</a:t>
            </a:r>
            <a:r>
              <a:rPr lang="zh-CN" altLang="en-US" dirty="0"/>
              <a:t>批次需求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2C5F4B7-C00A-D3DF-43BB-4DE3527E8567}"/>
              </a:ext>
            </a:extLst>
          </p:cNvPr>
          <p:cNvCxnSpPr>
            <a:cxnSpLocks/>
          </p:cNvCxnSpPr>
          <p:nvPr/>
        </p:nvCxnSpPr>
        <p:spPr>
          <a:xfrm>
            <a:off x="1994170" y="3367384"/>
            <a:ext cx="6805448" cy="8978"/>
          </a:xfrm>
          <a:prstGeom prst="straightConnector1">
            <a:avLst/>
          </a:prstGeom>
          <a:ln w="19050"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2FDFC754-8CF5-685A-288D-77097901644A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rot="10800000" flipV="1">
            <a:off x="3565238" y="1842723"/>
            <a:ext cx="1357031" cy="140458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83E0C633-8330-DBEF-3552-889D03D6C200}"/>
              </a:ext>
            </a:extLst>
          </p:cNvPr>
          <p:cNvSpPr txBox="1"/>
          <p:nvPr/>
        </p:nvSpPr>
        <p:spPr>
          <a:xfrm>
            <a:off x="3352907" y="21701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签出</a:t>
            </a: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015CF5DF-CE86-22BA-0173-DAEC6E03204F}"/>
              </a:ext>
            </a:extLst>
          </p:cNvPr>
          <p:cNvSpPr/>
          <p:nvPr/>
        </p:nvSpPr>
        <p:spPr>
          <a:xfrm>
            <a:off x="8799618" y="2530457"/>
            <a:ext cx="1665841" cy="167385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23-10-15</a:t>
            </a:r>
            <a:r>
              <a:rPr lang="zh-CN" altLang="en-US" dirty="0"/>
              <a:t>版本发布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1E9BB36-8CFE-F89F-6DEE-6A0F179C2658}"/>
              </a:ext>
            </a:extLst>
          </p:cNvPr>
          <p:cNvSpPr/>
          <p:nvPr/>
        </p:nvSpPr>
        <p:spPr>
          <a:xfrm>
            <a:off x="3454400" y="3247313"/>
            <a:ext cx="221673" cy="24014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851D898-F811-E0F3-6C5C-7A31E93B7907}"/>
              </a:ext>
            </a:extLst>
          </p:cNvPr>
          <p:cNvSpPr/>
          <p:nvPr/>
        </p:nvSpPr>
        <p:spPr>
          <a:xfrm>
            <a:off x="4702733" y="3247313"/>
            <a:ext cx="221673" cy="24014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B9CC877-BB10-3A62-30FF-32B9023A4BF4}"/>
              </a:ext>
            </a:extLst>
          </p:cNvPr>
          <p:cNvSpPr/>
          <p:nvPr/>
        </p:nvSpPr>
        <p:spPr>
          <a:xfrm>
            <a:off x="5892086" y="3247313"/>
            <a:ext cx="221673" cy="24014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CF36644-A3D4-E123-997E-D32EBEE89BC4}"/>
              </a:ext>
            </a:extLst>
          </p:cNvPr>
          <p:cNvSpPr/>
          <p:nvPr/>
        </p:nvSpPr>
        <p:spPr>
          <a:xfrm>
            <a:off x="6937957" y="3247313"/>
            <a:ext cx="221673" cy="24014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00D9E7C8-74AD-A842-2888-E93EF9F83596}"/>
              </a:ext>
            </a:extLst>
          </p:cNvPr>
          <p:cNvSpPr/>
          <p:nvPr/>
        </p:nvSpPr>
        <p:spPr>
          <a:xfrm>
            <a:off x="7953490" y="3247313"/>
            <a:ext cx="221673" cy="24014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EC3404E-4463-8C2D-94D4-D88C83B8D7AC}"/>
              </a:ext>
            </a:extLst>
          </p:cNvPr>
          <p:cNvSpPr/>
          <p:nvPr/>
        </p:nvSpPr>
        <p:spPr>
          <a:xfrm>
            <a:off x="2444687" y="3247313"/>
            <a:ext cx="221673" cy="24014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8EBFCBB-A24F-6C34-3498-8BA74582FFE8}"/>
              </a:ext>
            </a:extLst>
          </p:cNvPr>
          <p:cNvSpPr txBox="1"/>
          <p:nvPr/>
        </p:nvSpPr>
        <p:spPr>
          <a:xfrm>
            <a:off x="3011238" y="36608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启动开发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91690D1E-9BF8-F240-1A23-1F60096DCC4E}"/>
              </a:ext>
            </a:extLst>
          </p:cNvPr>
          <p:cNvSpPr/>
          <p:nvPr/>
        </p:nvSpPr>
        <p:spPr>
          <a:xfrm>
            <a:off x="11029874" y="3247313"/>
            <a:ext cx="221673" cy="24014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91BDCC8-1817-FFD1-A692-EE845CA75FFD}"/>
              </a:ext>
            </a:extLst>
          </p:cNvPr>
          <p:cNvCxnSpPr>
            <a:cxnSpLocks/>
          </p:cNvCxnSpPr>
          <p:nvPr/>
        </p:nvCxnSpPr>
        <p:spPr>
          <a:xfrm>
            <a:off x="10465459" y="3367384"/>
            <a:ext cx="564415" cy="0"/>
          </a:xfrm>
          <a:prstGeom prst="straightConnector1">
            <a:avLst/>
          </a:prstGeom>
          <a:ln w="19050"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CF9E82D3-8789-6412-983D-1DAEC1EE1B69}"/>
              </a:ext>
            </a:extLst>
          </p:cNvPr>
          <p:cNvSpPr txBox="1"/>
          <p:nvPr/>
        </p:nvSpPr>
        <p:spPr>
          <a:xfrm>
            <a:off x="10568239" y="365422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基线定版</a:t>
            </a:r>
          </a:p>
        </p:txBody>
      </p:sp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B8BC2B59-0077-C593-FA76-C9FB86B0F360}"/>
              </a:ext>
            </a:extLst>
          </p:cNvPr>
          <p:cNvCxnSpPr>
            <a:cxnSpLocks/>
            <a:stCxn id="7" idx="4"/>
          </p:cNvCxnSpPr>
          <p:nvPr/>
        </p:nvCxnSpPr>
        <p:spPr>
          <a:xfrm rot="16200000" flipH="1">
            <a:off x="4546575" y="3754450"/>
            <a:ext cx="1125651" cy="5916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1B88332E-D6CF-D18D-754C-3BDC40D5EE79}"/>
              </a:ext>
            </a:extLst>
          </p:cNvPr>
          <p:cNvSpPr txBox="1"/>
          <p:nvPr/>
        </p:nvSpPr>
        <p:spPr>
          <a:xfrm>
            <a:off x="5508010" y="388349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增量备份</a:t>
            </a:r>
          </a:p>
        </p:txBody>
      </p: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2BCFC091-25CB-ECA6-8BD4-84B64741030A}"/>
              </a:ext>
            </a:extLst>
          </p:cNvPr>
          <p:cNvCxnSpPr>
            <a:cxnSpLocks/>
            <a:stCxn id="9" idx="4"/>
          </p:cNvCxnSpPr>
          <p:nvPr/>
        </p:nvCxnSpPr>
        <p:spPr>
          <a:xfrm rot="5400000">
            <a:off x="5414888" y="3998124"/>
            <a:ext cx="1098705" cy="7736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C669DB96-1FF4-BC21-D94F-C17A55E2F69C}"/>
              </a:ext>
            </a:extLst>
          </p:cNvPr>
          <p:cNvCxnSpPr>
            <a:cxnSpLocks/>
            <a:stCxn id="10" idx="4"/>
          </p:cNvCxnSpPr>
          <p:nvPr/>
        </p:nvCxnSpPr>
        <p:spPr>
          <a:xfrm rot="5400000">
            <a:off x="6148342" y="3712655"/>
            <a:ext cx="1125653" cy="6752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曲线 37">
            <a:extLst>
              <a:ext uri="{FF2B5EF4-FFF2-40B4-BE49-F238E27FC236}">
                <a16:creationId xmlns:a16="http://schemas.microsoft.com/office/drawing/2014/main" id="{FAE28F63-7AEF-7000-1D9F-5283A48E06B3}"/>
              </a:ext>
            </a:extLst>
          </p:cNvPr>
          <p:cNvCxnSpPr>
            <a:cxnSpLocks/>
            <a:stCxn id="12" idx="4"/>
          </p:cNvCxnSpPr>
          <p:nvPr/>
        </p:nvCxnSpPr>
        <p:spPr>
          <a:xfrm rot="5400000">
            <a:off x="6806953" y="3355731"/>
            <a:ext cx="1125651" cy="138909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曲线 40">
            <a:extLst>
              <a:ext uri="{FF2B5EF4-FFF2-40B4-BE49-F238E27FC236}">
                <a16:creationId xmlns:a16="http://schemas.microsoft.com/office/drawing/2014/main" id="{59B9FA8A-5AC8-CD53-BCA2-90D613CC1558}"/>
              </a:ext>
            </a:extLst>
          </p:cNvPr>
          <p:cNvCxnSpPr>
            <a:cxnSpLocks/>
            <a:stCxn id="18" idx="0"/>
            <a:endCxn id="3" idx="4"/>
          </p:cNvCxnSpPr>
          <p:nvPr/>
        </p:nvCxnSpPr>
        <p:spPr>
          <a:xfrm rot="16200000" flipV="1">
            <a:off x="8447877" y="554478"/>
            <a:ext cx="1404589" cy="398108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标题 1">
            <a:extLst>
              <a:ext uri="{FF2B5EF4-FFF2-40B4-BE49-F238E27FC236}">
                <a16:creationId xmlns:a16="http://schemas.microsoft.com/office/drawing/2014/main" id="{D7823C94-E47B-677C-BFCC-3574F2831CE5}"/>
              </a:ext>
            </a:extLst>
          </p:cNvPr>
          <p:cNvSpPr txBox="1">
            <a:spLocks/>
          </p:cNvSpPr>
          <p:nvPr/>
        </p:nvSpPr>
        <p:spPr>
          <a:xfrm>
            <a:off x="838200" y="321226"/>
            <a:ext cx="10515600" cy="7017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模块开发策略：配置库的使用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D1527BDE-AA71-A475-1230-641E6A506414}"/>
              </a:ext>
            </a:extLst>
          </p:cNvPr>
          <p:cNvSpPr txBox="1"/>
          <p:nvPr/>
        </p:nvSpPr>
        <p:spPr>
          <a:xfrm>
            <a:off x="9819128" y="196925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签入</a:t>
            </a:r>
          </a:p>
        </p:txBody>
      </p:sp>
    </p:spTree>
    <p:extLst>
      <p:ext uri="{BB962C8B-B14F-4D97-AF65-F5344CB8AC3E}">
        <p14:creationId xmlns:p14="http://schemas.microsoft.com/office/powerpoint/2010/main" val="1935497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2043</TotalTime>
  <Words>976</Words>
  <Application>Microsoft Office PowerPoint</Application>
  <PresentationFormat>宽屏</PresentationFormat>
  <Paragraphs>92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等线</vt:lpstr>
      <vt:lpstr>等线 Light</vt:lpstr>
      <vt:lpstr>Arial</vt:lpstr>
      <vt:lpstr>Wingdings</vt:lpstr>
      <vt:lpstr>Office 主题​​</vt:lpstr>
      <vt:lpstr>问题处理清单及跟踪</vt:lpstr>
      <vt:lpstr>聚焦：软件版本规划和控制问题</vt:lpstr>
      <vt:lpstr>版本升级过程：递进滚动式升级</vt:lpstr>
      <vt:lpstr>问题处理策略：分解细化问题</vt:lpstr>
      <vt:lpstr>问题处理策略：分析衍生问题</vt:lpstr>
      <vt:lpstr>模块开发策略：分析模块耦合</vt:lpstr>
      <vt:lpstr>模块开发策略：合并开发任务</vt:lpstr>
      <vt:lpstr>模块开发策略：尽量减少分支</vt:lpstr>
      <vt:lpstr>PowerPoint 演示文稿</vt:lpstr>
      <vt:lpstr>PowerPoint 演示文稿</vt:lpstr>
      <vt:lpstr>PowerPoint 演示文稿</vt:lpstr>
      <vt:lpstr>模块升级策略：小瀑布不交替</vt:lpstr>
      <vt:lpstr>PowerPoint 演示文稿</vt:lpstr>
      <vt:lpstr>PowerPoint 演示文稿</vt:lpstr>
      <vt:lpstr>模块开发策略：尽量减少分支</vt:lpstr>
      <vt:lpstr>模块开发策略：尽量减少分支</vt:lpstr>
      <vt:lpstr>模块开发策略：尽量减少分支</vt:lpstr>
      <vt:lpstr>模块开发策略：尽量减少分支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开发计划及跟踪</dc:title>
  <dc:creator>w m</dc:creator>
  <cp:lastModifiedBy>w m</cp:lastModifiedBy>
  <cp:revision>366</cp:revision>
  <dcterms:created xsi:type="dcterms:W3CDTF">2023-02-23T02:10:41Z</dcterms:created>
  <dcterms:modified xsi:type="dcterms:W3CDTF">2023-11-02T08:31:08Z</dcterms:modified>
</cp:coreProperties>
</file>