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3" r:id="rId6"/>
    <p:sldId id="286" r:id="rId7"/>
    <p:sldId id="282" r:id="rId8"/>
    <p:sldId id="291" r:id="rId9"/>
    <p:sldId id="285" r:id="rId10"/>
    <p:sldId id="294" r:id="rId11"/>
    <p:sldId id="292" r:id="rId12"/>
    <p:sldId id="284" r:id="rId13"/>
    <p:sldId id="293" r:id="rId14"/>
    <p:sldId id="287" r:id="rId15"/>
    <p:sldId id="288" r:id="rId16"/>
    <p:sldId id="290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2023-10-24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问题处理记录单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软件版本规划和控制</a:t>
            </a:r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406962" y="5378004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模块开发策略：签出期间排故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0B12E1-552A-14D2-549B-6D66F94A1DF9}"/>
              </a:ext>
            </a:extLst>
          </p:cNvPr>
          <p:cNvSpPr/>
          <p:nvPr/>
        </p:nvSpPr>
        <p:spPr>
          <a:xfrm>
            <a:off x="3861425" y="5747336"/>
            <a:ext cx="382328" cy="399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2BCB83-0497-E612-AA64-81076D2B2747}"/>
              </a:ext>
            </a:extLst>
          </p:cNvPr>
          <p:cNvCxnSpPr>
            <a:cxnSpLocks/>
          </p:cNvCxnSpPr>
          <p:nvPr/>
        </p:nvCxnSpPr>
        <p:spPr>
          <a:xfrm flipV="1">
            <a:off x="4243753" y="5936463"/>
            <a:ext cx="3258026" cy="6919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DD729C3-FAC9-AB0D-C050-4E103301ED4C}"/>
              </a:ext>
            </a:extLst>
          </p:cNvPr>
          <p:cNvSpPr/>
          <p:nvPr/>
        </p:nvSpPr>
        <p:spPr>
          <a:xfrm>
            <a:off x="7501779" y="5740417"/>
            <a:ext cx="382328" cy="3990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72F4A4D-81DD-80ED-14F2-541657A2E0A6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0800000" flipV="1">
            <a:off x="4052590" y="1842724"/>
            <a:ext cx="869679" cy="3904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854A979-D76E-516B-FB92-E0BAA6A11CA0}"/>
              </a:ext>
            </a:extLst>
          </p:cNvPr>
          <p:cNvSpPr txBox="1"/>
          <p:nvPr/>
        </p:nvSpPr>
        <p:spPr>
          <a:xfrm>
            <a:off x="3729423" y="6205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033731-D799-4223-6778-59ACB898AF7E}"/>
              </a:ext>
            </a:extLst>
          </p:cNvPr>
          <p:cNvSpPr txBox="1"/>
          <p:nvPr/>
        </p:nvSpPr>
        <p:spPr>
          <a:xfrm>
            <a:off x="7369778" y="6233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90C947-72BE-4EEB-E07A-D1E6C13E0655}"/>
              </a:ext>
            </a:extLst>
          </p:cNvPr>
          <p:cNvSpPr txBox="1"/>
          <p:nvPr/>
        </p:nvSpPr>
        <p:spPr>
          <a:xfrm>
            <a:off x="2318741" y="5019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下载到临时目录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7C22540-DCD3-72A1-C126-634B54E2C3C5}"/>
              </a:ext>
            </a:extLst>
          </p:cNvPr>
          <p:cNvCxnSpPr>
            <a:cxnSpLocks/>
            <a:stCxn id="21" idx="0"/>
            <a:endCxn id="50" idx="4"/>
          </p:cNvCxnSpPr>
          <p:nvPr/>
        </p:nvCxnSpPr>
        <p:spPr>
          <a:xfrm flipV="1">
            <a:off x="7692943" y="3502136"/>
            <a:ext cx="1" cy="2238281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87EE24-5FEA-335E-17F5-B768C3A52671}"/>
              </a:ext>
            </a:extLst>
          </p:cNvPr>
          <p:cNvSpPr/>
          <p:nvPr/>
        </p:nvSpPr>
        <p:spPr>
          <a:xfrm>
            <a:off x="7582107" y="3261994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8CAF7C-76D3-2FFE-E755-23BE924985E0}"/>
              </a:ext>
            </a:extLst>
          </p:cNvPr>
          <p:cNvSpPr txBox="1"/>
          <p:nvPr/>
        </p:nvSpPr>
        <p:spPr>
          <a:xfrm>
            <a:off x="7121567" y="2816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合并代码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CDBD4C-1867-B1EA-AD49-402EDAA5E402}"/>
              </a:ext>
            </a:extLst>
          </p:cNvPr>
          <p:cNvSpPr txBox="1"/>
          <p:nvPr/>
        </p:nvSpPr>
        <p:spPr>
          <a:xfrm>
            <a:off x="7931776" y="3544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安排复测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7D9544F-5577-4758-E740-A5B38A70492C}"/>
              </a:ext>
            </a:extLst>
          </p:cNvPr>
          <p:cNvSpPr/>
          <p:nvPr/>
        </p:nvSpPr>
        <p:spPr>
          <a:xfrm>
            <a:off x="8324873" y="325629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4B7CD12-C725-CA0F-18D3-5C2D3387639E}"/>
              </a:ext>
            </a:extLst>
          </p:cNvPr>
          <p:cNvSpPr/>
          <p:nvPr/>
        </p:nvSpPr>
        <p:spPr>
          <a:xfrm>
            <a:off x="488772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124CF2E-7C44-3395-0B4D-C8FAB75B9510}"/>
              </a:ext>
            </a:extLst>
          </p:cNvPr>
          <p:cNvSpPr/>
          <p:nvPr/>
        </p:nvSpPr>
        <p:spPr>
          <a:xfrm>
            <a:off x="564253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268FF90-DD6D-15F4-466C-61B2D009BE5A}"/>
              </a:ext>
            </a:extLst>
          </p:cNvPr>
          <p:cNvSpPr/>
          <p:nvPr/>
        </p:nvSpPr>
        <p:spPr>
          <a:xfrm>
            <a:off x="6525295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D351B12-9FAA-5BA4-A10B-50052F90A6EE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4906054" y="5274531"/>
            <a:ext cx="637831" cy="452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595FD316-EE12-ECA3-B23F-280C8E9EB33E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482080" y="5413197"/>
            <a:ext cx="677948" cy="13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73D5126-869A-17F0-6020-A59F39C62B89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6160108" y="5343827"/>
            <a:ext cx="677948" cy="274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DDD599A-A6C0-8FCE-0713-BF65AC7E5C7F}"/>
              </a:ext>
            </a:extLst>
          </p:cNvPr>
          <p:cNvSpPr/>
          <p:nvPr/>
        </p:nvSpPr>
        <p:spPr>
          <a:xfrm>
            <a:off x="2824711" y="5816392"/>
            <a:ext cx="221673" cy="2401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2C98DB-B8F0-4861-1242-A55F0EEB0503}"/>
              </a:ext>
            </a:extLst>
          </p:cNvPr>
          <p:cNvCxnSpPr>
            <a:cxnSpLocks/>
            <a:stCxn id="71" idx="6"/>
            <a:endCxn id="2" idx="2"/>
          </p:cNvCxnSpPr>
          <p:nvPr/>
        </p:nvCxnSpPr>
        <p:spPr>
          <a:xfrm>
            <a:off x="3046384" y="5936463"/>
            <a:ext cx="815041" cy="103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4855E7D-24D6-3C88-1CA1-D8BF6F0A5D94}"/>
              </a:ext>
            </a:extLst>
          </p:cNvPr>
          <p:cNvSpPr txBox="1"/>
          <p:nvPr/>
        </p:nvSpPr>
        <p:spPr>
          <a:xfrm>
            <a:off x="2612381" y="6210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接故</a:t>
            </a:r>
          </a:p>
        </p:txBody>
      </p:sp>
    </p:spTree>
    <p:extLst>
      <p:ext uri="{BB962C8B-B14F-4D97-AF65-F5344CB8AC3E}">
        <p14:creationId xmlns:p14="http://schemas.microsoft.com/office/powerpoint/2010/main" val="321726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 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所谓“模块”，本文</a:t>
            </a:r>
            <a:r>
              <a:rPr lang="zh-CN" altLang="en-US" sz="1800" dirty="0"/>
              <a:t>特指可切割出来纳入本次问题处理工作的最小范围的代码文件、工程文件等的集合。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如果同一个问题由两人以上处理，只要分工合理，各自签出自己负责的文档进行工作，可以互不干扰。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需求分析师要分析和记录好问题和问题之间的上下游关系、问题和模块之间的对应关系、模块和模块之间的关联关系，基于此来对任务进度做跟踪，和客户讨论确定发版范围（问题清单里哪些已具备发版条件，哪些有关联需当期或延期一起发版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关联模块，无法分拆上线，只要其中有一个模块未测试或验证通过，就应该一并延期到后续进行发版。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如果下一批采集到的问题有涉及到当前正在处理的模块，应该等到完成当下升级后再安排新一轮处理。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C3EFBE-B651-8D45-BA2F-26C62F3114D2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模块升级策略：小瀑布不交替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模块升级策略：小瀑布不交替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16817ED-EB92-D479-47F0-7422B0B0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147262"/>
            <a:ext cx="11739418" cy="5710738"/>
          </a:xfrm>
          <a:prstGeom prst="rect">
            <a:avLst/>
          </a:prstGeom>
        </p:spPr>
      </p:pic>
      <p:sp>
        <p:nvSpPr>
          <p:cNvPr id="57" name="椭圆 56">
            <a:extLst>
              <a:ext uri="{FF2B5EF4-FFF2-40B4-BE49-F238E27FC236}">
                <a16:creationId xmlns:a16="http://schemas.microsoft.com/office/drawing/2014/main" id="{0449E0DB-4617-1D51-667C-845342BA8875}"/>
              </a:ext>
            </a:extLst>
          </p:cNvPr>
          <p:cNvSpPr/>
          <p:nvPr/>
        </p:nvSpPr>
        <p:spPr>
          <a:xfrm>
            <a:off x="5588001" y="3509818"/>
            <a:ext cx="147782" cy="138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2986432" y="2838967"/>
            <a:ext cx="621913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附件一：在</a:t>
            </a:r>
            <a:r>
              <a:rPr lang="en-US" altLang="zh-CN" sz="2400" dirty="0"/>
              <a:t>VS</a:t>
            </a:r>
            <a:r>
              <a:rPr lang="zh-CN" altLang="en-US" sz="2400" dirty="0"/>
              <a:t>工具上配置</a:t>
            </a:r>
            <a:r>
              <a:rPr lang="en-US" altLang="zh-CN" sz="2400" dirty="0"/>
              <a:t>TFS</a:t>
            </a:r>
            <a:r>
              <a:rPr lang="zh-CN" altLang="en-US" sz="2400" dirty="0"/>
              <a:t>的“签出独占锁”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727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7F681-3947-3E83-1739-0AFBEA4E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92" y="1062488"/>
            <a:ext cx="6556816" cy="5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9CD59-01CA-3F9D-430A-B5C38071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68" y="1515927"/>
            <a:ext cx="6515664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1B6724-4618-6421-FB57-293619CE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43" y="1206518"/>
            <a:ext cx="6474513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E5E19-28FC-295D-109E-C1B98A32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9" y="1628619"/>
            <a:ext cx="6234462" cy="3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7C6469-0D77-1F1D-AFF3-B3F8499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299776"/>
            <a:ext cx="10861964" cy="54032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聚焦：软件版本规划和控制问题</a:t>
            </a:r>
          </a:p>
        </p:txBody>
      </p: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版本升级过程：递进滚动式升级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242945-1F0A-C4E4-172B-5F998FFE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334"/>
            <a:ext cx="12192000" cy="5187950"/>
          </a:xfrm>
          <a:prstGeom prst="rect">
            <a:avLst/>
          </a:prstGeom>
        </p:spPr>
      </p:pic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2D2C0898-5CA7-6C62-D9E1-CEB0E03E405A}"/>
              </a:ext>
            </a:extLst>
          </p:cNvPr>
          <p:cNvSpPr/>
          <p:nvPr/>
        </p:nvSpPr>
        <p:spPr>
          <a:xfrm rot="10800000" flipH="1">
            <a:off x="4586284" y="1816428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D0DA4403-14BC-3418-AF0C-713C369DD866}"/>
              </a:ext>
            </a:extLst>
          </p:cNvPr>
          <p:cNvSpPr/>
          <p:nvPr/>
        </p:nvSpPr>
        <p:spPr>
          <a:xfrm rot="10800000" flipH="1">
            <a:off x="5914667" y="3709807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62C96-877A-8A31-CA1E-847460153014}"/>
              </a:ext>
            </a:extLst>
          </p:cNvPr>
          <p:cNvSpPr txBox="1"/>
          <p:nvPr/>
        </p:nvSpPr>
        <p:spPr>
          <a:xfrm>
            <a:off x="6006116" y="1816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F65964-5D0B-9949-F483-069BBEFCE45D}"/>
              </a:ext>
            </a:extLst>
          </p:cNvPr>
          <p:cNvSpPr txBox="1"/>
          <p:nvPr/>
        </p:nvSpPr>
        <p:spPr>
          <a:xfrm>
            <a:off x="7391951" y="369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2FDDB1-406F-8298-55D0-D614488557F8}"/>
              </a:ext>
            </a:extLst>
          </p:cNvPr>
          <p:cNvSpPr txBox="1"/>
          <p:nvPr/>
        </p:nvSpPr>
        <p:spPr>
          <a:xfrm>
            <a:off x="7554977" y="3102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F46EEC-4871-29B7-F9BC-8DFD1315FFA5}"/>
              </a:ext>
            </a:extLst>
          </p:cNvPr>
          <p:cNvSpPr txBox="1"/>
          <p:nvPr/>
        </p:nvSpPr>
        <p:spPr>
          <a:xfrm>
            <a:off x="8348937" y="4987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2589CD-9CFA-16C8-C1C6-8C3C47E74912}"/>
              </a:ext>
            </a:extLst>
          </p:cNvPr>
          <p:cNvSpPr txBox="1"/>
          <p:nvPr/>
        </p:nvSpPr>
        <p:spPr>
          <a:xfrm>
            <a:off x="6856058" y="2698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C134B7-7BB1-AE81-409F-A5E7113EB287}"/>
              </a:ext>
            </a:extLst>
          </p:cNvPr>
          <p:cNvSpPr txBox="1"/>
          <p:nvPr/>
        </p:nvSpPr>
        <p:spPr>
          <a:xfrm>
            <a:off x="7964054" y="4608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</p:spTree>
    <p:extLst>
      <p:ext uri="{BB962C8B-B14F-4D97-AF65-F5344CB8AC3E}">
        <p14:creationId xmlns:p14="http://schemas.microsoft.com/office/powerpoint/2010/main" val="38695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问题处理策略：分解细化问题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7066545" y="29727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9320F-8259-5AEF-0A83-B9470ACECCAF}"/>
              </a:ext>
            </a:extLst>
          </p:cNvPr>
          <p:cNvSpPr txBox="1"/>
          <p:nvPr/>
        </p:nvSpPr>
        <p:spPr>
          <a:xfrm>
            <a:off x="7066544" y="358699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9056981" y="29727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9056981" y="35869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8007828" y="3157443"/>
            <a:ext cx="104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07827" y="3771661"/>
            <a:ext cx="104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9DEEF36-6645-C089-AD85-6E1433FCE9FE}"/>
              </a:ext>
            </a:extLst>
          </p:cNvPr>
          <p:cNvSpPr txBox="1"/>
          <p:nvPr/>
        </p:nvSpPr>
        <p:spPr>
          <a:xfrm>
            <a:off x="1088685" y="297689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F32BD0-D280-E721-8106-27C462A1A982}"/>
              </a:ext>
            </a:extLst>
          </p:cNvPr>
          <p:cNvSpPr txBox="1"/>
          <p:nvPr/>
        </p:nvSpPr>
        <p:spPr>
          <a:xfrm>
            <a:off x="3079121" y="297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0E2FE0-7794-0A68-76BD-73D914CE8A9D}"/>
              </a:ext>
            </a:extLst>
          </p:cNvPr>
          <p:cNvSpPr txBox="1"/>
          <p:nvPr/>
        </p:nvSpPr>
        <p:spPr>
          <a:xfrm>
            <a:off x="3079121" y="35911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416ED16-2782-34ED-C9D9-782D9EF2817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856844" y="3161557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A9BF31-C97A-6CBC-95B5-C14CDA436131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1856844" y="3161557"/>
            <a:ext cx="1222277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7410CD-2689-58B2-7710-77A79A8F93D9}"/>
              </a:ext>
            </a:extLst>
          </p:cNvPr>
          <p:cNvSpPr/>
          <p:nvPr/>
        </p:nvSpPr>
        <p:spPr>
          <a:xfrm>
            <a:off x="4989445" y="3136507"/>
            <a:ext cx="960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2C717A-A8D2-3714-0C5D-C09748E9F7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53885" y="3342109"/>
            <a:ext cx="0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A8BEC7-983B-0986-1EB4-B274DD9811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7537186" y="3342109"/>
            <a:ext cx="1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77D272-72D3-7A89-01EA-8A853249A0BC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25160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问题处理策略：分析衍生问题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2605822" y="38956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4596258" y="38956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4596257" y="488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373981" y="408026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93161" y="4264935"/>
            <a:ext cx="1" cy="6186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6612342" y="48836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4A0CFE-4E57-79A6-60AE-51E2CEA028C6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390064" y="5068271"/>
            <a:ext cx="1222278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07565-25A2-9BA6-952E-765ACF4E59EE}"/>
              </a:ext>
            </a:extLst>
          </p:cNvPr>
          <p:cNvSpPr txBox="1"/>
          <p:nvPr/>
        </p:nvSpPr>
        <p:spPr>
          <a:xfrm>
            <a:off x="2605822" y="22536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930FE9-302B-1965-E880-B8D81F4AC7C7}"/>
              </a:ext>
            </a:extLst>
          </p:cNvPr>
          <p:cNvSpPr txBox="1"/>
          <p:nvPr/>
        </p:nvSpPr>
        <p:spPr>
          <a:xfrm>
            <a:off x="4596258" y="22536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A6AB89-DFDB-4F5B-AF6F-F898BD9F329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373981" y="243829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1B3231-C70C-C017-E71D-A97808D427C3}"/>
              </a:ext>
            </a:extLst>
          </p:cNvPr>
          <p:cNvSpPr txBox="1"/>
          <p:nvPr/>
        </p:nvSpPr>
        <p:spPr>
          <a:xfrm>
            <a:off x="6612342" y="225363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C41BE3-1161-7FAA-7CE9-A8EEBCBEA62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390065" y="2438299"/>
            <a:ext cx="122227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45E177C-1D42-D4B1-CF81-9ED305AD2232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6038073" y="1208722"/>
            <a:ext cx="12700" cy="208982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8069B73-AAD0-2412-D436-A2050DA5A463}"/>
              </a:ext>
            </a:extLst>
          </p:cNvPr>
          <p:cNvCxnSpPr>
            <a:cxnSpLocks/>
            <a:stCxn id="19" idx="2"/>
            <a:endCxn id="7" idx="2"/>
          </p:cNvCxnSpPr>
          <p:nvPr/>
        </p:nvCxnSpPr>
        <p:spPr>
          <a:xfrm rot="5400000">
            <a:off x="6038073" y="4208026"/>
            <a:ext cx="12700" cy="208982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36AB8E-EC7B-CD16-A4E8-F361EE7EF5B9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1941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模块开发策略：分析模块耦合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5302393" y="32073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5287164" y="41377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7281407" y="32073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74E9DB-67A5-1658-516E-C931DCC4360A}"/>
              </a:ext>
            </a:extLst>
          </p:cNvPr>
          <p:cNvCxnSpPr>
            <a:cxnSpLocks/>
          </p:cNvCxnSpPr>
          <p:nvPr/>
        </p:nvCxnSpPr>
        <p:spPr>
          <a:xfrm>
            <a:off x="6076964" y="3391995"/>
            <a:ext cx="1204443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92655C-924C-D362-104E-2F31CDC97C44}"/>
              </a:ext>
            </a:extLst>
          </p:cNvPr>
          <p:cNvCxnSpPr>
            <a:cxnSpLocks/>
          </p:cNvCxnSpPr>
          <p:nvPr/>
        </p:nvCxnSpPr>
        <p:spPr>
          <a:xfrm flipV="1">
            <a:off x="5685871" y="357666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A9047-7164-64D0-9687-2A4365309760}"/>
              </a:ext>
            </a:extLst>
          </p:cNvPr>
          <p:cNvSpPr txBox="1"/>
          <p:nvPr/>
        </p:nvSpPr>
        <p:spPr>
          <a:xfrm>
            <a:off x="3330344" y="32073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DB2CE3-817C-D526-368C-A21AEEDDFB5B}"/>
              </a:ext>
            </a:extLst>
          </p:cNvPr>
          <p:cNvCxnSpPr>
            <a:cxnSpLocks/>
          </p:cNvCxnSpPr>
          <p:nvPr/>
        </p:nvCxnSpPr>
        <p:spPr>
          <a:xfrm>
            <a:off x="4098503" y="3391995"/>
            <a:ext cx="120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6729CB-8991-A015-DFE3-B77861606F7A}"/>
              </a:ext>
            </a:extLst>
          </p:cNvPr>
          <p:cNvSpPr txBox="1"/>
          <p:nvPr/>
        </p:nvSpPr>
        <p:spPr>
          <a:xfrm>
            <a:off x="5287164" y="2276919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DCCE24-2753-2C77-951A-4372553142A0}"/>
              </a:ext>
            </a:extLst>
          </p:cNvPr>
          <p:cNvCxnSpPr>
            <a:cxnSpLocks/>
          </p:cNvCxnSpPr>
          <p:nvPr/>
        </p:nvCxnSpPr>
        <p:spPr>
          <a:xfrm>
            <a:off x="5682064" y="264625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994994-41F3-3DC0-661E-D785F015A761}"/>
              </a:ext>
            </a:extLst>
          </p:cNvPr>
          <p:cNvSpPr txBox="1"/>
          <p:nvPr/>
        </p:nvSpPr>
        <p:spPr>
          <a:xfrm>
            <a:off x="3330344" y="22698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C4321E-11C8-4DE5-0C91-15E0DE6EA09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098503" y="2454504"/>
            <a:ext cx="1188661" cy="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305117-2355-1361-0545-5DBD93A6530F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96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模块开发策略：合并开发任务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4032193" y="29394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4032192" y="35536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6022629" y="293947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F10704-0786-C99D-9B4B-6013835DAF98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800352" y="3124140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BF4B7A-7D58-8068-56C7-CB593E807DE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4800351" y="3124140"/>
            <a:ext cx="1222278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B6141F8-6D12-85A3-B008-701C4A46DEEB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40427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独占式签出</a:t>
            </a:r>
            <a:r>
              <a:rPr lang="zh-CN" altLang="en-US" dirty="0"/>
              <a:t>。尽量不用配置库的分支合并功能，以最大可能减少人为差错，以及额外的管理成本。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使用两套不同款配置库管理工具，一款用于发布版本控制（</a:t>
            </a:r>
            <a:r>
              <a:rPr lang="zh-CN" altLang="en-US" dirty="0">
                <a:solidFill>
                  <a:srgbClr val="0070C0"/>
                </a:solidFill>
              </a:rPr>
              <a:t>版本库</a:t>
            </a:r>
            <a:r>
              <a:rPr lang="zh-CN" altLang="en-US" dirty="0"/>
              <a:t>），一款用于日常备份（</a:t>
            </a:r>
            <a:r>
              <a:rPr lang="zh-CN" altLang="en-US" dirty="0">
                <a:solidFill>
                  <a:srgbClr val="0070C0"/>
                </a:solidFill>
              </a:rPr>
              <a:t>备份库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版本库始终与正式环境保持一致</a:t>
            </a:r>
            <a:r>
              <a:rPr lang="zh-CN" altLang="en-US" dirty="0"/>
              <a:t>。也就是说可以随时从版本库下载整套代码，编译出的执行文件，与下载的配置文件、存储过程、视图等脚本，以及第三方组件一起，可以直接覆盖部署到正式环境。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处理问题时，仅从版本库签出与问题相关的代码文件（包括配置文件、存储过程、视图等脚本）。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从版本库签出的文件，只有到问题解决了（部署正式环境且用户确认升级成功）之后才可以签入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版本库文件签出期间，开发人员每天下班前应该做代码备份，签入备份库。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版本库文件签出期间，如果有涉及用户报故，应该另开临时目录从版本库下载代码，修改、编译、测试和发布，经用户确认已得到修复后，需在新版发布前将修复内容合并到签出文件里，并安排复测。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修复期间，临时目录也应做代码备份，每天签入备份库。升级完成后，可定期清理本地临时目录。</a:t>
            </a:r>
          </a:p>
        </p:txBody>
      </p:sp>
    </p:spTree>
    <p:extLst>
      <p:ext uri="{BB962C8B-B14F-4D97-AF65-F5344CB8AC3E}">
        <p14:creationId xmlns:p14="http://schemas.microsoft.com/office/powerpoint/2010/main" val="117392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E0C633-8330-DBEF-3552-889D03D6C200}"/>
              </a:ext>
            </a:extLst>
          </p:cNvPr>
          <p:cNvSpPr txBox="1"/>
          <p:nvPr/>
        </p:nvSpPr>
        <p:spPr>
          <a:xfrm>
            <a:off x="3352907" y="2170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签出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EBFCBB-A24F-6C34-3498-8BA74582FFE8}"/>
              </a:ext>
            </a:extLst>
          </p:cNvPr>
          <p:cNvSpPr txBox="1"/>
          <p:nvPr/>
        </p:nvSpPr>
        <p:spPr>
          <a:xfrm>
            <a:off x="3011238" y="3660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启动开发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E82D3-8789-6412-983D-1DAEC1EE1B69}"/>
              </a:ext>
            </a:extLst>
          </p:cNvPr>
          <p:cNvSpPr txBox="1"/>
          <p:nvPr/>
        </p:nvSpPr>
        <p:spPr>
          <a:xfrm>
            <a:off x="10568239" y="3654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基线定版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508010" y="3883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模块开发策略：配置库的使用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527BDE-AA71-A475-1230-641E6A506414}"/>
              </a:ext>
            </a:extLst>
          </p:cNvPr>
          <p:cNvSpPr txBox="1"/>
          <p:nvPr/>
        </p:nvSpPr>
        <p:spPr>
          <a:xfrm>
            <a:off x="9819128" y="196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签入</a:t>
            </a:r>
          </a:p>
        </p:txBody>
      </p:sp>
    </p:spTree>
    <p:extLst>
      <p:ext uri="{BB962C8B-B14F-4D97-AF65-F5344CB8AC3E}">
        <p14:creationId xmlns:p14="http://schemas.microsoft.com/office/powerpoint/2010/main" val="19354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850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问题处理记录单</vt:lpstr>
      <vt:lpstr>聚焦：软件版本规划和控制问题</vt:lpstr>
      <vt:lpstr>版本升级过程：递进滚动式升级</vt:lpstr>
      <vt:lpstr>问题处理策略：分解细化问题</vt:lpstr>
      <vt:lpstr>问题处理策略：分析衍生问题</vt:lpstr>
      <vt:lpstr>模块开发策略：分析模块耦合</vt:lpstr>
      <vt:lpstr>模块开发策略：合并开发任务</vt:lpstr>
      <vt:lpstr>模块开发策略：尽量减少分支</vt:lpstr>
      <vt:lpstr>PowerPoint 演示文稿</vt:lpstr>
      <vt:lpstr>PowerPoint 演示文稿</vt:lpstr>
      <vt:lpstr>PowerPoint 演示文稿</vt:lpstr>
      <vt:lpstr>模块升级策略：小瀑布不交替</vt:lpstr>
      <vt:lpstr>PowerPoint 演示文稿</vt:lpstr>
      <vt:lpstr>模块开发策略：尽量减少分支</vt:lpstr>
      <vt:lpstr>模块开发策略：尽量减少分支</vt:lpstr>
      <vt:lpstr>模块开发策略：尽量减少分支</vt:lpstr>
      <vt:lpstr>模块开发策略：尽量减少分支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306</cp:revision>
  <dcterms:created xsi:type="dcterms:W3CDTF">2023-02-23T02:10:41Z</dcterms:created>
  <dcterms:modified xsi:type="dcterms:W3CDTF">2023-10-24T09:24:06Z</dcterms:modified>
</cp:coreProperties>
</file>