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98" r:id="rId5"/>
    <p:sldId id="281" r:id="rId6"/>
    <p:sldId id="283" r:id="rId7"/>
    <p:sldId id="286" r:id="rId8"/>
    <p:sldId id="282" r:id="rId9"/>
    <p:sldId id="291" r:id="rId10"/>
    <p:sldId id="285" r:id="rId11"/>
    <p:sldId id="294" r:id="rId12"/>
    <p:sldId id="292" r:id="rId13"/>
    <p:sldId id="284" r:id="rId14"/>
    <p:sldId id="297" r:id="rId15"/>
    <p:sldId id="293" r:id="rId16"/>
    <p:sldId id="287" r:id="rId17"/>
    <p:sldId id="288" r:id="rId18"/>
    <p:sldId id="290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m" initials="wm" lastIdx="1" clrIdx="0">
    <p:extLst>
      <p:ext uri="{19B8F6BF-5375-455C-9EA6-DF929625EA0E}">
        <p15:presenceInfo xmlns:p15="http://schemas.microsoft.com/office/powerpoint/2012/main" userId="2ec630cb98909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4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855B-475D-462C-9146-D652E44A6146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A3BF7-E80D-40FD-B4D2-86431F7C9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66BE-C242-4E2F-82DB-C99419A8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700EE-B782-4F63-8DD3-20BE3F6D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4AB2D-93D1-4A84-9D6D-00F576B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9BEDE-E938-4A63-8458-4E6E6B9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3D09-AFE4-4AAB-A89E-A51571C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2170-7D40-4940-B444-7D67364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1C245-24E3-4A3B-85E5-FC09E667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4DB9-394B-4C2D-BAB4-21231188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C7C90-7196-4AB7-B8BF-AD1441EC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3113D-A759-42B3-8D15-AD6D2C81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86D75E-5D12-42F1-A7CA-34626D0D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C4FB-8264-44C7-8F8F-AA85E2028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51589-8677-4A7D-9AF0-38951053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CCF4-DEA4-42D4-83C9-628D2D91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E2058-07D6-42DA-885E-8CB3FEBE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5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A27BE-0689-458B-98B8-EDCB6EC9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529D0-4632-48C1-9319-0D109A4E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3B183-1F77-4D7F-9478-C01EF632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DE519-ED9D-409E-B0B0-D761B3F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F55F-0C71-4D7E-A33F-C0087A07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A256-A391-46B9-AEA2-41E8B8F6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67BC73-6D58-4DE5-8A06-7E7147BE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619E-8C3D-48FB-935B-0AC0D5BF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F71A0-737C-42B7-8E7D-1AF5B40D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EB6EB-06DB-41B8-BCBC-1F9EA06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1545-919B-4F0E-887C-B9109171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EF49F-3AF8-42AD-A5E1-154F61C2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8231A-3C31-49B1-B7C1-85A0F12D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34C21-F8AD-4246-B8A3-F3E3C64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5C9C3-A7E4-497B-8CB2-D599DF2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9386A-E62B-4877-B508-4B39D57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CD61A-7425-4B69-B163-AB646B0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E3E6C-4F8E-4D05-A316-978D631F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FBCD3-DE55-4EA8-BD01-CD04589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663226-D607-46E6-BE64-A5054334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60E7A2-5259-417F-AD52-8EBCB889A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4DCE1-3F7F-44D1-94A7-94B5F2C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ED5A8-729B-4F6E-823A-F2D223CF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B414FF-88A7-47F2-A45E-25C617F3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E750-C9E6-4756-81FF-0DA722D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BC814-E762-445D-8D42-A9C56D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94E41-D02D-4DC1-BC0D-0BD48335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2D5646-9174-4D43-85B3-83D78E6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1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7636C-DFCD-419D-9E0C-0C3C054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CCA5C5-F23F-41A2-9540-5F5098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B8513-B144-4A77-B92D-7A7B6C35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9B0D1-182C-465E-AF81-6F8B694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6BE0-D954-447D-A0BF-036C36E9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441B3-4B96-4580-AB1D-1625DE29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CA5B5-4017-4411-9070-DB2D7FF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C8A4C-B725-415B-B04E-382A2CD0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51F8E-CAE6-4F7D-ADEB-EBB9CA7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A366-9B14-4FD9-837C-CA0C280E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36BB0F-A110-488D-960E-F0127918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0B41E-9E30-4F9D-BC6C-A0492C817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5D392-52D5-4D69-8008-B5943AD6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EFD60-D208-4A58-8EE3-CE61E6F6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6F66-107F-43E9-A25E-369EB6E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4ACC9-F42C-48E5-97BC-D74002B1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2001-9A0B-48B8-A0C4-40DF62B16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DC2-A3F4-4BBE-A1FD-D6FC9C891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C3CE-B3BE-4193-B7CD-007BC062B0EA}" type="datetimeFigureOut">
              <a:rPr lang="zh-CN" altLang="en-US" smtClean="0"/>
              <a:t>2023-11-14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B9511-C29A-4525-9CB9-14458C22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B35E-F99D-4F04-89F6-BB0A62553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8A578-23B4-462E-9A1B-EEA02CBBD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A2DE-BA76-40D0-A065-026CEB17F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问题处理清单及跟踪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E4DC5-990A-46B4-AA76-2118335A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作业指导书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软件版本规划和控制</a:t>
            </a:r>
          </a:p>
        </p:txBody>
      </p:sp>
    </p:spTree>
    <p:extLst>
      <p:ext uri="{BB962C8B-B14F-4D97-AF65-F5344CB8AC3E}">
        <p14:creationId xmlns:p14="http://schemas.microsoft.com/office/powerpoint/2010/main" val="355683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C27364AB-DF09-8B3C-CE28-780E11F6DAC5}"/>
              </a:ext>
            </a:extLst>
          </p:cNvPr>
          <p:cNvSpPr/>
          <p:nvPr/>
        </p:nvSpPr>
        <p:spPr>
          <a:xfrm>
            <a:off x="4922268" y="1443714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79C9416-DD60-7E4F-0664-201BC02B5A4F}"/>
              </a:ext>
            </a:extLst>
          </p:cNvPr>
          <p:cNvSpPr/>
          <p:nvPr/>
        </p:nvSpPr>
        <p:spPr>
          <a:xfrm>
            <a:off x="4922268" y="4493035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18497B-F25B-E5F6-6692-F67819C9F45B}"/>
              </a:ext>
            </a:extLst>
          </p:cNvPr>
          <p:cNvSpPr/>
          <p:nvPr/>
        </p:nvSpPr>
        <p:spPr>
          <a:xfrm>
            <a:off x="328329" y="2530457"/>
            <a:ext cx="1665841" cy="16738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23-10-01</a:t>
            </a:r>
            <a:r>
              <a:rPr lang="zh-CN" altLang="en-US" dirty="0"/>
              <a:t>批次需求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C5F4B7-C00A-D3DF-43BB-4DE3527E8567}"/>
              </a:ext>
            </a:extLst>
          </p:cNvPr>
          <p:cNvCxnSpPr>
            <a:cxnSpLocks/>
          </p:cNvCxnSpPr>
          <p:nvPr/>
        </p:nvCxnSpPr>
        <p:spPr>
          <a:xfrm>
            <a:off x="1994170" y="3367384"/>
            <a:ext cx="6805448" cy="89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FC754-8CF5-685A-288D-7709790164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3565238" y="1842723"/>
            <a:ext cx="1357031" cy="140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E0C633-8330-DBEF-3552-889D03D6C200}"/>
              </a:ext>
            </a:extLst>
          </p:cNvPr>
          <p:cNvSpPr txBox="1"/>
          <p:nvPr/>
        </p:nvSpPr>
        <p:spPr>
          <a:xfrm>
            <a:off x="3352907" y="2170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签出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15CF5DF-CE86-22BA-0173-DAEC6E03204F}"/>
              </a:ext>
            </a:extLst>
          </p:cNvPr>
          <p:cNvSpPr/>
          <p:nvPr/>
        </p:nvSpPr>
        <p:spPr>
          <a:xfrm>
            <a:off x="8799618" y="2530457"/>
            <a:ext cx="1665841" cy="167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23-10-15</a:t>
            </a:r>
            <a:r>
              <a:rPr lang="zh-CN" altLang="en-US" dirty="0"/>
              <a:t>版本发布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E9BB36-8CFE-F89F-6DEE-6A0F179C2658}"/>
              </a:ext>
            </a:extLst>
          </p:cNvPr>
          <p:cNvSpPr/>
          <p:nvPr/>
        </p:nvSpPr>
        <p:spPr>
          <a:xfrm>
            <a:off x="3454400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51D898-F811-E0F3-6C5C-7A31E93B7907}"/>
              </a:ext>
            </a:extLst>
          </p:cNvPr>
          <p:cNvSpPr/>
          <p:nvPr/>
        </p:nvSpPr>
        <p:spPr>
          <a:xfrm>
            <a:off x="4702733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9CC877-BB10-3A62-30FF-32B9023A4BF4}"/>
              </a:ext>
            </a:extLst>
          </p:cNvPr>
          <p:cNvSpPr/>
          <p:nvPr/>
        </p:nvSpPr>
        <p:spPr>
          <a:xfrm>
            <a:off x="5892086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F36644-A3D4-E123-997E-D32EBEE89BC4}"/>
              </a:ext>
            </a:extLst>
          </p:cNvPr>
          <p:cNvSpPr/>
          <p:nvPr/>
        </p:nvSpPr>
        <p:spPr>
          <a:xfrm>
            <a:off x="6937957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D9E7C8-74AD-A842-2888-E93EF9F83596}"/>
              </a:ext>
            </a:extLst>
          </p:cNvPr>
          <p:cNvSpPr/>
          <p:nvPr/>
        </p:nvSpPr>
        <p:spPr>
          <a:xfrm>
            <a:off x="7953490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C3404E-4463-8C2D-94D4-D88C83B8D7AC}"/>
              </a:ext>
            </a:extLst>
          </p:cNvPr>
          <p:cNvSpPr/>
          <p:nvPr/>
        </p:nvSpPr>
        <p:spPr>
          <a:xfrm>
            <a:off x="2444687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EBFCBB-A24F-6C34-3498-8BA74582FFE8}"/>
              </a:ext>
            </a:extLst>
          </p:cNvPr>
          <p:cNvSpPr txBox="1"/>
          <p:nvPr/>
        </p:nvSpPr>
        <p:spPr>
          <a:xfrm>
            <a:off x="3011238" y="36608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启动开发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690D1E-9BF8-F240-1A23-1F60096DCC4E}"/>
              </a:ext>
            </a:extLst>
          </p:cNvPr>
          <p:cNvSpPr/>
          <p:nvPr/>
        </p:nvSpPr>
        <p:spPr>
          <a:xfrm>
            <a:off x="11029874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1BDCC8-1817-FFD1-A692-EE845CA75FFD}"/>
              </a:ext>
            </a:extLst>
          </p:cNvPr>
          <p:cNvCxnSpPr>
            <a:cxnSpLocks/>
          </p:cNvCxnSpPr>
          <p:nvPr/>
        </p:nvCxnSpPr>
        <p:spPr>
          <a:xfrm>
            <a:off x="10465459" y="3367384"/>
            <a:ext cx="564415" cy="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F9E82D3-8789-6412-983D-1DAEC1EE1B69}"/>
              </a:ext>
            </a:extLst>
          </p:cNvPr>
          <p:cNvSpPr txBox="1"/>
          <p:nvPr/>
        </p:nvSpPr>
        <p:spPr>
          <a:xfrm>
            <a:off x="10568239" y="36542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基线定版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8BC2B59-0077-C593-FA76-C9FB86B0F36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4546575" y="3754450"/>
            <a:ext cx="1125651" cy="5916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B88332E-D6CF-D18D-754C-3BDC40D5EE79}"/>
              </a:ext>
            </a:extLst>
          </p:cNvPr>
          <p:cNvSpPr txBox="1"/>
          <p:nvPr/>
        </p:nvSpPr>
        <p:spPr>
          <a:xfrm>
            <a:off x="5508010" y="38834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增量备份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BCFC091-25CB-ECA6-8BD4-84B64741030A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5414888" y="3998124"/>
            <a:ext cx="1098705" cy="77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669DB96-1FF4-BC21-D94F-C17A55E2F69C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6148342" y="3712655"/>
            <a:ext cx="1125653" cy="675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AE28F63-7AEF-7000-1D9F-5283A48E06B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6806953" y="3355731"/>
            <a:ext cx="1125651" cy="13890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B9FA8A-5AC8-CD53-BCA2-90D613CC1558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rot="16200000" flipV="1">
            <a:off x="8447877" y="554478"/>
            <a:ext cx="1404589" cy="3981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>
            <a:extLst>
              <a:ext uri="{FF2B5EF4-FFF2-40B4-BE49-F238E27FC236}">
                <a16:creationId xmlns:a16="http://schemas.microsoft.com/office/drawing/2014/main" id="{D7823C94-E47B-677C-BFCC-3574F2831CE5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模块开发策略：配置库的使用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1527BDE-AA71-A475-1230-641E6A506414}"/>
              </a:ext>
            </a:extLst>
          </p:cNvPr>
          <p:cNvSpPr txBox="1"/>
          <p:nvPr/>
        </p:nvSpPr>
        <p:spPr>
          <a:xfrm>
            <a:off x="9819128" y="196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签入</a:t>
            </a:r>
          </a:p>
        </p:txBody>
      </p:sp>
    </p:spTree>
    <p:extLst>
      <p:ext uri="{BB962C8B-B14F-4D97-AF65-F5344CB8AC3E}">
        <p14:creationId xmlns:p14="http://schemas.microsoft.com/office/powerpoint/2010/main" val="19354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C27364AB-DF09-8B3C-CE28-780E11F6DAC5}"/>
              </a:ext>
            </a:extLst>
          </p:cNvPr>
          <p:cNvSpPr/>
          <p:nvPr/>
        </p:nvSpPr>
        <p:spPr>
          <a:xfrm>
            <a:off x="4922268" y="1443714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版本库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479C9416-DD60-7E4F-0664-201BC02B5A4F}"/>
              </a:ext>
            </a:extLst>
          </p:cNvPr>
          <p:cNvSpPr/>
          <p:nvPr/>
        </p:nvSpPr>
        <p:spPr>
          <a:xfrm>
            <a:off x="4922268" y="4493035"/>
            <a:ext cx="2237362" cy="798019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备份库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918497B-F25B-E5F6-6692-F67819C9F45B}"/>
              </a:ext>
            </a:extLst>
          </p:cNvPr>
          <p:cNvSpPr/>
          <p:nvPr/>
        </p:nvSpPr>
        <p:spPr>
          <a:xfrm>
            <a:off x="328329" y="2530457"/>
            <a:ext cx="1665841" cy="167385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23-10-01</a:t>
            </a:r>
            <a:r>
              <a:rPr lang="zh-CN" altLang="en-US" dirty="0"/>
              <a:t>批次需求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2C5F4B7-C00A-D3DF-43BB-4DE3527E8567}"/>
              </a:ext>
            </a:extLst>
          </p:cNvPr>
          <p:cNvCxnSpPr>
            <a:cxnSpLocks/>
          </p:cNvCxnSpPr>
          <p:nvPr/>
        </p:nvCxnSpPr>
        <p:spPr>
          <a:xfrm>
            <a:off x="1994170" y="3367384"/>
            <a:ext cx="6805448" cy="89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FDFC754-8CF5-685A-288D-77097901644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0800000" flipV="1">
            <a:off x="3565238" y="1842723"/>
            <a:ext cx="1357031" cy="1404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15CF5DF-CE86-22BA-0173-DAEC6E03204F}"/>
              </a:ext>
            </a:extLst>
          </p:cNvPr>
          <p:cNvSpPr/>
          <p:nvPr/>
        </p:nvSpPr>
        <p:spPr>
          <a:xfrm>
            <a:off x="8799618" y="2530457"/>
            <a:ext cx="1665841" cy="16738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23-10-15</a:t>
            </a:r>
            <a:r>
              <a:rPr lang="zh-CN" altLang="en-US" dirty="0"/>
              <a:t>版本发布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1E9BB36-8CFE-F89F-6DEE-6A0F179C2658}"/>
              </a:ext>
            </a:extLst>
          </p:cNvPr>
          <p:cNvSpPr/>
          <p:nvPr/>
        </p:nvSpPr>
        <p:spPr>
          <a:xfrm>
            <a:off x="3454400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51D898-F811-E0F3-6C5C-7A31E93B7907}"/>
              </a:ext>
            </a:extLst>
          </p:cNvPr>
          <p:cNvSpPr/>
          <p:nvPr/>
        </p:nvSpPr>
        <p:spPr>
          <a:xfrm>
            <a:off x="4702733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9CC877-BB10-3A62-30FF-32B9023A4BF4}"/>
              </a:ext>
            </a:extLst>
          </p:cNvPr>
          <p:cNvSpPr/>
          <p:nvPr/>
        </p:nvSpPr>
        <p:spPr>
          <a:xfrm>
            <a:off x="5892086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F36644-A3D4-E123-997E-D32EBEE89BC4}"/>
              </a:ext>
            </a:extLst>
          </p:cNvPr>
          <p:cNvSpPr/>
          <p:nvPr/>
        </p:nvSpPr>
        <p:spPr>
          <a:xfrm>
            <a:off x="6937957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0D9E7C8-74AD-A842-2888-E93EF9F83596}"/>
              </a:ext>
            </a:extLst>
          </p:cNvPr>
          <p:cNvSpPr/>
          <p:nvPr/>
        </p:nvSpPr>
        <p:spPr>
          <a:xfrm>
            <a:off x="7953490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C3404E-4463-8C2D-94D4-D88C83B8D7AC}"/>
              </a:ext>
            </a:extLst>
          </p:cNvPr>
          <p:cNvSpPr/>
          <p:nvPr/>
        </p:nvSpPr>
        <p:spPr>
          <a:xfrm>
            <a:off x="2444687" y="3247313"/>
            <a:ext cx="221673" cy="24014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1690D1E-9BF8-F240-1A23-1F60096DCC4E}"/>
              </a:ext>
            </a:extLst>
          </p:cNvPr>
          <p:cNvSpPr/>
          <p:nvPr/>
        </p:nvSpPr>
        <p:spPr>
          <a:xfrm>
            <a:off x="11029874" y="3247313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1BDCC8-1817-FFD1-A692-EE845CA75FFD}"/>
              </a:ext>
            </a:extLst>
          </p:cNvPr>
          <p:cNvCxnSpPr>
            <a:cxnSpLocks/>
          </p:cNvCxnSpPr>
          <p:nvPr/>
        </p:nvCxnSpPr>
        <p:spPr>
          <a:xfrm>
            <a:off x="10465459" y="3367384"/>
            <a:ext cx="564415" cy="0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B8BC2B59-0077-C593-FA76-C9FB86B0F360}"/>
              </a:ext>
            </a:extLst>
          </p:cNvPr>
          <p:cNvCxnSpPr>
            <a:cxnSpLocks/>
            <a:stCxn id="7" idx="4"/>
          </p:cNvCxnSpPr>
          <p:nvPr/>
        </p:nvCxnSpPr>
        <p:spPr>
          <a:xfrm rot="16200000" flipH="1">
            <a:off x="4546575" y="3754450"/>
            <a:ext cx="1125651" cy="591660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B88332E-D6CF-D18D-754C-3BDC40D5EE79}"/>
              </a:ext>
            </a:extLst>
          </p:cNvPr>
          <p:cNvSpPr txBox="1"/>
          <p:nvPr/>
        </p:nvSpPr>
        <p:spPr>
          <a:xfrm>
            <a:off x="5406962" y="5378004"/>
            <a:ext cx="110799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增量备份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BCFC091-25CB-ECA6-8BD4-84B64741030A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5414888" y="3998124"/>
            <a:ext cx="1098705" cy="77366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669DB96-1FF4-BC21-D94F-C17A55E2F69C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6148342" y="3712655"/>
            <a:ext cx="1125653" cy="675252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AE28F63-7AEF-7000-1D9F-5283A48E06B3}"/>
              </a:ext>
            </a:extLst>
          </p:cNvPr>
          <p:cNvCxnSpPr>
            <a:cxnSpLocks/>
            <a:stCxn id="12" idx="4"/>
          </p:cNvCxnSpPr>
          <p:nvPr/>
        </p:nvCxnSpPr>
        <p:spPr>
          <a:xfrm rot="5400000">
            <a:off x="6806953" y="3355731"/>
            <a:ext cx="1125651" cy="1389098"/>
          </a:xfrm>
          <a:prstGeom prst="curvedConnector2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9B9FA8A-5AC8-CD53-BCA2-90D613CC1558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rot="16200000" flipV="1">
            <a:off x="8447877" y="554478"/>
            <a:ext cx="1404589" cy="39810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标题 1">
            <a:extLst>
              <a:ext uri="{FF2B5EF4-FFF2-40B4-BE49-F238E27FC236}">
                <a16:creationId xmlns:a16="http://schemas.microsoft.com/office/drawing/2014/main" id="{D7823C94-E47B-677C-BFCC-3574F2831CE5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模块开发策略：签出期间排故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0B12E1-552A-14D2-549B-6D66F94A1DF9}"/>
              </a:ext>
            </a:extLst>
          </p:cNvPr>
          <p:cNvSpPr/>
          <p:nvPr/>
        </p:nvSpPr>
        <p:spPr>
          <a:xfrm>
            <a:off x="3861425" y="5747336"/>
            <a:ext cx="382328" cy="3990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2BCB83-0497-E612-AA64-81076D2B2747}"/>
              </a:ext>
            </a:extLst>
          </p:cNvPr>
          <p:cNvCxnSpPr>
            <a:cxnSpLocks/>
          </p:cNvCxnSpPr>
          <p:nvPr/>
        </p:nvCxnSpPr>
        <p:spPr>
          <a:xfrm flipV="1">
            <a:off x="4243753" y="5936463"/>
            <a:ext cx="3258026" cy="6919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DD729C3-FAC9-AB0D-C050-4E103301ED4C}"/>
              </a:ext>
            </a:extLst>
          </p:cNvPr>
          <p:cNvSpPr/>
          <p:nvPr/>
        </p:nvSpPr>
        <p:spPr>
          <a:xfrm>
            <a:off x="7501779" y="5740417"/>
            <a:ext cx="382328" cy="3990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72F4A4D-81DD-80ED-14F2-541657A2E0A6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0800000" flipV="1">
            <a:off x="4052590" y="1842724"/>
            <a:ext cx="869679" cy="3904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854A979-D76E-516B-FB92-E0BAA6A11CA0}"/>
              </a:ext>
            </a:extLst>
          </p:cNvPr>
          <p:cNvSpPr txBox="1"/>
          <p:nvPr/>
        </p:nvSpPr>
        <p:spPr>
          <a:xfrm>
            <a:off x="3729423" y="62059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E033731-D799-4223-6778-59ACB898AF7E}"/>
              </a:ext>
            </a:extLst>
          </p:cNvPr>
          <p:cNvSpPr txBox="1"/>
          <p:nvPr/>
        </p:nvSpPr>
        <p:spPr>
          <a:xfrm>
            <a:off x="7369778" y="62332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修复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90C947-72BE-4EEB-E07A-D1E6C13E0655}"/>
              </a:ext>
            </a:extLst>
          </p:cNvPr>
          <p:cNvSpPr txBox="1"/>
          <p:nvPr/>
        </p:nvSpPr>
        <p:spPr>
          <a:xfrm>
            <a:off x="2318741" y="50199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下载到临时目录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7C22540-DCD3-72A1-C126-634B54E2C3C5}"/>
              </a:ext>
            </a:extLst>
          </p:cNvPr>
          <p:cNvCxnSpPr>
            <a:cxnSpLocks/>
            <a:stCxn id="21" idx="0"/>
            <a:endCxn id="50" idx="4"/>
          </p:cNvCxnSpPr>
          <p:nvPr/>
        </p:nvCxnSpPr>
        <p:spPr>
          <a:xfrm flipV="1">
            <a:off x="7692943" y="3502136"/>
            <a:ext cx="1" cy="2238281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87EE24-5FEA-335E-17F5-B768C3A52671}"/>
              </a:ext>
            </a:extLst>
          </p:cNvPr>
          <p:cNvSpPr/>
          <p:nvPr/>
        </p:nvSpPr>
        <p:spPr>
          <a:xfrm>
            <a:off x="7582107" y="3261994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C8CAF7C-76D3-2FFE-E755-23BE924985E0}"/>
              </a:ext>
            </a:extLst>
          </p:cNvPr>
          <p:cNvSpPr txBox="1"/>
          <p:nvPr/>
        </p:nvSpPr>
        <p:spPr>
          <a:xfrm>
            <a:off x="7121567" y="2816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合并代码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2CDBD4C-1867-B1EA-AD49-402EDAA5E402}"/>
              </a:ext>
            </a:extLst>
          </p:cNvPr>
          <p:cNvSpPr txBox="1"/>
          <p:nvPr/>
        </p:nvSpPr>
        <p:spPr>
          <a:xfrm>
            <a:off x="7931776" y="3544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安排复测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7D9544F-5577-4758-E740-A5B38A70492C}"/>
              </a:ext>
            </a:extLst>
          </p:cNvPr>
          <p:cNvSpPr/>
          <p:nvPr/>
        </p:nvSpPr>
        <p:spPr>
          <a:xfrm>
            <a:off x="8324873" y="325629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4B7CD12-C725-CA0F-18D3-5C2D3387639E}"/>
              </a:ext>
            </a:extLst>
          </p:cNvPr>
          <p:cNvSpPr/>
          <p:nvPr/>
        </p:nvSpPr>
        <p:spPr>
          <a:xfrm>
            <a:off x="4887727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124CF2E-7C44-3395-0B4D-C8FAB75B9510}"/>
              </a:ext>
            </a:extLst>
          </p:cNvPr>
          <p:cNvSpPr/>
          <p:nvPr/>
        </p:nvSpPr>
        <p:spPr>
          <a:xfrm>
            <a:off x="5642537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268FF90-DD6D-15F4-466C-61B2D009BE5A}"/>
              </a:ext>
            </a:extLst>
          </p:cNvPr>
          <p:cNvSpPr/>
          <p:nvPr/>
        </p:nvSpPr>
        <p:spPr>
          <a:xfrm>
            <a:off x="6525295" y="5819851"/>
            <a:ext cx="221673" cy="2401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2D351B12-9FAA-5BA4-A10B-50052F90A6EE}"/>
              </a:ext>
            </a:extLst>
          </p:cNvPr>
          <p:cNvCxnSpPr>
            <a:cxnSpLocks/>
            <a:stCxn id="57" idx="0"/>
          </p:cNvCxnSpPr>
          <p:nvPr/>
        </p:nvCxnSpPr>
        <p:spPr>
          <a:xfrm rot="5400000" flipH="1" flipV="1">
            <a:off x="4906054" y="5274531"/>
            <a:ext cx="637831" cy="4528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595FD316-EE12-ECA3-B23F-280C8E9EB33E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5482080" y="5413197"/>
            <a:ext cx="677948" cy="135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73D5126-869A-17F0-6020-A59F39C62B89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6160108" y="5343827"/>
            <a:ext cx="677948" cy="2741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DDD599A-A6C0-8FCE-0713-BF65AC7E5C7F}"/>
              </a:ext>
            </a:extLst>
          </p:cNvPr>
          <p:cNvSpPr/>
          <p:nvPr/>
        </p:nvSpPr>
        <p:spPr>
          <a:xfrm>
            <a:off x="2824711" y="5816392"/>
            <a:ext cx="221673" cy="2401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02C98DB-B8F0-4861-1242-A55F0EEB0503}"/>
              </a:ext>
            </a:extLst>
          </p:cNvPr>
          <p:cNvCxnSpPr>
            <a:cxnSpLocks/>
            <a:stCxn id="71" idx="6"/>
            <a:endCxn id="2" idx="2"/>
          </p:cNvCxnSpPr>
          <p:nvPr/>
        </p:nvCxnSpPr>
        <p:spPr>
          <a:xfrm>
            <a:off x="3046384" y="5936463"/>
            <a:ext cx="815041" cy="10378"/>
          </a:xfrm>
          <a:prstGeom prst="straightConnector1">
            <a:avLst/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4855E7D-24D6-3C88-1CA1-D8BF6F0A5D94}"/>
              </a:ext>
            </a:extLst>
          </p:cNvPr>
          <p:cNvSpPr txBox="1"/>
          <p:nvPr/>
        </p:nvSpPr>
        <p:spPr>
          <a:xfrm>
            <a:off x="2612381" y="6210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接故</a:t>
            </a:r>
          </a:p>
        </p:txBody>
      </p:sp>
    </p:spTree>
    <p:extLst>
      <p:ext uri="{BB962C8B-B14F-4D97-AF65-F5344CB8AC3E}">
        <p14:creationId xmlns:p14="http://schemas.microsoft.com/office/powerpoint/2010/main" val="321726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78599"/>
            <a:ext cx="1061125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 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如果同一个问题由两人以上处理，只要分工合理，各自签出自己负责的文档进行工作，可以互不干扰。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需求分析师要分析和记录好问题和问题之间的上下游关系、问题和模块之间的对应关系、模块和模块之间的关联关系，基于此来对任务进度做跟踪，和客户讨论确定发版范围（问题清单里哪些已具备发版条件，哪些有关联需当期或延期一起发版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关联模块，无法分拆上线，只要其中有一个模块未测试或验证通过，就应该一并延期到后续进行发版。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如果下一批采集到的问题有涉及到当前正在处理的模块，赶不上本次的开发计划或无法插队，应该说服客户，只能等到本次升级完成后，安排到次一轮的升级计划中。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C3EFBE-B651-8D45-BA2F-26C62F3114D2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模块升级策略：小瀑布不交替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86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模块升级策略：小瀑布不交替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16817ED-EB92-D479-47F0-7422B0B0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" y="1147262"/>
            <a:ext cx="11739418" cy="5710738"/>
          </a:xfrm>
          <a:prstGeom prst="rect">
            <a:avLst/>
          </a:prstGeom>
        </p:spPr>
      </p:pic>
      <p:sp>
        <p:nvSpPr>
          <p:cNvPr id="57" name="椭圆 56">
            <a:extLst>
              <a:ext uri="{FF2B5EF4-FFF2-40B4-BE49-F238E27FC236}">
                <a16:creationId xmlns:a16="http://schemas.microsoft.com/office/drawing/2014/main" id="{0449E0DB-4617-1D51-667C-845342BA8875}"/>
              </a:ext>
            </a:extLst>
          </p:cNvPr>
          <p:cNvSpPr/>
          <p:nvPr/>
        </p:nvSpPr>
        <p:spPr>
          <a:xfrm>
            <a:off x="5588001" y="3509818"/>
            <a:ext cx="147782" cy="1385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9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78599"/>
            <a:ext cx="1061125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 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所谓“模块”，本文</a:t>
            </a:r>
            <a:r>
              <a:rPr lang="zh-CN" altLang="en-US" sz="1800" dirty="0"/>
              <a:t>特指可切割出来纳入本次问题处理工作的最小范围的代码文件、工程文件等的集合。</a:t>
            </a:r>
            <a:endParaRPr lang="en-US" altLang="zh-CN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模块的边界范围应该尽可能小，如果变得越来越庞大，有必要通过代码重构等设计技巧进行拆解重组。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2C3EFBE-B651-8D45-BA2F-26C62F3114D2}"/>
              </a:ext>
            </a:extLst>
          </p:cNvPr>
          <p:cNvSpPr txBox="1">
            <a:spLocks/>
          </p:cNvSpPr>
          <p:nvPr/>
        </p:nvSpPr>
        <p:spPr>
          <a:xfrm>
            <a:off x="838200" y="321226"/>
            <a:ext cx="1051560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模块升级策略：小模块靠重构</a:t>
            </a:r>
          </a:p>
        </p:txBody>
      </p:sp>
    </p:spTree>
    <p:extLst>
      <p:ext uri="{BB962C8B-B14F-4D97-AF65-F5344CB8AC3E}">
        <p14:creationId xmlns:p14="http://schemas.microsoft.com/office/powerpoint/2010/main" val="169350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E7016D-F20C-4F34-8A19-F1C79881003D}"/>
              </a:ext>
            </a:extLst>
          </p:cNvPr>
          <p:cNvSpPr txBox="1"/>
          <p:nvPr/>
        </p:nvSpPr>
        <p:spPr>
          <a:xfrm>
            <a:off x="2986432" y="2838967"/>
            <a:ext cx="621913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附件一：在</a:t>
            </a:r>
            <a:r>
              <a:rPr lang="en-US" altLang="zh-CN" sz="2400" dirty="0"/>
              <a:t>VS</a:t>
            </a:r>
            <a:r>
              <a:rPr lang="zh-CN" altLang="en-US" sz="2400" dirty="0"/>
              <a:t>工具上配置</a:t>
            </a:r>
            <a:r>
              <a:rPr lang="en-US" altLang="zh-CN" sz="2400" dirty="0"/>
              <a:t>TFS</a:t>
            </a:r>
            <a:r>
              <a:rPr lang="zh-CN" altLang="en-US" sz="2400" dirty="0"/>
              <a:t>的“签出独占锁”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727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7F681-3947-3E83-1739-0AFBEA4E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92" y="1062488"/>
            <a:ext cx="6556816" cy="5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B9CD59-01CA-3F9D-430A-B5C38071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68" y="1515927"/>
            <a:ext cx="6515664" cy="46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1B6724-4618-6421-FB57-293619CE5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43" y="1206518"/>
            <a:ext cx="6474513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E5E19-28FC-295D-109E-C1B98A32B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69" y="1628619"/>
            <a:ext cx="6234462" cy="3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7C6469-0D77-1F1D-AFF3-B3F8499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299776"/>
            <a:ext cx="10861964" cy="54032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聚焦：软件版本规划和控制问题</a:t>
            </a:r>
          </a:p>
        </p:txBody>
      </p:sp>
    </p:spTree>
    <p:extLst>
      <p:ext uri="{BB962C8B-B14F-4D97-AF65-F5344CB8AC3E}">
        <p14:creationId xmlns:p14="http://schemas.microsoft.com/office/powerpoint/2010/main" val="27734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版本升级过程：递进滚动式升级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242945-1F0A-C4E4-172B-5F998FFE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334"/>
            <a:ext cx="12192000" cy="5187950"/>
          </a:xfrm>
          <a:prstGeom prst="rect">
            <a:avLst/>
          </a:prstGeom>
        </p:spPr>
      </p:pic>
      <p:sp>
        <p:nvSpPr>
          <p:cNvPr id="27" name="平行四边形 26">
            <a:extLst>
              <a:ext uri="{FF2B5EF4-FFF2-40B4-BE49-F238E27FC236}">
                <a16:creationId xmlns:a16="http://schemas.microsoft.com/office/drawing/2014/main" id="{2D2C0898-5CA7-6C62-D9E1-CEB0E03E405A}"/>
              </a:ext>
            </a:extLst>
          </p:cNvPr>
          <p:cNvSpPr/>
          <p:nvPr/>
        </p:nvSpPr>
        <p:spPr>
          <a:xfrm rot="10800000" flipH="1">
            <a:off x="4586284" y="1816428"/>
            <a:ext cx="5055656" cy="1636439"/>
          </a:xfrm>
          <a:prstGeom prst="parallelogram">
            <a:avLst>
              <a:gd name="adj" fmla="val 1423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>
            <a:extLst>
              <a:ext uri="{FF2B5EF4-FFF2-40B4-BE49-F238E27FC236}">
                <a16:creationId xmlns:a16="http://schemas.microsoft.com/office/drawing/2014/main" id="{D0DA4403-14BC-3418-AF0C-713C369DD866}"/>
              </a:ext>
            </a:extLst>
          </p:cNvPr>
          <p:cNvSpPr/>
          <p:nvPr/>
        </p:nvSpPr>
        <p:spPr>
          <a:xfrm rot="10800000" flipH="1">
            <a:off x="5914667" y="3709807"/>
            <a:ext cx="5055656" cy="1636439"/>
          </a:xfrm>
          <a:prstGeom prst="parallelogram">
            <a:avLst>
              <a:gd name="adj" fmla="val 14230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962C96-877A-8A31-CA1E-847460153014}"/>
              </a:ext>
            </a:extLst>
          </p:cNvPr>
          <p:cNvSpPr txBox="1"/>
          <p:nvPr/>
        </p:nvSpPr>
        <p:spPr>
          <a:xfrm>
            <a:off x="6006116" y="1816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问题响应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F65964-5D0B-9949-F483-069BBEFCE45D}"/>
              </a:ext>
            </a:extLst>
          </p:cNvPr>
          <p:cNvSpPr txBox="1"/>
          <p:nvPr/>
        </p:nvSpPr>
        <p:spPr>
          <a:xfrm>
            <a:off x="7391951" y="369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问题响应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2FDDB1-406F-8298-55D0-D614488557F8}"/>
              </a:ext>
            </a:extLst>
          </p:cNvPr>
          <p:cNvSpPr txBox="1"/>
          <p:nvPr/>
        </p:nvSpPr>
        <p:spPr>
          <a:xfrm>
            <a:off x="7554977" y="3102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问题解决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F46EEC-4871-29B7-F9BC-8DFD1315FFA5}"/>
              </a:ext>
            </a:extLst>
          </p:cNvPr>
          <p:cNvSpPr txBox="1"/>
          <p:nvPr/>
        </p:nvSpPr>
        <p:spPr>
          <a:xfrm>
            <a:off x="8348937" y="4987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问题解决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2589CD-9CFA-16C8-C1C6-8C3C47E74912}"/>
              </a:ext>
            </a:extLst>
          </p:cNvPr>
          <p:cNvSpPr txBox="1"/>
          <p:nvPr/>
        </p:nvSpPr>
        <p:spPr>
          <a:xfrm>
            <a:off x="6856058" y="2698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问题处理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C134B7-7BB1-AE81-409F-A5E7113EB287}"/>
              </a:ext>
            </a:extLst>
          </p:cNvPr>
          <p:cNvSpPr txBox="1"/>
          <p:nvPr/>
        </p:nvSpPr>
        <p:spPr>
          <a:xfrm>
            <a:off x="7964054" y="4608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问题处理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44F1-C039-B87C-66F2-47533FD0E479}"/>
              </a:ext>
            </a:extLst>
          </p:cNvPr>
          <p:cNvSpPr txBox="1"/>
          <p:nvPr/>
        </p:nvSpPr>
        <p:spPr>
          <a:xfrm>
            <a:off x="0" y="660408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人人有饭吃，天天有事做</a:t>
            </a:r>
          </a:p>
        </p:txBody>
      </p:sp>
    </p:spTree>
    <p:extLst>
      <p:ext uri="{BB962C8B-B14F-4D97-AF65-F5344CB8AC3E}">
        <p14:creationId xmlns:p14="http://schemas.microsoft.com/office/powerpoint/2010/main" val="38695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版本升级过程：递进滚动式升级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44F1-C039-B87C-66F2-47533FD0E479}"/>
              </a:ext>
            </a:extLst>
          </p:cNvPr>
          <p:cNvSpPr txBox="1"/>
          <p:nvPr/>
        </p:nvSpPr>
        <p:spPr>
          <a:xfrm>
            <a:off x="0" y="6604084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人人有饭吃，天天有事做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93AE9F-81FD-5774-B577-93B670D4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222"/>
            <a:ext cx="12192000" cy="56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问题处理策略：分解细化问题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BC22F-C308-B07E-7C27-E803FEAA3174}"/>
              </a:ext>
            </a:extLst>
          </p:cNvPr>
          <p:cNvSpPr txBox="1"/>
          <p:nvPr/>
        </p:nvSpPr>
        <p:spPr>
          <a:xfrm>
            <a:off x="7066545" y="297277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E9320F-8259-5AEF-0A83-B9470ACECCAF}"/>
              </a:ext>
            </a:extLst>
          </p:cNvPr>
          <p:cNvSpPr txBox="1"/>
          <p:nvPr/>
        </p:nvSpPr>
        <p:spPr>
          <a:xfrm>
            <a:off x="7066544" y="358699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05E86-48C1-775B-993B-4744AAA442B7}"/>
              </a:ext>
            </a:extLst>
          </p:cNvPr>
          <p:cNvSpPr txBox="1"/>
          <p:nvPr/>
        </p:nvSpPr>
        <p:spPr>
          <a:xfrm>
            <a:off x="9056981" y="297277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060B4-5410-968B-0EA4-DA4AB010C3F0}"/>
              </a:ext>
            </a:extLst>
          </p:cNvPr>
          <p:cNvSpPr txBox="1"/>
          <p:nvPr/>
        </p:nvSpPr>
        <p:spPr>
          <a:xfrm>
            <a:off x="9056981" y="358699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C3F39-AEEC-255A-4DB1-5E245BC87B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8007828" y="3157443"/>
            <a:ext cx="1049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9EF792-6887-1589-2651-727AFB15409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07827" y="3771661"/>
            <a:ext cx="1049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9DEEF36-6645-C089-AD85-6E1433FCE9FE}"/>
              </a:ext>
            </a:extLst>
          </p:cNvPr>
          <p:cNvSpPr txBox="1"/>
          <p:nvPr/>
        </p:nvSpPr>
        <p:spPr>
          <a:xfrm>
            <a:off x="1088685" y="297689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F32BD0-D280-E721-8106-27C462A1A982}"/>
              </a:ext>
            </a:extLst>
          </p:cNvPr>
          <p:cNvSpPr txBox="1"/>
          <p:nvPr/>
        </p:nvSpPr>
        <p:spPr>
          <a:xfrm>
            <a:off x="3079121" y="29768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30E2FE0-7794-0A68-76BD-73D914CE8A9D}"/>
              </a:ext>
            </a:extLst>
          </p:cNvPr>
          <p:cNvSpPr txBox="1"/>
          <p:nvPr/>
        </p:nvSpPr>
        <p:spPr>
          <a:xfrm>
            <a:off x="3079121" y="35911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416ED16-2782-34ED-C9D9-782D9EF28173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1856844" y="3161557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1A9BF31-C97A-6CBC-95B5-C14CDA436131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1856844" y="3161557"/>
            <a:ext cx="1222277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箭头: 右 54">
            <a:extLst>
              <a:ext uri="{FF2B5EF4-FFF2-40B4-BE49-F238E27FC236}">
                <a16:creationId xmlns:a16="http://schemas.microsoft.com/office/drawing/2014/main" id="{5B7410CD-2689-58B2-7710-77A79A8F93D9}"/>
              </a:ext>
            </a:extLst>
          </p:cNvPr>
          <p:cNvSpPr/>
          <p:nvPr/>
        </p:nvSpPr>
        <p:spPr>
          <a:xfrm>
            <a:off x="4989445" y="3136507"/>
            <a:ext cx="96058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12C717A-A8D2-3714-0C5D-C09748E9F7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53885" y="3342109"/>
            <a:ext cx="0" cy="244886"/>
          </a:xfrm>
          <a:prstGeom prst="straightConnector1">
            <a:avLst/>
          </a:prstGeom>
          <a:ln>
            <a:prstDash val="lgDashDot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5A8BEC7-983B-0986-1EB4-B274DD9811C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7537186" y="3342109"/>
            <a:ext cx="1" cy="244886"/>
          </a:xfrm>
          <a:prstGeom prst="straightConnector1">
            <a:avLst/>
          </a:prstGeom>
          <a:ln>
            <a:prstDash val="lgDashDot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D77D272-72D3-7A89-01EA-8A853249A0BC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251600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问题处理策略：分析衍生问题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0BC22F-C308-B07E-7C27-E803FEAA3174}"/>
              </a:ext>
            </a:extLst>
          </p:cNvPr>
          <p:cNvSpPr txBox="1"/>
          <p:nvPr/>
        </p:nvSpPr>
        <p:spPr>
          <a:xfrm>
            <a:off x="2605822" y="38956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05E86-48C1-775B-993B-4744AAA442B7}"/>
              </a:ext>
            </a:extLst>
          </p:cNvPr>
          <p:cNvSpPr txBox="1"/>
          <p:nvPr/>
        </p:nvSpPr>
        <p:spPr>
          <a:xfrm>
            <a:off x="4596258" y="38956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5060B4-5410-968B-0EA4-DA4AB010C3F0}"/>
              </a:ext>
            </a:extLst>
          </p:cNvPr>
          <p:cNvSpPr txBox="1"/>
          <p:nvPr/>
        </p:nvSpPr>
        <p:spPr>
          <a:xfrm>
            <a:off x="4596257" y="488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C3F39-AEEC-255A-4DB1-5E245BC87B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373981" y="4080269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9EF792-6887-1589-2651-727AFB15409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93161" y="4264935"/>
            <a:ext cx="1" cy="6186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6612342" y="48836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34A0CFE-4E57-79A6-60AE-51E2CEA028C6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390064" y="5068271"/>
            <a:ext cx="1222278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07565-25A2-9BA6-952E-765ACF4E59EE}"/>
              </a:ext>
            </a:extLst>
          </p:cNvPr>
          <p:cNvSpPr txBox="1"/>
          <p:nvPr/>
        </p:nvSpPr>
        <p:spPr>
          <a:xfrm>
            <a:off x="2605822" y="22536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930FE9-302B-1965-E880-B8D81F4AC7C7}"/>
              </a:ext>
            </a:extLst>
          </p:cNvPr>
          <p:cNvSpPr txBox="1"/>
          <p:nvPr/>
        </p:nvSpPr>
        <p:spPr>
          <a:xfrm>
            <a:off x="4596258" y="22536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A6AB89-DFDB-4F5B-AF6F-F898BD9F329F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373981" y="2438299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1B3231-C70C-C017-E71D-A97808D427C3}"/>
              </a:ext>
            </a:extLst>
          </p:cNvPr>
          <p:cNvSpPr txBox="1"/>
          <p:nvPr/>
        </p:nvSpPr>
        <p:spPr>
          <a:xfrm>
            <a:off x="6612342" y="225363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C41BE3-1161-7FAA-7CE9-A8EEBCBEA62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390065" y="2438299"/>
            <a:ext cx="1222277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45E177C-1D42-D4B1-CF81-9ED305AD2232}"/>
              </a:ext>
            </a:extLst>
          </p:cNvPr>
          <p:cNvCxnSpPr>
            <a:stCxn id="27" idx="0"/>
            <a:endCxn id="23" idx="0"/>
          </p:cNvCxnSpPr>
          <p:nvPr/>
        </p:nvCxnSpPr>
        <p:spPr>
          <a:xfrm rot="16200000" flipV="1">
            <a:off x="6038073" y="1208722"/>
            <a:ext cx="12700" cy="208982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8069B73-AAD0-2412-D436-A2050DA5A463}"/>
              </a:ext>
            </a:extLst>
          </p:cNvPr>
          <p:cNvCxnSpPr>
            <a:cxnSpLocks/>
            <a:stCxn id="19" idx="2"/>
            <a:endCxn id="7" idx="2"/>
          </p:cNvCxnSpPr>
          <p:nvPr/>
        </p:nvCxnSpPr>
        <p:spPr>
          <a:xfrm rot="5400000">
            <a:off x="6038073" y="4208026"/>
            <a:ext cx="12700" cy="208982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C36AB8E-EC7B-CD16-A4E8-F361EE7EF5B9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319416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模块开发策略：分析模块耦合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A821C-D442-BB04-43E5-5E46CC7844A6}"/>
              </a:ext>
            </a:extLst>
          </p:cNvPr>
          <p:cNvSpPr txBox="1"/>
          <p:nvPr/>
        </p:nvSpPr>
        <p:spPr>
          <a:xfrm>
            <a:off x="5302393" y="320732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5287164" y="413773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9B74A7-C003-FE13-FE5E-F1505496963B}"/>
              </a:ext>
            </a:extLst>
          </p:cNvPr>
          <p:cNvSpPr txBox="1"/>
          <p:nvPr/>
        </p:nvSpPr>
        <p:spPr>
          <a:xfrm>
            <a:off x="7281407" y="32073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74E9DB-67A5-1658-516E-C931DCC4360A}"/>
              </a:ext>
            </a:extLst>
          </p:cNvPr>
          <p:cNvCxnSpPr>
            <a:cxnSpLocks/>
          </p:cNvCxnSpPr>
          <p:nvPr/>
        </p:nvCxnSpPr>
        <p:spPr>
          <a:xfrm>
            <a:off x="6076964" y="3391995"/>
            <a:ext cx="1204443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92655C-924C-D362-104E-2F31CDC97C44}"/>
              </a:ext>
            </a:extLst>
          </p:cNvPr>
          <p:cNvCxnSpPr>
            <a:cxnSpLocks/>
          </p:cNvCxnSpPr>
          <p:nvPr/>
        </p:nvCxnSpPr>
        <p:spPr>
          <a:xfrm flipV="1">
            <a:off x="5685871" y="3576661"/>
            <a:ext cx="0" cy="56107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BA9047-7164-64D0-9687-2A4365309760}"/>
              </a:ext>
            </a:extLst>
          </p:cNvPr>
          <p:cNvSpPr txBox="1"/>
          <p:nvPr/>
        </p:nvSpPr>
        <p:spPr>
          <a:xfrm>
            <a:off x="3330344" y="32073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DB2CE3-817C-D526-368C-A21AEEDDFB5B}"/>
              </a:ext>
            </a:extLst>
          </p:cNvPr>
          <p:cNvCxnSpPr>
            <a:cxnSpLocks/>
          </p:cNvCxnSpPr>
          <p:nvPr/>
        </p:nvCxnSpPr>
        <p:spPr>
          <a:xfrm>
            <a:off x="4098503" y="3391995"/>
            <a:ext cx="120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56729CB-8991-A015-DFE3-B77861606F7A}"/>
              </a:ext>
            </a:extLst>
          </p:cNvPr>
          <p:cNvSpPr txBox="1"/>
          <p:nvPr/>
        </p:nvSpPr>
        <p:spPr>
          <a:xfrm>
            <a:off x="5287164" y="2276919"/>
            <a:ext cx="80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DCCE24-2753-2C77-951A-4372553142A0}"/>
              </a:ext>
            </a:extLst>
          </p:cNvPr>
          <p:cNvCxnSpPr>
            <a:cxnSpLocks/>
          </p:cNvCxnSpPr>
          <p:nvPr/>
        </p:nvCxnSpPr>
        <p:spPr>
          <a:xfrm>
            <a:off x="5682064" y="2646251"/>
            <a:ext cx="0" cy="561078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2994994-41F3-3DC0-661E-D785F015A761}"/>
              </a:ext>
            </a:extLst>
          </p:cNvPr>
          <p:cNvSpPr txBox="1"/>
          <p:nvPr/>
        </p:nvSpPr>
        <p:spPr>
          <a:xfrm>
            <a:off x="3330344" y="22698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EC4321E-11C8-4DE5-0C91-15E0DE6EA095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4098503" y="2454504"/>
            <a:ext cx="1188661" cy="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305117-2355-1361-0545-5DBD93A6530F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3969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模块开发策略：合并开发任务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9A821C-D442-BB04-43E5-5E46CC7844A6}"/>
              </a:ext>
            </a:extLst>
          </p:cNvPr>
          <p:cNvSpPr txBox="1"/>
          <p:nvPr/>
        </p:nvSpPr>
        <p:spPr>
          <a:xfrm>
            <a:off x="4032193" y="29394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4D7C13-97DB-32D9-834A-8FA337C0526C}"/>
              </a:ext>
            </a:extLst>
          </p:cNvPr>
          <p:cNvSpPr txBox="1"/>
          <p:nvPr/>
        </p:nvSpPr>
        <p:spPr>
          <a:xfrm>
            <a:off x="4032192" y="35536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9B74A7-C003-FE13-FE5E-F1505496963B}"/>
              </a:ext>
            </a:extLst>
          </p:cNvPr>
          <p:cNvSpPr txBox="1"/>
          <p:nvPr/>
        </p:nvSpPr>
        <p:spPr>
          <a:xfrm>
            <a:off x="6022629" y="293947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模块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F10704-0786-C99D-9B4B-6013835DAF98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800352" y="3124140"/>
            <a:ext cx="122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DBF4B7A-7D58-8068-56C7-CB593E807DE7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4800351" y="3124140"/>
            <a:ext cx="1222278" cy="61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B6141F8-6D12-85A3-B008-701C4A46DEEB}"/>
              </a:ext>
            </a:extLst>
          </p:cNvPr>
          <p:cNvSpPr txBox="1"/>
          <p:nvPr/>
        </p:nvSpPr>
        <p:spPr>
          <a:xfrm>
            <a:off x="0" y="6604084"/>
            <a:ext cx="6340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注：所谓“模块”，本文特指可切割出来纳入本次问题处理工作的最小范围的代码文件、工程文件等的集合</a:t>
            </a:r>
          </a:p>
        </p:txBody>
      </p:sp>
    </p:spTree>
    <p:extLst>
      <p:ext uri="{BB962C8B-B14F-4D97-AF65-F5344CB8AC3E}">
        <p14:creationId xmlns:p14="http://schemas.microsoft.com/office/powerpoint/2010/main" val="404276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A04-3D70-46A3-8D3D-FB1CA921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226"/>
            <a:ext cx="10515600" cy="701731"/>
          </a:xfrm>
        </p:spPr>
        <p:txBody>
          <a:bodyPr>
            <a:spAutoFit/>
          </a:bodyPr>
          <a:lstStyle/>
          <a:p>
            <a:r>
              <a:rPr lang="zh-CN" altLang="en-US" dirty="0"/>
              <a:t>模块开发策略：尽量减少分支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BE157A-1944-9CE0-F9C9-DA3537C9595C}"/>
              </a:ext>
            </a:extLst>
          </p:cNvPr>
          <p:cNvSpPr txBox="1"/>
          <p:nvPr/>
        </p:nvSpPr>
        <p:spPr>
          <a:xfrm>
            <a:off x="838200" y="1110583"/>
            <a:ext cx="10611255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这里提供的开发规范，是均衡利弊后的考虑，可参考采纳：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独占式签出</a:t>
            </a:r>
            <a:r>
              <a:rPr lang="zh-CN" altLang="en-US" dirty="0"/>
              <a:t>。尽量不用配置库的分支合并功能，以最大可能减少人为差错，以及额外的管理成本。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使用两套不同款配置库管理工具，一款用于发布版本控制（</a:t>
            </a:r>
            <a:r>
              <a:rPr lang="zh-CN" altLang="en-US" dirty="0">
                <a:solidFill>
                  <a:srgbClr val="0070C0"/>
                </a:solidFill>
              </a:rPr>
              <a:t>版本库</a:t>
            </a:r>
            <a:r>
              <a:rPr lang="zh-CN" altLang="en-US" dirty="0"/>
              <a:t>），一款用于日常备份（</a:t>
            </a:r>
            <a:r>
              <a:rPr lang="zh-CN" altLang="en-US" dirty="0">
                <a:solidFill>
                  <a:srgbClr val="0070C0"/>
                </a:solidFill>
              </a:rPr>
              <a:t>备份库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版本库始终与正式环境保持一致</a:t>
            </a:r>
            <a:r>
              <a:rPr lang="zh-CN" altLang="en-US" dirty="0"/>
              <a:t>。也就是说可以随时从版本库下载整套代码，编译出的执行文件，与下载的配置文件、存储过程、视图等脚本，以及第三方组件一起，可以直接覆盖部署到正式环境。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处理问题时，仅从版本库签出与问题相关的代码文件（包括配置文件、存储过程、视图等脚本）。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版本库文件签出期间，开发人员每天下班前应该做代码备份，签入备份库。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开发人员将白盒测试通过的</a:t>
            </a:r>
            <a:r>
              <a:rPr lang="en-US" altLang="zh-CN" dirty="0"/>
              <a:t>DLL</a:t>
            </a:r>
            <a:r>
              <a:rPr lang="zh-CN" altLang="en-US" dirty="0"/>
              <a:t>、数据库脚本等部署文件给到实施人员，经功能验证测试通过后发布到客户验证环境，客户验证通过后</a:t>
            </a:r>
            <a:r>
              <a:rPr lang="zh-CN" altLang="en-US" dirty="0">
                <a:solidFill>
                  <a:srgbClr val="0070C0"/>
                </a:solidFill>
              </a:rPr>
              <a:t>使用同一部署文件发布到客户正式环境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70C0"/>
                </a:solidFill>
              </a:rPr>
              <a:t>从版本库签出的文件，只有到问题解决了（部署正式环境且用户确认升级成功）之后才可以签入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版本库文件签出期间，如果有涉及用户报故，应该另开临时目录从版本库下载代码，修改、编译、测试和发布，经用户确认已得到修复后，需在新版发布前将修复内容合并到签出文件里，并安排复测。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修复期间，临时目录也应做代码备份，每天签入备份库。升级完成后，可定期清理本地临时目录。</a:t>
            </a:r>
          </a:p>
        </p:txBody>
      </p:sp>
    </p:spTree>
    <p:extLst>
      <p:ext uri="{BB962C8B-B14F-4D97-AF65-F5344CB8AC3E}">
        <p14:creationId xmlns:p14="http://schemas.microsoft.com/office/powerpoint/2010/main" val="117392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991</Words>
  <Application>Microsoft Office PowerPoint</Application>
  <PresentationFormat>宽屏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Wingdings</vt:lpstr>
      <vt:lpstr>Office 主题​​</vt:lpstr>
      <vt:lpstr>问题处理清单及跟踪</vt:lpstr>
      <vt:lpstr>聚焦：软件版本规划和控制问题</vt:lpstr>
      <vt:lpstr>版本升级过程：递进滚动式升级</vt:lpstr>
      <vt:lpstr>版本升级过程：递进滚动式升级</vt:lpstr>
      <vt:lpstr>问题处理策略：分解细化问题</vt:lpstr>
      <vt:lpstr>问题处理策略：分析衍生问题</vt:lpstr>
      <vt:lpstr>模块开发策略：分析模块耦合</vt:lpstr>
      <vt:lpstr>模块开发策略：合并开发任务</vt:lpstr>
      <vt:lpstr>模块开发策略：尽量减少分支</vt:lpstr>
      <vt:lpstr>PowerPoint 演示文稿</vt:lpstr>
      <vt:lpstr>PowerPoint 演示文稿</vt:lpstr>
      <vt:lpstr>PowerPoint 演示文稿</vt:lpstr>
      <vt:lpstr>模块升级策略：小瀑布不交替</vt:lpstr>
      <vt:lpstr>PowerPoint 演示文稿</vt:lpstr>
      <vt:lpstr>PowerPoint 演示文稿</vt:lpstr>
      <vt:lpstr>模块开发策略：尽量减少分支</vt:lpstr>
      <vt:lpstr>模块开发策略：尽量减少分支</vt:lpstr>
      <vt:lpstr>模块开发策略：尽量减少分支</vt:lpstr>
      <vt:lpstr>模块开发策略：尽量减少分支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开发计划及跟踪</dc:title>
  <dc:creator>w m</dc:creator>
  <cp:lastModifiedBy>w m</cp:lastModifiedBy>
  <cp:revision>375</cp:revision>
  <dcterms:created xsi:type="dcterms:W3CDTF">2023-02-23T02:10:41Z</dcterms:created>
  <dcterms:modified xsi:type="dcterms:W3CDTF">2023-11-14T02:42:09Z</dcterms:modified>
</cp:coreProperties>
</file>