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7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754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166BE-C242-4E2F-82DB-C99419A807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A700EE-B782-4F63-8DD3-20BE3F6D9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C4AB2D-93D1-4A84-9D6D-00F576B49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C3CE-B3BE-4193-B7CD-007BC062B0EA}" type="datetimeFigureOut">
              <a:rPr lang="zh-CN" altLang="en-US" smtClean="0"/>
              <a:t>2023-06-02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D9BEDE-E938-4A63-8458-4E6E6B9ED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603D09-AFE4-4AAB-A89E-A51571C36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A578-23B4-462E-9A1B-EEA02CBBD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39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3F2170-7D40-4940-B444-7D67364EA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C1C245-24E3-4A3B-85E5-FC09E6671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194DB9-394B-4C2D-BAB4-212311883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C3CE-B3BE-4193-B7CD-007BC062B0EA}" type="datetimeFigureOut">
              <a:rPr lang="zh-CN" altLang="en-US" smtClean="0"/>
              <a:t>2023-06-02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4C7C90-7196-4AB7-B8BF-AD1441EC0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C3113D-A759-42B3-8D15-AD6D2C81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A578-23B4-462E-9A1B-EEA02CBBD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98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986D75E-5D12-42F1-A7CA-34626D0DE2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AAC4FB-8264-44C7-8F8F-AA85E2028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451589-8677-4A7D-9AF0-389510537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C3CE-B3BE-4193-B7CD-007BC062B0EA}" type="datetimeFigureOut">
              <a:rPr lang="zh-CN" altLang="en-US" smtClean="0"/>
              <a:t>2023-06-02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D0CCF4-DEA4-42D4-83C9-628D2D912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9E2058-07D6-42DA-885E-8CB3FEBE6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A578-23B4-462E-9A1B-EEA02CBBD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058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6A27BE-0689-458B-98B8-EDCB6EC92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0529D0-4632-48C1-9319-0D109A4EC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93B183-1F77-4D7F-9478-C01EF6328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C3CE-B3BE-4193-B7CD-007BC062B0EA}" type="datetimeFigureOut">
              <a:rPr lang="zh-CN" altLang="en-US" smtClean="0"/>
              <a:t>2023-06-02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4DE519-ED9D-409E-B0B0-D761B3F2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5CF55F-0C71-4D7E-A33F-C0087A070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A578-23B4-462E-9A1B-EEA02CBBD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477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AEA256-A391-46B9-AEA2-41E8B8F6C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67BC73-6D58-4DE5-8A06-7E7147BE9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BA619E-8C3D-48FB-935B-0AC0D5BF3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C3CE-B3BE-4193-B7CD-007BC062B0EA}" type="datetimeFigureOut">
              <a:rPr lang="zh-CN" altLang="en-US" smtClean="0"/>
              <a:t>2023-06-02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DF71A0-737C-42B7-8E7D-1AF5B40D0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6EB6EB-06DB-41B8-BCBC-1F9EA061C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A578-23B4-462E-9A1B-EEA02CBBD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316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AA1545-919B-4F0E-887C-B91091712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6EF49F-3AF8-42AD-A5E1-154F61C266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D8231A-3C31-49B1-B7C1-85A0F12DE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334C21-F8AD-4246-B8A3-F3E3C6497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C3CE-B3BE-4193-B7CD-007BC062B0EA}" type="datetimeFigureOut">
              <a:rPr lang="zh-CN" altLang="en-US" smtClean="0"/>
              <a:t>2023-06-02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45C9C3-A7E4-497B-8CB2-D599DF282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39386A-E62B-4877-B508-4B39D5736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A578-23B4-462E-9A1B-EEA02CBBD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838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5CD61A-7425-4B69-B163-AB646B09C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1E3E6C-4F8E-4D05-A316-978D631FB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2FBCD3-DE55-4EA8-BD01-CD04589E3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663226-D607-46E6-BE64-A5054334F4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660E7A2-5259-417F-AD52-8EBCB889AF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DD4DCE1-3F7F-44D1-94A7-94B5F2C86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C3CE-B3BE-4193-B7CD-007BC062B0EA}" type="datetimeFigureOut">
              <a:rPr lang="zh-CN" altLang="en-US" smtClean="0"/>
              <a:t>2023-06-02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51ED5A8-729B-4F6E-823A-F2D223CF4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B414FF-88A7-47F2-A45E-25C617F35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A578-23B4-462E-9A1B-EEA02CBBD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848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F4E750-C9E6-4756-81FF-0DA722D90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BBC814-E762-445D-8D42-A9C56DCE9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C3CE-B3BE-4193-B7CD-007BC062B0EA}" type="datetimeFigureOut">
              <a:rPr lang="zh-CN" altLang="en-US" smtClean="0"/>
              <a:t>2023-06-02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F94E41-D02D-4DC1-BC0D-0BD48335C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2D5646-9174-4D43-85B3-83D78E675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A578-23B4-462E-9A1B-EEA02CBBD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010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A7636C-DFCD-419D-9E0C-0C3C054D6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C3CE-B3BE-4193-B7CD-007BC062B0EA}" type="datetimeFigureOut">
              <a:rPr lang="zh-CN" altLang="en-US" smtClean="0"/>
              <a:t>2023-06-02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0CCA5C5-F23F-41A2-9540-5F50988CA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9B8513-B144-4A77-B92D-7A7B6C35F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A578-23B4-462E-9A1B-EEA02CBBD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981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9B0D1-182C-465E-AF81-6F8B69407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4C6BE0-D954-447D-A0BF-036C36E90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7441B3-4B96-4580-AB1D-1625DE297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BCA5B5-4017-4411-9070-DB2D7FFC4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C3CE-B3BE-4193-B7CD-007BC062B0EA}" type="datetimeFigureOut">
              <a:rPr lang="zh-CN" altLang="en-US" smtClean="0"/>
              <a:t>2023-06-02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4C8A4C-B725-415B-B04E-382A2CD01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551F8E-CAE6-4F7D-ADEB-EBB9CA72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A578-23B4-462E-9A1B-EEA02CBBD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13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28A366-9B14-4FD9-837C-CA0C280E7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B36BB0F-A110-488D-960E-F012791815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20B41E-9E30-4F9D-BC6C-A0492C817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D5D392-52D5-4D69-8008-B5943AD66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C3CE-B3BE-4193-B7CD-007BC062B0EA}" type="datetimeFigureOut">
              <a:rPr lang="zh-CN" altLang="en-US" smtClean="0"/>
              <a:t>2023-06-02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7EFD60-D208-4A58-8EE3-CE61E6F6D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D56F66-107F-43E9-A25E-369EB6EE6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A578-23B4-462E-9A1B-EEA02CBBD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27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304ACC9-F42C-48E5-97BC-D74002B15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162001-9A0B-48B8-A0C4-40DF62B16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1EFDC2-A3F4-4BBE-A1FD-D6FC9C891E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DC3CE-B3BE-4193-B7CD-007BC062B0EA}" type="datetimeFigureOut">
              <a:rPr lang="zh-CN" altLang="en-US" smtClean="0"/>
              <a:t>2023-06-02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FB9511-C29A-4525-9CB9-14458C22A8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DBB35E-F99D-4F04-89F6-BB0A62553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8A578-23B4-462E-9A1B-EEA02CBBD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370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4EA2DE-BA76-40D0-A065-026CEB17F7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开发计划及跟踪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8E4DC5-990A-46B4-AA76-2118335A5F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作业指导书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CE6D7FE-61BF-9958-87D6-05E4D43103AE}"/>
              </a:ext>
            </a:extLst>
          </p:cNvPr>
          <p:cNvSpPr txBox="1"/>
          <p:nvPr/>
        </p:nvSpPr>
        <p:spPr>
          <a:xfrm>
            <a:off x="0" y="4245253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延误率统计和风险评估表</a:t>
            </a:r>
          </a:p>
        </p:txBody>
      </p:sp>
    </p:spTree>
    <p:extLst>
      <p:ext uri="{BB962C8B-B14F-4D97-AF65-F5344CB8AC3E}">
        <p14:creationId xmlns:p14="http://schemas.microsoft.com/office/powerpoint/2010/main" val="3556835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3AA04-3D70-46A3-8D3D-FB1CA9218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zh-CN" altLang="en-US" dirty="0"/>
              <a:t>注意事项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4A81758-D23D-254B-4F6C-9687983FB4A2}"/>
              </a:ext>
            </a:extLst>
          </p:cNvPr>
          <p:cNvSpPr txBox="1"/>
          <p:nvPr/>
        </p:nvSpPr>
        <p:spPr>
          <a:xfrm>
            <a:off x="838200" y="1536879"/>
            <a:ext cx="10374745" cy="1892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1</a:t>
            </a:r>
            <a:r>
              <a:rPr lang="zh-CN" altLang="en-US" sz="2000" dirty="0"/>
              <a:t>，</a:t>
            </a:r>
            <a:r>
              <a:rPr lang="en-US" altLang="zh-CN" sz="2000" dirty="0"/>
              <a:t>TFS </a:t>
            </a:r>
            <a:r>
              <a:rPr lang="zh-CN" altLang="en-US" sz="2000" dirty="0"/>
              <a:t>的 </a:t>
            </a:r>
            <a:r>
              <a:rPr lang="en-US" altLang="zh-CN" sz="2000" dirty="0"/>
              <a:t>task </a:t>
            </a:r>
            <a:r>
              <a:rPr lang="zh-CN" altLang="en-US" sz="2000" dirty="0"/>
              <a:t>清单，要覆盖项目的 </a:t>
            </a:r>
            <a:r>
              <a:rPr lang="en-US" altLang="zh-CN" sz="2000" dirty="0"/>
              <a:t>ALL </a:t>
            </a:r>
            <a:r>
              <a:rPr lang="zh-CN" altLang="en-US" sz="2000" dirty="0"/>
              <a:t>功能清单</a:t>
            </a:r>
            <a:r>
              <a:rPr lang="en-US" altLang="zh-CN" sz="2000" dirty="0"/>
              <a:t>/</a:t>
            </a:r>
            <a:r>
              <a:rPr lang="zh-CN" altLang="en-US" sz="2000" dirty="0"/>
              <a:t>问题清单。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→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在详细需求调研完，开发启动之前，开发经理应该提交“功能清单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工作量评估表”。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/>
              <a:t>2</a:t>
            </a:r>
            <a:r>
              <a:rPr lang="zh-CN" altLang="en-US" sz="2000" dirty="0"/>
              <a:t>，在未指派任务之前，</a:t>
            </a:r>
            <a:r>
              <a:rPr lang="en-US" altLang="zh-CN" sz="2000" dirty="0"/>
              <a:t>task </a:t>
            </a:r>
            <a:r>
              <a:rPr lang="zh-CN" altLang="en-US" sz="2000" dirty="0"/>
              <a:t>的“计划开始日期”、“计划完成日期”，可以不用填。但“工作量</a:t>
            </a:r>
            <a:r>
              <a:rPr lang="en-US" altLang="zh-CN" sz="2000" dirty="0"/>
              <a:t>”</a:t>
            </a:r>
            <a:r>
              <a:rPr lang="zh-CN" altLang="en-US" sz="2000" dirty="0"/>
              <a:t>不要留空白，因为你在开发启动之前已经评估过工作量了的。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9260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7E7016D-F20C-4F34-8A19-F1C79881003D}"/>
              </a:ext>
            </a:extLst>
          </p:cNvPr>
          <p:cNvSpPr txBox="1"/>
          <p:nvPr/>
        </p:nvSpPr>
        <p:spPr>
          <a:xfrm>
            <a:off x="2958709" y="1194991"/>
            <a:ext cx="6871091" cy="4468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错误的输入，别指望有正确的输出。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如要工具精准，还请做好开发计划。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工具中现有公式判断条件比较多，是应对数据不完整的情况。可根据现状，自行修改以适用于自己的管控场景。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谢谢浏览！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251252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3AA04-3D70-46A3-8D3D-FB1CA9218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方法说明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C4120F-E994-D05B-91A4-7D2E72432C49}"/>
              </a:ext>
            </a:extLst>
          </p:cNvPr>
          <p:cNvSpPr txBox="1"/>
          <p:nvPr/>
        </p:nvSpPr>
        <p:spPr>
          <a:xfrm>
            <a:off x="838200" y="1690688"/>
            <a:ext cx="10587182" cy="4200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本方法，目的是随时评估项目风险。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如果项目执行中随时能做定量评估，对项目风险的把控会有非常大帮助。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开发占项目成本的很大一部分，开发带来的风险占项目风险的绝大部分。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蛛丝马迹隐藏在整体计划、计划中已完成项的执行效率和周期等指标中。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为此，本方法通过提取 </a:t>
            </a:r>
            <a:r>
              <a:rPr lang="en-US" altLang="zh-CN" sz="2000" dirty="0"/>
              <a:t>TFS </a:t>
            </a:r>
            <a:r>
              <a:rPr lang="zh-CN" altLang="en-US" sz="2000" dirty="0"/>
              <a:t>原始数据，统计实际工作量、实际周期等已完成项的计划执行情况，作为基准数据，测算出待完成项中未人工预估的工作量，与已人工预估的一起，汇总出全部待完成项的预估工作量，进而推测出哪天能执行完全部任务？然后比对里程碑，结合平时对团队的了解，你能大致分析出项目能否按期完成了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随着项目推进，本方法越来越精准。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773476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2974A95-8F5E-FC85-3DA0-A11110846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139" y="2470468"/>
            <a:ext cx="6966661" cy="438753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203AA04-3D70-46A3-8D3D-FB1CA9218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/>
              <a:t>1</a:t>
            </a:r>
            <a:r>
              <a:rPr lang="zh-CN" altLang="en-US" dirty="0"/>
              <a:t>：工具准备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6733846-1A3E-2BEF-EE69-D3F3BF817737}"/>
              </a:ext>
            </a:extLst>
          </p:cNvPr>
          <p:cNvSpPr txBox="1"/>
          <p:nvPr/>
        </p:nvSpPr>
        <p:spPr>
          <a:xfrm>
            <a:off x="838200" y="1379989"/>
            <a:ext cx="10374745" cy="1430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1</a:t>
            </a:r>
            <a:r>
              <a:rPr lang="zh-CN" altLang="en-US" sz="2000" dirty="0"/>
              <a:t>，打开</a:t>
            </a:r>
            <a:r>
              <a:rPr lang="en-US" altLang="zh-CN" sz="2000" dirty="0"/>
              <a:t>《19</a:t>
            </a:r>
            <a:r>
              <a:rPr lang="zh-CN" altLang="en-US" sz="2000" dirty="0"/>
              <a:t>开发计划及跟踪 </a:t>
            </a:r>
            <a:r>
              <a:rPr lang="en-US" altLang="zh-CN" sz="2000" dirty="0"/>
              <a:t>- </a:t>
            </a:r>
            <a:r>
              <a:rPr lang="zh-CN" altLang="en-US" sz="2000" dirty="0"/>
              <a:t>延误率统计和风险评估表</a:t>
            </a:r>
            <a:r>
              <a:rPr lang="en-US" altLang="zh-CN" sz="2000" dirty="0"/>
              <a:t>.xlsx》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2</a:t>
            </a:r>
            <a:r>
              <a:rPr lang="zh-CN" altLang="en-US" sz="2000" dirty="0"/>
              <a:t>，清空上次黏贴进来的 </a:t>
            </a:r>
            <a:r>
              <a:rPr lang="en-US" altLang="zh-CN" sz="2000" dirty="0"/>
              <a:t>TFS </a:t>
            </a:r>
            <a:r>
              <a:rPr lang="zh-CN" altLang="en-US" sz="2000" dirty="0"/>
              <a:t>原始数据。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3</a:t>
            </a:r>
            <a:r>
              <a:rPr lang="zh-CN" altLang="en-US" sz="2000" dirty="0"/>
              <a:t>，注意</a:t>
            </a:r>
            <a:r>
              <a:rPr lang="zh-CN" altLang="en-US" sz="2000" dirty="0">
                <a:highlight>
                  <a:srgbClr val="00FF00"/>
                </a:highlight>
              </a:rPr>
              <a:t>不要删除绿底部分的内容。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245417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CB638524-29EA-4FA4-8301-7FC00EBC4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740" y="3107166"/>
            <a:ext cx="7222439" cy="3674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203AA04-3D70-46A3-8D3D-FB1CA9218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/>
              <a:t>2</a:t>
            </a:r>
            <a:r>
              <a:rPr lang="zh-CN" altLang="en-US" dirty="0"/>
              <a:t>：数据准备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BFFB728-A6ED-2E19-BE86-44A5A4C22EA4}"/>
              </a:ext>
            </a:extLst>
          </p:cNvPr>
          <p:cNvSpPr txBox="1"/>
          <p:nvPr/>
        </p:nvSpPr>
        <p:spPr>
          <a:xfrm>
            <a:off x="838200" y="1379989"/>
            <a:ext cx="10374745" cy="1892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1</a:t>
            </a:r>
            <a:r>
              <a:rPr lang="zh-CN" altLang="en-US" sz="2000" dirty="0"/>
              <a:t>，到 </a:t>
            </a:r>
            <a:r>
              <a:rPr lang="en-US" altLang="zh-CN" sz="2000" dirty="0"/>
              <a:t>TFS </a:t>
            </a:r>
            <a:r>
              <a:rPr lang="zh-CN" altLang="en-US" sz="2000" dirty="0"/>
              <a:t>里查询出开发的 </a:t>
            </a:r>
            <a:r>
              <a:rPr lang="en-US" altLang="zh-CN" sz="2000" dirty="0"/>
              <a:t>task </a:t>
            </a:r>
            <a:r>
              <a:rPr lang="zh-CN" altLang="en-US" sz="2000" dirty="0"/>
              <a:t>记录。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2</a:t>
            </a:r>
            <a:r>
              <a:rPr lang="zh-CN" altLang="en-US" sz="2000" dirty="0"/>
              <a:t>，除默认列外，需添加：计划开始日期、计划完成日期、实际开始日期、实际完成日期、测试通过日期、工作量、实际工作量。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3</a:t>
            </a:r>
            <a:r>
              <a:rPr lang="zh-CN" altLang="en-US" sz="2000" dirty="0"/>
              <a:t>，列的次序不要颠倒，这样黏贴到工具里时，就自然对齐的。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77705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3AA04-3D70-46A3-8D3D-FB1CA9218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/>
              <a:t>3</a:t>
            </a:r>
            <a:r>
              <a:rPr lang="zh-CN" altLang="en-US" dirty="0"/>
              <a:t>：导出数据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BFFB728-A6ED-2E19-BE86-44A5A4C22EA4}"/>
              </a:ext>
            </a:extLst>
          </p:cNvPr>
          <p:cNvSpPr txBox="1"/>
          <p:nvPr/>
        </p:nvSpPr>
        <p:spPr>
          <a:xfrm>
            <a:off x="838200" y="1379989"/>
            <a:ext cx="10374745" cy="968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1</a:t>
            </a:r>
            <a:r>
              <a:rPr lang="zh-CN" altLang="en-US" sz="2000" dirty="0"/>
              <a:t>，按步骤查询和导出数据。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2</a:t>
            </a:r>
            <a:r>
              <a:rPr lang="zh-CN" altLang="en-US" sz="2000" dirty="0"/>
              <a:t>，为了下次只走第</a:t>
            </a:r>
            <a:r>
              <a:rPr lang="en-US" altLang="zh-CN" sz="2000" dirty="0"/>
              <a:t>4</a:t>
            </a:r>
            <a:r>
              <a:rPr lang="zh-CN" altLang="en-US" sz="2000" dirty="0"/>
              <a:t>、</a:t>
            </a:r>
            <a:r>
              <a:rPr lang="en-US" altLang="zh-CN" sz="2000" dirty="0"/>
              <a:t>5</a:t>
            </a:r>
            <a:r>
              <a:rPr lang="zh-CN" altLang="en-US" sz="2000" dirty="0"/>
              <a:t>步，请保存查询。</a:t>
            </a:r>
            <a:endParaRPr lang="en-US" altLang="zh-CN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2086EDB-AD2D-9524-7243-90F84A2E1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05552"/>
            <a:ext cx="12162574" cy="409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746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3AA04-3D70-46A3-8D3D-FB1CA9218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/>
              <a:t>4</a:t>
            </a:r>
            <a:r>
              <a:rPr lang="zh-CN" altLang="en-US" dirty="0"/>
              <a:t>：导入数据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BFFB728-A6ED-2E19-BE86-44A5A4C22EA4}"/>
              </a:ext>
            </a:extLst>
          </p:cNvPr>
          <p:cNvSpPr txBox="1"/>
          <p:nvPr/>
        </p:nvSpPr>
        <p:spPr>
          <a:xfrm>
            <a:off x="838200" y="1379989"/>
            <a:ext cx="10374745" cy="968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1</a:t>
            </a:r>
            <a:r>
              <a:rPr lang="zh-CN" altLang="en-US" sz="2000" dirty="0"/>
              <a:t>，将导出的数据拷贝黏贴到工具空白区域里。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2</a:t>
            </a:r>
            <a:r>
              <a:rPr lang="zh-CN" altLang="en-US" sz="2000" dirty="0"/>
              <a:t>，注意需检查是否列对齐了。</a:t>
            </a:r>
            <a:endParaRPr lang="en-US" altLang="zh-CN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B25E64B-5D57-C32F-FE63-DFDD8A3D2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035" y="2139216"/>
            <a:ext cx="7149438" cy="428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786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3AA04-3D70-46A3-8D3D-FB1CA9218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/>
              <a:t>5</a:t>
            </a:r>
            <a:r>
              <a:rPr lang="zh-CN" altLang="en-US" dirty="0"/>
              <a:t>：看结果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9D0E6AD-1982-85EC-CE6D-BFBD1DED4688}"/>
              </a:ext>
            </a:extLst>
          </p:cNvPr>
          <p:cNvSpPr txBox="1"/>
          <p:nvPr/>
        </p:nvSpPr>
        <p:spPr>
          <a:xfrm>
            <a:off x="9874162" y="5207000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预计比计划提早</a:t>
            </a:r>
            <a:r>
              <a:rPr lang="en-US" altLang="zh-CN" dirty="0"/>
              <a:t>3</a:t>
            </a:r>
            <a:r>
              <a:rPr lang="zh-CN" altLang="en-US" dirty="0"/>
              <a:t>天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F17C200-1057-B503-C265-974EF2653B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704" y="1690688"/>
            <a:ext cx="7742591" cy="373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25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3AA04-3D70-46A3-8D3D-FB1CA9218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zh-CN" altLang="en-US" dirty="0"/>
              <a:t>计算公式：预计开发完成日期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1AF9F64-3392-2AFC-610A-C06B0B6EE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33" y="1660693"/>
            <a:ext cx="11726333" cy="519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6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3AA04-3D70-46A3-8D3D-FB1CA9218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zh-CN" altLang="en-US" dirty="0"/>
              <a:t>计算公式：剩余任务的计划人天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99E745-6F58-066B-9A88-949D28B2B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0217"/>
            <a:ext cx="12192000" cy="535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54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531</Words>
  <Application>Microsoft Office PowerPoint</Application>
  <PresentationFormat>宽屏</PresentationFormat>
  <Paragraphs>37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开发计划及跟踪</vt:lpstr>
      <vt:lpstr>方法说明</vt:lpstr>
      <vt:lpstr>步骤1：工具准备</vt:lpstr>
      <vt:lpstr>步骤2：数据准备</vt:lpstr>
      <vt:lpstr>步骤3：导出数据</vt:lpstr>
      <vt:lpstr>步骤4：导入数据</vt:lpstr>
      <vt:lpstr>步骤5：看结果</vt:lpstr>
      <vt:lpstr>计算公式：预计开发完成日期</vt:lpstr>
      <vt:lpstr>计算公式：剩余任务的计划人天</vt:lpstr>
      <vt:lpstr>注意事项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开发计划及跟踪</dc:title>
  <dc:creator>w m</dc:creator>
  <cp:lastModifiedBy>w m</cp:lastModifiedBy>
  <cp:revision>225</cp:revision>
  <dcterms:created xsi:type="dcterms:W3CDTF">2023-02-23T02:10:41Z</dcterms:created>
  <dcterms:modified xsi:type="dcterms:W3CDTF">2023-06-02T05:29:05Z</dcterms:modified>
</cp:coreProperties>
</file>