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0" r:id="rId4"/>
    <p:sldId id="299" r:id="rId5"/>
    <p:sldId id="301" r:id="rId6"/>
    <p:sldId id="298" r:id="rId7"/>
    <p:sldId id="302" r:id="rId8"/>
    <p:sldId id="303" r:id="rId9"/>
    <p:sldId id="304" r:id="rId10"/>
    <p:sldId id="305" r:id="rId11"/>
    <p:sldId id="306" r:id="rId12"/>
    <p:sldId id="308" r:id="rId13"/>
    <p:sldId id="333" r:id="rId14"/>
    <p:sldId id="309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7" r:id="rId25"/>
    <p:sldId id="29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m" initials="wm" lastIdx="1" clrIdx="0">
    <p:extLst>
      <p:ext uri="{19B8F6BF-5375-455C-9EA6-DF929625EA0E}">
        <p15:presenceInfo xmlns:p15="http://schemas.microsoft.com/office/powerpoint/2012/main" userId="2ec630cb98909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855B-475D-462C-9146-D652E44A6146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3BF7-E80D-40FD-B4D2-86431F7C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1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3BF7-E80D-40FD-B4D2-86431F7C90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3BF7-E80D-40FD-B4D2-86431F7C90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1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3BF7-E80D-40FD-B4D2-86431F7C90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7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3BF7-E80D-40FD-B4D2-86431F7C90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3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3BF7-E80D-40FD-B4D2-86431F7C90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5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3BF7-E80D-40FD-B4D2-86431F7C90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66BE-C242-4E2F-82DB-C99419A8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700EE-B782-4F63-8DD3-20BE3F6D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AB2D-93D1-4A84-9D6D-00F576B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BEDE-E938-4A63-8458-4E6E6B9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3D09-AFE4-4AAB-A89E-A51571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2170-7D40-4940-B444-7D67364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1C245-24E3-4A3B-85E5-FC09E667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4DB9-394B-4C2D-BAB4-2123118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7C90-7196-4AB7-B8BF-AD1441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3D-A759-42B3-8D15-AD6D2C8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6D75E-5D12-42F1-A7CA-34626D0D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C4FB-8264-44C7-8F8F-AA85E202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51589-8677-4A7D-9AF0-38951053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CCF4-DEA4-42D4-83C9-628D2D9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E2058-07D6-42DA-885E-8CB3FEB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27BE-0689-458B-98B8-EDCB6EC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29D0-4632-48C1-9319-0D109A4E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B183-1F77-4D7F-9478-C01EF63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E519-ED9D-409E-B0B0-D761B3F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F55F-0C71-4D7E-A33F-C0087A0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A256-A391-46B9-AEA2-41E8B8F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BC73-6D58-4DE5-8A06-7E7147B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619E-8C3D-48FB-935B-0AC0D5B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71A0-737C-42B7-8E7D-1AF5B40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EB6EB-06DB-41B8-BCBC-1F9EA06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1545-919B-4F0E-887C-B910917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F49F-3AF8-42AD-A5E1-154F61C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8231A-3C31-49B1-B7C1-85A0F12D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34C21-F8AD-4246-B8A3-F3E3C64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C9C3-A7E4-497B-8CB2-D599DF2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9386A-E62B-4877-B508-4B39D57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61A-7425-4B69-B163-AB646B0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E3E6C-4F8E-4D05-A316-978D631F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FBCD3-DE55-4EA8-BD01-CD04589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63226-D607-46E6-BE64-A5054334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E7A2-5259-417F-AD52-8EBCB889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4DCE1-3F7F-44D1-94A7-94B5F2C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D5A8-729B-4F6E-823A-F2D223C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414FF-88A7-47F2-A45E-25C617F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E750-C9E6-4756-81FF-0DA722D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BC814-E762-445D-8D42-A9C56D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4E41-D02D-4DC1-BC0D-0BD48335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D5646-9174-4D43-85B3-83D78E6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7636C-DFCD-419D-9E0C-0C3C054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CA5C5-F23F-41A2-9540-5F5098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B8513-B144-4A77-B92D-7A7B6C3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B0D1-182C-465E-AF81-6F8B694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6BE0-D954-447D-A0BF-036C36E9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441B3-4B96-4580-AB1D-1625DE29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CA5B5-4017-4411-9070-DB2D7FF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C8A4C-B725-415B-B04E-382A2CD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51F8E-CAE6-4F7D-ADEB-EBB9CA7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A366-9B14-4FD9-837C-CA0C280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6BB0F-A110-488D-960E-F0127918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B41E-9E30-4F9D-BC6C-A0492C81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5D392-52D5-4D69-8008-B5943AD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EFD60-D208-4A58-8EE3-CE61E6F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6F66-107F-43E9-A25E-369EB6E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4ACC9-F42C-48E5-97BC-D74002B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2001-9A0B-48B8-A0C4-40DF62B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DC2-A3F4-4BBE-A1FD-D6FC9C89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3CE-B3BE-4193-B7CD-007BC062B0EA}" type="datetimeFigureOut">
              <a:rPr lang="zh-CN" altLang="en-US" smtClean="0"/>
              <a:t>2023-12-21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B9511-C29A-4525-9CB9-14458C22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B35E-F99D-4F04-89F6-BB0A6255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A2DE-BA76-40D0-A065-026CEB17F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软件实现和服务提供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4DC5-990A-46B4-AA76-2118335A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作业指导书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83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rot="16200000" flipH="1">
            <a:off x="3932805" y="4036625"/>
            <a:ext cx="1664680" cy="39681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643"/>
              <a:gd name="adj6" fmla="val -12484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"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建议新增需求分析师岗位，和项目经理同属一个部门：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，项目售前调研和规格书编写；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，项目售后详细需求调研和分析；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3</a:t>
            </a:r>
            <a:r>
              <a:rPr lang="zh-CN" altLang="en-US" sz="1200" dirty="0">
                <a:solidFill>
                  <a:srgbClr val="0070C0"/>
                </a:solidFill>
              </a:rPr>
              <a:t>，组织测试用例、操作说明书等文档的编写；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4</a:t>
            </a:r>
            <a:r>
              <a:rPr lang="zh-CN" altLang="en-US" sz="1200" dirty="0">
                <a:solidFill>
                  <a:srgbClr val="0070C0"/>
                </a:solidFill>
              </a:rPr>
              <a:t>，组织功能验证，分析及协调处理解决问题；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5</a:t>
            </a:r>
            <a:r>
              <a:rPr lang="zh-CN" altLang="en-US" sz="1200" dirty="0">
                <a:solidFill>
                  <a:srgbClr val="0070C0"/>
                </a:solidFill>
              </a:rPr>
              <a:t>，参与实施培训和上线，分析及协调处理解决问题。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主要来源：社招，内部转岗。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28B26B-AFCA-486E-4227-67BDA6C1C561}"/>
              </a:ext>
            </a:extLst>
          </p:cNvPr>
          <p:cNvSpPr/>
          <p:nvPr/>
        </p:nvSpPr>
        <p:spPr>
          <a:xfrm>
            <a:off x="3844179" y="1051489"/>
            <a:ext cx="4117565" cy="4619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0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rot="16200000" flipH="1">
            <a:off x="4026196" y="3943234"/>
            <a:ext cx="1477897" cy="39681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177"/>
              <a:gd name="adj6" fmla="val -7823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"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多一项职责：编写测试用例，承担功能验证测试工作。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EB71C9-7A04-E117-7782-EA3F430BDD6E}"/>
              </a:ext>
            </a:extLst>
          </p:cNvPr>
          <p:cNvSpPr/>
          <p:nvPr/>
        </p:nvSpPr>
        <p:spPr>
          <a:xfrm>
            <a:off x="3844179" y="1051489"/>
            <a:ext cx="4117565" cy="4619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>
            <a:off x="10289555" y="3599076"/>
            <a:ext cx="1797387" cy="237219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31"/>
              <a:gd name="adj6" fmla="val -3109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软件质量保证小组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AE5CC7-E1DE-C662-E2BC-C53849DE2C61}"/>
              </a:ext>
            </a:extLst>
          </p:cNvPr>
          <p:cNvSpPr/>
          <p:nvPr/>
        </p:nvSpPr>
        <p:spPr>
          <a:xfrm>
            <a:off x="3844179" y="1051489"/>
            <a:ext cx="4117565" cy="4619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7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5980A1-154B-4A51-EA68-15023E4FF0DA}"/>
              </a:ext>
            </a:extLst>
          </p:cNvPr>
          <p:cNvSpPr/>
          <p:nvPr/>
        </p:nvSpPr>
        <p:spPr>
          <a:xfrm>
            <a:off x="1819566" y="1068312"/>
            <a:ext cx="8700655" cy="5789688"/>
          </a:xfrm>
          <a:prstGeom prst="triangl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id="{C60DC6E2-6467-7071-76FC-EFCCA9926770}"/>
              </a:ext>
            </a:extLst>
          </p:cNvPr>
          <p:cNvSpPr/>
          <p:nvPr/>
        </p:nvSpPr>
        <p:spPr>
          <a:xfrm>
            <a:off x="3512500" y="1940030"/>
            <a:ext cx="5328220" cy="2636656"/>
          </a:xfrm>
          <a:prstGeom prst="trapezoid">
            <a:avLst>
              <a:gd name="adj" fmla="val 7693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梯形 44">
            <a:extLst>
              <a:ext uri="{FF2B5EF4-FFF2-40B4-BE49-F238E27FC236}">
                <a16:creationId xmlns:a16="http://schemas.microsoft.com/office/drawing/2014/main" id="{016A2F8D-3815-C4D2-DB10-E62FB7257A78}"/>
              </a:ext>
            </a:extLst>
          </p:cNvPr>
          <p:cNvSpPr/>
          <p:nvPr/>
        </p:nvSpPr>
        <p:spPr>
          <a:xfrm>
            <a:off x="4618299" y="1940030"/>
            <a:ext cx="3102015" cy="1234935"/>
          </a:xfrm>
          <a:prstGeom prst="trapezoid">
            <a:avLst>
              <a:gd name="adj" fmla="val 736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0CEE892D-B423-D9A8-FA99-845ACFC70846}"/>
              </a:ext>
            </a:extLst>
          </p:cNvPr>
          <p:cNvSpPr/>
          <p:nvPr/>
        </p:nvSpPr>
        <p:spPr>
          <a:xfrm>
            <a:off x="5504872" y="1056737"/>
            <a:ext cx="1342764" cy="874097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3E317E-62D5-B91F-9BC2-0D6A91131029}"/>
              </a:ext>
            </a:extLst>
          </p:cNvPr>
          <p:cNvSpPr txBox="1"/>
          <p:nvPr/>
        </p:nvSpPr>
        <p:spPr>
          <a:xfrm>
            <a:off x="5838998" y="1436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总监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1E83BA-7AFF-DEE4-6B22-8992863A014E}"/>
              </a:ext>
            </a:extLst>
          </p:cNvPr>
          <p:cNvSpPr/>
          <p:nvPr/>
        </p:nvSpPr>
        <p:spPr>
          <a:xfrm rot="18375362">
            <a:off x="4617703" y="2367488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</a:rPr>
              <a:t>产品经理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258529-7938-56F4-652A-DB8937BDC3D5}"/>
              </a:ext>
            </a:extLst>
          </p:cNvPr>
          <p:cNvSpPr/>
          <p:nvPr/>
        </p:nvSpPr>
        <p:spPr>
          <a:xfrm rot="18351559">
            <a:off x="5156395" y="3650088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项目经理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934887B-FDBD-F461-B3B1-DC2D2CD93513}"/>
              </a:ext>
            </a:extLst>
          </p:cNvPr>
          <p:cNvSpPr/>
          <p:nvPr/>
        </p:nvSpPr>
        <p:spPr>
          <a:xfrm rot="18414285">
            <a:off x="5886073" y="3646051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需求分析师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3EBC3B6-ABB8-2829-8D47-5E21F4179F14}"/>
              </a:ext>
            </a:extLst>
          </p:cNvPr>
          <p:cNvSpPr/>
          <p:nvPr/>
        </p:nvSpPr>
        <p:spPr>
          <a:xfrm>
            <a:off x="6756925" y="5646826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</a:rPr>
              <a:t>实施工程师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A861899-C57A-6FA7-ED87-3B29438F872B}"/>
              </a:ext>
            </a:extLst>
          </p:cNvPr>
          <p:cNvSpPr/>
          <p:nvPr/>
        </p:nvSpPr>
        <p:spPr>
          <a:xfrm rot="18335191">
            <a:off x="5816585" y="2367488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软件架构师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80C72C-11E7-FC73-81F8-76769051933B}"/>
              </a:ext>
            </a:extLst>
          </p:cNvPr>
          <p:cNvSpPr/>
          <p:nvPr/>
        </p:nvSpPr>
        <p:spPr>
          <a:xfrm rot="18427468">
            <a:off x="5217144" y="2367488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业务架构师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97BD1B-9B8E-8A9D-EE52-1D3E05C8ED59}"/>
              </a:ext>
            </a:extLst>
          </p:cNvPr>
          <p:cNvSpPr/>
          <p:nvPr/>
        </p:nvSpPr>
        <p:spPr>
          <a:xfrm rot="18351559">
            <a:off x="3697039" y="3650088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组件设计师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D8F00ED-1973-E521-B66E-2023A9963DBF}"/>
              </a:ext>
            </a:extLst>
          </p:cNvPr>
          <p:cNvSpPr/>
          <p:nvPr/>
        </p:nvSpPr>
        <p:spPr>
          <a:xfrm rot="18351559">
            <a:off x="4426717" y="3650088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开发经理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380C05-7F99-628F-12B5-F93DF2961A25}"/>
              </a:ext>
            </a:extLst>
          </p:cNvPr>
          <p:cNvSpPr/>
          <p:nvPr/>
        </p:nvSpPr>
        <p:spPr>
          <a:xfrm rot="18342534">
            <a:off x="6615749" y="3650649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软件设计师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033A0F3-1B44-3DA1-AC04-B18896CEEE4F}"/>
              </a:ext>
            </a:extLst>
          </p:cNvPr>
          <p:cNvSpPr/>
          <p:nvPr/>
        </p:nvSpPr>
        <p:spPr>
          <a:xfrm>
            <a:off x="3954680" y="5646826"/>
            <a:ext cx="1430089" cy="50405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软件工程师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4072-42F1-B9AA-E4C5-B9525388239C}"/>
              </a:ext>
            </a:extLst>
          </p:cNvPr>
          <p:cNvSpPr txBox="1"/>
          <p:nvPr/>
        </p:nvSpPr>
        <p:spPr>
          <a:xfrm>
            <a:off x="1537751" y="64952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P1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190C58-CC5F-812C-60AE-6F983D633ECC}"/>
              </a:ext>
            </a:extLst>
          </p:cNvPr>
          <p:cNvSpPr txBox="1"/>
          <p:nvPr/>
        </p:nvSpPr>
        <p:spPr>
          <a:xfrm>
            <a:off x="3214763" y="42599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P5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50D272-E555-22C1-2B75-E474E2C8445A}"/>
              </a:ext>
            </a:extLst>
          </p:cNvPr>
          <p:cNvSpPr txBox="1"/>
          <p:nvPr/>
        </p:nvSpPr>
        <p:spPr>
          <a:xfrm>
            <a:off x="4274330" y="2884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P7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45318-5611-FDC2-E8D5-B905D9583744}"/>
              </a:ext>
            </a:extLst>
          </p:cNvPr>
          <p:cNvSpPr txBox="1"/>
          <p:nvPr/>
        </p:nvSpPr>
        <p:spPr>
          <a:xfrm>
            <a:off x="5178234" y="162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P9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2422B75-CBC7-959D-44D0-BC6C174CBFF3}"/>
              </a:ext>
            </a:extLst>
          </p:cNvPr>
          <p:cNvSpPr txBox="1">
            <a:spLocks/>
          </p:cNvSpPr>
          <p:nvPr/>
        </p:nvSpPr>
        <p:spPr>
          <a:xfrm>
            <a:off x="0" y="191741"/>
            <a:ext cx="12192000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合适的组织架构和岗位设置以支撑软件过程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50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项目内岗位人员投入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55BC17-6283-877F-CE1C-41519DDD4C81}"/>
              </a:ext>
            </a:extLst>
          </p:cNvPr>
          <p:cNvSpPr/>
          <p:nvPr/>
        </p:nvSpPr>
        <p:spPr>
          <a:xfrm>
            <a:off x="4903722" y="3199556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1107E6-A8A7-CB62-DC1D-DF6F48F47927}"/>
              </a:ext>
            </a:extLst>
          </p:cNvPr>
          <p:cNvSpPr/>
          <p:nvPr/>
        </p:nvSpPr>
        <p:spPr>
          <a:xfrm>
            <a:off x="4903722" y="4145468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6D931-C128-D339-DB0E-99EB23B7F8E9}"/>
              </a:ext>
            </a:extLst>
          </p:cNvPr>
          <p:cNvSpPr/>
          <p:nvPr/>
        </p:nvSpPr>
        <p:spPr>
          <a:xfrm>
            <a:off x="4903722" y="509138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21CB3-CD8D-CACC-8B40-B68706B65A93}"/>
              </a:ext>
            </a:extLst>
          </p:cNvPr>
          <p:cNvSpPr/>
          <p:nvPr/>
        </p:nvSpPr>
        <p:spPr>
          <a:xfrm>
            <a:off x="4903722" y="603729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B81E76-2963-33F9-6F5B-0D8DC42DBD2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5816903" y="3011806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2C6CCE-CA14-A313-84E5-3428222D709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16903" y="3957718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B9D06-30D4-4135-956C-7D8F0B27F5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6903" y="4903630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1101C8E-F4BF-9C61-0A69-E04B4956CFB5}"/>
              </a:ext>
            </a:extLst>
          </p:cNvPr>
          <p:cNvSpPr/>
          <p:nvPr/>
        </p:nvSpPr>
        <p:spPr>
          <a:xfrm>
            <a:off x="4903722" y="1307732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  <a:endParaRPr lang="en-US" altLang="zh-CN" dirty="0"/>
          </a:p>
          <a:p>
            <a:pPr algn="ctr"/>
            <a:r>
              <a:rPr lang="zh-CN" altLang="en-US" dirty="0"/>
              <a:t>调研需求范围</a:t>
            </a:r>
            <a:endParaRPr lang="en-US" altLang="zh-CN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51D63B-B599-D3E6-1BC1-8F7381525801}"/>
              </a:ext>
            </a:extLst>
          </p:cNvPr>
          <p:cNvCxnSpPr>
            <a:cxnSpLocks/>
          </p:cNvCxnSpPr>
          <p:nvPr/>
        </p:nvCxnSpPr>
        <p:spPr>
          <a:xfrm>
            <a:off x="5551794" y="2308736"/>
            <a:ext cx="0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E17E1C-7F1F-AC13-2BB6-EDC2AAE16579}"/>
              </a:ext>
            </a:extLst>
          </p:cNvPr>
          <p:cNvSpPr/>
          <p:nvPr/>
        </p:nvSpPr>
        <p:spPr>
          <a:xfrm>
            <a:off x="4903722" y="2253644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A0C87B17-FF08-E373-685F-DC11A3CF9B4F}"/>
              </a:ext>
            </a:extLst>
          </p:cNvPr>
          <p:cNvSpPr/>
          <p:nvPr/>
        </p:nvSpPr>
        <p:spPr>
          <a:xfrm>
            <a:off x="710379" y="130773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7B644535-06AC-2052-0395-BF706398F42B}"/>
              </a:ext>
            </a:extLst>
          </p:cNvPr>
          <p:cNvSpPr/>
          <p:nvPr/>
        </p:nvSpPr>
        <p:spPr>
          <a:xfrm>
            <a:off x="711235" y="212237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CE3CD146-6573-8D05-7722-CF4E497078D3}"/>
              </a:ext>
            </a:extLst>
          </p:cNvPr>
          <p:cNvSpPr/>
          <p:nvPr/>
        </p:nvSpPr>
        <p:spPr>
          <a:xfrm>
            <a:off x="710379" y="287845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sp>
        <p:nvSpPr>
          <p:cNvPr id="457" name="矩形: 圆角 456">
            <a:extLst>
              <a:ext uri="{FF2B5EF4-FFF2-40B4-BE49-F238E27FC236}">
                <a16:creationId xmlns:a16="http://schemas.microsoft.com/office/drawing/2014/main" id="{CAF29A6F-4B8B-4E1E-695D-D99641EAF9E5}"/>
              </a:ext>
            </a:extLst>
          </p:cNvPr>
          <p:cNvSpPr/>
          <p:nvPr/>
        </p:nvSpPr>
        <p:spPr>
          <a:xfrm>
            <a:off x="9492484" y="216366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59" name="矩形: 圆角 458">
            <a:extLst>
              <a:ext uri="{FF2B5EF4-FFF2-40B4-BE49-F238E27FC236}">
                <a16:creationId xmlns:a16="http://schemas.microsoft.com/office/drawing/2014/main" id="{FE945304-152E-DB87-DFE2-AE0045915B04}"/>
              </a:ext>
            </a:extLst>
          </p:cNvPr>
          <p:cNvSpPr/>
          <p:nvPr/>
        </p:nvSpPr>
        <p:spPr>
          <a:xfrm>
            <a:off x="9492484" y="140549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sp>
        <p:nvSpPr>
          <p:cNvPr id="460" name="矩形: 圆角 459">
            <a:extLst>
              <a:ext uri="{FF2B5EF4-FFF2-40B4-BE49-F238E27FC236}">
                <a16:creationId xmlns:a16="http://schemas.microsoft.com/office/drawing/2014/main" id="{A0EFA8F7-296E-882A-90C6-CCA5117EEF21}"/>
              </a:ext>
            </a:extLst>
          </p:cNvPr>
          <p:cNvSpPr/>
          <p:nvPr/>
        </p:nvSpPr>
        <p:spPr>
          <a:xfrm>
            <a:off x="9492483" y="292182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sp>
        <p:nvSpPr>
          <p:cNvPr id="461" name="矩形: 圆角 460">
            <a:extLst>
              <a:ext uri="{FF2B5EF4-FFF2-40B4-BE49-F238E27FC236}">
                <a16:creationId xmlns:a16="http://schemas.microsoft.com/office/drawing/2014/main" id="{A35F1376-976E-EFFA-C3EE-8DACC4E9CB60}"/>
              </a:ext>
            </a:extLst>
          </p:cNvPr>
          <p:cNvSpPr/>
          <p:nvPr/>
        </p:nvSpPr>
        <p:spPr>
          <a:xfrm>
            <a:off x="9492482" y="367998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9E431028-4132-EEDE-5808-F54B53C92470}"/>
              </a:ext>
            </a:extLst>
          </p:cNvPr>
          <p:cNvCxnSpPr>
            <a:cxnSpLocks/>
            <a:stCxn id="455" idx="3"/>
            <a:endCxn id="54" idx="1"/>
          </p:cNvCxnSpPr>
          <p:nvPr/>
        </p:nvCxnSpPr>
        <p:spPr>
          <a:xfrm flipV="1">
            <a:off x="2141324" y="1686813"/>
            <a:ext cx="2762398" cy="6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053A31F5-8A6E-1151-9FC4-625A70E9DBA6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5816903" y="2065894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AAED65F5-2BAC-DEB6-B22C-4D19BE0CC3F7}"/>
              </a:ext>
            </a:extLst>
          </p:cNvPr>
          <p:cNvCxnSpPr>
            <a:cxnSpLocks/>
            <a:stCxn id="590" idx="1"/>
            <a:endCxn id="54" idx="3"/>
          </p:cNvCxnSpPr>
          <p:nvPr/>
        </p:nvCxnSpPr>
        <p:spPr>
          <a:xfrm flipH="1" flipV="1">
            <a:off x="6730084" y="1686813"/>
            <a:ext cx="2533989" cy="32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文本框 509">
            <a:extLst>
              <a:ext uri="{FF2B5EF4-FFF2-40B4-BE49-F238E27FC236}">
                <a16:creationId xmlns:a16="http://schemas.microsoft.com/office/drawing/2014/main" id="{86BCFC14-07FA-1CA0-BF27-3316D0ADE17F}"/>
              </a:ext>
            </a:extLst>
          </p:cNvPr>
          <p:cNvSpPr txBox="1"/>
          <p:nvPr/>
        </p:nvSpPr>
        <p:spPr>
          <a:xfrm>
            <a:off x="2199650" y="21897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50%</a:t>
            </a:r>
            <a:r>
              <a:rPr lang="zh-CN" altLang="en-US" dirty="0"/>
              <a:t>：主导调研和把控</a:t>
            </a:r>
          </a:p>
        </p:txBody>
      </p:sp>
      <p:cxnSp>
        <p:nvCxnSpPr>
          <p:cNvPr id="538" name="直接箭头连接符 537">
            <a:extLst>
              <a:ext uri="{FF2B5EF4-FFF2-40B4-BE49-F238E27FC236}">
                <a16:creationId xmlns:a16="http://schemas.microsoft.com/office/drawing/2014/main" id="{31DAFCBC-EFA0-35D9-6750-C8F6F636DC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16903" y="5849542"/>
            <a:ext cx="0" cy="1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本框 550">
            <a:extLst>
              <a:ext uri="{FF2B5EF4-FFF2-40B4-BE49-F238E27FC236}">
                <a16:creationId xmlns:a16="http://schemas.microsoft.com/office/drawing/2014/main" id="{25BFF0EA-164D-5937-A19E-A60FB159E395}"/>
              </a:ext>
            </a:extLst>
          </p:cNvPr>
          <p:cNvSpPr txBox="1"/>
          <p:nvPr/>
        </p:nvSpPr>
        <p:spPr>
          <a:xfrm>
            <a:off x="2199650" y="137766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5%</a:t>
            </a:r>
            <a:r>
              <a:rPr lang="zh-CN" altLang="en-US" dirty="0"/>
              <a:t>：协调</a:t>
            </a:r>
          </a:p>
        </p:txBody>
      </p:sp>
      <p:cxnSp>
        <p:nvCxnSpPr>
          <p:cNvPr id="574" name="直接箭头连接符 573">
            <a:extLst>
              <a:ext uri="{FF2B5EF4-FFF2-40B4-BE49-F238E27FC236}">
                <a16:creationId xmlns:a16="http://schemas.microsoft.com/office/drawing/2014/main" id="{2B728B21-E2BD-6121-EDF0-68474224E6DA}"/>
              </a:ext>
            </a:extLst>
          </p:cNvPr>
          <p:cNvCxnSpPr>
            <a:cxnSpLocks/>
            <a:stCxn id="454" idx="3"/>
            <a:endCxn id="54" idx="1"/>
          </p:cNvCxnSpPr>
          <p:nvPr/>
        </p:nvCxnSpPr>
        <p:spPr>
          <a:xfrm>
            <a:off x="2140468" y="1559760"/>
            <a:ext cx="2763254" cy="12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9CC8DE0-ADBE-DD69-A6E4-22EEFEAF0CF2}"/>
              </a:ext>
            </a:extLst>
          </p:cNvPr>
          <p:cNvCxnSpPr>
            <a:cxnSpLocks/>
            <a:stCxn id="456" idx="3"/>
            <a:endCxn id="54" idx="1"/>
          </p:cNvCxnSpPr>
          <p:nvPr/>
        </p:nvCxnSpPr>
        <p:spPr>
          <a:xfrm flipV="1">
            <a:off x="2140468" y="1686813"/>
            <a:ext cx="2763254" cy="144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本框 579">
            <a:extLst>
              <a:ext uri="{FF2B5EF4-FFF2-40B4-BE49-F238E27FC236}">
                <a16:creationId xmlns:a16="http://schemas.microsoft.com/office/drawing/2014/main" id="{E5254FDC-3B3D-0C16-783A-56DC47DF0284}"/>
              </a:ext>
            </a:extLst>
          </p:cNvPr>
          <p:cNvSpPr txBox="1"/>
          <p:nvPr/>
        </p:nvSpPr>
        <p:spPr>
          <a:xfrm>
            <a:off x="2199650" y="292101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40%</a:t>
            </a:r>
            <a:r>
              <a:rPr lang="zh-CN" altLang="en-US" dirty="0"/>
              <a:t>：文档整理</a:t>
            </a: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41FA1075-1000-869E-A5F0-F3FA9DA6C995}"/>
              </a:ext>
            </a:extLst>
          </p:cNvPr>
          <p:cNvSpPr txBox="1"/>
          <p:nvPr/>
        </p:nvSpPr>
        <p:spPr>
          <a:xfrm>
            <a:off x="7223912" y="177806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5%</a:t>
            </a:r>
            <a:r>
              <a:rPr lang="zh-CN" altLang="en-US" dirty="0"/>
              <a:t>：判断可开发性？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A8038B2C-A757-EB5E-CB23-0AE0CDD32B4E}"/>
              </a:ext>
            </a:extLst>
          </p:cNvPr>
          <p:cNvSpPr/>
          <p:nvPr/>
        </p:nvSpPr>
        <p:spPr>
          <a:xfrm>
            <a:off x="9264073" y="1239938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: 圆角 590">
            <a:extLst>
              <a:ext uri="{FF2B5EF4-FFF2-40B4-BE49-F238E27FC236}">
                <a16:creationId xmlns:a16="http://schemas.microsoft.com/office/drawing/2014/main" id="{9E4BE64A-A9B6-B5E6-F4A5-1036CDA3B459}"/>
              </a:ext>
            </a:extLst>
          </p:cNvPr>
          <p:cNvSpPr/>
          <p:nvPr/>
        </p:nvSpPr>
        <p:spPr>
          <a:xfrm>
            <a:off x="456951" y="1190036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: 圆角 591">
            <a:extLst>
              <a:ext uri="{FF2B5EF4-FFF2-40B4-BE49-F238E27FC236}">
                <a16:creationId xmlns:a16="http://schemas.microsoft.com/office/drawing/2014/main" id="{8D533FB1-692B-F464-E7B0-75D7EBDBDABA}"/>
              </a:ext>
            </a:extLst>
          </p:cNvPr>
          <p:cNvSpPr/>
          <p:nvPr/>
        </p:nvSpPr>
        <p:spPr>
          <a:xfrm>
            <a:off x="9264073" y="2770265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9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项目内岗位人员投入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55BC17-6283-877F-CE1C-41519DDD4C81}"/>
              </a:ext>
            </a:extLst>
          </p:cNvPr>
          <p:cNvSpPr/>
          <p:nvPr/>
        </p:nvSpPr>
        <p:spPr>
          <a:xfrm>
            <a:off x="4903722" y="3199556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1107E6-A8A7-CB62-DC1D-DF6F48F47927}"/>
              </a:ext>
            </a:extLst>
          </p:cNvPr>
          <p:cNvSpPr/>
          <p:nvPr/>
        </p:nvSpPr>
        <p:spPr>
          <a:xfrm>
            <a:off x="4903722" y="4145468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6D931-C128-D339-DB0E-99EB23B7F8E9}"/>
              </a:ext>
            </a:extLst>
          </p:cNvPr>
          <p:cNvSpPr/>
          <p:nvPr/>
        </p:nvSpPr>
        <p:spPr>
          <a:xfrm>
            <a:off x="4903722" y="509138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21CB3-CD8D-CACC-8B40-B68706B65A93}"/>
              </a:ext>
            </a:extLst>
          </p:cNvPr>
          <p:cNvSpPr/>
          <p:nvPr/>
        </p:nvSpPr>
        <p:spPr>
          <a:xfrm>
            <a:off x="4903722" y="603729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B81E76-2963-33F9-6F5B-0D8DC42DBD2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5816903" y="3011806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2C6CCE-CA14-A313-84E5-3428222D709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16903" y="3957718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B9D06-30D4-4135-956C-7D8F0B27F5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6903" y="4903630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1101C8E-F4BF-9C61-0A69-E04B4956CFB5}"/>
              </a:ext>
            </a:extLst>
          </p:cNvPr>
          <p:cNvSpPr/>
          <p:nvPr/>
        </p:nvSpPr>
        <p:spPr>
          <a:xfrm>
            <a:off x="4903722" y="1307732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  <a:endParaRPr lang="en-US" altLang="zh-CN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51D63B-B599-D3E6-1BC1-8F7381525801}"/>
              </a:ext>
            </a:extLst>
          </p:cNvPr>
          <p:cNvCxnSpPr>
            <a:cxnSpLocks/>
          </p:cNvCxnSpPr>
          <p:nvPr/>
        </p:nvCxnSpPr>
        <p:spPr>
          <a:xfrm>
            <a:off x="5551794" y="2308736"/>
            <a:ext cx="0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E17E1C-7F1F-AC13-2BB6-EDC2AAE16579}"/>
              </a:ext>
            </a:extLst>
          </p:cNvPr>
          <p:cNvSpPr/>
          <p:nvPr/>
        </p:nvSpPr>
        <p:spPr>
          <a:xfrm>
            <a:off x="4903722" y="2253644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  <a:endParaRPr lang="en-US" altLang="zh-CN" dirty="0"/>
          </a:p>
          <a:p>
            <a:pPr algn="ctr"/>
            <a:r>
              <a:rPr lang="zh-CN" altLang="en-US" dirty="0"/>
              <a:t>编写技术规格书</a:t>
            </a: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A0C87B17-FF08-E373-685F-DC11A3CF9B4F}"/>
              </a:ext>
            </a:extLst>
          </p:cNvPr>
          <p:cNvSpPr/>
          <p:nvPr/>
        </p:nvSpPr>
        <p:spPr>
          <a:xfrm>
            <a:off x="710379" y="156634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7B644535-06AC-2052-0395-BF706398F42B}"/>
              </a:ext>
            </a:extLst>
          </p:cNvPr>
          <p:cNvSpPr/>
          <p:nvPr/>
        </p:nvSpPr>
        <p:spPr>
          <a:xfrm>
            <a:off x="711235" y="238098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CE3CD146-6573-8D05-7722-CF4E497078D3}"/>
              </a:ext>
            </a:extLst>
          </p:cNvPr>
          <p:cNvSpPr/>
          <p:nvPr/>
        </p:nvSpPr>
        <p:spPr>
          <a:xfrm>
            <a:off x="710379" y="313707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sp>
        <p:nvSpPr>
          <p:cNvPr id="457" name="矩形: 圆角 456">
            <a:extLst>
              <a:ext uri="{FF2B5EF4-FFF2-40B4-BE49-F238E27FC236}">
                <a16:creationId xmlns:a16="http://schemas.microsoft.com/office/drawing/2014/main" id="{CAF29A6F-4B8B-4E1E-695D-D99641EAF9E5}"/>
              </a:ext>
            </a:extLst>
          </p:cNvPr>
          <p:cNvSpPr/>
          <p:nvPr/>
        </p:nvSpPr>
        <p:spPr>
          <a:xfrm>
            <a:off x="9492484" y="278249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59" name="矩形: 圆角 458">
            <a:extLst>
              <a:ext uri="{FF2B5EF4-FFF2-40B4-BE49-F238E27FC236}">
                <a16:creationId xmlns:a16="http://schemas.microsoft.com/office/drawing/2014/main" id="{FE945304-152E-DB87-DFE2-AE0045915B04}"/>
              </a:ext>
            </a:extLst>
          </p:cNvPr>
          <p:cNvSpPr/>
          <p:nvPr/>
        </p:nvSpPr>
        <p:spPr>
          <a:xfrm>
            <a:off x="9492484" y="202433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sp>
        <p:nvSpPr>
          <p:cNvPr id="460" name="矩形: 圆角 459">
            <a:extLst>
              <a:ext uri="{FF2B5EF4-FFF2-40B4-BE49-F238E27FC236}">
                <a16:creationId xmlns:a16="http://schemas.microsoft.com/office/drawing/2014/main" id="{A0EFA8F7-296E-882A-90C6-CCA5117EEF21}"/>
              </a:ext>
            </a:extLst>
          </p:cNvPr>
          <p:cNvSpPr/>
          <p:nvPr/>
        </p:nvSpPr>
        <p:spPr>
          <a:xfrm>
            <a:off x="9492483" y="35406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sp>
        <p:nvSpPr>
          <p:cNvPr id="461" name="矩形: 圆角 460">
            <a:extLst>
              <a:ext uri="{FF2B5EF4-FFF2-40B4-BE49-F238E27FC236}">
                <a16:creationId xmlns:a16="http://schemas.microsoft.com/office/drawing/2014/main" id="{A35F1376-976E-EFFA-C3EE-8DACC4E9CB60}"/>
              </a:ext>
            </a:extLst>
          </p:cNvPr>
          <p:cNvSpPr/>
          <p:nvPr/>
        </p:nvSpPr>
        <p:spPr>
          <a:xfrm>
            <a:off x="9492482" y="42988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9E431028-4132-EEDE-5808-F54B53C92470}"/>
              </a:ext>
            </a:extLst>
          </p:cNvPr>
          <p:cNvCxnSpPr>
            <a:cxnSpLocks/>
            <a:stCxn id="455" idx="3"/>
            <a:endCxn id="56" idx="1"/>
          </p:cNvCxnSpPr>
          <p:nvPr/>
        </p:nvCxnSpPr>
        <p:spPr>
          <a:xfrm flipV="1">
            <a:off x="2141324" y="2632725"/>
            <a:ext cx="2762398" cy="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053A31F5-8A6E-1151-9FC4-625A70E9DBA6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5816903" y="2065894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AAED65F5-2BAC-DEB6-B22C-4D19BE0CC3F7}"/>
              </a:ext>
            </a:extLst>
          </p:cNvPr>
          <p:cNvCxnSpPr>
            <a:cxnSpLocks/>
            <a:stCxn id="590" idx="1"/>
            <a:endCxn id="56" idx="3"/>
          </p:cNvCxnSpPr>
          <p:nvPr/>
        </p:nvCxnSpPr>
        <p:spPr>
          <a:xfrm flipH="1">
            <a:off x="6730084" y="2628878"/>
            <a:ext cx="2533989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文本框 509">
            <a:extLst>
              <a:ext uri="{FF2B5EF4-FFF2-40B4-BE49-F238E27FC236}">
                <a16:creationId xmlns:a16="http://schemas.microsoft.com/office/drawing/2014/main" id="{86BCFC14-07FA-1CA0-BF27-3316D0ADE17F}"/>
              </a:ext>
            </a:extLst>
          </p:cNvPr>
          <p:cNvSpPr txBox="1"/>
          <p:nvPr/>
        </p:nvSpPr>
        <p:spPr>
          <a:xfrm>
            <a:off x="2199650" y="229877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30%</a:t>
            </a:r>
            <a:r>
              <a:rPr lang="zh-CN" altLang="en-US" dirty="0"/>
              <a:t>：主导文档编写</a:t>
            </a:r>
            <a:endParaRPr lang="en-US" altLang="zh-CN" dirty="0"/>
          </a:p>
          <a:p>
            <a:r>
              <a:rPr lang="zh-CN" altLang="en-US" dirty="0"/>
              <a:t>和客户确认</a:t>
            </a:r>
          </a:p>
        </p:txBody>
      </p:sp>
      <p:cxnSp>
        <p:nvCxnSpPr>
          <p:cNvPr id="538" name="直接箭头连接符 537">
            <a:extLst>
              <a:ext uri="{FF2B5EF4-FFF2-40B4-BE49-F238E27FC236}">
                <a16:creationId xmlns:a16="http://schemas.microsoft.com/office/drawing/2014/main" id="{31DAFCBC-EFA0-35D9-6750-C8F6F636DC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16903" y="5849542"/>
            <a:ext cx="0" cy="1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本框 550">
            <a:extLst>
              <a:ext uri="{FF2B5EF4-FFF2-40B4-BE49-F238E27FC236}">
                <a16:creationId xmlns:a16="http://schemas.microsoft.com/office/drawing/2014/main" id="{25BFF0EA-164D-5937-A19E-A60FB159E395}"/>
              </a:ext>
            </a:extLst>
          </p:cNvPr>
          <p:cNvSpPr txBox="1"/>
          <p:nvPr/>
        </p:nvSpPr>
        <p:spPr>
          <a:xfrm>
            <a:off x="2199650" y="163628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5%</a:t>
            </a:r>
            <a:r>
              <a:rPr lang="zh-CN" altLang="en-US" dirty="0"/>
              <a:t>：协调</a:t>
            </a:r>
          </a:p>
        </p:txBody>
      </p:sp>
      <p:cxnSp>
        <p:nvCxnSpPr>
          <p:cNvPr id="574" name="直接箭头连接符 573">
            <a:extLst>
              <a:ext uri="{FF2B5EF4-FFF2-40B4-BE49-F238E27FC236}">
                <a16:creationId xmlns:a16="http://schemas.microsoft.com/office/drawing/2014/main" id="{2B728B21-E2BD-6121-EDF0-68474224E6DA}"/>
              </a:ext>
            </a:extLst>
          </p:cNvPr>
          <p:cNvCxnSpPr>
            <a:cxnSpLocks/>
            <a:stCxn id="454" idx="3"/>
            <a:endCxn id="56" idx="1"/>
          </p:cNvCxnSpPr>
          <p:nvPr/>
        </p:nvCxnSpPr>
        <p:spPr>
          <a:xfrm>
            <a:off x="2140468" y="1818376"/>
            <a:ext cx="2763254" cy="81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9CC8DE0-ADBE-DD69-A6E4-22EEFEAF0CF2}"/>
              </a:ext>
            </a:extLst>
          </p:cNvPr>
          <p:cNvCxnSpPr>
            <a:cxnSpLocks/>
            <a:stCxn id="456" idx="3"/>
            <a:endCxn id="56" idx="1"/>
          </p:cNvCxnSpPr>
          <p:nvPr/>
        </p:nvCxnSpPr>
        <p:spPr>
          <a:xfrm flipV="1">
            <a:off x="2140468" y="2632725"/>
            <a:ext cx="2763254" cy="75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本框 579">
            <a:extLst>
              <a:ext uri="{FF2B5EF4-FFF2-40B4-BE49-F238E27FC236}">
                <a16:creationId xmlns:a16="http://schemas.microsoft.com/office/drawing/2014/main" id="{E5254FDC-3B3D-0C16-783A-56DC47DF0284}"/>
              </a:ext>
            </a:extLst>
          </p:cNvPr>
          <p:cNvSpPr txBox="1"/>
          <p:nvPr/>
        </p:nvSpPr>
        <p:spPr>
          <a:xfrm>
            <a:off x="2199650" y="317963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60%</a:t>
            </a:r>
            <a:r>
              <a:rPr lang="zh-CN" altLang="en-US" dirty="0"/>
              <a:t>：文档编写</a:t>
            </a: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41FA1075-1000-869E-A5F0-F3FA9DA6C995}"/>
              </a:ext>
            </a:extLst>
          </p:cNvPr>
          <p:cNvSpPr txBox="1"/>
          <p:nvPr/>
        </p:nvSpPr>
        <p:spPr>
          <a:xfrm>
            <a:off x="7571373" y="2298770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5%</a:t>
            </a:r>
            <a:r>
              <a:rPr lang="zh-CN" altLang="en-US" dirty="0"/>
              <a:t>：开发工作量</a:t>
            </a:r>
            <a:endParaRPr lang="en-US" altLang="zh-CN" dirty="0"/>
          </a:p>
          <a:p>
            <a:r>
              <a:rPr lang="zh-CN" altLang="en-US" dirty="0"/>
              <a:t>和周期评估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A8038B2C-A757-EB5E-CB23-0AE0CDD32B4E}"/>
              </a:ext>
            </a:extLst>
          </p:cNvPr>
          <p:cNvSpPr/>
          <p:nvPr/>
        </p:nvSpPr>
        <p:spPr>
          <a:xfrm>
            <a:off x="9264073" y="1858774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: 圆角 590">
            <a:extLst>
              <a:ext uri="{FF2B5EF4-FFF2-40B4-BE49-F238E27FC236}">
                <a16:creationId xmlns:a16="http://schemas.microsoft.com/office/drawing/2014/main" id="{9E4BE64A-A9B6-B5E6-F4A5-1036CDA3B459}"/>
              </a:ext>
            </a:extLst>
          </p:cNvPr>
          <p:cNvSpPr/>
          <p:nvPr/>
        </p:nvSpPr>
        <p:spPr>
          <a:xfrm>
            <a:off x="456951" y="1448652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: 圆角 591">
            <a:extLst>
              <a:ext uri="{FF2B5EF4-FFF2-40B4-BE49-F238E27FC236}">
                <a16:creationId xmlns:a16="http://schemas.microsoft.com/office/drawing/2014/main" id="{8D533FB1-692B-F464-E7B0-75D7EBDBDABA}"/>
              </a:ext>
            </a:extLst>
          </p:cNvPr>
          <p:cNvSpPr/>
          <p:nvPr/>
        </p:nvSpPr>
        <p:spPr>
          <a:xfrm>
            <a:off x="9264073" y="3389101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1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项目内岗位人员投入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55BC17-6283-877F-CE1C-41519DDD4C81}"/>
              </a:ext>
            </a:extLst>
          </p:cNvPr>
          <p:cNvSpPr/>
          <p:nvPr/>
        </p:nvSpPr>
        <p:spPr>
          <a:xfrm>
            <a:off x="4903722" y="3199556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  <a:endParaRPr lang="en-US" altLang="zh-CN" dirty="0"/>
          </a:p>
          <a:p>
            <a:pPr algn="ctr"/>
            <a:r>
              <a:rPr lang="zh-CN" altLang="en-US" dirty="0"/>
              <a:t>编写详细需求分析报告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1107E6-A8A7-CB62-DC1D-DF6F48F47927}"/>
              </a:ext>
            </a:extLst>
          </p:cNvPr>
          <p:cNvSpPr/>
          <p:nvPr/>
        </p:nvSpPr>
        <p:spPr>
          <a:xfrm>
            <a:off x="4903722" y="4145468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6D931-C128-D339-DB0E-99EB23B7F8E9}"/>
              </a:ext>
            </a:extLst>
          </p:cNvPr>
          <p:cNvSpPr/>
          <p:nvPr/>
        </p:nvSpPr>
        <p:spPr>
          <a:xfrm>
            <a:off x="4903722" y="509138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21CB3-CD8D-CACC-8B40-B68706B65A93}"/>
              </a:ext>
            </a:extLst>
          </p:cNvPr>
          <p:cNvSpPr/>
          <p:nvPr/>
        </p:nvSpPr>
        <p:spPr>
          <a:xfrm>
            <a:off x="4903722" y="603729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B81E76-2963-33F9-6F5B-0D8DC42DBD2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5816903" y="3011806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2C6CCE-CA14-A313-84E5-3428222D709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16903" y="3957718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B9D06-30D4-4135-956C-7D8F0B27F5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6903" y="4903630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1101C8E-F4BF-9C61-0A69-E04B4956CFB5}"/>
              </a:ext>
            </a:extLst>
          </p:cNvPr>
          <p:cNvSpPr/>
          <p:nvPr/>
        </p:nvSpPr>
        <p:spPr>
          <a:xfrm>
            <a:off x="4903722" y="1307732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  <a:endParaRPr lang="en-US" altLang="zh-CN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51D63B-B599-D3E6-1BC1-8F7381525801}"/>
              </a:ext>
            </a:extLst>
          </p:cNvPr>
          <p:cNvCxnSpPr>
            <a:cxnSpLocks/>
          </p:cNvCxnSpPr>
          <p:nvPr/>
        </p:nvCxnSpPr>
        <p:spPr>
          <a:xfrm>
            <a:off x="5551794" y="2308736"/>
            <a:ext cx="0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E17E1C-7F1F-AC13-2BB6-EDC2AAE16579}"/>
              </a:ext>
            </a:extLst>
          </p:cNvPr>
          <p:cNvSpPr/>
          <p:nvPr/>
        </p:nvSpPr>
        <p:spPr>
          <a:xfrm>
            <a:off x="4903722" y="2253644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A0C87B17-FF08-E373-685F-DC11A3CF9B4F}"/>
              </a:ext>
            </a:extLst>
          </p:cNvPr>
          <p:cNvSpPr/>
          <p:nvPr/>
        </p:nvSpPr>
        <p:spPr>
          <a:xfrm>
            <a:off x="710379" y="250846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7B644535-06AC-2052-0395-BF706398F42B}"/>
              </a:ext>
            </a:extLst>
          </p:cNvPr>
          <p:cNvSpPr/>
          <p:nvPr/>
        </p:nvSpPr>
        <p:spPr>
          <a:xfrm>
            <a:off x="711235" y="33231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CE3CD146-6573-8D05-7722-CF4E497078D3}"/>
              </a:ext>
            </a:extLst>
          </p:cNvPr>
          <p:cNvSpPr/>
          <p:nvPr/>
        </p:nvSpPr>
        <p:spPr>
          <a:xfrm>
            <a:off x="710379" y="407918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sp>
        <p:nvSpPr>
          <p:cNvPr id="457" name="矩形: 圆角 456">
            <a:extLst>
              <a:ext uri="{FF2B5EF4-FFF2-40B4-BE49-F238E27FC236}">
                <a16:creationId xmlns:a16="http://schemas.microsoft.com/office/drawing/2014/main" id="{CAF29A6F-4B8B-4E1E-695D-D99641EAF9E5}"/>
              </a:ext>
            </a:extLst>
          </p:cNvPr>
          <p:cNvSpPr/>
          <p:nvPr/>
        </p:nvSpPr>
        <p:spPr>
          <a:xfrm>
            <a:off x="9492484" y="37430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59" name="矩形: 圆角 458">
            <a:extLst>
              <a:ext uri="{FF2B5EF4-FFF2-40B4-BE49-F238E27FC236}">
                <a16:creationId xmlns:a16="http://schemas.microsoft.com/office/drawing/2014/main" id="{FE945304-152E-DB87-DFE2-AE0045915B04}"/>
              </a:ext>
            </a:extLst>
          </p:cNvPr>
          <p:cNvSpPr/>
          <p:nvPr/>
        </p:nvSpPr>
        <p:spPr>
          <a:xfrm>
            <a:off x="9492484" y="29849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sp>
        <p:nvSpPr>
          <p:cNvPr id="460" name="矩形: 圆角 459">
            <a:extLst>
              <a:ext uri="{FF2B5EF4-FFF2-40B4-BE49-F238E27FC236}">
                <a16:creationId xmlns:a16="http://schemas.microsoft.com/office/drawing/2014/main" id="{A0EFA8F7-296E-882A-90C6-CCA5117EEF21}"/>
              </a:ext>
            </a:extLst>
          </p:cNvPr>
          <p:cNvSpPr/>
          <p:nvPr/>
        </p:nvSpPr>
        <p:spPr>
          <a:xfrm>
            <a:off x="9492483" y="45012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sp>
        <p:nvSpPr>
          <p:cNvPr id="461" name="矩形: 圆角 460">
            <a:extLst>
              <a:ext uri="{FF2B5EF4-FFF2-40B4-BE49-F238E27FC236}">
                <a16:creationId xmlns:a16="http://schemas.microsoft.com/office/drawing/2014/main" id="{A35F1376-976E-EFFA-C3EE-8DACC4E9CB60}"/>
              </a:ext>
            </a:extLst>
          </p:cNvPr>
          <p:cNvSpPr/>
          <p:nvPr/>
        </p:nvSpPr>
        <p:spPr>
          <a:xfrm>
            <a:off x="9492482" y="525940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9E431028-4132-EEDE-5808-F54B53C92470}"/>
              </a:ext>
            </a:extLst>
          </p:cNvPr>
          <p:cNvCxnSpPr>
            <a:cxnSpLocks/>
            <a:stCxn id="455" idx="3"/>
            <a:endCxn id="3" idx="1"/>
          </p:cNvCxnSpPr>
          <p:nvPr/>
        </p:nvCxnSpPr>
        <p:spPr>
          <a:xfrm>
            <a:off x="2141324" y="3575132"/>
            <a:ext cx="2762398" cy="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053A31F5-8A6E-1151-9FC4-625A70E9DBA6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5816903" y="2065894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AAED65F5-2BAC-DEB6-B22C-4D19BE0CC3F7}"/>
              </a:ext>
            </a:extLst>
          </p:cNvPr>
          <p:cNvCxnSpPr>
            <a:cxnSpLocks/>
            <a:stCxn id="590" idx="1"/>
            <a:endCxn id="3" idx="3"/>
          </p:cNvCxnSpPr>
          <p:nvPr/>
        </p:nvCxnSpPr>
        <p:spPr>
          <a:xfrm flipH="1" flipV="1">
            <a:off x="6730084" y="3578637"/>
            <a:ext cx="2533989" cy="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文本框 509">
            <a:extLst>
              <a:ext uri="{FF2B5EF4-FFF2-40B4-BE49-F238E27FC236}">
                <a16:creationId xmlns:a16="http://schemas.microsoft.com/office/drawing/2014/main" id="{86BCFC14-07FA-1CA0-BF27-3316D0ADE17F}"/>
              </a:ext>
            </a:extLst>
          </p:cNvPr>
          <p:cNvSpPr txBox="1"/>
          <p:nvPr/>
        </p:nvSpPr>
        <p:spPr>
          <a:xfrm>
            <a:off x="2199650" y="3250718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25%</a:t>
            </a:r>
            <a:r>
              <a:rPr lang="zh-CN" altLang="en-US" dirty="0"/>
              <a:t>：主导文档编写</a:t>
            </a:r>
            <a:endParaRPr lang="en-US" altLang="zh-CN" dirty="0"/>
          </a:p>
          <a:p>
            <a:r>
              <a:rPr lang="zh-CN" altLang="en-US" dirty="0"/>
              <a:t>、需求把控和客户确认</a:t>
            </a:r>
          </a:p>
        </p:txBody>
      </p:sp>
      <p:cxnSp>
        <p:nvCxnSpPr>
          <p:cNvPr id="538" name="直接箭头连接符 537">
            <a:extLst>
              <a:ext uri="{FF2B5EF4-FFF2-40B4-BE49-F238E27FC236}">
                <a16:creationId xmlns:a16="http://schemas.microsoft.com/office/drawing/2014/main" id="{31DAFCBC-EFA0-35D9-6750-C8F6F636DC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16903" y="5849542"/>
            <a:ext cx="0" cy="1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本框 550">
            <a:extLst>
              <a:ext uri="{FF2B5EF4-FFF2-40B4-BE49-F238E27FC236}">
                <a16:creationId xmlns:a16="http://schemas.microsoft.com/office/drawing/2014/main" id="{25BFF0EA-164D-5937-A19E-A60FB159E395}"/>
              </a:ext>
            </a:extLst>
          </p:cNvPr>
          <p:cNvSpPr txBox="1"/>
          <p:nvPr/>
        </p:nvSpPr>
        <p:spPr>
          <a:xfrm>
            <a:off x="2199650" y="25954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5%</a:t>
            </a:r>
            <a:r>
              <a:rPr lang="zh-CN" altLang="en-US" dirty="0"/>
              <a:t>：协调</a:t>
            </a:r>
          </a:p>
        </p:txBody>
      </p:sp>
      <p:cxnSp>
        <p:nvCxnSpPr>
          <p:cNvPr id="574" name="直接箭头连接符 573">
            <a:extLst>
              <a:ext uri="{FF2B5EF4-FFF2-40B4-BE49-F238E27FC236}">
                <a16:creationId xmlns:a16="http://schemas.microsoft.com/office/drawing/2014/main" id="{2B728B21-E2BD-6121-EDF0-68474224E6DA}"/>
              </a:ext>
            </a:extLst>
          </p:cNvPr>
          <p:cNvCxnSpPr>
            <a:cxnSpLocks/>
            <a:stCxn id="454" idx="3"/>
            <a:endCxn id="3" idx="1"/>
          </p:cNvCxnSpPr>
          <p:nvPr/>
        </p:nvCxnSpPr>
        <p:spPr>
          <a:xfrm>
            <a:off x="2140468" y="2760492"/>
            <a:ext cx="2763254" cy="81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9CC8DE0-ADBE-DD69-A6E4-22EEFEAF0CF2}"/>
              </a:ext>
            </a:extLst>
          </p:cNvPr>
          <p:cNvCxnSpPr>
            <a:cxnSpLocks/>
            <a:stCxn id="456" idx="3"/>
            <a:endCxn id="3" idx="1"/>
          </p:cNvCxnSpPr>
          <p:nvPr/>
        </p:nvCxnSpPr>
        <p:spPr>
          <a:xfrm flipV="1">
            <a:off x="2140468" y="3578637"/>
            <a:ext cx="2763254" cy="75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本框 579">
            <a:extLst>
              <a:ext uri="{FF2B5EF4-FFF2-40B4-BE49-F238E27FC236}">
                <a16:creationId xmlns:a16="http://schemas.microsoft.com/office/drawing/2014/main" id="{E5254FDC-3B3D-0C16-783A-56DC47DF0284}"/>
              </a:ext>
            </a:extLst>
          </p:cNvPr>
          <p:cNvSpPr txBox="1"/>
          <p:nvPr/>
        </p:nvSpPr>
        <p:spPr>
          <a:xfrm>
            <a:off x="2199650" y="41321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60%</a:t>
            </a:r>
            <a:r>
              <a:rPr lang="zh-CN" altLang="en-US" dirty="0"/>
              <a:t>：文档编写</a:t>
            </a: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41FA1075-1000-869E-A5F0-F3FA9DA6C995}"/>
              </a:ext>
            </a:extLst>
          </p:cNvPr>
          <p:cNvSpPr txBox="1"/>
          <p:nvPr/>
        </p:nvSpPr>
        <p:spPr>
          <a:xfrm>
            <a:off x="7204967" y="3250718"/>
            <a:ext cx="214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10%</a:t>
            </a:r>
            <a:r>
              <a:rPr lang="zh-CN" altLang="en-US" dirty="0"/>
              <a:t>：架构设计和功能外需求整理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A8038B2C-A757-EB5E-CB23-0AE0CDD32B4E}"/>
              </a:ext>
            </a:extLst>
          </p:cNvPr>
          <p:cNvSpPr/>
          <p:nvPr/>
        </p:nvSpPr>
        <p:spPr>
          <a:xfrm>
            <a:off x="9264073" y="2819360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: 圆角 590">
            <a:extLst>
              <a:ext uri="{FF2B5EF4-FFF2-40B4-BE49-F238E27FC236}">
                <a16:creationId xmlns:a16="http://schemas.microsoft.com/office/drawing/2014/main" id="{9E4BE64A-A9B6-B5E6-F4A5-1036CDA3B459}"/>
              </a:ext>
            </a:extLst>
          </p:cNvPr>
          <p:cNvSpPr/>
          <p:nvPr/>
        </p:nvSpPr>
        <p:spPr>
          <a:xfrm>
            <a:off x="456951" y="2390768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: 圆角 591">
            <a:extLst>
              <a:ext uri="{FF2B5EF4-FFF2-40B4-BE49-F238E27FC236}">
                <a16:creationId xmlns:a16="http://schemas.microsoft.com/office/drawing/2014/main" id="{8D533FB1-692B-F464-E7B0-75D7EBDBDABA}"/>
              </a:ext>
            </a:extLst>
          </p:cNvPr>
          <p:cNvSpPr/>
          <p:nvPr/>
        </p:nvSpPr>
        <p:spPr>
          <a:xfrm>
            <a:off x="9264073" y="4349687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0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项目内岗位人员投入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55BC17-6283-877F-CE1C-41519DDD4C81}"/>
              </a:ext>
            </a:extLst>
          </p:cNvPr>
          <p:cNvSpPr/>
          <p:nvPr/>
        </p:nvSpPr>
        <p:spPr>
          <a:xfrm>
            <a:off x="4903722" y="3199556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1107E6-A8A7-CB62-DC1D-DF6F48F47927}"/>
              </a:ext>
            </a:extLst>
          </p:cNvPr>
          <p:cNvSpPr/>
          <p:nvPr/>
        </p:nvSpPr>
        <p:spPr>
          <a:xfrm>
            <a:off x="4903722" y="4145468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  <a:endParaRPr lang="en-US" altLang="zh-CN" dirty="0"/>
          </a:p>
          <a:p>
            <a:pPr algn="ctr"/>
            <a:r>
              <a:rPr lang="en-US" altLang="zh-CN" dirty="0"/>
              <a:t>ER</a:t>
            </a:r>
            <a:r>
              <a:rPr lang="zh-CN" altLang="en-US" dirty="0"/>
              <a:t>图等设计文档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6D931-C128-D339-DB0E-99EB23B7F8E9}"/>
              </a:ext>
            </a:extLst>
          </p:cNvPr>
          <p:cNvSpPr/>
          <p:nvPr/>
        </p:nvSpPr>
        <p:spPr>
          <a:xfrm>
            <a:off x="4903722" y="509138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21CB3-CD8D-CACC-8B40-B68706B65A93}"/>
              </a:ext>
            </a:extLst>
          </p:cNvPr>
          <p:cNvSpPr/>
          <p:nvPr/>
        </p:nvSpPr>
        <p:spPr>
          <a:xfrm>
            <a:off x="4903722" y="603729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B81E76-2963-33F9-6F5B-0D8DC42DBD2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5816903" y="3011806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2C6CCE-CA14-A313-84E5-3428222D709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16903" y="3957718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B9D06-30D4-4135-956C-7D8F0B27F5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6903" y="4903630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1101C8E-F4BF-9C61-0A69-E04B4956CFB5}"/>
              </a:ext>
            </a:extLst>
          </p:cNvPr>
          <p:cNvSpPr/>
          <p:nvPr/>
        </p:nvSpPr>
        <p:spPr>
          <a:xfrm>
            <a:off x="4903722" y="1307732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  <a:endParaRPr lang="en-US" altLang="zh-CN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51D63B-B599-D3E6-1BC1-8F7381525801}"/>
              </a:ext>
            </a:extLst>
          </p:cNvPr>
          <p:cNvCxnSpPr>
            <a:cxnSpLocks/>
          </p:cNvCxnSpPr>
          <p:nvPr/>
        </p:nvCxnSpPr>
        <p:spPr>
          <a:xfrm>
            <a:off x="5551794" y="2308736"/>
            <a:ext cx="0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E17E1C-7F1F-AC13-2BB6-EDC2AAE16579}"/>
              </a:ext>
            </a:extLst>
          </p:cNvPr>
          <p:cNvSpPr/>
          <p:nvPr/>
        </p:nvSpPr>
        <p:spPr>
          <a:xfrm>
            <a:off x="4903722" y="2253644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A0C87B17-FF08-E373-685F-DC11A3CF9B4F}"/>
              </a:ext>
            </a:extLst>
          </p:cNvPr>
          <p:cNvSpPr/>
          <p:nvPr/>
        </p:nvSpPr>
        <p:spPr>
          <a:xfrm>
            <a:off x="710379" y="3496755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7B644535-06AC-2052-0395-BF706398F42B}"/>
              </a:ext>
            </a:extLst>
          </p:cNvPr>
          <p:cNvSpPr/>
          <p:nvPr/>
        </p:nvSpPr>
        <p:spPr>
          <a:xfrm>
            <a:off x="711235" y="4311395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CE3CD146-6573-8D05-7722-CF4E497078D3}"/>
              </a:ext>
            </a:extLst>
          </p:cNvPr>
          <p:cNvSpPr/>
          <p:nvPr/>
        </p:nvSpPr>
        <p:spPr>
          <a:xfrm>
            <a:off x="710379" y="5067479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sp>
        <p:nvSpPr>
          <p:cNvPr id="457" name="矩形: 圆角 456">
            <a:extLst>
              <a:ext uri="{FF2B5EF4-FFF2-40B4-BE49-F238E27FC236}">
                <a16:creationId xmlns:a16="http://schemas.microsoft.com/office/drawing/2014/main" id="{CAF29A6F-4B8B-4E1E-695D-D99641EAF9E5}"/>
              </a:ext>
            </a:extLst>
          </p:cNvPr>
          <p:cNvSpPr/>
          <p:nvPr/>
        </p:nvSpPr>
        <p:spPr>
          <a:xfrm>
            <a:off x="9492484" y="426032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59" name="矩形: 圆角 458">
            <a:extLst>
              <a:ext uri="{FF2B5EF4-FFF2-40B4-BE49-F238E27FC236}">
                <a16:creationId xmlns:a16="http://schemas.microsoft.com/office/drawing/2014/main" id="{FE945304-152E-DB87-DFE2-AE0045915B04}"/>
              </a:ext>
            </a:extLst>
          </p:cNvPr>
          <p:cNvSpPr/>
          <p:nvPr/>
        </p:nvSpPr>
        <p:spPr>
          <a:xfrm>
            <a:off x="9492484" y="350216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sp>
        <p:nvSpPr>
          <p:cNvPr id="460" name="矩形: 圆角 459">
            <a:extLst>
              <a:ext uri="{FF2B5EF4-FFF2-40B4-BE49-F238E27FC236}">
                <a16:creationId xmlns:a16="http://schemas.microsoft.com/office/drawing/2014/main" id="{A0EFA8F7-296E-882A-90C6-CCA5117EEF21}"/>
              </a:ext>
            </a:extLst>
          </p:cNvPr>
          <p:cNvSpPr/>
          <p:nvPr/>
        </p:nvSpPr>
        <p:spPr>
          <a:xfrm>
            <a:off x="9492483" y="501848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sp>
        <p:nvSpPr>
          <p:cNvPr id="461" name="矩形: 圆角 460">
            <a:extLst>
              <a:ext uri="{FF2B5EF4-FFF2-40B4-BE49-F238E27FC236}">
                <a16:creationId xmlns:a16="http://schemas.microsoft.com/office/drawing/2014/main" id="{A35F1376-976E-EFFA-C3EE-8DACC4E9CB60}"/>
              </a:ext>
            </a:extLst>
          </p:cNvPr>
          <p:cNvSpPr/>
          <p:nvPr/>
        </p:nvSpPr>
        <p:spPr>
          <a:xfrm>
            <a:off x="9492482" y="577665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9E431028-4132-EEDE-5808-F54B53C92470}"/>
              </a:ext>
            </a:extLst>
          </p:cNvPr>
          <p:cNvCxnSpPr>
            <a:cxnSpLocks/>
            <a:stCxn id="455" idx="3"/>
            <a:endCxn id="4" idx="1"/>
          </p:cNvCxnSpPr>
          <p:nvPr/>
        </p:nvCxnSpPr>
        <p:spPr>
          <a:xfrm flipV="1">
            <a:off x="2141324" y="4524549"/>
            <a:ext cx="2762398" cy="3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053A31F5-8A6E-1151-9FC4-625A70E9DBA6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5816903" y="2065894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AAED65F5-2BAC-DEB6-B22C-4D19BE0CC3F7}"/>
              </a:ext>
            </a:extLst>
          </p:cNvPr>
          <p:cNvCxnSpPr>
            <a:cxnSpLocks/>
            <a:stCxn id="590" idx="1"/>
            <a:endCxn id="4" idx="3"/>
          </p:cNvCxnSpPr>
          <p:nvPr/>
        </p:nvCxnSpPr>
        <p:spPr>
          <a:xfrm flipH="1">
            <a:off x="6730084" y="4106708"/>
            <a:ext cx="2533989" cy="41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文本框 509">
            <a:extLst>
              <a:ext uri="{FF2B5EF4-FFF2-40B4-BE49-F238E27FC236}">
                <a16:creationId xmlns:a16="http://schemas.microsoft.com/office/drawing/2014/main" id="{86BCFC14-07FA-1CA0-BF27-3316D0ADE17F}"/>
              </a:ext>
            </a:extLst>
          </p:cNvPr>
          <p:cNvSpPr txBox="1"/>
          <p:nvPr/>
        </p:nvSpPr>
        <p:spPr>
          <a:xfrm>
            <a:off x="2199650" y="435932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5%</a:t>
            </a:r>
            <a:r>
              <a:rPr lang="zh-CN" altLang="en-US" dirty="0"/>
              <a:t>：主导需求解释</a:t>
            </a:r>
          </a:p>
        </p:txBody>
      </p:sp>
      <p:cxnSp>
        <p:nvCxnSpPr>
          <p:cNvPr id="538" name="直接箭头连接符 537">
            <a:extLst>
              <a:ext uri="{FF2B5EF4-FFF2-40B4-BE49-F238E27FC236}">
                <a16:creationId xmlns:a16="http://schemas.microsoft.com/office/drawing/2014/main" id="{31DAFCBC-EFA0-35D9-6750-C8F6F636DC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16903" y="5849542"/>
            <a:ext cx="0" cy="1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9CC8DE0-ADBE-DD69-A6E4-22EEFEAF0CF2}"/>
              </a:ext>
            </a:extLst>
          </p:cNvPr>
          <p:cNvCxnSpPr>
            <a:cxnSpLocks/>
            <a:stCxn id="456" idx="3"/>
            <a:endCxn id="4" idx="1"/>
          </p:cNvCxnSpPr>
          <p:nvPr/>
        </p:nvCxnSpPr>
        <p:spPr>
          <a:xfrm flipV="1">
            <a:off x="2140468" y="4524549"/>
            <a:ext cx="2763254" cy="7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本框 579">
            <a:extLst>
              <a:ext uri="{FF2B5EF4-FFF2-40B4-BE49-F238E27FC236}">
                <a16:creationId xmlns:a16="http://schemas.microsoft.com/office/drawing/2014/main" id="{E5254FDC-3B3D-0C16-783A-56DC47DF0284}"/>
              </a:ext>
            </a:extLst>
          </p:cNvPr>
          <p:cNvSpPr txBox="1"/>
          <p:nvPr/>
        </p:nvSpPr>
        <p:spPr>
          <a:xfrm>
            <a:off x="2199650" y="510112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15%</a:t>
            </a:r>
            <a:r>
              <a:rPr lang="zh-CN" altLang="en-US" dirty="0"/>
              <a:t>：需求解释</a:t>
            </a: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41FA1075-1000-869E-A5F0-F3FA9DA6C995}"/>
              </a:ext>
            </a:extLst>
          </p:cNvPr>
          <p:cNvSpPr txBox="1"/>
          <p:nvPr/>
        </p:nvSpPr>
        <p:spPr>
          <a:xfrm>
            <a:off x="7122470" y="3819668"/>
            <a:ext cx="225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20%</a:t>
            </a:r>
            <a:r>
              <a:rPr lang="zh-CN" altLang="en-US" dirty="0"/>
              <a:t>：整体设计、任务分解和技术把控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A8038B2C-A757-EB5E-CB23-0AE0CDD32B4E}"/>
              </a:ext>
            </a:extLst>
          </p:cNvPr>
          <p:cNvSpPr/>
          <p:nvPr/>
        </p:nvSpPr>
        <p:spPr>
          <a:xfrm>
            <a:off x="9264073" y="3336604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: 圆角 590">
            <a:extLst>
              <a:ext uri="{FF2B5EF4-FFF2-40B4-BE49-F238E27FC236}">
                <a16:creationId xmlns:a16="http://schemas.microsoft.com/office/drawing/2014/main" id="{9E4BE64A-A9B6-B5E6-F4A5-1036CDA3B459}"/>
              </a:ext>
            </a:extLst>
          </p:cNvPr>
          <p:cNvSpPr/>
          <p:nvPr/>
        </p:nvSpPr>
        <p:spPr>
          <a:xfrm>
            <a:off x="456951" y="3379059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: 圆角 591">
            <a:extLst>
              <a:ext uri="{FF2B5EF4-FFF2-40B4-BE49-F238E27FC236}">
                <a16:creationId xmlns:a16="http://schemas.microsoft.com/office/drawing/2014/main" id="{8D533FB1-692B-F464-E7B0-75D7EBDBDABA}"/>
              </a:ext>
            </a:extLst>
          </p:cNvPr>
          <p:cNvSpPr/>
          <p:nvPr/>
        </p:nvSpPr>
        <p:spPr>
          <a:xfrm>
            <a:off x="9264073" y="4866931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CBD0EF-0796-C730-6AB5-E4885A6E3A4F}"/>
              </a:ext>
            </a:extLst>
          </p:cNvPr>
          <p:cNvCxnSpPr>
            <a:cxnSpLocks/>
            <a:stCxn id="460" idx="1"/>
            <a:endCxn id="4" idx="3"/>
          </p:cNvCxnSpPr>
          <p:nvPr/>
        </p:nvCxnSpPr>
        <p:spPr>
          <a:xfrm flipH="1" flipV="1">
            <a:off x="6730084" y="4524549"/>
            <a:ext cx="2762399" cy="74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A2CDE47-D0D2-8778-0F43-44ACFEC8A269}"/>
              </a:ext>
            </a:extLst>
          </p:cNvPr>
          <p:cNvSpPr txBox="1"/>
          <p:nvPr/>
        </p:nvSpPr>
        <p:spPr>
          <a:xfrm>
            <a:off x="7580228" y="5099356"/>
            <a:ext cx="214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60%</a:t>
            </a:r>
            <a:r>
              <a:rPr lang="zh-CN" altLang="en-US" dirty="0"/>
              <a:t>：模块设计</a:t>
            </a:r>
          </a:p>
        </p:txBody>
      </p:sp>
    </p:spTree>
    <p:extLst>
      <p:ext uri="{BB962C8B-B14F-4D97-AF65-F5344CB8AC3E}">
        <p14:creationId xmlns:p14="http://schemas.microsoft.com/office/powerpoint/2010/main" val="368742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项目内岗位人员投入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55BC17-6283-877F-CE1C-41519DDD4C81}"/>
              </a:ext>
            </a:extLst>
          </p:cNvPr>
          <p:cNvSpPr/>
          <p:nvPr/>
        </p:nvSpPr>
        <p:spPr>
          <a:xfrm>
            <a:off x="4903722" y="3199556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1107E6-A8A7-CB62-DC1D-DF6F48F47927}"/>
              </a:ext>
            </a:extLst>
          </p:cNvPr>
          <p:cNvSpPr/>
          <p:nvPr/>
        </p:nvSpPr>
        <p:spPr>
          <a:xfrm>
            <a:off x="4903722" y="4145468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6D931-C128-D339-DB0E-99EB23B7F8E9}"/>
              </a:ext>
            </a:extLst>
          </p:cNvPr>
          <p:cNvSpPr/>
          <p:nvPr/>
        </p:nvSpPr>
        <p:spPr>
          <a:xfrm>
            <a:off x="4903722" y="509138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21CB3-CD8D-CACC-8B40-B68706B65A93}"/>
              </a:ext>
            </a:extLst>
          </p:cNvPr>
          <p:cNvSpPr/>
          <p:nvPr/>
        </p:nvSpPr>
        <p:spPr>
          <a:xfrm>
            <a:off x="4903722" y="603729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B81E76-2963-33F9-6F5B-0D8DC42DBD2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5816903" y="3011806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2C6CCE-CA14-A313-84E5-3428222D709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16903" y="3957718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B9D06-30D4-4135-956C-7D8F0B27F5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6903" y="4903630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1101C8E-F4BF-9C61-0A69-E04B4956CFB5}"/>
              </a:ext>
            </a:extLst>
          </p:cNvPr>
          <p:cNvSpPr/>
          <p:nvPr/>
        </p:nvSpPr>
        <p:spPr>
          <a:xfrm>
            <a:off x="4903722" y="1307732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  <a:endParaRPr lang="en-US" altLang="zh-CN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51D63B-B599-D3E6-1BC1-8F7381525801}"/>
              </a:ext>
            </a:extLst>
          </p:cNvPr>
          <p:cNvCxnSpPr>
            <a:cxnSpLocks/>
          </p:cNvCxnSpPr>
          <p:nvPr/>
        </p:nvCxnSpPr>
        <p:spPr>
          <a:xfrm>
            <a:off x="5551794" y="2308736"/>
            <a:ext cx="0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E17E1C-7F1F-AC13-2BB6-EDC2AAE16579}"/>
              </a:ext>
            </a:extLst>
          </p:cNvPr>
          <p:cNvSpPr/>
          <p:nvPr/>
        </p:nvSpPr>
        <p:spPr>
          <a:xfrm>
            <a:off x="4903722" y="2253644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A0C87B17-FF08-E373-685F-DC11A3CF9B4F}"/>
              </a:ext>
            </a:extLst>
          </p:cNvPr>
          <p:cNvSpPr/>
          <p:nvPr/>
        </p:nvSpPr>
        <p:spPr>
          <a:xfrm>
            <a:off x="710379" y="4087883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7B644535-06AC-2052-0395-BF706398F42B}"/>
              </a:ext>
            </a:extLst>
          </p:cNvPr>
          <p:cNvSpPr/>
          <p:nvPr/>
        </p:nvSpPr>
        <p:spPr>
          <a:xfrm>
            <a:off x="711235" y="4902523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CE3CD146-6573-8D05-7722-CF4E497078D3}"/>
              </a:ext>
            </a:extLst>
          </p:cNvPr>
          <p:cNvSpPr/>
          <p:nvPr/>
        </p:nvSpPr>
        <p:spPr>
          <a:xfrm>
            <a:off x="710379" y="565860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sp>
        <p:nvSpPr>
          <p:cNvPr id="457" name="矩形: 圆角 456">
            <a:extLst>
              <a:ext uri="{FF2B5EF4-FFF2-40B4-BE49-F238E27FC236}">
                <a16:creationId xmlns:a16="http://schemas.microsoft.com/office/drawing/2014/main" id="{CAF29A6F-4B8B-4E1E-695D-D99641EAF9E5}"/>
              </a:ext>
            </a:extLst>
          </p:cNvPr>
          <p:cNvSpPr/>
          <p:nvPr/>
        </p:nvSpPr>
        <p:spPr>
          <a:xfrm>
            <a:off x="9492484" y="426032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59" name="矩形: 圆角 458">
            <a:extLst>
              <a:ext uri="{FF2B5EF4-FFF2-40B4-BE49-F238E27FC236}">
                <a16:creationId xmlns:a16="http://schemas.microsoft.com/office/drawing/2014/main" id="{FE945304-152E-DB87-DFE2-AE0045915B04}"/>
              </a:ext>
            </a:extLst>
          </p:cNvPr>
          <p:cNvSpPr/>
          <p:nvPr/>
        </p:nvSpPr>
        <p:spPr>
          <a:xfrm>
            <a:off x="9492484" y="350216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sp>
        <p:nvSpPr>
          <p:cNvPr id="460" name="矩形: 圆角 459">
            <a:extLst>
              <a:ext uri="{FF2B5EF4-FFF2-40B4-BE49-F238E27FC236}">
                <a16:creationId xmlns:a16="http://schemas.microsoft.com/office/drawing/2014/main" id="{A0EFA8F7-296E-882A-90C6-CCA5117EEF21}"/>
              </a:ext>
            </a:extLst>
          </p:cNvPr>
          <p:cNvSpPr/>
          <p:nvPr/>
        </p:nvSpPr>
        <p:spPr>
          <a:xfrm>
            <a:off x="9492483" y="501848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sp>
        <p:nvSpPr>
          <p:cNvPr id="461" name="矩形: 圆角 460">
            <a:extLst>
              <a:ext uri="{FF2B5EF4-FFF2-40B4-BE49-F238E27FC236}">
                <a16:creationId xmlns:a16="http://schemas.microsoft.com/office/drawing/2014/main" id="{A35F1376-976E-EFFA-C3EE-8DACC4E9CB60}"/>
              </a:ext>
            </a:extLst>
          </p:cNvPr>
          <p:cNvSpPr/>
          <p:nvPr/>
        </p:nvSpPr>
        <p:spPr>
          <a:xfrm>
            <a:off x="9492482" y="577665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053A31F5-8A6E-1151-9FC4-625A70E9DBA6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5816903" y="2065894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AAED65F5-2BAC-DEB6-B22C-4D19BE0CC3F7}"/>
              </a:ext>
            </a:extLst>
          </p:cNvPr>
          <p:cNvCxnSpPr>
            <a:cxnSpLocks/>
            <a:stCxn id="590" idx="1"/>
            <a:endCxn id="13" idx="3"/>
          </p:cNvCxnSpPr>
          <p:nvPr/>
        </p:nvCxnSpPr>
        <p:spPr>
          <a:xfrm flipH="1">
            <a:off x="7010391" y="4106708"/>
            <a:ext cx="2253682" cy="180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箭头连接符 537">
            <a:extLst>
              <a:ext uri="{FF2B5EF4-FFF2-40B4-BE49-F238E27FC236}">
                <a16:creationId xmlns:a16="http://schemas.microsoft.com/office/drawing/2014/main" id="{31DAFCBC-EFA0-35D9-6750-C8F6F636DC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16903" y="5849542"/>
            <a:ext cx="0" cy="1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9CC8DE0-ADBE-DD69-A6E4-22EEFEAF0CF2}"/>
              </a:ext>
            </a:extLst>
          </p:cNvPr>
          <p:cNvCxnSpPr>
            <a:cxnSpLocks/>
            <a:stCxn id="456" idx="3"/>
            <a:endCxn id="13" idx="1"/>
          </p:cNvCxnSpPr>
          <p:nvPr/>
        </p:nvCxnSpPr>
        <p:spPr>
          <a:xfrm>
            <a:off x="2140468" y="5910635"/>
            <a:ext cx="2497898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本框 579">
            <a:extLst>
              <a:ext uri="{FF2B5EF4-FFF2-40B4-BE49-F238E27FC236}">
                <a16:creationId xmlns:a16="http://schemas.microsoft.com/office/drawing/2014/main" id="{E5254FDC-3B3D-0C16-783A-56DC47DF0284}"/>
              </a:ext>
            </a:extLst>
          </p:cNvPr>
          <p:cNvSpPr txBox="1"/>
          <p:nvPr/>
        </p:nvSpPr>
        <p:spPr>
          <a:xfrm>
            <a:off x="2224193" y="572864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10%</a:t>
            </a:r>
            <a:r>
              <a:rPr lang="zh-CN" altLang="en-US" dirty="0"/>
              <a:t>：需求解释</a:t>
            </a: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41FA1075-1000-869E-A5F0-F3FA9DA6C995}"/>
              </a:ext>
            </a:extLst>
          </p:cNvPr>
          <p:cNvSpPr txBox="1"/>
          <p:nvPr/>
        </p:nvSpPr>
        <p:spPr>
          <a:xfrm>
            <a:off x="7222989" y="3813261"/>
            <a:ext cx="225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10%</a:t>
            </a:r>
            <a:r>
              <a:rPr lang="zh-CN" altLang="en-US" dirty="0"/>
              <a:t>：整体设计把控和开发资源调配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A8038B2C-A757-EB5E-CB23-0AE0CDD32B4E}"/>
              </a:ext>
            </a:extLst>
          </p:cNvPr>
          <p:cNvSpPr/>
          <p:nvPr/>
        </p:nvSpPr>
        <p:spPr>
          <a:xfrm>
            <a:off x="9264073" y="3336604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: 圆角 590">
            <a:extLst>
              <a:ext uri="{FF2B5EF4-FFF2-40B4-BE49-F238E27FC236}">
                <a16:creationId xmlns:a16="http://schemas.microsoft.com/office/drawing/2014/main" id="{9E4BE64A-A9B6-B5E6-F4A5-1036CDA3B459}"/>
              </a:ext>
            </a:extLst>
          </p:cNvPr>
          <p:cNvSpPr/>
          <p:nvPr/>
        </p:nvSpPr>
        <p:spPr>
          <a:xfrm>
            <a:off x="456951" y="3970187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: 圆角 591">
            <a:extLst>
              <a:ext uri="{FF2B5EF4-FFF2-40B4-BE49-F238E27FC236}">
                <a16:creationId xmlns:a16="http://schemas.microsoft.com/office/drawing/2014/main" id="{8D533FB1-692B-F464-E7B0-75D7EBDBDABA}"/>
              </a:ext>
            </a:extLst>
          </p:cNvPr>
          <p:cNvSpPr/>
          <p:nvPr/>
        </p:nvSpPr>
        <p:spPr>
          <a:xfrm>
            <a:off x="9264073" y="4866931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CBD0EF-0796-C730-6AB5-E4885A6E3A4F}"/>
              </a:ext>
            </a:extLst>
          </p:cNvPr>
          <p:cNvCxnSpPr>
            <a:cxnSpLocks/>
            <a:stCxn id="592" idx="1"/>
            <a:endCxn id="13" idx="3"/>
          </p:cNvCxnSpPr>
          <p:nvPr/>
        </p:nvCxnSpPr>
        <p:spPr>
          <a:xfrm flipH="1">
            <a:off x="7010391" y="5637035"/>
            <a:ext cx="2253682" cy="27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A2CDE47-D0D2-8778-0F43-44ACFEC8A269}"/>
              </a:ext>
            </a:extLst>
          </p:cNvPr>
          <p:cNvSpPr txBox="1"/>
          <p:nvPr/>
        </p:nvSpPr>
        <p:spPr>
          <a:xfrm>
            <a:off x="7230770" y="5451645"/>
            <a:ext cx="214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80%</a:t>
            </a:r>
            <a:r>
              <a:rPr lang="zh-CN" altLang="en-US" dirty="0"/>
              <a:t>：模块开发和白盒测试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4A61FE-64EF-1D61-5AA4-F20FDE5DFB3C}"/>
              </a:ext>
            </a:extLst>
          </p:cNvPr>
          <p:cNvSpPr/>
          <p:nvPr/>
        </p:nvSpPr>
        <p:spPr>
          <a:xfrm>
            <a:off x="4638366" y="4967175"/>
            <a:ext cx="2372025" cy="1890825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9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项目内岗位人员投入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55BC17-6283-877F-CE1C-41519DDD4C81}"/>
              </a:ext>
            </a:extLst>
          </p:cNvPr>
          <p:cNvSpPr/>
          <p:nvPr/>
        </p:nvSpPr>
        <p:spPr>
          <a:xfrm>
            <a:off x="4903722" y="3199556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1107E6-A8A7-CB62-DC1D-DF6F48F47927}"/>
              </a:ext>
            </a:extLst>
          </p:cNvPr>
          <p:cNvSpPr/>
          <p:nvPr/>
        </p:nvSpPr>
        <p:spPr>
          <a:xfrm>
            <a:off x="4903722" y="4145468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6D931-C128-D339-DB0E-99EB23B7F8E9}"/>
              </a:ext>
            </a:extLst>
          </p:cNvPr>
          <p:cNvSpPr/>
          <p:nvPr/>
        </p:nvSpPr>
        <p:spPr>
          <a:xfrm>
            <a:off x="4903722" y="509138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21CB3-CD8D-CACC-8B40-B68706B65A93}"/>
              </a:ext>
            </a:extLst>
          </p:cNvPr>
          <p:cNvSpPr/>
          <p:nvPr/>
        </p:nvSpPr>
        <p:spPr>
          <a:xfrm>
            <a:off x="4903722" y="6037290"/>
            <a:ext cx="1826362" cy="758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B81E76-2963-33F9-6F5B-0D8DC42DBD2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5816903" y="3011806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2C6CCE-CA14-A313-84E5-3428222D709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16903" y="3957718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B9D06-30D4-4135-956C-7D8F0B27F5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6903" y="4903630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1101C8E-F4BF-9C61-0A69-E04B4956CFB5}"/>
              </a:ext>
            </a:extLst>
          </p:cNvPr>
          <p:cNvSpPr/>
          <p:nvPr/>
        </p:nvSpPr>
        <p:spPr>
          <a:xfrm>
            <a:off x="4903722" y="1307732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  <a:endParaRPr lang="en-US" altLang="zh-CN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51D63B-B599-D3E6-1BC1-8F7381525801}"/>
              </a:ext>
            </a:extLst>
          </p:cNvPr>
          <p:cNvCxnSpPr>
            <a:cxnSpLocks/>
          </p:cNvCxnSpPr>
          <p:nvPr/>
        </p:nvCxnSpPr>
        <p:spPr>
          <a:xfrm>
            <a:off x="5551794" y="2308736"/>
            <a:ext cx="0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E17E1C-7F1F-AC13-2BB6-EDC2AAE16579}"/>
              </a:ext>
            </a:extLst>
          </p:cNvPr>
          <p:cNvSpPr/>
          <p:nvPr/>
        </p:nvSpPr>
        <p:spPr>
          <a:xfrm>
            <a:off x="4903722" y="2253644"/>
            <a:ext cx="1826362" cy="75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A0C87B17-FF08-E373-685F-DC11A3CF9B4F}"/>
              </a:ext>
            </a:extLst>
          </p:cNvPr>
          <p:cNvSpPr/>
          <p:nvPr/>
        </p:nvSpPr>
        <p:spPr>
          <a:xfrm>
            <a:off x="710379" y="4087883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7B644535-06AC-2052-0395-BF706398F42B}"/>
              </a:ext>
            </a:extLst>
          </p:cNvPr>
          <p:cNvSpPr/>
          <p:nvPr/>
        </p:nvSpPr>
        <p:spPr>
          <a:xfrm>
            <a:off x="711235" y="4902523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CE3CD146-6573-8D05-7722-CF4E497078D3}"/>
              </a:ext>
            </a:extLst>
          </p:cNvPr>
          <p:cNvSpPr/>
          <p:nvPr/>
        </p:nvSpPr>
        <p:spPr>
          <a:xfrm>
            <a:off x="710379" y="565860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sp>
        <p:nvSpPr>
          <p:cNvPr id="457" name="矩形: 圆角 456">
            <a:extLst>
              <a:ext uri="{FF2B5EF4-FFF2-40B4-BE49-F238E27FC236}">
                <a16:creationId xmlns:a16="http://schemas.microsoft.com/office/drawing/2014/main" id="{CAF29A6F-4B8B-4E1E-695D-D99641EAF9E5}"/>
              </a:ext>
            </a:extLst>
          </p:cNvPr>
          <p:cNvSpPr/>
          <p:nvPr/>
        </p:nvSpPr>
        <p:spPr>
          <a:xfrm>
            <a:off x="9492484" y="426032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59" name="矩形: 圆角 458">
            <a:extLst>
              <a:ext uri="{FF2B5EF4-FFF2-40B4-BE49-F238E27FC236}">
                <a16:creationId xmlns:a16="http://schemas.microsoft.com/office/drawing/2014/main" id="{FE945304-152E-DB87-DFE2-AE0045915B04}"/>
              </a:ext>
            </a:extLst>
          </p:cNvPr>
          <p:cNvSpPr/>
          <p:nvPr/>
        </p:nvSpPr>
        <p:spPr>
          <a:xfrm>
            <a:off x="9492484" y="350216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sp>
        <p:nvSpPr>
          <p:cNvPr id="460" name="矩形: 圆角 459">
            <a:extLst>
              <a:ext uri="{FF2B5EF4-FFF2-40B4-BE49-F238E27FC236}">
                <a16:creationId xmlns:a16="http://schemas.microsoft.com/office/drawing/2014/main" id="{A0EFA8F7-296E-882A-90C6-CCA5117EEF21}"/>
              </a:ext>
            </a:extLst>
          </p:cNvPr>
          <p:cNvSpPr/>
          <p:nvPr/>
        </p:nvSpPr>
        <p:spPr>
          <a:xfrm>
            <a:off x="9492483" y="501848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sp>
        <p:nvSpPr>
          <p:cNvPr id="461" name="矩形: 圆角 460">
            <a:extLst>
              <a:ext uri="{FF2B5EF4-FFF2-40B4-BE49-F238E27FC236}">
                <a16:creationId xmlns:a16="http://schemas.microsoft.com/office/drawing/2014/main" id="{A35F1376-976E-EFFA-C3EE-8DACC4E9CB60}"/>
              </a:ext>
            </a:extLst>
          </p:cNvPr>
          <p:cNvSpPr/>
          <p:nvPr/>
        </p:nvSpPr>
        <p:spPr>
          <a:xfrm>
            <a:off x="9492482" y="577665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053A31F5-8A6E-1151-9FC4-625A70E9DBA6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5816903" y="2065894"/>
            <a:ext cx="0" cy="18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AAED65F5-2BAC-DEB6-B22C-4D19BE0CC3F7}"/>
              </a:ext>
            </a:extLst>
          </p:cNvPr>
          <p:cNvCxnSpPr>
            <a:cxnSpLocks/>
            <a:stCxn id="590" idx="1"/>
            <a:endCxn id="13" idx="3"/>
          </p:cNvCxnSpPr>
          <p:nvPr/>
        </p:nvCxnSpPr>
        <p:spPr>
          <a:xfrm flipH="1">
            <a:off x="7010391" y="4106708"/>
            <a:ext cx="2253682" cy="180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箭头连接符 537">
            <a:extLst>
              <a:ext uri="{FF2B5EF4-FFF2-40B4-BE49-F238E27FC236}">
                <a16:creationId xmlns:a16="http://schemas.microsoft.com/office/drawing/2014/main" id="{31DAFCBC-EFA0-35D9-6750-C8F6F636DC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16903" y="5849542"/>
            <a:ext cx="0" cy="1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9CC8DE0-ADBE-DD69-A6E4-22EEFEAF0CF2}"/>
              </a:ext>
            </a:extLst>
          </p:cNvPr>
          <p:cNvCxnSpPr>
            <a:cxnSpLocks/>
            <a:stCxn id="456" idx="3"/>
            <a:endCxn id="13" idx="1"/>
          </p:cNvCxnSpPr>
          <p:nvPr/>
        </p:nvCxnSpPr>
        <p:spPr>
          <a:xfrm>
            <a:off x="2140468" y="5910635"/>
            <a:ext cx="2497898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本框 579">
            <a:extLst>
              <a:ext uri="{FF2B5EF4-FFF2-40B4-BE49-F238E27FC236}">
                <a16:creationId xmlns:a16="http://schemas.microsoft.com/office/drawing/2014/main" id="{E5254FDC-3B3D-0C16-783A-56DC47DF0284}"/>
              </a:ext>
            </a:extLst>
          </p:cNvPr>
          <p:cNvSpPr txBox="1"/>
          <p:nvPr/>
        </p:nvSpPr>
        <p:spPr>
          <a:xfrm>
            <a:off x="2224193" y="572864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10%</a:t>
            </a:r>
            <a:r>
              <a:rPr lang="zh-CN" altLang="en-US" dirty="0"/>
              <a:t>：需求解释</a:t>
            </a: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41FA1075-1000-869E-A5F0-F3FA9DA6C995}"/>
              </a:ext>
            </a:extLst>
          </p:cNvPr>
          <p:cNvSpPr txBox="1"/>
          <p:nvPr/>
        </p:nvSpPr>
        <p:spPr>
          <a:xfrm>
            <a:off x="7222989" y="3813261"/>
            <a:ext cx="225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10%</a:t>
            </a:r>
            <a:r>
              <a:rPr lang="zh-CN" altLang="en-US" dirty="0"/>
              <a:t>：整体设计把控和开发资源调配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A8038B2C-A757-EB5E-CB23-0AE0CDD32B4E}"/>
              </a:ext>
            </a:extLst>
          </p:cNvPr>
          <p:cNvSpPr/>
          <p:nvPr/>
        </p:nvSpPr>
        <p:spPr>
          <a:xfrm>
            <a:off x="9264073" y="3336604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: 圆角 590">
            <a:extLst>
              <a:ext uri="{FF2B5EF4-FFF2-40B4-BE49-F238E27FC236}">
                <a16:creationId xmlns:a16="http://schemas.microsoft.com/office/drawing/2014/main" id="{9E4BE64A-A9B6-B5E6-F4A5-1036CDA3B459}"/>
              </a:ext>
            </a:extLst>
          </p:cNvPr>
          <p:cNvSpPr/>
          <p:nvPr/>
        </p:nvSpPr>
        <p:spPr>
          <a:xfrm>
            <a:off x="456951" y="3970187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: 圆角 591">
            <a:extLst>
              <a:ext uri="{FF2B5EF4-FFF2-40B4-BE49-F238E27FC236}">
                <a16:creationId xmlns:a16="http://schemas.microsoft.com/office/drawing/2014/main" id="{8D533FB1-692B-F464-E7B0-75D7EBDBDABA}"/>
              </a:ext>
            </a:extLst>
          </p:cNvPr>
          <p:cNvSpPr/>
          <p:nvPr/>
        </p:nvSpPr>
        <p:spPr>
          <a:xfrm>
            <a:off x="9264073" y="4866931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CBD0EF-0796-C730-6AB5-E4885A6E3A4F}"/>
              </a:ext>
            </a:extLst>
          </p:cNvPr>
          <p:cNvCxnSpPr>
            <a:cxnSpLocks/>
            <a:stCxn id="592" idx="1"/>
            <a:endCxn id="13" idx="3"/>
          </p:cNvCxnSpPr>
          <p:nvPr/>
        </p:nvCxnSpPr>
        <p:spPr>
          <a:xfrm flipH="1">
            <a:off x="7010391" y="5637035"/>
            <a:ext cx="2253682" cy="27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A2CDE47-D0D2-8778-0F43-44ACFEC8A269}"/>
              </a:ext>
            </a:extLst>
          </p:cNvPr>
          <p:cNvSpPr txBox="1"/>
          <p:nvPr/>
        </p:nvSpPr>
        <p:spPr>
          <a:xfrm>
            <a:off x="7230770" y="5451645"/>
            <a:ext cx="214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80%</a:t>
            </a:r>
            <a:r>
              <a:rPr lang="zh-CN" altLang="en-US" dirty="0"/>
              <a:t>：模块开发和白盒测试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4A61FE-64EF-1D61-5AA4-F20FDE5DFB3C}"/>
              </a:ext>
            </a:extLst>
          </p:cNvPr>
          <p:cNvSpPr/>
          <p:nvPr/>
        </p:nvSpPr>
        <p:spPr>
          <a:xfrm>
            <a:off x="4638366" y="4967175"/>
            <a:ext cx="2372025" cy="1890825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7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全新领域的研发项目可应用标准的</a:t>
            </a:r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全新研发项目</a:t>
            </a: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7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2667457" y="327128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2667457" y="3898327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2667457" y="4974227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4476132" y="496318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7255867" y="4370355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7244714" y="3730965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7244714" y="30468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315529" y="3631320"/>
            <a:ext cx="0" cy="26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315529" y="4258367"/>
            <a:ext cx="0" cy="7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963601" y="5143203"/>
            <a:ext cx="512531" cy="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5772276" y="4730395"/>
            <a:ext cx="2131663" cy="41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H="1" flipV="1">
            <a:off x="7892786" y="4091005"/>
            <a:ext cx="11153" cy="27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7892786" y="3406889"/>
            <a:ext cx="0" cy="3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07AC7E-916B-EC52-23FF-52A69390C226}"/>
              </a:ext>
            </a:extLst>
          </p:cNvPr>
          <p:cNvSpPr/>
          <p:nvPr/>
        </p:nvSpPr>
        <p:spPr>
          <a:xfrm>
            <a:off x="1710037" y="1268531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CB9E83-B415-4EF5-A9AA-F6D5E79D981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25082" y="1772587"/>
            <a:ext cx="890447" cy="114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10E94B7-DDC4-142B-5F10-53BF3F977FCA}"/>
              </a:ext>
            </a:extLst>
          </p:cNvPr>
          <p:cNvSpPr txBox="1"/>
          <p:nvPr/>
        </p:nvSpPr>
        <p:spPr>
          <a:xfrm>
            <a:off x="2083548" y="21480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测试用例编写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D066AB4-BA96-78B0-9C8A-994769A23365}"/>
              </a:ext>
            </a:extLst>
          </p:cNvPr>
          <p:cNvSpPr/>
          <p:nvPr/>
        </p:nvSpPr>
        <p:spPr>
          <a:xfrm>
            <a:off x="9714039" y="5711295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2BC1045-E844-FE1F-D72C-E59040E9E97D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631709" y="5334267"/>
            <a:ext cx="3082330" cy="62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D0FD20E-228A-8433-CE53-855F149B6DA9}"/>
              </a:ext>
            </a:extLst>
          </p:cNvPr>
          <p:cNvSpPr txBox="1"/>
          <p:nvPr/>
        </p:nvSpPr>
        <p:spPr>
          <a:xfrm>
            <a:off x="7671668" y="5635973"/>
            <a:ext cx="204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白盒测试、改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85A5A55-045D-31CE-1961-07E41F6343B4}"/>
              </a:ext>
            </a:extLst>
          </p:cNvPr>
          <p:cNvSpPr/>
          <p:nvPr/>
        </p:nvSpPr>
        <p:spPr>
          <a:xfrm>
            <a:off x="2231411" y="3091260"/>
            <a:ext cx="2140665" cy="1443199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B705294-F41E-B007-3B35-821DFFAE0E47}"/>
              </a:ext>
            </a:extLst>
          </p:cNvPr>
          <p:cNvSpPr/>
          <p:nvPr/>
        </p:nvSpPr>
        <p:spPr>
          <a:xfrm>
            <a:off x="2239855" y="4712152"/>
            <a:ext cx="3960572" cy="862102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BFE02A-551E-4FB7-8118-6110ADE0742E}"/>
              </a:ext>
            </a:extLst>
          </p:cNvPr>
          <p:cNvSpPr/>
          <p:nvPr/>
        </p:nvSpPr>
        <p:spPr>
          <a:xfrm>
            <a:off x="6833607" y="2837106"/>
            <a:ext cx="2125772" cy="2141993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FF727-6DFA-5078-BA82-D92CF684865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40126" y="1520559"/>
            <a:ext cx="4258201" cy="106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DDD97C9-1CBD-5AE5-682B-05ABA07E8607}"/>
              </a:ext>
            </a:extLst>
          </p:cNvPr>
          <p:cNvSpPr txBox="1"/>
          <p:nvPr/>
        </p:nvSpPr>
        <p:spPr>
          <a:xfrm>
            <a:off x="3669968" y="17037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测试并反馈问题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7ED5C79-44ED-92B8-5B69-F57F802FB60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9188930" y="4874411"/>
            <a:ext cx="1240154" cy="8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C1A165F5-912E-5BAD-8103-3F4781FD03FF}"/>
              </a:ext>
            </a:extLst>
          </p:cNvPr>
          <p:cNvSpPr txBox="1"/>
          <p:nvPr/>
        </p:nvSpPr>
        <p:spPr>
          <a:xfrm>
            <a:off x="9971379" y="5207852"/>
            <a:ext cx="123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87" name="标题 1">
            <a:extLst>
              <a:ext uri="{FF2B5EF4-FFF2-40B4-BE49-F238E27FC236}">
                <a16:creationId xmlns:a16="http://schemas.microsoft.com/office/drawing/2014/main" id="{8EEDD950-DDF1-4BB8-EFA1-E3F7131278E0}"/>
              </a:ext>
            </a:extLst>
          </p:cNvPr>
          <p:cNvSpPr txBox="1">
            <a:spLocks/>
          </p:cNvSpPr>
          <p:nvPr/>
        </p:nvSpPr>
        <p:spPr>
          <a:xfrm>
            <a:off x="0" y="191741"/>
            <a:ext cx="12192000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项目内岗位人员投入</a:t>
            </a:r>
          </a:p>
        </p:txBody>
      </p:sp>
    </p:spTree>
    <p:extLst>
      <p:ext uri="{BB962C8B-B14F-4D97-AF65-F5344CB8AC3E}">
        <p14:creationId xmlns:p14="http://schemas.microsoft.com/office/powerpoint/2010/main" val="248373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5687913" y="1125660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796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产品可复用组件的研发人员投入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28671" y="215889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7974773" y="2599455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7973681" y="3620198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7971950" y="4637440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28671" y="509390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28671" y="4115530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6776743" y="2518937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6776743" y="4475570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28671" y="3124866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28671" y="6021493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6776743" y="3484906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6776743" y="5453948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28671" y="2158897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7424815" y="3800218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7424815" y="2779475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7424815" y="2338917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7424815" y="3304886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7424815" y="4997480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EE4C97-7D54-0DBB-38EA-D8BDB4BE22F0}"/>
              </a:ext>
            </a:extLst>
          </p:cNvPr>
          <p:cNvSpPr/>
          <p:nvPr/>
        </p:nvSpPr>
        <p:spPr>
          <a:xfrm>
            <a:off x="689532" y="268652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82E34CA-FFB3-B594-84A0-5D9B7FAA6C17}"/>
              </a:ext>
            </a:extLst>
          </p:cNvPr>
          <p:cNvSpPr/>
          <p:nvPr/>
        </p:nvSpPr>
        <p:spPr>
          <a:xfrm>
            <a:off x="689532" y="3438283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4BBE45B-5079-CFCA-492C-DA1B0BB87DDD}"/>
              </a:ext>
            </a:extLst>
          </p:cNvPr>
          <p:cNvSpPr/>
          <p:nvPr/>
        </p:nvSpPr>
        <p:spPr>
          <a:xfrm>
            <a:off x="689532" y="41900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F948606-0759-54B1-CC96-1E7923CF5FD1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1404577" y="3190580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8800765-F909-9920-BABB-3615408425E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404577" y="3942339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411125-C2E3-62E4-9EAD-C83A2356C5A5}"/>
              </a:ext>
            </a:extLst>
          </p:cNvPr>
          <p:cNvCxnSpPr>
            <a:cxnSpLocks/>
            <a:stCxn id="6" idx="3"/>
            <a:endCxn id="224" idx="1"/>
          </p:cNvCxnSpPr>
          <p:nvPr/>
        </p:nvCxnSpPr>
        <p:spPr>
          <a:xfrm flipV="1">
            <a:off x="2119621" y="2338917"/>
            <a:ext cx="4009050" cy="59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0906634-A714-EE9B-977F-671953C6774D}"/>
              </a:ext>
            </a:extLst>
          </p:cNvPr>
          <p:cNvSpPr/>
          <p:nvPr/>
        </p:nvSpPr>
        <p:spPr>
          <a:xfrm>
            <a:off x="10104287" y="1106011"/>
            <a:ext cx="1490395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EF4D1F-A017-7D73-634C-964BC39E1E73}"/>
              </a:ext>
            </a:extLst>
          </p:cNvPr>
          <p:cNvCxnSpPr>
            <a:cxnSpLocks/>
            <a:stCxn id="225" idx="3"/>
            <a:endCxn id="9" idx="1"/>
          </p:cNvCxnSpPr>
          <p:nvPr/>
        </p:nvCxnSpPr>
        <p:spPr>
          <a:xfrm>
            <a:off x="9270917" y="2779475"/>
            <a:ext cx="833370" cy="119270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B527204-4C6C-4DE2-8E0C-7241AE3D874C}"/>
              </a:ext>
            </a:extLst>
          </p:cNvPr>
          <p:cNvCxnSpPr>
            <a:cxnSpLocks/>
            <a:stCxn id="226" idx="3"/>
            <a:endCxn id="9" idx="1"/>
          </p:cNvCxnSpPr>
          <p:nvPr/>
        </p:nvCxnSpPr>
        <p:spPr>
          <a:xfrm>
            <a:off x="9269825" y="3800218"/>
            <a:ext cx="834462" cy="1719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750E8E-54BD-B7E8-5D5C-23D8EC632539}"/>
              </a:ext>
            </a:extLst>
          </p:cNvPr>
          <p:cNvCxnSpPr>
            <a:cxnSpLocks/>
            <a:stCxn id="227" idx="3"/>
            <a:endCxn id="9" idx="1"/>
          </p:cNvCxnSpPr>
          <p:nvPr/>
        </p:nvCxnSpPr>
        <p:spPr>
          <a:xfrm flipV="1">
            <a:off x="9268094" y="3972181"/>
            <a:ext cx="836193" cy="84527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6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5687913" y="1125660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796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产品可复用组件的研发人员投入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28671" y="215889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7974773" y="2599455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7973681" y="3620198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7971950" y="4637440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28671" y="509390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28671" y="4115530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6776743" y="2518937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6776743" y="4475570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28671" y="3124866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28671" y="6021493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6776743" y="3484906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6776743" y="5453948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28671" y="2158897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7424815" y="3800218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7424815" y="2779475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10104287" y="1106011"/>
            <a:ext cx="1490395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7424815" y="2338917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7424815" y="3304886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7424815" y="4997480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EE4C97-7D54-0DBB-38EA-D8BDB4BE22F0}"/>
              </a:ext>
            </a:extLst>
          </p:cNvPr>
          <p:cNvSpPr/>
          <p:nvPr/>
        </p:nvSpPr>
        <p:spPr>
          <a:xfrm>
            <a:off x="689532" y="268652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82E34CA-FFB3-B594-84A0-5D9B7FAA6C17}"/>
              </a:ext>
            </a:extLst>
          </p:cNvPr>
          <p:cNvSpPr/>
          <p:nvPr/>
        </p:nvSpPr>
        <p:spPr>
          <a:xfrm>
            <a:off x="689532" y="3438283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4BBE45B-5079-CFCA-492C-DA1B0BB87DDD}"/>
              </a:ext>
            </a:extLst>
          </p:cNvPr>
          <p:cNvSpPr/>
          <p:nvPr/>
        </p:nvSpPr>
        <p:spPr>
          <a:xfrm>
            <a:off x="689532" y="41900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F948606-0759-54B1-CC96-1E7923CF5FD1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1404577" y="3190580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8800765-F909-9920-BABB-3615408425E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404577" y="3942339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C5DFD59-EB8F-CBBD-6E25-5E1C1D6475D4}"/>
              </a:ext>
            </a:extLst>
          </p:cNvPr>
          <p:cNvSpPr/>
          <p:nvPr/>
        </p:nvSpPr>
        <p:spPr>
          <a:xfrm>
            <a:off x="430140" y="2544327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411125-C2E3-62E4-9EAD-C83A2356C5A5}"/>
              </a:ext>
            </a:extLst>
          </p:cNvPr>
          <p:cNvCxnSpPr>
            <a:cxnSpLocks/>
            <a:stCxn id="34" idx="3"/>
            <a:endCxn id="306" idx="1"/>
          </p:cNvCxnSpPr>
          <p:nvPr/>
        </p:nvCxnSpPr>
        <p:spPr>
          <a:xfrm flipV="1">
            <a:off x="2379012" y="3304886"/>
            <a:ext cx="3749659" cy="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8FDBCCD-D376-51EF-E3EA-B52C3D18DA5C}"/>
              </a:ext>
            </a:extLst>
          </p:cNvPr>
          <p:cNvSpPr txBox="1"/>
          <p:nvPr/>
        </p:nvSpPr>
        <p:spPr>
          <a:xfrm>
            <a:off x="2493409" y="2959495"/>
            <a:ext cx="293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按领域模型设计思想分析产品，得出完整的业务框架图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A6D2E89-161F-1B90-468A-E557CC1FB763}"/>
              </a:ext>
            </a:extLst>
          </p:cNvPr>
          <p:cNvCxnSpPr>
            <a:cxnSpLocks/>
            <a:stCxn id="225" idx="3"/>
            <a:endCxn id="368" idx="1"/>
          </p:cNvCxnSpPr>
          <p:nvPr/>
        </p:nvCxnSpPr>
        <p:spPr>
          <a:xfrm>
            <a:off x="9270917" y="2779475"/>
            <a:ext cx="833370" cy="119270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B2469E9-FA2A-0661-5067-525FAE4BCBF4}"/>
              </a:ext>
            </a:extLst>
          </p:cNvPr>
          <p:cNvCxnSpPr>
            <a:cxnSpLocks/>
            <a:stCxn id="226" idx="3"/>
            <a:endCxn id="368" idx="1"/>
          </p:cNvCxnSpPr>
          <p:nvPr/>
        </p:nvCxnSpPr>
        <p:spPr>
          <a:xfrm>
            <a:off x="9269825" y="3800218"/>
            <a:ext cx="834462" cy="1719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60B7B4-7F82-3CF5-6A3B-6848D0D9D306}"/>
              </a:ext>
            </a:extLst>
          </p:cNvPr>
          <p:cNvCxnSpPr>
            <a:cxnSpLocks/>
            <a:stCxn id="227" idx="3"/>
            <a:endCxn id="368" idx="1"/>
          </p:cNvCxnSpPr>
          <p:nvPr/>
        </p:nvCxnSpPr>
        <p:spPr>
          <a:xfrm flipV="1">
            <a:off x="9268094" y="3972181"/>
            <a:ext cx="836193" cy="84527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4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5687913" y="1125660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796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产品可复用组件的研发人员投入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28671" y="215889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7974773" y="2599455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7973681" y="3620198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7971950" y="4637440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28671" y="509390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28671" y="4115530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6776743" y="2518937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6776743" y="4475570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28671" y="3124866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28671" y="6021493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6776743" y="3484906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6776743" y="5453948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28671" y="2158897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7424815" y="3800218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7424815" y="2779475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7424815" y="2338917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7424815" y="3304886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7424815" y="4997480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EE4C97-7D54-0DBB-38EA-D8BDB4BE22F0}"/>
              </a:ext>
            </a:extLst>
          </p:cNvPr>
          <p:cNvSpPr/>
          <p:nvPr/>
        </p:nvSpPr>
        <p:spPr>
          <a:xfrm>
            <a:off x="689532" y="2547981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82E34CA-FFB3-B594-84A0-5D9B7FAA6C17}"/>
              </a:ext>
            </a:extLst>
          </p:cNvPr>
          <p:cNvSpPr/>
          <p:nvPr/>
        </p:nvSpPr>
        <p:spPr>
          <a:xfrm>
            <a:off x="689532" y="329974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4BBE45B-5079-CFCA-492C-DA1B0BB87DDD}"/>
              </a:ext>
            </a:extLst>
          </p:cNvPr>
          <p:cNvSpPr/>
          <p:nvPr/>
        </p:nvSpPr>
        <p:spPr>
          <a:xfrm>
            <a:off x="689532" y="4051499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F948606-0759-54B1-CC96-1E7923CF5FD1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1404577" y="3052037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8800765-F909-9920-BABB-3615408425E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404577" y="3803796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C5DFD59-EB8F-CBBD-6E25-5E1C1D6475D4}"/>
              </a:ext>
            </a:extLst>
          </p:cNvPr>
          <p:cNvSpPr/>
          <p:nvPr/>
        </p:nvSpPr>
        <p:spPr>
          <a:xfrm>
            <a:off x="430140" y="2405784"/>
            <a:ext cx="1948872" cy="1540207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411125-C2E3-62E4-9EAD-C83A2356C5A5}"/>
              </a:ext>
            </a:extLst>
          </p:cNvPr>
          <p:cNvCxnSpPr>
            <a:cxnSpLocks/>
            <a:stCxn id="34" idx="3"/>
            <a:endCxn id="229" idx="1"/>
          </p:cNvCxnSpPr>
          <p:nvPr/>
        </p:nvCxnSpPr>
        <p:spPr>
          <a:xfrm>
            <a:off x="2379012" y="3175888"/>
            <a:ext cx="3749659" cy="111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8FDBCCD-D376-51EF-E3EA-B52C3D18DA5C}"/>
              </a:ext>
            </a:extLst>
          </p:cNvPr>
          <p:cNvSpPr txBox="1"/>
          <p:nvPr/>
        </p:nvSpPr>
        <p:spPr>
          <a:xfrm>
            <a:off x="2379718" y="2385507"/>
            <a:ext cx="3322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，分辨出产品的</a:t>
            </a:r>
            <a:r>
              <a:rPr lang="zh-CN" altLang="en-US" dirty="0">
                <a:highlight>
                  <a:srgbClr val="FFFF00"/>
                </a:highlight>
              </a:rPr>
              <a:t>核心域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通用域</a:t>
            </a:r>
            <a:r>
              <a:rPr lang="zh-CN" altLang="en-US" dirty="0"/>
              <a:t>、支撑域；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，将核心域、通用域尽可能设计为</a:t>
            </a:r>
            <a:r>
              <a:rPr lang="zh-CN" altLang="en-US" dirty="0">
                <a:highlight>
                  <a:srgbClr val="FFFF00"/>
                </a:highlight>
              </a:rPr>
              <a:t>可复用组件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，把控可复用组件的设计开发。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BC9E775-BAF0-D8C8-6207-076DE174F0DA}"/>
              </a:ext>
            </a:extLst>
          </p:cNvPr>
          <p:cNvCxnSpPr>
            <a:cxnSpLocks/>
            <a:stCxn id="31" idx="3"/>
            <a:endCxn id="229" idx="1"/>
          </p:cNvCxnSpPr>
          <p:nvPr/>
        </p:nvCxnSpPr>
        <p:spPr>
          <a:xfrm flipV="1">
            <a:off x="2119621" y="4295550"/>
            <a:ext cx="4009050" cy="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7AABEDE-B881-029D-7692-B9A35AC6695E}"/>
              </a:ext>
            </a:extLst>
          </p:cNvPr>
          <p:cNvSpPr txBox="1"/>
          <p:nvPr/>
        </p:nvSpPr>
        <p:spPr>
          <a:xfrm>
            <a:off x="2323603" y="4270892"/>
            <a:ext cx="29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设计开发可复用组件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17328F1-E8E4-3BC3-C421-80E00A4E58F1}"/>
              </a:ext>
            </a:extLst>
          </p:cNvPr>
          <p:cNvSpPr/>
          <p:nvPr/>
        </p:nvSpPr>
        <p:spPr>
          <a:xfrm>
            <a:off x="10104287" y="1106011"/>
            <a:ext cx="1490395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E81BE7-7428-0682-66D7-A269D68D10B0}"/>
              </a:ext>
            </a:extLst>
          </p:cNvPr>
          <p:cNvCxnSpPr>
            <a:cxnSpLocks/>
            <a:stCxn id="225" idx="3"/>
            <a:endCxn id="10" idx="1"/>
          </p:cNvCxnSpPr>
          <p:nvPr/>
        </p:nvCxnSpPr>
        <p:spPr>
          <a:xfrm>
            <a:off x="9270917" y="2779475"/>
            <a:ext cx="833370" cy="119270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E3FF52-7A59-AE06-79F4-611EA53F5DA5}"/>
              </a:ext>
            </a:extLst>
          </p:cNvPr>
          <p:cNvCxnSpPr>
            <a:cxnSpLocks/>
            <a:stCxn id="226" idx="3"/>
            <a:endCxn id="10" idx="1"/>
          </p:cNvCxnSpPr>
          <p:nvPr/>
        </p:nvCxnSpPr>
        <p:spPr>
          <a:xfrm>
            <a:off x="9269825" y="3800218"/>
            <a:ext cx="834462" cy="1719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C15C9E-0355-3E66-9016-BD80ACA75B7B}"/>
              </a:ext>
            </a:extLst>
          </p:cNvPr>
          <p:cNvCxnSpPr>
            <a:cxnSpLocks/>
            <a:stCxn id="227" idx="3"/>
            <a:endCxn id="10" idx="1"/>
          </p:cNvCxnSpPr>
          <p:nvPr/>
        </p:nvCxnSpPr>
        <p:spPr>
          <a:xfrm flipV="1">
            <a:off x="9268094" y="3972181"/>
            <a:ext cx="836193" cy="84527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0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796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软件过程改进和能力评价体系建设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BAD2F-66C3-261D-2C5F-9AFAC65B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0" y="1191491"/>
            <a:ext cx="10721659" cy="530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9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附言：世界已够复杂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2465B-2BE5-A832-C2E9-277F69B74943}"/>
              </a:ext>
            </a:extLst>
          </p:cNvPr>
          <p:cNvSpPr txBox="1"/>
          <p:nvPr/>
        </p:nvSpPr>
        <p:spPr>
          <a:xfrm>
            <a:off x="838200" y="1506105"/>
            <a:ext cx="10515600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工具精简</a:t>
            </a:r>
            <a:r>
              <a:rPr lang="zh-CN" altLang="en-US" dirty="0"/>
              <a:t>：工具不是万能的，特别是市面上的工具，往往不大适用于我们这种并不大型，且传统的软件开发。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规则简化</a:t>
            </a:r>
            <a:r>
              <a:rPr lang="zh-CN" altLang="en-US" dirty="0"/>
              <a:t>：要把复杂规则实操到位是很难的事情，所以制定规则要尽可能简化，经常思考还有没简化的余地。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组织精炼</a:t>
            </a:r>
            <a:r>
              <a:rPr lang="zh-CN" altLang="en-US" dirty="0"/>
              <a:t>：根据项目的特点、规模和复杂程度等因素来决定是采用团队作战还是单兵作战，能单干就不分工。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设计简约</a:t>
            </a:r>
            <a:r>
              <a:rPr lang="zh-CN" altLang="en-US" dirty="0"/>
              <a:t>：系统分析设计和开发阶段，切勿浪费较多的技术去做用较少的技术同样可以做好的事情。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173801" y="1013801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基于产品组件支持下的软件项目</a:t>
            </a:r>
            <a:r>
              <a:rPr lang="en-US" altLang="zh-CN" dirty="0"/>
              <a:t>V</a:t>
            </a:r>
            <a:r>
              <a:rPr lang="zh-CN" altLang="en-US" dirty="0"/>
              <a:t>模型应用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4559" y="204703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2460661" y="2487596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2459569" y="3508339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2457838" y="4525581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4559" y="4982049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4559" y="4003671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1262631" y="2407078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1262631" y="4363711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4559" y="301300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4559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1262631" y="3373047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1262631" y="5342089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4559" y="2047038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1910703" y="3688359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9F81B2D-C012-9957-1C0F-9AED45BB2552}"/>
              </a:ext>
            </a:extLst>
          </p:cNvPr>
          <p:cNvCxnSpPr>
            <a:cxnSpLocks/>
            <a:stCxn id="227" idx="3"/>
            <a:endCxn id="5" idx="1"/>
          </p:cNvCxnSpPr>
          <p:nvPr/>
        </p:nvCxnSpPr>
        <p:spPr>
          <a:xfrm>
            <a:off x="3753982" y="4705601"/>
            <a:ext cx="1233837" cy="1195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1910703" y="2667616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1910703" y="2227058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333AEFB8-B171-D2C1-8C4C-77982D77529A}"/>
              </a:ext>
            </a:extLst>
          </p:cNvPr>
          <p:cNvCxnSpPr>
            <a:cxnSpLocks/>
            <a:stCxn id="225" idx="3"/>
            <a:endCxn id="100" idx="1"/>
          </p:cNvCxnSpPr>
          <p:nvPr/>
        </p:nvCxnSpPr>
        <p:spPr>
          <a:xfrm flipV="1">
            <a:off x="3756805" y="2227058"/>
            <a:ext cx="592249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5CB8323E-447B-2E03-EEB9-FDB33326837E}"/>
              </a:ext>
            </a:extLst>
          </p:cNvPr>
          <p:cNvCxnSpPr>
            <a:cxnSpLocks/>
            <a:stCxn id="226" idx="3"/>
            <a:endCxn id="3" idx="1"/>
          </p:cNvCxnSpPr>
          <p:nvPr/>
        </p:nvCxnSpPr>
        <p:spPr>
          <a:xfrm flipV="1">
            <a:off x="3755713" y="3526489"/>
            <a:ext cx="898834" cy="16187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9D6ECD85-EACC-F01B-4DF3-182546F10CC6}"/>
              </a:ext>
            </a:extLst>
          </p:cNvPr>
          <p:cNvCxnSpPr>
            <a:cxnSpLocks/>
            <a:stCxn id="226" idx="3"/>
            <a:endCxn id="4" idx="1"/>
          </p:cNvCxnSpPr>
          <p:nvPr/>
        </p:nvCxnSpPr>
        <p:spPr>
          <a:xfrm>
            <a:off x="3755713" y="3688359"/>
            <a:ext cx="1030990" cy="48745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1910703" y="3193027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5BD46267-CC20-B26F-C244-3CD888D0999A}"/>
              </a:ext>
            </a:extLst>
          </p:cNvPr>
          <p:cNvCxnSpPr>
            <a:cxnSpLocks/>
            <a:stCxn id="227" idx="3"/>
            <a:endCxn id="4" idx="1"/>
          </p:cNvCxnSpPr>
          <p:nvPr/>
        </p:nvCxnSpPr>
        <p:spPr>
          <a:xfrm flipV="1">
            <a:off x="3753982" y="4175813"/>
            <a:ext cx="1032721" cy="52978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1910703" y="4885621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C4DF0738-925A-0D8E-FFF1-E3B85C8E31C1}"/>
              </a:ext>
            </a:extLst>
          </p:cNvPr>
          <p:cNvCxnSpPr>
            <a:cxnSpLocks/>
            <a:stCxn id="227" idx="3"/>
            <a:endCxn id="7" idx="1"/>
          </p:cNvCxnSpPr>
          <p:nvPr/>
        </p:nvCxnSpPr>
        <p:spPr>
          <a:xfrm>
            <a:off x="3753982" y="4705601"/>
            <a:ext cx="2711449" cy="13840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1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173801" y="1013801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460"/>
            <a:ext cx="12191999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上游负责验证下游产出是否对版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A5394BF-90AF-E244-EBD4-4274D5359166}"/>
              </a:ext>
            </a:extLst>
          </p:cNvPr>
          <p:cNvSpPr/>
          <p:nvPr/>
        </p:nvSpPr>
        <p:spPr>
          <a:xfrm rot="1768385">
            <a:off x="4701546" y="4476027"/>
            <a:ext cx="296870" cy="252241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2A827E5-8D06-C79C-6BDC-4EFFC3F2CBA8}"/>
              </a:ext>
            </a:extLst>
          </p:cNvPr>
          <p:cNvSpPr/>
          <p:nvPr/>
        </p:nvSpPr>
        <p:spPr>
          <a:xfrm rot="1671707">
            <a:off x="5266019" y="5345902"/>
            <a:ext cx="1143902" cy="34833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4559" y="204703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2460661" y="2487596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2459569" y="3508339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2457838" y="4525581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4559" y="4982049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4559" y="4003671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1262631" y="2407078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1262631" y="4363711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4559" y="301300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4559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1262631" y="3373047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1262631" y="5342089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4559" y="2047038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1910703" y="3688359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9F81B2D-C012-9957-1C0F-9AED45BB2552}"/>
              </a:ext>
            </a:extLst>
          </p:cNvPr>
          <p:cNvCxnSpPr>
            <a:cxnSpLocks/>
            <a:stCxn id="227" idx="3"/>
            <a:endCxn id="5" idx="1"/>
          </p:cNvCxnSpPr>
          <p:nvPr/>
        </p:nvCxnSpPr>
        <p:spPr>
          <a:xfrm>
            <a:off x="3753982" y="4705601"/>
            <a:ext cx="1233837" cy="1195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1910703" y="2667616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1910703" y="2227058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333AEFB8-B171-D2C1-8C4C-77982D77529A}"/>
              </a:ext>
            </a:extLst>
          </p:cNvPr>
          <p:cNvCxnSpPr>
            <a:cxnSpLocks/>
            <a:stCxn id="225" idx="3"/>
            <a:endCxn id="100" idx="1"/>
          </p:cNvCxnSpPr>
          <p:nvPr/>
        </p:nvCxnSpPr>
        <p:spPr>
          <a:xfrm flipV="1">
            <a:off x="3756805" y="2227058"/>
            <a:ext cx="592249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5CB8323E-447B-2E03-EEB9-FDB33326837E}"/>
              </a:ext>
            </a:extLst>
          </p:cNvPr>
          <p:cNvCxnSpPr>
            <a:cxnSpLocks/>
            <a:stCxn id="226" idx="3"/>
            <a:endCxn id="3" idx="1"/>
          </p:cNvCxnSpPr>
          <p:nvPr/>
        </p:nvCxnSpPr>
        <p:spPr>
          <a:xfrm flipV="1">
            <a:off x="3755713" y="3526489"/>
            <a:ext cx="898834" cy="16187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9D6ECD85-EACC-F01B-4DF3-182546F10CC6}"/>
              </a:ext>
            </a:extLst>
          </p:cNvPr>
          <p:cNvCxnSpPr>
            <a:cxnSpLocks/>
            <a:stCxn id="226" idx="3"/>
            <a:endCxn id="4" idx="1"/>
          </p:cNvCxnSpPr>
          <p:nvPr/>
        </p:nvCxnSpPr>
        <p:spPr>
          <a:xfrm>
            <a:off x="3755713" y="3688359"/>
            <a:ext cx="1030990" cy="48745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1910703" y="3193027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5BD46267-CC20-B26F-C244-3CD888D0999A}"/>
              </a:ext>
            </a:extLst>
          </p:cNvPr>
          <p:cNvCxnSpPr>
            <a:cxnSpLocks/>
            <a:stCxn id="227" idx="3"/>
            <a:endCxn id="4" idx="1"/>
          </p:cNvCxnSpPr>
          <p:nvPr/>
        </p:nvCxnSpPr>
        <p:spPr>
          <a:xfrm flipV="1">
            <a:off x="3753982" y="4175813"/>
            <a:ext cx="1032721" cy="52978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1910703" y="4885621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任意多边形: 形状 478">
            <a:extLst>
              <a:ext uri="{FF2B5EF4-FFF2-40B4-BE49-F238E27FC236}">
                <a16:creationId xmlns:a16="http://schemas.microsoft.com/office/drawing/2014/main" id="{0F4F98BB-ED9F-9D7C-2BB2-68FFC2AFE573}"/>
              </a:ext>
            </a:extLst>
          </p:cNvPr>
          <p:cNvSpPr/>
          <p:nvPr/>
        </p:nvSpPr>
        <p:spPr>
          <a:xfrm rot="1768385">
            <a:off x="4565956" y="3736645"/>
            <a:ext cx="263556" cy="28464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C4DF0738-925A-0D8E-FFF1-E3B85C8E31C1}"/>
              </a:ext>
            </a:extLst>
          </p:cNvPr>
          <p:cNvCxnSpPr>
            <a:cxnSpLocks/>
            <a:stCxn id="227" idx="3"/>
            <a:endCxn id="7" idx="1"/>
          </p:cNvCxnSpPr>
          <p:nvPr/>
        </p:nvCxnSpPr>
        <p:spPr>
          <a:xfrm>
            <a:off x="3753982" y="4705601"/>
            <a:ext cx="2711449" cy="13840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9" name="文本框 538">
            <a:extLst>
              <a:ext uri="{FF2B5EF4-FFF2-40B4-BE49-F238E27FC236}">
                <a16:creationId xmlns:a16="http://schemas.microsoft.com/office/drawing/2014/main" id="{ACB45DFB-A6E0-8663-0649-B1C303B498DE}"/>
              </a:ext>
            </a:extLst>
          </p:cNvPr>
          <p:cNvSpPr txBox="1"/>
          <p:nvPr/>
        </p:nvSpPr>
        <p:spPr>
          <a:xfrm>
            <a:off x="5260263" y="52035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1C47B776-7488-7BB6-56EF-F302F6BCEFF0}"/>
              </a:ext>
            </a:extLst>
          </p:cNvPr>
          <p:cNvSpPr txBox="1"/>
          <p:nvPr/>
        </p:nvSpPr>
        <p:spPr>
          <a:xfrm>
            <a:off x="4690109" y="44193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CFE20588-8904-6DDA-8E92-5F75E0B0B7F1}"/>
              </a:ext>
            </a:extLst>
          </p:cNvPr>
          <p:cNvSpPr txBox="1"/>
          <p:nvPr/>
        </p:nvSpPr>
        <p:spPr>
          <a:xfrm>
            <a:off x="4547247" y="37578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995B0355-C8D2-CD21-A343-ED8BD3A2C115}"/>
              </a:ext>
            </a:extLst>
          </p:cNvPr>
          <p:cNvCxnSpPr>
            <a:cxnSpLocks/>
          </p:cNvCxnSpPr>
          <p:nvPr/>
        </p:nvCxnSpPr>
        <p:spPr>
          <a:xfrm>
            <a:off x="7923069" y="3502204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本框 544">
            <a:extLst>
              <a:ext uri="{FF2B5EF4-FFF2-40B4-BE49-F238E27FC236}">
                <a16:creationId xmlns:a16="http://schemas.microsoft.com/office/drawing/2014/main" id="{062CC1C5-4815-554C-1F4D-2ADB245908C2}"/>
              </a:ext>
            </a:extLst>
          </p:cNvPr>
          <p:cNvSpPr txBox="1"/>
          <p:nvPr/>
        </p:nvSpPr>
        <p:spPr>
          <a:xfrm>
            <a:off x="8017840" y="32493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BEF00940-69FE-91BE-AEAD-1D92EDEF8EC1}"/>
              </a:ext>
            </a:extLst>
          </p:cNvPr>
          <p:cNvCxnSpPr>
            <a:cxnSpLocks/>
          </p:cNvCxnSpPr>
          <p:nvPr/>
        </p:nvCxnSpPr>
        <p:spPr>
          <a:xfrm>
            <a:off x="7918581" y="4187797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文本框 546">
            <a:extLst>
              <a:ext uri="{FF2B5EF4-FFF2-40B4-BE49-F238E27FC236}">
                <a16:creationId xmlns:a16="http://schemas.microsoft.com/office/drawing/2014/main" id="{579F6DB8-2DE4-79B0-F198-1B2DDB4A69F8}"/>
              </a:ext>
            </a:extLst>
          </p:cNvPr>
          <p:cNvSpPr txBox="1"/>
          <p:nvPr/>
        </p:nvSpPr>
        <p:spPr>
          <a:xfrm>
            <a:off x="8013352" y="39349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A75A0707-BA3A-897D-5C23-9B305CBC1D25}"/>
              </a:ext>
            </a:extLst>
          </p:cNvPr>
          <p:cNvSpPr txBox="1"/>
          <p:nvPr/>
        </p:nvSpPr>
        <p:spPr>
          <a:xfrm>
            <a:off x="7953076" y="58159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任意多边形: 形状 562">
            <a:extLst>
              <a:ext uri="{FF2B5EF4-FFF2-40B4-BE49-F238E27FC236}">
                <a16:creationId xmlns:a16="http://schemas.microsoft.com/office/drawing/2014/main" id="{2F6D7E4B-20DC-4E45-88FA-C8AE3F6884E4}"/>
              </a:ext>
            </a:extLst>
          </p:cNvPr>
          <p:cNvSpPr/>
          <p:nvPr/>
        </p:nvSpPr>
        <p:spPr>
          <a:xfrm rot="2196314" flipV="1">
            <a:off x="2120690" y="2334462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3A8A7284-24DF-CBE4-4F9A-FA38C6ADD597}"/>
              </a:ext>
            </a:extLst>
          </p:cNvPr>
          <p:cNvSpPr txBox="1"/>
          <p:nvPr/>
        </p:nvSpPr>
        <p:spPr>
          <a:xfrm>
            <a:off x="4106499" y="56586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E065D257-4D7C-D67A-66BD-3C27F018BAB4}"/>
              </a:ext>
            </a:extLst>
          </p:cNvPr>
          <p:cNvSpPr txBox="1"/>
          <p:nvPr/>
        </p:nvSpPr>
        <p:spPr>
          <a:xfrm>
            <a:off x="2370068" y="20602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6" name="任意多边形: 形状 565">
            <a:extLst>
              <a:ext uri="{FF2B5EF4-FFF2-40B4-BE49-F238E27FC236}">
                <a16:creationId xmlns:a16="http://schemas.microsoft.com/office/drawing/2014/main" id="{CFA10CDD-21B6-B710-35D5-3B05AB009A02}"/>
              </a:ext>
            </a:extLst>
          </p:cNvPr>
          <p:cNvSpPr/>
          <p:nvPr/>
        </p:nvSpPr>
        <p:spPr>
          <a:xfrm rot="2196314" flipV="1">
            <a:off x="2069716" y="3342537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54F800B3-F1A0-6AF1-2955-06E3BAC5B7D4}"/>
              </a:ext>
            </a:extLst>
          </p:cNvPr>
          <p:cNvSpPr txBox="1"/>
          <p:nvPr/>
        </p:nvSpPr>
        <p:spPr>
          <a:xfrm>
            <a:off x="2319094" y="3068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8" name="任意多边形: 形状 567">
            <a:extLst>
              <a:ext uri="{FF2B5EF4-FFF2-40B4-BE49-F238E27FC236}">
                <a16:creationId xmlns:a16="http://schemas.microsoft.com/office/drawing/2014/main" id="{1556C4B9-AD9A-87FB-C34C-E4E3F184DB59}"/>
              </a:ext>
            </a:extLst>
          </p:cNvPr>
          <p:cNvSpPr/>
          <p:nvPr/>
        </p:nvSpPr>
        <p:spPr>
          <a:xfrm rot="2196314" flipV="1">
            <a:off x="2022768" y="1006579"/>
            <a:ext cx="2204493" cy="1793006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9083A98B-1FE0-E95C-98C3-B7457D5123A6}"/>
              </a:ext>
            </a:extLst>
          </p:cNvPr>
          <p:cNvSpPr txBox="1"/>
          <p:nvPr/>
        </p:nvSpPr>
        <p:spPr>
          <a:xfrm>
            <a:off x="2319094" y="1030295"/>
            <a:ext cx="549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41803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173801" y="1013801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210"/>
            <a:ext cx="12191999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下游要求上游产出应该逻辑清晰和自洽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A5394BF-90AF-E244-EBD4-4274D5359166}"/>
              </a:ext>
            </a:extLst>
          </p:cNvPr>
          <p:cNvSpPr/>
          <p:nvPr/>
        </p:nvSpPr>
        <p:spPr>
          <a:xfrm rot="1768385">
            <a:off x="4701546" y="4476027"/>
            <a:ext cx="296870" cy="252241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2A827E5-8D06-C79C-6BDC-4EFFC3F2CBA8}"/>
              </a:ext>
            </a:extLst>
          </p:cNvPr>
          <p:cNvSpPr/>
          <p:nvPr/>
        </p:nvSpPr>
        <p:spPr>
          <a:xfrm rot="1671707">
            <a:off x="5266019" y="5345902"/>
            <a:ext cx="1143902" cy="34833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4559" y="204703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2460661" y="2487596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2459569" y="3508339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2457838" y="4525581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4559" y="4982049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4559" y="4003671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1262631" y="2407078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1262631" y="4363711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4559" y="301300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4559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1262631" y="3373047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1262631" y="5342089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4559" y="2047038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1910703" y="3688359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9F81B2D-C012-9957-1C0F-9AED45BB2552}"/>
              </a:ext>
            </a:extLst>
          </p:cNvPr>
          <p:cNvCxnSpPr>
            <a:cxnSpLocks/>
            <a:stCxn id="227" idx="3"/>
            <a:endCxn id="5" idx="1"/>
          </p:cNvCxnSpPr>
          <p:nvPr/>
        </p:nvCxnSpPr>
        <p:spPr>
          <a:xfrm>
            <a:off x="3753982" y="4705601"/>
            <a:ext cx="1233837" cy="1195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1910703" y="2667616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1910703" y="2227058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333AEFB8-B171-D2C1-8C4C-77982D77529A}"/>
              </a:ext>
            </a:extLst>
          </p:cNvPr>
          <p:cNvCxnSpPr>
            <a:cxnSpLocks/>
            <a:stCxn id="225" idx="3"/>
            <a:endCxn id="100" idx="1"/>
          </p:cNvCxnSpPr>
          <p:nvPr/>
        </p:nvCxnSpPr>
        <p:spPr>
          <a:xfrm flipV="1">
            <a:off x="3756805" y="2227058"/>
            <a:ext cx="592249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5CB8323E-447B-2E03-EEB9-FDB33326837E}"/>
              </a:ext>
            </a:extLst>
          </p:cNvPr>
          <p:cNvCxnSpPr>
            <a:cxnSpLocks/>
            <a:stCxn id="226" idx="3"/>
            <a:endCxn id="3" idx="1"/>
          </p:cNvCxnSpPr>
          <p:nvPr/>
        </p:nvCxnSpPr>
        <p:spPr>
          <a:xfrm flipV="1">
            <a:off x="3755713" y="3526489"/>
            <a:ext cx="898834" cy="16187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9D6ECD85-EACC-F01B-4DF3-182546F10CC6}"/>
              </a:ext>
            </a:extLst>
          </p:cNvPr>
          <p:cNvCxnSpPr>
            <a:cxnSpLocks/>
            <a:stCxn id="226" idx="3"/>
            <a:endCxn id="4" idx="1"/>
          </p:cNvCxnSpPr>
          <p:nvPr/>
        </p:nvCxnSpPr>
        <p:spPr>
          <a:xfrm>
            <a:off x="3755713" y="3688359"/>
            <a:ext cx="1030990" cy="48745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1910703" y="3193027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5BD46267-CC20-B26F-C244-3CD888D0999A}"/>
              </a:ext>
            </a:extLst>
          </p:cNvPr>
          <p:cNvCxnSpPr>
            <a:cxnSpLocks/>
            <a:stCxn id="227" idx="3"/>
            <a:endCxn id="4" idx="1"/>
          </p:cNvCxnSpPr>
          <p:nvPr/>
        </p:nvCxnSpPr>
        <p:spPr>
          <a:xfrm flipV="1">
            <a:off x="3753982" y="4175813"/>
            <a:ext cx="1032721" cy="52978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1910703" y="4885621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任意多边形: 形状 478">
            <a:extLst>
              <a:ext uri="{FF2B5EF4-FFF2-40B4-BE49-F238E27FC236}">
                <a16:creationId xmlns:a16="http://schemas.microsoft.com/office/drawing/2014/main" id="{0F4F98BB-ED9F-9D7C-2BB2-68FFC2AFE573}"/>
              </a:ext>
            </a:extLst>
          </p:cNvPr>
          <p:cNvSpPr/>
          <p:nvPr/>
        </p:nvSpPr>
        <p:spPr>
          <a:xfrm rot="1768385">
            <a:off x="4565956" y="3736645"/>
            <a:ext cx="263556" cy="28464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C4DF0738-925A-0D8E-FFF1-E3B85C8E31C1}"/>
              </a:ext>
            </a:extLst>
          </p:cNvPr>
          <p:cNvCxnSpPr>
            <a:cxnSpLocks/>
            <a:stCxn id="227" idx="3"/>
            <a:endCxn id="7" idx="1"/>
          </p:cNvCxnSpPr>
          <p:nvPr/>
        </p:nvCxnSpPr>
        <p:spPr>
          <a:xfrm>
            <a:off x="3753982" y="4705601"/>
            <a:ext cx="2711449" cy="13840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9" name="文本框 538">
            <a:extLst>
              <a:ext uri="{FF2B5EF4-FFF2-40B4-BE49-F238E27FC236}">
                <a16:creationId xmlns:a16="http://schemas.microsoft.com/office/drawing/2014/main" id="{ACB45DFB-A6E0-8663-0649-B1C303B498DE}"/>
              </a:ext>
            </a:extLst>
          </p:cNvPr>
          <p:cNvSpPr txBox="1"/>
          <p:nvPr/>
        </p:nvSpPr>
        <p:spPr>
          <a:xfrm>
            <a:off x="5260263" y="52035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1C47B776-7488-7BB6-56EF-F302F6BCEFF0}"/>
              </a:ext>
            </a:extLst>
          </p:cNvPr>
          <p:cNvSpPr txBox="1"/>
          <p:nvPr/>
        </p:nvSpPr>
        <p:spPr>
          <a:xfrm>
            <a:off x="4690109" y="44193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CFE20588-8904-6DDA-8E92-5F75E0B0B7F1}"/>
              </a:ext>
            </a:extLst>
          </p:cNvPr>
          <p:cNvSpPr txBox="1"/>
          <p:nvPr/>
        </p:nvSpPr>
        <p:spPr>
          <a:xfrm>
            <a:off x="4547247" y="37578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995B0355-C8D2-CD21-A343-ED8BD3A2C115}"/>
              </a:ext>
            </a:extLst>
          </p:cNvPr>
          <p:cNvCxnSpPr>
            <a:cxnSpLocks/>
          </p:cNvCxnSpPr>
          <p:nvPr/>
        </p:nvCxnSpPr>
        <p:spPr>
          <a:xfrm>
            <a:off x="7923069" y="3502204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本框 544">
            <a:extLst>
              <a:ext uri="{FF2B5EF4-FFF2-40B4-BE49-F238E27FC236}">
                <a16:creationId xmlns:a16="http://schemas.microsoft.com/office/drawing/2014/main" id="{062CC1C5-4815-554C-1F4D-2ADB245908C2}"/>
              </a:ext>
            </a:extLst>
          </p:cNvPr>
          <p:cNvSpPr txBox="1"/>
          <p:nvPr/>
        </p:nvSpPr>
        <p:spPr>
          <a:xfrm>
            <a:off x="8017840" y="32493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BEF00940-69FE-91BE-AEAD-1D92EDEF8EC1}"/>
              </a:ext>
            </a:extLst>
          </p:cNvPr>
          <p:cNvCxnSpPr>
            <a:cxnSpLocks/>
          </p:cNvCxnSpPr>
          <p:nvPr/>
        </p:nvCxnSpPr>
        <p:spPr>
          <a:xfrm>
            <a:off x="7918581" y="4187797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文本框 546">
            <a:extLst>
              <a:ext uri="{FF2B5EF4-FFF2-40B4-BE49-F238E27FC236}">
                <a16:creationId xmlns:a16="http://schemas.microsoft.com/office/drawing/2014/main" id="{579F6DB8-2DE4-79B0-F198-1B2DDB4A69F8}"/>
              </a:ext>
            </a:extLst>
          </p:cNvPr>
          <p:cNvSpPr txBox="1"/>
          <p:nvPr/>
        </p:nvSpPr>
        <p:spPr>
          <a:xfrm>
            <a:off x="8013352" y="39349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A75A0707-BA3A-897D-5C23-9B305CBC1D25}"/>
              </a:ext>
            </a:extLst>
          </p:cNvPr>
          <p:cNvSpPr txBox="1"/>
          <p:nvPr/>
        </p:nvSpPr>
        <p:spPr>
          <a:xfrm>
            <a:off x="7953076" y="58159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任意多边形: 形状 562">
            <a:extLst>
              <a:ext uri="{FF2B5EF4-FFF2-40B4-BE49-F238E27FC236}">
                <a16:creationId xmlns:a16="http://schemas.microsoft.com/office/drawing/2014/main" id="{2F6D7E4B-20DC-4E45-88FA-C8AE3F6884E4}"/>
              </a:ext>
            </a:extLst>
          </p:cNvPr>
          <p:cNvSpPr/>
          <p:nvPr/>
        </p:nvSpPr>
        <p:spPr>
          <a:xfrm rot="2196314" flipV="1">
            <a:off x="2120690" y="2334462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3A8A7284-24DF-CBE4-4F9A-FA38C6ADD597}"/>
              </a:ext>
            </a:extLst>
          </p:cNvPr>
          <p:cNvSpPr txBox="1"/>
          <p:nvPr/>
        </p:nvSpPr>
        <p:spPr>
          <a:xfrm>
            <a:off x="4106499" y="56586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E065D257-4D7C-D67A-66BD-3C27F018BAB4}"/>
              </a:ext>
            </a:extLst>
          </p:cNvPr>
          <p:cNvSpPr txBox="1"/>
          <p:nvPr/>
        </p:nvSpPr>
        <p:spPr>
          <a:xfrm>
            <a:off x="2370068" y="20602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6" name="任意多边形: 形状 565">
            <a:extLst>
              <a:ext uri="{FF2B5EF4-FFF2-40B4-BE49-F238E27FC236}">
                <a16:creationId xmlns:a16="http://schemas.microsoft.com/office/drawing/2014/main" id="{CFA10CDD-21B6-B710-35D5-3B05AB009A02}"/>
              </a:ext>
            </a:extLst>
          </p:cNvPr>
          <p:cNvSpPr/>
          <p:nvPr/>
        </p:nvSpPr>
        <p:spPr>
          <a:xfrm rot="2196314" flipV="1">
            <a:off x="2069716" y="3342537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54F800B3-F1A0-6AF1-2955-06E3BAC5B7D4}"/>
              </a:ext>
            </a:extLst>
          </p:cNvPr>
          <p:cNvSpPr txBox="1"/>
          <p:nvPr/>
        </p:nvSpPr>
        <p:spPr>
          <a:xfrm>
            <a:off x="2319094" y="3068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8" name="任意多边形: 形状 567">
            <a:extLst>
              <a:ext uri="{FF2B5EF4-FFF2-40B4-BE49-F238E27FC236}">
                <a16:creationId xmlns:a16="http://schemas.microsoft.com/office/drawing/2014/main" id="{1556C4B9-AD9A-87FB-C34C-E4E3F184DB59}"/>
              </a:ext>
            </a:extLst>
          </p:cNvPr>
          <p:cNvSpPr/>
          <p:nvPr/>
        </p:nvSpPr>
        <p:spPr>
          <a:xfrm rot="2196314" flipV="1">
            <a:off x="2022768" y="1006579"/>
            <a:ext cx="2204493" cy="1793006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9083A98B-1FE0-E95C-98C3-B7457D5123A6}"/>
              </a:ext>
            </a:extLst>
          </p:cNvPr>
          <p:cNvSpPr txBox="1"/>
          <p:nvPr/>
        </p:nvSpPr>
        <p:spPr>
          <a:xfrm>
            <a:off x="2319094" y="1030295"/>
            <a:ext cx="549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221550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5FF0B72-B32C-4928-FD29-CBCB4D6B06FE}"/>
              </a:ext>
            </a:extLst>
          </p:cNvPr>
          <p:cNvSpPr/>
          <p:nvPr/>
        </p:nvSpPr>
        <p:spPr>
          <a:xfrm>
            <a:off x="3844179" y="1051489"/>
            <a:ext cx="4117565" cy="4619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52ADE0-9678-BD02-0051-F1F795CC5549}"/>
              </a:ext>
            </a:extLst>
          </p:cNvPr>
          <p:cNvSpPr/>
          <p:nvPr/>
        </p:nvSpPr>
        <p:spPr>
          <a:xfrm>
            <a:off x="131740" y="2847001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有设置岗位但职责不合适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2B17B3-00F1-87FD-F703-068EADAFF14D}"/>
              </a:ext>
            </a:extLst>
          </p:cNvPr>
          <p:cNvSpPr/>
          <p:nvPr/>
        </p:nvSpPr>
        <p:spPr>
          <a:xfrm>
            <a:off x="131740" y="358719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岗位缺实应该补充完善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6B22688-2F3E-846E-4CC8-3699D9A13B96}"/>
              </a:ext>
            </a:extLst>
          </p:cNvPr>
          <p:cNvSpPr/>
          <p:nvPr/>
        </p:nvSpPr>
        <p:spPr>
          <a:xfrm>
            <a:off x="131740" y="210369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有设置岗位且职责合适</a:t>
            </a:r>
          </a:p>
        </p:txBody>
      </p:sp>
    </p:spTree>
    <p:extLst>
      <p:ext uri="{BB962C8B-B14F-4D97-AF65-F5344CB8AC3E}">
        <p14:creationId xmlns:p14="http://schemas.microsoft.com/office/powerpoint/2010/main" val="294136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flipH="1">
            <a:off x="193147" y="1268760"/>
            <a:ext cx="1440873" cy="43838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54"/>
              <a:gd name="adj6" fmla="val -2894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目前的工作，相当于项目的需求分析师，但是水平普遍不够格（不是指客户行业领域知识上的缺失）。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基于产品组件的项目研发过程，建议职责范围调整为：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，市场研究；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，产品规划；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3</a:t>
            </a:r>
            <a:r>
              <a:rPr lang="zh-CN" altLang="en-US" sz="1200" dirty="0">
                <a:solidFill>
                  <a:srgbClr val="0070C0"/>
                </a:solidFill>
              </a:rPr>
              <a:t>，产品研发管理（仅研发产品核心部分且组件化后供项目组应用）；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4</a:t>
            </a:r>
            <a:r>
              <a:rPr lang="zh-CN" altLang="en-US" sz="1200" dirty="0">
                <a:solidFill>
                  <a:srgbClr val="0070C0"/>
                </a:solidFill>
              </a:rPr>
              <a:t>，产品推行咨询。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重新定义产品经理后，如有人才暂缺，可由</a:t>
            </a:r>
            <a:r>
              <a:rPr lang="en-US" altLang="zh-CN" sz="1200" dirty="0">
                <a:solidFill>
                  <a:srgbClr val="0070C0"/>
                </a:solidFill>
              </a:rPr>
              <a:t>P7</a:t>
            </a:r>
            <a:r>
              <a:rPr lang="zh-CN" altLang="en-US" sz="1200" dirty="0">
                <a:solidFill>
                  <a:srgbClr val="0070C0"/>
                </a:solidFill>
              </a:rPr>
              <a:t>以上干部暂时兼职，自己招人带教出来后才放手。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6B72EB-E468-5869-3050-75F8C755E6F7}"/>
              </a:ext>
            </a:extLst>
          </p:cNvPr>
          <p:cNvSpPr/>
          <p:nvPr/>
        </p:nvSpPr>
        <p:spPr>
          <a:xfrm>
            <a:off x="3844179" y="1051489"/>
            <a:ext cx="4117565" cy="4619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4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flipH="1">
            <a:off x="193145" y="1885767"/>
            <a:ext cx="1440873" cy="46812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54"/>
              <a:gd name="adj6" fmla="val -2894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基于产品组件的项目研发过程，建议新增业务架构师：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，按照产品规划搭建产品的业务框架（完整的核心</a:t>
            </a:r>
            <a:r>
              <a:rPr lang="en-US" altLang="zh-CN" sz="1200" dirty="0">
                <a:solidFill>
                  <a:srgbClr val="0070C0"/>
                </a:solidFill>
              </a:rPr>
              <a:t>+</a:t>
            </a:r>
            <a:r>
              <a:rPr lang="zh-CN" altLang="en-US" sz="1200" dirty="0">
                <a:solidFill>
                  <a:srgbClr val="0070C0"/>
                </a:solidFill>
              </a:rPr>
              <a:t>个性化预留模块）；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，对涉及本产品的项目进行系统设计指导和管控（不允许突破业务框架造成产品组件用不上，无法复用）；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3</a:t>
            </a:r>
            <a:r>
              <a:rPr lang="zh-CN" altLang="en-US" sz="1200" dirty="0">
                <a:solidFill>
                  <a:srgbClr val="0070C0"/>
                </a:solidFill>
              </a:rPr>
              <a:t>，指导组件设计师进行产品组件的开发；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4</a:t>
            </a:r>
            <a:r>
              <a:rPr lang="zh-CN" altLang="en-US" sz="1200" dirty="0">
                <a:solidFill>
                  <a:srgbClr val="0070C0"/>
                </a:solidFill>
              </a:rPr>
              <a:t>，对产品组件进行功能验证；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5</a:t>
            </a:r>
            <a:r>
              <a:rPr lang="zh-CN" altLang="en-US" sz="1200" dirty="0">
                <a:solidFill>
                  <a:srgbClr val="0070C0"/>
                </a:solidFill>
              </a:rPr>
              <a:t>，指导产品组件在项目中的应用；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6</a:t>
            </a:r>
            <a:r>
              <a:rPr lang="zh-CN" altLang="en-US" sz="1200" dirty="0">
                <a:solidFill>
                  <a:srgbClr val="0070C0"/>
                </a:solidFill>
              </a:rPr>
              <a:t>，采集反馈意见，持续改进业务框架。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主要来源：社招、内部转岗。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3CCEC3-BC42-282C-FA03-2D6F0E7B8F71}"/>
              </a:ext>
            </a:extLst>
          </p:cNvPr>
          <p:cNvSpPr/>
          <p:nvPr/>
        </p:nvSpPr>
        <p:spPr>
          <a:xfrm>
            <a:off x="3844179" y="1051489"/>
            <a:ext cx="4117565" cy="4619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5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flipH="1">
            <a:off x="193148" y="3183946"/>
            <a:ext cx="1440873" cy="237219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54"/>
              <a:gd name="adj6" fmla="val -2894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基于产品组件的项目研发过程，建议新增组件设计师：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，基于业务框架进行产品组件的设计和开发、测试；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，指导产品组件在项目中的应用；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6</a:t>
            </a:r>
            <a:r>
              <a:rPr lang="zh-CN" altLang="en-US" sz="1200" dirty="0">
                <a:solidFill>
                  <a:srgbClr val="0070C0"/>
                </a:solidFill>
              </a:rPr>
              <a:t>，采集反馈意见，持续改进产品组件。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主要来源：社招。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659D94-2C16-AC90-FFA7-08D1F5746342}"/>
              </a:ext>
            </a:extLst>
          </p:cNvPr>
          <p:cNvSpPr/>
          <p:nvPr/>
        </p:nvSpPr>
        <p:spPr>
          <a:xfrm>
            <a:off x="3844179" y="1051489"/>
            <a:ext cx="4117565" cy="4619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8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1625</Words>
  <Application>Microsoft Office PowerPoint</Application>
  <PresentationFormat>宽屏</PresentationFormat>
  <Paragraphs>494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微软雅黑</vt:lpstr>
      <vt:lpstr>Aharoni</vt:lpstr>
      <vt:lpstr>Arial</vt:lpstr>
      <vt:lpstr>Wingdings</vt:lpstr>
      <vt:lpstr>Office 主题​​</vt:lpstr>
      <vt:lpstr>软件实现和服务提供</vt:lpstr>
      <vt:lpstr>全新领域的研发项目可应用标准的V模型</vt:lpstr>
      <vt:lpstr>基于产品组件支持下的软件项目V模型应用</vt:lpstr>
      <vt:lpstr>上游负责验证下游产出是否对版</vt:lpstr>
      <vt:lpstr>下游要求上游产出应该逻辑清晰和自洽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PowerPoint 演示文稿</vt:lpstr>
      <vt:lpstr>项目内岗位人员投入</vt:lpstr>
      <vt:lpstr>项目内岗位人员投入</vt:lpstr>
      <vt:lpstr>项目内岗位人员投入</vt:lpstr>
      <vt:lpstr>项目内岗位人员投入</vt:lpstr>
      <vt:lpstr>项目内岗位人员投入</vt:lpstr>
      <vt:lpstr>项目内岗位人员投入</vt:lpstr>
      <vt:lpstr>PowerPoint 演示文稿</vt:lpstr>
      <vt:lpstr>产品可复用组件的研发人员投入</vt:lpstr>
      <vt:lpstr>产品可复用组件的研发人员投入</vt:lpstr>
      <vt:lpstr>产品可复用组件的研发人员投入</vt:lpstr>
      <vt:lpstr>软件过程改进和能力评价体系建设</vt:lpstr>
      <vt:lpstr>附言：世界已够复杂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开发计划及跟踪</dc:title>
  <dc:creator>w m</dc:creator>
  <cp:lastModifiedBy>w m</cp:lastModifiedBy>
  <cp:revision>877</cp:revision>
  <dcterms:created xsi:type="dcterms:W3CDTF">2023-02-23T02:10:41Z</dcterms:created>
  <dcterms:modified xsi:type="dcterms:W3CDTF">2023-12-21T06:51:29Z</dcterms:modified>
</cp:coreProperties>
</file>