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9" r:id="rId2"/>
    <p:sldId id="468" r:id="rId3"/>
    <p:sldId id="494" r:id="rId4"/>
    <p:sldId id="488" r:id="rId5"/>
    <p:sldId id="478" r:id="rId6"/>
    <p:sldId id="481" r:id="rId7"/>
    <p:sldId id="493" r:id="rId8"/>
    <p:sldId id="490" r:id="rId9"/>
    <p:sldId id="487" r:id="rId10"/>
    <p:sldId id="486" r:id="rId11"/>
    <p:sldId id="492" r:id="rId12"/>
    <p:sldId id="485" r:id="rId13"/>
    <p:sldId id="491" r:id="rId14"/>
    <p:sldId id="480" r:id="rId15"/>
    <p:sldId id="393" r:id="rId1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64336" autoAdjust="0"/>
  </p:normalViewPr>
  <p:slideViewPr>
    <p:cSldViewPr>
      <p:cViewPr varScale="1">
        <p:scale>
          <a:sx n="44" d="100"/>
          <a:sy n="44" d="100"/>
        </p:scale>
        <p:origin x="1824" y="3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8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98A61-E046-488C-ABFB-EA561021AA3E}" type="datetimeFigureOut">
              <a:rPr lang="en-US" smtClean="0"/>
              <a:pPr/>
              <a:t>9/20/2017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54D1A-2FA5-4433-8E67-471F1312504D}" type="slidenum">
              <a:rPr lang="en-US" smtClean="0"/>
              <a:pPr/>
              <a:t>‹#›</a:t>
            </a:fld>
            <a:endParaRPr lang="en-US"/>
          </a:p>
        </p:txBody>
      </p:sp>
    </p:spTree>
    <p:extLst>
      <p:ext uri="{BB962C8B-B14F-4D97-AF65-F5344CB8AC3E}">
        <p14:creationId xmlns:p14="http://schemas.microsoft.com/office/powerpoint/2010/main" val="332308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22531" name="Rectangle 3"/>
          <p:cNvSpPr>
            <a:spLocks noGrp="1" noChangeArrowheads="1"/>
          </p:cNvSpPr>
          <p:nvPr>
            <p:ph type="body" idx="1"/>
          </p:nvPr>
        </p:nvSpPr>
        <p:spPr bwMode="auto">
          <a:xfrm>
            <a:off x="685800" y="4343400"/>
            <a:ext cx="5486400" cy="166688"/>
          </a:xfrm>
          <a:noFill/>
        </p:spPr>
        <p:txBody>
          <a:bodyPr>
            <a:normAutofit fontScale="25000" lnSpcReduction="20000"/>
          </a:bodyPr>
          <a:lstStyle/>
          <a:p>
            <a:pPr eaLnBrk="1" hangingPunct="1"/>
            <a:r>
              <a:rPr lang="en-US" i="1" dirty="0">
                <a:solidFill>
                  <a:schemeClr val="hlink"/>
                </a:solidFill>
              </a:rPr>
              <a:t>Here we present a novel exploratory analysis where we link temperature-based phenological indices and land surface phenological metrics. This analysis, illustrated with two multi-decadal and high-spatial resolution phenological products for continental USA, focuses on identifying phenological regions and on mapping the coherence between phenological products.</a:t>
            </a:r>
          </a:p>
          <a:p>
            <a:pPr eaLnBrk="1" hangingPunct="1"/>
            <a:endParaRPr lang="en-US" i="1" dirty="0">
              <a:solidFill>
                <a:schemeClr val="hlink"/>
              </a:solidFill>
            </a:endParaRPr>
          </a:p>
          <a:p>
            <a:pPr eaLnBrk="1" hangingPunct="1"/>
            <a:r>
              <a:rPr lang="en-US" i="1" dirty="0">
                <a:solidFill>
                  <a:schemeClr val="hlink"/>
                </a:solidFill>
              </a:rPr>
              <a:t>Phenology studies the timing of recurring plant and animal biological phases, their causes, and their interrelations[1]. This seasonal timing varies from place to place and from year to year because it is strongly inﬂuenced by environmental conditions. Understanding this variability is critical to quantify the impact of climate change on our planet.</a:t>
            </a:r>
            <a:endParaRPr lang="nl-NL" i="1" dirty="0">
              <a:solidFill>
                <a:schemeClr val="hlink"/>
              </a:solidFill>
            </a:endParaRPr>
          </a:p>
        </p:txBody>
      </p:sp>
    </p:spTree>
    <p:extLst>
      <p:ext uri="{BB962C8B-B14F-4D97-AF65-F5344CB8AC3E}">
        <p14:creationId xmlns:p14="http://schemas.microsoft.com/office/powerpoint/2010/main" val="1030826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ESA </a:t>
            </a:r>
            <a:r>
              <a:rPr lang="en-US" dirty="0" err="1"/>
              <a:t>cloudtoolbox</a:t>
            </a:r>
            <a:r>
              <a:rPr lang="en-US" dirty="0"/>
              <a:t> </a:t>
            </a:r>
          </a:p>
        </p:txBody>
      </p:sp>
      <p:sp>
        <p:nvSpPr>
          <p:cNvPr id="4" name="Slide Number Placeholder 3"/>
          <p:cNvSpPr>
            <a:spLocks noGrp="1"/>
          </p:cNvSpPr>
          <p:nvPr>
            <p:ph type="sldNum" sz="quarter" idx="10"/>
          </p:nvPr>
        </p:nvSpPr>
        <p:spPr/>
        <p:txBody>
          <a:bodyPr/>
          <a:lstStyle/>
          <a:p>
            <a:fld id="{2C854D1A-2FA5-4433-8E67-471F1312504D}" type="slidenum">
              <a:rPr lang="en-US" smtClean="0"/>
              <a:pPr/>
              <a:t>14</a:t>
            </a:fld>
            <a:endParaRPr lang="en-US"/>
          </a:p>
        </p:txBody>
      </p:sp>
    </p:spTree>
    <p:extLst>
      <p:ext uri="{BB962C8B-B14F-4D97-AF65-F5344CB8AC3E}">
        <p14:creationId xmlns:p14="http://schemas.microsoft.com/office/powerpoint/2010/main" val="418487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precisely, these models predict the dates of ﬁrst leaf and of ﬁrst bloom for three key indicator species.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phenological dates can be used to track spring onset at continental scales. In this work, we use a new long-term (1980 to 2015) and high spatial resolution (1km) version of the Leaf and Bloom indices, which was recently generated for the conterminous US by adapting the SI-x models to a cloud computing environment [3].</a:t>
            </a:r>
          </a:p>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4</a:t>
            </a:fld>
            <a:endParaRPr lang="en-US"/>
          </a:p>
        </p:txBody>
      </p:sp>
    </p:spTree>
    <p:extLst>
      <p:ext uri="{BB962C8B-B14F-4D97-AF65-F5344CB8AC3E}">
        <p14:creationId xmlns:p14="http://schemas.microsoft.com/office/powerpoint/2010/main" val="97488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two phenological products and our computational platform, we ﬁrst identify regions with similar phenology (Section 2). Then, we study the correlation between the phenological products (Section 3) and, ﬁnally, we summarize our ﬁndings and present follow up activities (Section 4).</a:t>
            </a:r>
          </a:p>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7</a:t>
            </a:fld>
            <a:endParaRPr lang="en-US"/>
          </a:p>
        </p:txBody>
      </p:sp>
    </p:spTree>
    <p:extLst>
      <p:ext uri="{BB962C8B-B14F-4D97-AF65-F5344CB8AC3E}">
        <p14:creationId xmlns:p14="http://schemas.microsoft.com/office/powerpoint/2010/main" val="37488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8</a:t>
            </a:fld>
            <a:endParaRPr lang="en-US"/>
          </a:p>
        </p:txBody>
      </p:sp>
    </p:spTree>
    <p:extLst>
      <p:ext uri="{BB962C8B-B14F-4D97-AF65-F5344CB8AC3E}">
        <p14:creationId xmlns:p14="http://schemas.microsoft.com/office/powerpoint/2010/main" val="15930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a popular exploratory data analysis method that allows analysts to study their datasets at a higher level of abstraction. Here we K-means to identify regions with similar phenology (i.e. </a:t>
            </a:r>
            <a:r>
              <a:rPr lang="en-US" dirty="0" err="1"/>
              <a:t>phenoregions</a:t>
            </a:r>
            <a:r>
              <a:rPr lang="en-US" dirty="0"/>
              <a:t>) </a:t>
            </a:r>
          </a:p>
          <a:p>
            <a:endParaRPr lang="en-US" dirty="0"/>
          </a:p>
          <a:p>
            <a:r>
              <a:rPr lang="en-US" dirty="0"/>
              <a:t>The three phenological products were clustered into k groups(with k values ranging from 10 to 500 in steps of 10) and the optimal k value was identiﬁed by the ”elbow” of the Within Cluster Sum of Squared Error (WCSSE) graph. </a:t>
            </a:r>
          </a:p>
          <a:p>
            <a:endParaRPr lang="en-US" dirty="0"/>
          </a:p>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9</a:t>
            </a:fld>
            <a:endParaRPr lang="en-US"/>
          </a:p>
        </p:txBody>
      </p:sp>
    </p:spTree>
    <p:extLst>
      <p:ext uri="{BB962C8B-B14F-4D97-AF65-F5344CB8AC3E}">
        <p14:creationId xmlns:p14="http://schemas.microsoft.com/office/powerpoint/2010/main" val="91996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 shows the WCSSE plots and the clustering results. The optimal number of </a:t>
            </a:r>
            <a:r>
              <a:rPr lang="en-US" dirty="0" err="1"/>
              <a:t>phenoregions</a:t>
            </a:r>
            <a:r>
              <a:rPr lang="en-US" dirty="0"/>
              <a:t> is 70 for the Leaf and Bloom indices and 100 for the SOS metric.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indicates that land cover phenological variability is larger than the one caused by temperature differences.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phenological regions derived from the spring indices have a much stronger spatial coherence, especially on the East Small scale differences in elevation and land cover lead to much more scattered </a:t>
            </a:r>
            <a:r>
              <a:rPr lang="en-US" dirty="0" err="1"/>
              <a:t>phenoregions</a:t>
            </a:r>
            <a:r>
              <a:rPr lang="en-US" dirty="0"/>
              <a:t> in the American West.</a:t>
            </a:r>
          </a:p>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10</a:t>
            </a:fld>
            <a:endParaRPr lang="en-US"/>
          </a:p>
        </p:txBody>
      </p:sp>
    </p:spTree>
    <p:extLst>
      <p:ext uri="{BB962C8B-B14F-4D97-AF65-F5344CB8AC3E}">
        <p14:creationId xmlns:p14="http://schemas.microsoft.com/office/powerpoint/2010/main" val="1145494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ecological meaning of land surface phenological metrics is not fully clear yet [4]. To shed light on this, we performed a spatiotemporal correlation analysis between the Leaf and Bloom indices and the SOS metric. </a:t>
            </a:r>
          </a:p>
        </p:txBody>
      </p:sp>
      <p:sp>
        <p:nvSpPr>
          <p:cNvPr id="4" name="Slide Number Placeholder 3"/>
          <p:cNvSpPr>
            <a:spLocks noGrp="1"/>
          </p:cNvSpPr>
          <p:nvPr>
            <p:ph type="sldNum" sz="quarter" idx="10"/>
          </p:nvPr>
        </p:nvSpPr>
        <p:spPr/>
        <p:txBody>
          <a:bodyPr/>
          <a:lstStyle/>
          <a:p>
            <a:fld id="{2C854D1A-2FA5-4433-8E67-471F1312504D}" type="slidenum">
              <a:rPr lang="en-US" smtClean="0"/>
              <a:pPr/>
              <a:t>11</a:t>
            </a:fld>
            <a:endParaRPr lang="en-US"/>
          </a:p>
        </p:txBody>
      </p:sp>
    </p:spTree>
    <p:extLst>
      <p:ext uri="{BB962C8B-B14F-4D97-AF65-F5344CB8AC3E}">
        <p14:creationId xmlns:p14="http://schemas.microsoft.com/office/powerpoint/2010/main" val="397721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shows that large areas exhibit moderate to high positive correlations. This conﬁrms that temperature is, indeed, one of the main drivers of phenological development. </a:t>
            </a:r>
          </a:p>
          <a:p>
            <a:endParaRPr lang="en-US" dirty="0"/>
          </a:p>
          <a:p>
            <a:r>
              <a:rPr lang="en-US" dirty="0"/>
              <a:t>Our analysis also shows that the Leaf index is, in general, less correlated with the SOS than the Bloom index. This could indicate that satellites cannot detect the very early leaf onset, and that a certain amount of leaves (vegetation activity) is needed before spring can be seen from space. </a:t>
            </a:r>
          </a:p>
          <a:p>
            <a:endParaRPr lang="en-US" dirty="0"/>
          </a:p>
          <a:p>
            <a:r>
              <a:rPr lang="en-US" dirty="0"/>
              <a:t>Interestingly, ﬁgure 2 also shows areas with moderate to high negative correlation. These areas correspond to locations where phenology seems to be driven by other environmental factors (e.g. water) and to areas where the SOS happens in the second half of the year.</a:t>
            </a:r>
          </a:p>
        </p:txBody>
      </p:sp>
      <p:sp>
        <p:nvSpPr>
          <p:cNvPr id="4" name="Slide Number Placeholder 3"/>
          <p:cNvSpPr>
            <a:spLocks noGrp="1"/>
          </p:cNvSpPr>
          <p:nvPr>
            <p:ph type="sldNum" sz="quarter" idx="10"/>
          </p:nvPr>
        </p:nvSpPr>
        <p:spPr/>
        <p:txBody>
          <a:bodyPr/>
          <a:lstStyle/>
          <a:p>
            <a:fld id="{2C854D1A-2FA5-4433-8E67-471F1312504D}" type="slidenum">
              <a:rPr lang="en-US" smtClean="0"/>
              <a:pPr/>
              <a:t>12</a:t>
            </a:fld>
            <a:endParaRPr lang="en-US"/>
          </a:p>
        </p:txBody>
      </p:sp>
    </p:spTree>
    <p:extLst>
      <p:ext uri="{BB962C8B-B14F-4D97-AF65-F5344CB8AC3E}">
        <p14:creationId xmlns:p14="http://schemas.microsoft.com/office/powerpoint/2010/main" val="303007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SVD helps to analyze/understand the </a:t>
            </a:r>
            <a:r>
              <a:rPr lang="en-US" dirty="0" err="1"/>
              <a:t>covariablity</a:t>
            </a:r>
            <a:r>
              <a:rPr lang="en-US" dirty="0"/>
              <a:t> of (gridded) time series. In our case, we want to see if the temperature based indices (extended spring indices) are "correlated" with satellite phenology</a:t>
            </a:r>
          </a:p>
          <a:p>
            <a:endParaRPr lang="en-US" dirty="0"/>
          </a:p>
          <a:p>
            <a:r>
              <a:rPr lang="en-US" dirty="0"/>
              <a:t>we have shown that temperature-based indices are both positively and negatively correlated with the AVHRR SOS metric. Further analysis is needed to better understand the complementary and synergistic value of these two phenological products. </a:t>
            </a:r>
          </a:p>
          <a:p>
            <a:endParaRPr lang="en-US" dirty="0"/>
          </a:p>
          <a:p>
            <a:r>
              <a:rPr lang="en-US" dirty="0"/>
              <a:t>Future work will deal with the integration of the millions of ground phenological observations collected by citizen scientists as well as with the analysis of very high spatial resolution phenological metrics from the Sentinel missions</a:t>
            </a:r>
          </a:p>
          <a:p>
            <a:endParaRPr lang="en-US" dirty="0"/>
          </a:p>
          <a:p>
            <a:endParaRPr lang="en-US" dirty="0"/>
          </a:p>
        </p:txBody>
      </p:sp>
      <p:sp>
        <p:nvSpPr>
          <p:cNvPr id="4" name="Slide Number Placeholder 3"/>
          <p:cNvSpPr>
            <a:spLocks noGrp="1"/>
          </p:cNvSpPr>
          <p:nvPr>
            <p:ph type="sldNum" sz="quarter" idx="10"/>
          </p:nvPr>
        </p:nvSpPr>
        <p:spPr/>
        <p:txBody>
          <a:bodyPr/>
          <a:lstStyle/>
          <a:p>
            <a:fld id="{2C854D1A-2FA5-4433-8E67-471F1312504D}" type="slidenum">
              <a:rPr lang="en-US" smtClean="0"/>
              <a:pPr/>
              <a:t>13</a:t>
            </a:fld>
            <a:endParaRPr lang="en-US"/>
          </a:p>
        </p:txBody>
      </p:sp>
    </p:spTree>
    <p:extLst>
      <p:ext uri="{BB962C8B-B14F-4D97-AF65-F5344CB8AC3E}">
        <p14:creationId xmlns:p14="http://schemas.microsoft.com/office/powerpoint/2010/main" val="3854553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5" descr="bysurf2.png"/>
          <p:cNvPicPr>
            <a:picLocks noChangeAspect="1"/>
          </p:cNvPicPr>
          <p:nvPr userDrawn="1"/>
        </p:nvPicPr>
        <p:blipFill>
          <a:blip r:embed="rId3"/>
          <a:srcRect/>
          <a:stretch>
            <a:fillRect/>
          </a:stretch>
        </p:blipFill>
        <p:spPr bwMode="auto">
          <a:xfrm>
            <a:off x="476251" y="6354764"/>
            <a:ext cx="1456267" cy="274637"/>
          </a:xfrm>
          <a:prstGeom prst="rect">
            <a:avLst/>
          </a:prstGeom>
          <a:noFill/>
          <a:ln w="9525">
            <a:noFill/>
            <a:miter lim="800000"/>
            <a:headEnd/>
            <a:tailEnd/>
          </a:ln>
        </p:spPr>
      </p:pic>
      <p:pic>
        <p:nvPicPr>
          <p:cNvPr id="5" name="Picture 21" descr="logo4.png"/>
          <p:cNvPicPr>
            <a:picLocks noChangeAspect="1"/>
          </p:cNvPicPr>
          <p:nvPr userDrawn="1"/>
        </p:nvPicPr>
        <p:blipFill>
          <a:blip r:embed="rId4"/>
          <a:srcRect/>
          <a:stretch>
            <a:fillRect/>
          </a:stretch>
        </p:blipFill>
        <p:spPr bwMode="auto">
          <a:xfrm>
            <a:off x="474133" y="5745164"/>
            <a:ext cx="2937933" cy="511175"/>
          </a:xfrm>
          <a:prstGeom prst="rect">
            <a:avLst/>
          </a:prstGeom>
          <a:noFill/>
          <a:ln w="9525">
            <a:noFill/>
            <a:miter lim="800000"/>
            <a:headEnd/>
            <a:tailEnd/>
          </a:ln>
        </p:spPr>
      </p:pic>
      <p:sp>
        <p:nvSpPr>
          <p:cNvPr id="2" name="Title 1"/>
          <p:cNvSpPr>
            <a:spLocks noGrp="1"/>
          </p:cNvSpPr>
          <p:nvPr>
            <p:ph type="ctrTitle"/>
          </p:nvPr>
        </p:nvSpPr>
        <p:spPr>
          <a:xfrm>
            <a:off x="474133" y="914401"/>
            <a:ext cx="9550400" cy="1470025"/>
          </a:xfrm>
        </p:spPr>
        <p:txBody>
          <a:bodyPr anchor="b">
            <a:normAutofit/>
          </a:bodyPr>
          <a:lstStyle>
            <a:lvl1pPr>
              <a:lnSpc>
                <a:spcPts val="4400"/>
              </a:lnSpc>
              <a:defRPr sz="3600"/>
            </a:lvl1pPr>
          </a:lstStyle>
          <a:p>
            <a:r>
              <a:rPr lang="en-US"/>
              <a:t>Click to edit Master title style</a:t>
            </a:r>
            <a:endParaRPr lang="en-US" dirty="0"/>
          </a:p>
        </p:txBody>
      </p:sp>
      <p:sp>
        <p:nvSpPr>
          <p:cNvPr id="3" name="Subtitle 2"/>
          <p:cNvSpPr>
            <a:spLocks noGrp="1"/>
          </p:cNvSpPr>
          <p:nvPr>
            <p:ph type="subTitle" idx="1"/>
          </p:nvPr>
        </p:nvSpPr>
        <p:spPr>
          <a:xfrm>
            <a:off x="474133" y="2517776"/>
            <a:ext cx="8839200" cy="1139825"/>
          </a:xfrm>
        </p:spPr>
        <p:txBody>
          <a:bodyPr>
            <a:normAutofit/>
          </a:bodyPr>
          <a:lstStyle>
            <a:lvl1pPr marL="0" indent="0" algn="l">
              <a:lnSpc>
                <a:spcPts val="21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bysurf2.png"/>
          <p:cNvPicPr>
            <a:picLocks noChangeAspect="1"/>
          </p:cNvPicPr>
          <p:nvPr userDrawn="1"/>
        </p:nvPicPr>
        <p:blipFill>
          <a:blip r:embed="rId3"/>
          <a:srcRect/>
          <a:stretch>
            <a:fillRect/>
          </a:stretch>
        </p:blipFill>
        <p:spPr bwMode="auto">
          <a:xfrm>
            <a:off x="476251" y="6354764"/>
            <a:ext cx="1456267" cy="274637"/>
          </a:xfrm>
          <a:prstGeom prst="rect">
            <a:avLst/>
          </a:prstGeom>
          <a:noFill/>
          <a:ln w="9525">
            <a:noFill/>
            <a:miter lim="800000"/>
            <a:headEnd/>
            <a:tailEnd/>
          </a:ln>
        </p:spPr>
      </p:pic>
      <p:pic>
        <p:nvPicPr>
          <p:cNvPr id="5" name="Picture 10" descr="logo4.png"/>
          <p:cNvPicPr>
            <a:picLocks noChangeAspect="1"/>
          </p:cNvPicPr>
          <p:nvPr userDrawn="1"/>
        </p:nvPicPr>
        <p:blipFill>
          <a:blip r:embed="rId4"/>
          <a:srcRect/>
          <a:stretch>
            <a:fillRect/>
          </a:stretch>
        </p:blipFill>
        <p:spPr bwMode="auto">
          <a:xfrm>
            <a:off x="474133" y="5745164"/>
            <a:ext cx="2937933" cy="511175"/>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2" descr="bysurf1.png"/>
          <p:cNvPicPr>
            <a:picLocks/>
          </p:cNvPicPr>
          <p:nvPr userDrawn="1"/>
        </p:nvPicPr>
        <p:blipFill>
          <a:blip r:embed="rId3"/>
          <a:srcRect/>
          <a:stretch>
            <a:fillRect/>
          </a:stretch>
        </p:blipFill>
        <p:spPr bwMode="auto">
          <a:xfrm>
            <a:off x="476251" y="6354763"/>
            <a:ext cx="1454149" cy="273050"/>
          </a:xfrm>
          <a:prstGeom prst="rect">
            <a:avLst/>
          </a:prstGeom>
          <a:noFill/>
          <a:ln w="9525">
            <a:noFill/>
            <a:miter lim="800000"/>
            <a:headEnd/>
            <a:tailEnd/>
          </a:ln>
        </p:spPr>
      </p:pic>
      <p:pic>
        <p:nvPicPr>
          <p:cNvPr id="5" name="Picture 13" descr="logo1.tif"/>
          <p:cNvPicPr>
            <a:picLocks/>
          </p:cNvPicPr>
          <p:nvPr userDrawn="1"/>
        </p:nvPicPr>
        <p:blipFill>
          <a:blip r:embed="rId4"/>
          <a:srcRect/>
          <a:stretch>
            <a:fillRect/>
          </a:stretch>
        </p:blipFill>
        <p:spPr bwMode="auto">
          <a:xfrm>
            <a:off x="476251" y="5745163"/>
            <a:ext cx="2935816" cy="512762"/>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4800599"/>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3" descr="logo1.tif"/>
          <p:cNvPicPr>
            <a:picLocks/>
          </p:cNvPicPr>
          <p:nvPr userDrawn="1"/>
        </p:nvPicPr>
        <p:blipFill>
          <a:blip r:embed="rId3"/>
          <a:srcRect/>
          <a:stretch>
            <a:fillRect/>
          </a:stretch>
        </p:blipFill>
        <p:spPr bwMode="auto">
          <a:xfrm>
            <a:off x="9728200" y="25400"/>
            <a:ext cx="1820333" cy="317500"/>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3" descr="logo1.tif"/>
          <p:cNvPicPr>
            <a:picLocks/>
          </p:cNvPicPr>
          <p:nvPr userDrawn="1"/>
        </p:nvPicPr>
        <p:blipFill>
          <a:blip r:embed="rId3"/>
          <a:srcRect/>
          <a:stretch>
            <a:fillRect/>
          </a:stretch>
        </p:blipFill>
        <p:spPr bwMode="auto">
          <a:xfrm>
            <a:off x="620184" y="6494463"/>
            <a:ext cx="1820333" cy="317500"/>
          </a:xfrm>
          <a:prstGeom prst="rect">
            <a:avLst/>
          </a:prstGeom>
          <a:noFill/>
          <a:ln w="9525">
            <a:noFill/>
            <a:miter lim="800000"/>
            <a:headEnd/>
            <a:tailEnd/>
          </a:ln>
        </p:spPr>
      </p:pic>
      <p:sp>
        <p:nvSpPr>
          <p:cNvPr id="2" name="Title 1"/>
          <p:cNvSpPr>
            <a:spLocks noGrp="1"/>
          </p:cNvSpPr>
          <p:nvPr>
            <p:ph type="title"/>
          </p:nvPr>
        </p:nvSpPr>
        <p:spPr>
          <a:xfrm>
            <a:off x="475200" y="274638"/>
            <a:ext cx="11073600" cy="1143000"/>
          </a:xfrm>
        </p:spPr>
        <p:txBody>
          <a:bodyPr/>
          <a:lstStyle>
            <a:lvl1pPr>
              <a:defRPr>
                <a:solidFill>
                  <a:srgbClr val="00AFEA"/>
                </a:solidFill>
              </a:defRPr>
            </a:lvl1pPr>
          </a:lstStyle>
          <a:p>
            <a:r>
              <a:rPr lang="en-US"/>
              <a:t>Click to edit Master title style</a:t>
            </a:r>
            <a:endParaRPr lang="en-US" dirty="0"/>
          </a:p>
        </p:txBody>
      </p:sp>
      <p:sp>
        <p:nvSpPr>
          <p:cNvPr id="3" name="Content Placeholder 2"/>
          <p:cNvSpPr>
            <a:spLocks noGrp="1"/>
          </p:cNvSpPr>
          <p:nvPr>
            <p:ph idx="1"/>
          </p:nvPr>
        </p:nvSpPr>
        <p:spPr>
          <a:xfrm>
            <a:off x="475200" y="1600201"/>
            <a:ext cx="11073600" cy="3733800"/>
          </a:xfrm>
        </p:spPr>
        <p:txBody>
          <a:bodyPr/>
          <a:lstStyle>
            <a:lvl1pPr>
              <a:buClr>
                <a:srgbClr val="00AFEA"/>
              </a:buClr>
              <a:defRPr/>
            </a:lvl1pPr>
            <a:lvl2pPr>
              <a:buClr>
                <a:srgbClr val="00AFEA"/>
              </a:buClr>
              <a:defRPr/>
            </a:lvl2pPr>
            <a:lvl3pPr>
              <a:buClr>
                <a:srgbClr val="00AFEA"/>
              </a:buClr>
              <a:defRPr/>
            </a:lvl3pPr>
            <a:lvl4pPr>
              <a:buClr>
                <a:srgbClr val="00AFEA"/>
              </a:buClr>
              <a:defRPr/>
            </a:lvl4pPr>
            <a:lvl5pPr>
              <a:buClr>
                <a:srgbClr val="00AFEA"/>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12800" y="274638"/>
            <a:ext cx="1076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endParaRPr lang="en-US"/>
          </a:p>
        </p:txBody>
      </p:sp>
      <p:sp>
        <p:nvSpPr>
          <p:cNvPr id="1027" name="Text Placeholder 2"/>
          <p:cNvSpPr>
            <a:spLocks noGrp="1"/>
          </p:cNvSpPr>
          <p:nvPr>
            <p:ph type="body" idx="1"/>
          </p:nvPr>
        </p:nvSpPr>
        <p:spPr bwMode="auto">
          <a:xfrm>
            <a:off x="812800" y="1600200"/>
            <a:ext cx="107696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6" r:id="rId5"/>
    <p:sldLayoutId id="2147483667" r:id="rId6"/>
    <p:sldLayoutId id="2147483668" r:id="rId7"/>
  </p:sldLayoutIdLst>
  <p:transition>
    <p:cut/>
  </p:transition>
  <p:hf sldNum="0" hdr="0" ftr="0" dt="0"/>
  <p:txStyles>
    <p:titleStyle>
      <a:lvl1pPr algn="l" defTabSz="457200" rtl="0" eaLnBrk="1" fontAlgn="base" hangingPunct="1">
        <a:spcBef>
          <a:spcPct val="0"/>
        </a:spcBef>
        <a:spcAft>
          <a:spcPct val="0"/>
        </a:spcAft>
        <a:defRPr sz="4400" b="1" kern="1200">
          <a:solidFill>
            <a:schemeClr val="tx1"/>
          </a:solidFill>
          <a:latin typeface="Arial Bold"/>
          <a:ea typeface="Arial Bold" pitchFamily="34" charset="0"/>
          <a:cs typeface="Arial Bold"/>
        </a:defRPr>
      </a:lvl1pPr>
      <a:lvl2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2pPr>
      <a:lvl3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3pPr>
      <a:lvl4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4pPr>
      <a:lvl5pPr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5pPr>
      <a:lvl6pPr marL="4572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6pPr>
      <a:lvl7pPr marL="9144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7pPr>
      <a:lvl8pPr marL="13716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8pPr>
      <a:lvl9pPr marL="1828800" algn="l" defTabSz="457200" rtl="0" eaLnBrk="1" fontAlgn="base" hangingPunct="1">
        <a:spcBef>
          <a:spcPct val="0"/>
        </a:spcBef>
        <a:spcAft>
          <a:spcPct val="0"/>
        </a:spcAft>
        <a:defRPr sz="4400" b="1">
          <a:solidFill>
            <a:schemeClr val="tx1"/>
          </a:solidFill>
          <a:latin typeface="Arial Bold" pitchFamily="34" charset="0"/>
          <a:ea typeface="Arial Bold" pitchFamily="34" charset="0"/>
          <a:cs typeface="Arial Bold" pitchFamily="34" charset="0"/>
        </a:defRPr>
      </a:lvl9pPr>
    </p:titleStyle>
    <p:bodyStyle>
      <a:lvl1pPr marL="342900" indent="-342900" algn="l" defTabSz="457200" rtl="0" eaLnBrk="1" fontAlgn="base" hangingPunct="1">
        <a:spcBef>
          <a:spcPct val="20000"/>
        </a:spcBef>
        <a:spcAft>
          <a:spcPct val="0"/>
        </a:spcAft>
        <a:buClr>
          <a:srgbClr val="0092D2"/>
        </a:buClr>
        <a:buFont typeface="Arial" pitchFamily="34" charset="0"/>
        <a:buChar char="•"/>
        <a:defRPr sz="3200" b="1" kern="1200">
          <a:solidFill>
            <a:schemeClr val="tx1"/>
          </a:solidFill>
          <a:latin typeface="Arial Bold"/>
          <a:ea typeface="Arial Bold" pitchFamily="34" charset="0"/>
          <a:cs typeface="Arial Bold"/>
        </a:defRPr>
      </a:lvl1pPr>
      <a:lvl2pPr marL="742950" indent="-285750" algn="l" defTabSz="457200" rtl="0" eaLnBrk="1" fontAlgn="base" hangingPunct="1">
        <a:spcBef>
          <a:spcPct val="20000"/>
        </a:spcBef>
        <a:spcAft>
          <a:spcPct val="0"/>
        </a:spcAft>
        <a:buClr>
          <a:srgbClr val="0092D2"/>
        </a:buClr>
        <a:buFont typeface="Arial" pitchFamily="34" charset="0"/>
        <a:buChar char="–"/>
        <a:defRPr sz="2800" b="1" kern="1200">
          <a:solidFill>
            <a:schemeClr val="tx1"/>
          </a:solidFill>
          <a:latin typeface="Arial Bold"/>
          <a:ea typeface="Arial Bold" pitchFamily="34" charset="0"/>
          <a:cs typeface="Arial Bold"/>
        </a:defRPr>
      </a:lvl2pPr>
      <a:lvl3pPr marL="1143000" indent="-228600" algn="l" defTabSz="457200" rtl="0" eaLnBrk="1" fontAlgn="base" hangingPunct="1">
        <a:spcBef>
          <a:spcPct val="20000"/>
        </a:spcBef>
        <a:spcAft>
          <a:spcPct val="0"/>
        </a:spcAft>
        <a:buClr>
          <a:srgbClr val="0092D2"/>
        </a:buClr>
        <a:buFont typeface="Arial" pitchFamily="34" charset="0"/>
        <a:buChar char="•"/>
        <a:defRPr sz="2400" b="1" kern="1200">
          <a:solidFill>
            <a:schemeClr val="tx1"/>
          </a:solidFill>
          <a:latin typeface="Arial Bold"/>
          <a:ea typeface="Arial Bold" pitchFamily="34" charset="0"/>
          <a:cs typeface="Arial Bold"/>
        </a:defRPr>
      </a:lvl3pPr>
      <a:lvl4pPr marL="1600200" indent="-228600" algn="l" defTabSz="457200" rtl="0" eaLnBrk="1" fontAlgn="base" hangingPunct="1">
        <a:spcBef>
          <a:spcPct val="20000"/>
        </a:spcBef>
        <a:spcAft>
          <a:spcPct val="0"/>
        </a:spcAft>
        <a:buClr>
          <a:srgbClr val="0092D2"/>
        </a:buClr>
        <a:buFont typeface="Arial" pitchFamily="34" charset="0"/>
        <a:buChar char="–"/>
        <a:defRPr sz="2000" b="1" kern="1200">
          <a:solidFill>
            <a:schemeClr val="tx1"/>
          </a:solidFill>
          <a:latin typeface="Arial Bold"/>
          <a:ea typeface="Arial Bold" pitchFamily="34" charset="0"/>
          <a:cs typeface="Arial Bold"/>
        </a:defRPr>
      </a:lvl4pPr>
      <a:lvl5pPr marL="2057400" indent="-228600" algn="l" defTabSz="457200" rtl="0" eaLnBrk="1" fontAlgn="base" hangingPunct="1">
        <a:spcBef>
          <a:spcPct val="20000"/>
        </a:spcBef>
        <a:spcAft>
          <a:spcPct val="0"/>
        </a:spcAft>
        <a:buClr>
          <a:srgbClr val="0092D2"/>
        </a:buClr>
        <a:buFont typeface="Arial" pitchFamily="34" charset="0"/>
        <a:buChar char="»"/>
        <a:defRPr sz="2000" b="1" kern="1200">
          <a:solidFill>
            <a:schemeClr val="tx1"/>
          </a:solidFill>
          <a:latin typeface="Arial Bold"/>
          <a:ea typeface="Arial Bold" pitchFamily="34" charset="0"/>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henology"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github.com/phenology/hsr-phenological-modelling" TargetMode="External"/><Relationship Id="rId5" Type="http://schemas.openxmlformats.org/officeDocument/2006/relationships/hyperlink" Target="https://github.com/phenology/infrastructure" TargetMode="External"/><Relationship Id="rId4" Type="http://schemas.openxmlformats.org/officeDocument/2006/relationships/hyperlink" Target="https://github.com/nlesc-sherlock/emm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aboutinterviews.com/5-questions-to-not-ask-in-a-job-interview/" TargetMode="External"/><Relationship Id="rId1" Type="http://schemas.openxmlformats.org/officeDocument/2006/relationships/slideLayout" Target="../slideLayouts/slideLayout6.xml"/><Relationship Id="rId5" Type="http://schemas.openxmlformats.org/officeDocument/2006/relationships/image" Target="../media/image31.jp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itc.nl/Pub/News-overview/2016/in2016-march/Its-spring-time!-Or-isnt-it.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eoserver.itc.nl/greenwav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ta.cr.usgs.gov/avhrr_phe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ctrTitle"/>
          </p:nvPr>
        </p:nvSpPr>
        <p:spPr>
          <a:xfrm>
            <a:off x="474133" y="1052736"/>
            <a:ext cx="9550400" cy="1470025"/>
          </a:xfrm>
        </p:spPr>
        <p:txBody>
          <a:bodyPr>
            <a:normAutofit fontScale="90000"/>
          </a:bodyPr>
          <a:lstStyle/>
          <a:p>
            <a:pPr algn="ctr"/>
            <a:r>
              <a:rPr lang="en-US" sz="4000" b="0" dirty="0"/>
              <a:t>Exploring vegetation phenology at continental scales: </a:t>
            </a:r>
            <a:br>
              <a:rPr lang="en-US" sz="4000" b="0" dirty="0"/>
            </a:br>
            <a:r>
              <a:rPr lang="en-US" sz="2200" b="0" dirty="0"/>
              <a:t>linking temperature-based indices and land surface phenological metrics</a:t>
            </a:r>
            <a:endParaRPr lang="nl-NL" sz="2200" dirty="0">
              <a:latin typeface="Arial Bold" pitchFamily="34" charset="0"/>
              <a:cs typeface="Arial Bold" pitchFamily="34" charset="0"/>
            </a:endParaRPr>
          </a:p>
        </p:txBody>
      </p:sp>
      <p:sp>
        <p:nvSpPr>
          <p:cNvPr id="8195" name="Ondertitel 5"/>
          <p:cNvSpPr>
            <a:spLocks noGrp="1"/>
          </p:cNvSpPr>
          <p:nvPr>
            <p:ph type="subTitle" idx="1"/>
          </p:nvPr>
        </p:nvSpPr>
        <p:spPr>
          <a:xfrm>
            <a:off x="474133" y="2348880"/>
            <a:ext cx="8839200" cy="1139825"/>
          </a:xfrm>
        </p:spPr>
        <p:txBody>
          <a:bodyPr>
            <a:normAutofit fontScale="25000" lnSpcReduction="20000"/>
          </a:bodyPr>
          <a:lstStyle/>
          <a:p>
            <a:pPr>
              <a:lnSpc>
                <a:spcPct val="120000"/>
              </a:lnSpc>
              <a:spcBef>
                <a:spcPts val="600"/>
              </a:spcBef>
            </a:pPr>
            <a:endParaRPr lang="en-US" sz="7100" b="0" dirty="0"/>
          </a:p>
          <a:p>
            <a:pPr>
              <a:lnSpc>
                <a:spcPct val="120000"/>
              </a:lnSpc>
              <a:spcBef>
                <a:spcPts val="600"/>
              </a:spcBef>
            </a:pPr>
            <a:endParaRPr lang="en-US" sz="7100" b="0" dirty="0"/>
          </a:p>
          <a:p>
            <a:pPr>
              <a:lnSpc>
                <a:spcPct val="120000"/>
              </a:lnSpc>
              <a:spcBef>
                <a:spcPts val="600"/>
              </a:spcBef>
            </a:pPr>
            <a:endParaRPr lang="en-US" sz="7100" b="0" dirty="0"/>
          </a:p>
          <a:p>
            <a:pPr>
              <a:lnSpc>
                <a:spcPct val="120000"/>
              </a:lnSpc>
              <a:spcBef>
                <a:spcPts val="600"/>
              </a:spcBef>
            </a:pPr>
            <a:endParaRPr lang="en-US" sz="7100" b="0" dirty="0"/>
          </a:p>
          <a:p>
            <a:pPr>
              <a:lnSpc>
                <a:spcPct val="120000"/>
              </a:lnSpc>
              <a:spcBef>
                <a:spcPts val="600"/>
              </a:spcBef>
            </a:pPr>
            <a:r>
              <a:rPr lang="en-US" sz="11200" b="0" dirty="0"/>
              <a:t>Romulo Goncalves</a:t>
            </a:r>
            <a:endParaRPr lang="en-US" sz="9600" dirty="0">
              <a:latin typeface="Arial Bold" pitchFamily="34" charset="0"/>
              <a:cs typeface="Arial Bold" pitchFamily="34" charset="0"/>
            </a:endParaRPr>
          </a:p>
          <a:p>
            <a:pPr>
              <a:lnSpc>
                <a:spcPts val="2875"/>
              </a:lnSpc>
              <a:spcBef>
                <a:spcPts val="600"/>
              </a:spcBef>
            </a:pPr>
            <a:r>
              <a:rPr lang="en-US" sz="8000" dirty="0">
                <a:solidFill>
                  <a:schemeClr val="tx1"/>
                </a:solidFill>
                <a:latin typeface="Arial Bold" pitchFamily="34" charset="0"/>
                <a:cs typeface="Arial Bold" pitchFamily="34" charset="0"/>
              </a:rPr>
              <a:t>Alliance Project with ITC – University of Twente</a:t>
            </a:r>
          </a:p>
          <a:p>
            <a:pPr>
              <a:lnSpc>
                <a:spcPts val="2875"/>
              </a:lnSpc>
              <a:spcBef>
                <a:spcPts val="600"/>
              </a:spcBef>
            </a:pPr>
            <a:endParaRPr lang="nl-NL" sz="2000" dirty="0">
              <a:latin typeface="Arial Bold" pitchFamily="34" charset="0"/>
              <a:cs typeface="Arial Bold" pitchFamily="34" charset="0"/>
            </a:endParaRPr>
          </a:p>
          <a:p>
            <a:pPr eaLnBrk="1" hangingPunct="1">
              <a:lnSpc>
                <a:spcPct val="120000"/>
              </a:lnSpc>
              <a:spcBef>
                <a:spcPct val="0"/>
              </a:spcBef>
            </a:pPr>
            <a:endParaRPr lang="nl-NL" sz="1400" dirty="0">
              <a:latin typeface="Arial Bold" pitchFamily="34" charset="0"/>
              <a:cs typeface="Arial Bold" pitchFamily="34" charset="0"/>
            </a:endParaRPr>
          </a:p>
          <a:p>
            <a:pPr algn="ctr" eaLnBrk="1" hangingPunct="1"/>
            <a:endParaRPr lang="nl-NL" sz="2800" dirty="0">
              <a:latin typeface="Arial Bold" pitchFamily="34" charset="0"/>
              <a:cs typeface="Arial Bold" pitchFamily="34" charset="0"/>
            </a:endParaRPr>
          </a:p>
        </p:txBody>
      </p:sp>
      <p:sp>
        <p:nvSpPr>
          <p:cNvPr id="7" name="Rechthoek 6"/>
          <p:cNvSpPr/>
          <p:nvPr/>
        </p:nvSpPr>
        <p:spPr>
          <a:xfrm>
            <a:off x="2895600" y="6337300"/>
            <a:ext cx="1600200" cy="355600"/>
          </a:xfrm>
          <a:prstGeom prst="rect">
            <a:avLst/>
          </a:prstGeom>
          <a:solidFill>
            <a:srgbClr val="00AF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nl-NL" dirty="0">
              <a:solidFill>
                <a:srgbClr val="FFFFFF"/>
              </a:solidFill>
            </a:endParaRPr>
          </a:p>
        </p:txBody>
      </p:sp>
      <p:sp>
        <p:nvSpPr>
          <p:cNvPr id="8197" name="Text Box 20"/>
          <p:cNvSpPr txBox="1">
            <a:spLocks noChangeArrowheads="1"/>
          </p:cNvSpPr>
          <p:nvPr/>
        </p:nvSpPr>
        <p:spPr bwMode="gray">
          <a:xfrm>
            <a:off x="8667750" y="5780088"/>
            <a:ext cx="1549400" cy="677100"/>
          </a:xfrm>
          <a:prstGeom prst="rect">
            <a:avLst/>
          </a:prstGeom>
          <a:solidFill>
            <a:srgbClr val="00AFEA"/>
          </a:solidFill>
          <a:ln w="9525" algn="ctr">
            <a:noFill/>
            <a:miter lim="800000"/>
            <a:headEnd/>
            <a:tailEnd/>
          </a:ln>
        </p:spPr>
        <p:txBody>
          <a:bodyPr lIns="91430" tIns="45716" rIns="45716" bIns="45716">
            <a:spAutoFit/>
          </a:bodyPr>
          <a:lstStyle/>
          <a:p>
            <a:endParaRPr lang="en-US" dirty="0">
              <a:solidFill>
                <a:schemeClr val="bg1"/>
              </a:solidFill>
              <a:cs typeface="Arial" charset="0"/>
            </a:endParaRPr>
          </a:p>
          <a:p>
            <a:pPr lvl="1">
              <a:buFontTx/>
              <a:buChar char="•"/>
            </a:pPr>
            <a:endParaRPr lang="en-US" sz="2000" dirty="0">
              <a:solidFill>
                <a:schemeClr val="bg1"/>
              </a:solidFill>
              <a:cs typeface="Arial" charset="0"/>
            </a:endParaRPr>
          </a:p>
        </p:txBody>
      </p:sp>
      <p:pic>
        <p:nvPicPr>
          <p:cNvPr id="4" name="Picture 3"/>
          <p:cNvPicPr>
            <a:picLocks noChangeAspect="1"/>
          </p:cNvPicPr>
          <p:nvPr/>
        </p:nvPicPr>
        <p:blipFill>
          <a:blip r:embed="rId3"/>
          <a:stretch>
            <a:fillRect/>
          </a:stretch>
        </p:blipFill>
        <p:spPr>
          <a:xfrm>
            <a:off x="10262760" y="5571662"/>
            <a:ext cx="1384548" cy="1268760"/>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3371-5ED4-4491-96BE-C90EB291B1D4}"/>
              </a:ext>
            </a:extLst>
          </p:cNvPr>
          <p:cNvSpPr>
            <a:spLocks noGrp="1"/>
          </p:cNvSpPr>
          <p:nvPr>
            <p:ph type="title"/>
          </p:nvPr>
        </p:nvSpPr>
        <p:spPr/>
        <p:txBody>
          <a:bodyPr/>
          <a:lstStyle/>
          <a:p>
            <a:r>
              <a:rPr lang="en-US" dirty="0" err="1"/>
              <a:t>Kmeans</a:t>
            </a:r>
            <a:r>
              <a:rPr lang="en-US" dirty="0"/>
              <a:t>-Clustering</a:t>
            </a:r>
          </a:p>
        </p:txBody>
      </p:sp>
      <p:sp>
        <p:nvSpPr>
          <p:cNvPr id="3" name="Content Placeholder 2">
            <a:extLst>
              <a:ext uri="{FF2B5EF4-FFF2-40B4-BE49-F238E27FC236}">
                <a16:creationId xmlns:a16="http://schemas.microsoft.com/office/drawing/2014/main" id="{3330DAB4-171E-4D10-B1C3-3ED5973ACBEF}"/>
              </a:ext>
            </a:extLst>
          </p:cNvPr>
          <p:cNvSpPr>
            <a:spLocks noGrp="1"/>
          </p:cNvSpPr>
          <p:nvPr>
            <p:ph idx="1"/>
          </p:nvPr>
        </p:nvSpPr>
        <p:spPr>
          <a:xfrm>
            <a:off x="475200" y="1600201"/>
            <a:ext cx="11073600" cy="1108719"/>
          </a:xfrm>
        </p:spPr>
        <p:txBody>
          <a:bodyPr/>
          <a:lstStyle/>
          <a:p>
            <a:r>
              <a:rPr lang="en-US" sz="2800" dirty="0"/>
              <a:t>Clustering maps for the Bloom indices (k=70) and the SOS metric (k=100) </a:t>
            </a:r>
          </a:p>
        </p:txBody>
      </p:sp>
      <p:pic>
        <p:nvPicPr>
          <p:cNvPr id="4" name="Content Placeholder 4">
            <a:extLst>
              <a:ext uri="{FF2B5EF4-FFF2-40B4-BE49-F238E27FC236}">
                <a16:creationId xmlns:a16="http://schemas.microsoft.com/office/drawing/2014/main" id="{B7F44D0A-0E16-4965-A975-62382FFD67AA}"/>
              </a:ext>
            </a:extLst>
          </p:cNvPr>
          <p:cNvPicPr>
            <a:picLocks noChangeAspect="1"/>
          </p:cNvPicPr>
          <p:nvPr/>
        </p:nvPicPr>
        <p:blipFill rotWithShape="1">
          <a:blip r:embed="rId3"/>
          <a:srcRect l="10376" t="21417" r="7766" b="7871"/>
          <a:stretch/>
        </p:blipFill>
        <p:spPr bwMode="auto">
          <a:xfrm>
            <a:off x="479376" y="3068960"/>
            <a:ext cx="5112569" cy="3312368"/>
          </a:xfrm>
          <a:prstGeom prst="rect">
            <a:avLst/>
          </a:prstGeom>
          <a:noFill/>
          <a:ln w="9525">
            <a:noFill/>
            <a:miter lim="800000"/>
            <a:headEnd/>
            <a:tailEnd/>
          </a:ln>
        </p:spPr>
      </p:pic>
      <p:pic>
        <p:nvPicPr>
          <p:cNvPr id="5" name="Picture 4">
            <a:extLst>
              <a:ext uri="{FF2B5EF4-FFF2-40B4-BE49-F238E27FC236}">
                <a16:creationId xmlns:a16="http://schemas.microsoft.com/office/drawing/2014/main" id="{AF6D4DEC-4D04-4C42-89D7-DFE00714877B}"/>
              </a:ext>
            </a:extLst>
          </p:cNvPr>
          <p:cNvPicPr>
            <a:picLocks noChangeAspect="1"/>
          </p:cNvPicPr>
          <p:nvPr/>
        </p:nvPicPr>
        <p:blipFill rotWithShape="1">
          <a:blip r:embed="rId4"/>
          <a:srcRect l="10321" t="19468" r="7496" b="6980"/>
          <a:stretch/>
        </p:blipFill>
        <p:spPr>
          <a:xfrm>
            <a:off x="6286131" y="2996952"/>
            <a:ext cx="5256584" cy="3381807"/>
          </a:xfrm>
          <a:prstGeom prst="rect">
            <a:avLst/>
          </a:prstGeom>
        </p:spPr>
      </p:pic>
    </p:spTree>
    <p:extLst>
      <p:ext uri="{BB962C8B-B14F-4D97-AF65-F5344CB8AC3E}">
        <p14:creationId xmlns:p14="http://schemas.microsoft.com/office/powerpoint/2010/main" val="181281101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91C0-E7D2-4FD0-9B23-72DC06CEAD4E}"/>
              </a:ext>
            </a:extLst>
          </p:cNvPr>
          <p:cNvSpPr>
            <a:spLocks noGrp="1"/>
          </p:cNvSpPr>
          <p:nvPr>
            <p:ph type="title"/>
          </p:nvPr>
        </p:nvSpPr>
        <p:spPr/>
        <p:txBody>
          <a:bodyPr/>
          <a:lstStyle/>
          <a:p>
            <a:r>
              <a:rPr lang="en-US" dirty="0"/>
              <a:t>Enable-Science</a:t>
            </a:r>
          </a:p>
        </p:txBody>
      </p:sp>
      <p:sp>
        <p:nvSpPr>
          <p:cNvPr id="8" name="Content Placeholder 7">
            <a:extLst>
              <a:ext uri="{FF2B5EF4-FFF2-40B4-BE49-F238E27FC236}">
                <a16:creationId xmlns:a16="http://schemas.microsoft.com/office/drawing/2014/main" id="{9D7E45D5-E002-4FEF-B5BE-43C6E13CE08D}"/>
              </a:ext>
            </a:extLst>
          </p:cNvPr>
          <p:cNvSpPr>
            <a:spLocks noGrp="1"/>
          </p:cNvSpPr>
          <p:nvPr>
            <p:ph idx="1"/>
          </p:nvPr>
        </p:nvSpPr>
        <p:spPr>
          <a:xfrm>
            <a:off x="475200" y="1600201"/>
            <a:ext cx="11073600" cy="2404863"/>
          </a:xfrm>
        </p:spPr>
        <p:txBody>
          <a:bodyPr/>
          <a:lstStyle/>
          <a:p>
            <a:r>
              <a:rPr lang="en-US" dirty="0"/>
              <a:t>Identify regions with similar phenology</a:t>
            </a:r>
          </a:p>
          <a:p>
            <a:endParaRPr lang="en-US" dirty="0"/>
          </a:p>
          <a:p>
            <a:r>
              <a:rPr lang="en-US" dirty="0"/>
              <a:t>Study the correlation between the phenological products</a:t>
            </a:r>
          </a:p>
        </p:txBody>
      </p:sp>
    </p:spTree>
    <p:extLst>
      <p:ext uri="{BB962C8B-B14F-4D97-AF65-F5344CB8AC3E}">
        <p14:creationId xmlns:p14="http://schemas.microsoft.com/office/powerpoint/2010/main" val="3105240434"/>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9943-37C5-4044-9617-FD4E40FD639F}"/>
              </a:ext>
            </a:extLst>
          </p:cNvPr>
          <p:cNvSpPr>
            <a:spLocks noGrp="1"/>
          </p:cNvSpPr>
          <p:nvPr>
            <p:ph type="title"/>
          </p:nvPr>
        </p:nvSpPr>
        <p:spPr/>
        <p:txBody>
          <a:bodyPr/>
          <a:lstStyle/>
          <a:p>
            <a:r>
              <a:rPr lang="en-US" sz="3600" dirty="0"/>
              <a:t>Correlation between the phenological products</a:t>
            </a:r>
          </a:p>
        </p:txBody>
      </p:sp>
      <p:sp>
        <p:nvSpPr>
          <p:cNvPr id="3" name="Content Placeholder 2">
            <a:extLst>
              <a:ext uri="{FF2B5EF4-FFF2-40B4-BE49-F238E27FC236}">
                <a16:creationId xmlns:a16="http://schemas.microsoft.com/office/drawing/2014/main" id="{20BAC233-FE09-4C2C-A07D-60F6B03D2E9D}"/>
              </a:ext>
            </a:extLst>
          </p:cNvPr>
          <p:cNvSpPr>
            <a:spLocks noGrp="1"/>
          </p:cNvSpPr>
          <p:nvPr>
            <p:ph idx="1"/>
          </p:nvPr>
        </p:nvSpPr>
        <p:spPr>
          <a:xfrm>
            <a:off x="475200" y="1600200"/>
            <a:ext cx="5188752" cy="4173083"/>
          </a:xfrm>
        </p:spPr>
        <p:txBody>
          <a:bodyPr/>
          <a:lstStyle/>
          <a:p>
            <a:pPr lvl="4"/>
            <a:endParaRPr lang="en-US" dirty="0"/>
          </a:p>
          <a:p>
            <a:pPr lvl="4"/>
            <a:endParaRPr lang="en-US" dirty="0"/>
          </a:p>
          <a:p>
            <a:pPr lvl="1"/>
            <a:r>
              <a:rPr lang="en-US" sz="2400" dirty="0"/>
              <a:t>the Leaf index and SOS</a:t>
            </a:r>
          </a:p>
          <a:p>
            <a:pPr lvl="1"/>
            <a:endParaRPr lang="en-US" dirty="0"/>
          </a:p>
          <a:p>
            <a:pPr lvl="1"/>
            <a:endParaRPr lang="en-US" dirty="0"/>
          </a:p>
          <a:p>
            <a:pPr lvl="1"/>
            <a:endParaRPr lang="en-US" dirty="0"/>
          </a:p>
          <a:p>
            <a:pPr lvl="1"/>
            <a:endParaRPr lang="en-US" sz="2400" dirty="0"/>
          </a:p>
          <a:p>
            <a:pPr lvl="1"/>
            <a:r>
              <a:rPr lang="en-US" sz="2400" dirty="0"/>
              <a:t>the Bloom index and SOS</a:t>
            </a:r>
          </a:p>
          <a:p>
            <a:endParaRPr lang="en-US" dirty="0"/>
          </a:p>
        </p:txBody>
      </p:sp>
      <p:pic>
        <p:nvPicPr>
          <p:cNvPr id="4" name="Content Placeholder 4">
            <a:extLst>
              <a:ext uri="{FF2B5EF4-FFF2-40B4-BE49-F238E27FC236}">
                <a16:creationId xmlns:a16="http://schemas.microsoft.com/office/drawing/2014/main" id="{5BE0D511-271D-4485-9BA9-AF0CCE76EB52}"/>
              </a:ext>
            </a:extLst>
          </p:cNvPr>
          <p:cNvPicPr>
            <a:picLocks noChangeAspect="1"/>
          </p:cNvPicPr>
          <p:nvPr/>
        </p:nvPicPr>
        <p:blipFill rotWithShape="1">
          <a:blip r:embed="rId3"/>
          <a:srcRect l="17819" t="9783" r="1469" b="9154"/>
          <a:stretch/>
        </p:blipFill>
        <p:spPr bwMode="auto">
          <a:xfrm>
            <a:off x="5519937" y="1556792"/>
            <a:ext cx="6028864" cy="4709120"/>
          </a:xfrm>
          <a:prstGeom prst="rect">
            <a:avLst/>
          </a:prstGeom>
          <a:noFill/>
          <a:ln w="9525">
            <a:noFill/>
            <a:miter lim="800000"/>
            <a:headEnd/>
            <a:tailEnd/>
          </a:ln>
        </p:spPr>
      </p:pic>
    </p:spTree>
    <p:extLst>
      <p:ext uri="{BB962C8B-B14F-4D97-AF65-F5344CB8AC3E}">
        <p14:creationId xmlns:p14="http://schemas.microsoft.com/office/powerpoint/2010/main" val="35089196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91C0-E7D2-4FD0-9B23-72DC06CEAD4E}"/>
              </a:ext>
            </a:extLst>
          </p:cNvPr>
          <p:cNvSpPr>
            <a:spLocks noGrp="1"/>
          </p:cNvSpPr>
          <p:nvPr>
            <p:ph type="title"/>
          </p:nvPr>
        </p:nvSpPr>
        <p:spPr/>
        <p:txBody>
          <a:bodyPr/>
          <a:lstStyle/>
          <a:p>
            <a:r>
              <a:rPr lang="en-US" dirty="0"/>
              <a:t>Enhance-Science</a:t>
            </a:r>
          </a:p>
        </p:txBody>
      </p:sp>
      <p:sp>
        <p:nvSpPr>
          <p:cNvPr id="8" name="Content Placeholder 7">
            <a:extLst>
              <a:ext uri="{FF2B5EF4-FFF2-40B4-BE49-F238E27FC236}">
                <a16:creationId xmlns:a16="http://schemas.microsoft.com/office/drawing/2014/main" id="{9D7E45D5-E002-4FEF-B5BE-43C6E13CE08D}"/>
              </a:ext>
            </a:extLst>
          </p:cNvPr>
          <p:cNvSpPr>
            <a:spLocks noGrp="1"/>
          </p:cNvSpPr>
          <p:nvPr>
            <p:ph idx="1"/>
          </p:nvPr>
        </p:nvSpPr>
        <p:spPr/>
        <p:txBody>
          <a:bodyPr/>
          <a:lstStyle/>
          <a:p>
            <a:r>
              <a:rPr lang="en-US" dirty="0"/>
              <a:t>Identify regions with similar phenology</a:t>
            </a:r>
          </a:p>
          <a:p>
            <a:endParaRPr lang="en-US" dirty="0"/>
          </a:p>
          <a:p>
            <a:r>
              <a:rPr lang="en-US" dirty="0"/>
              <a:t>Study the correlation between the phenological products</a:t>
            </a:r>
          </a:p>
          <a:p>
            <a:endParaRPr lang="en-US" dirty="0"/>
          </a:p>
          <a:p>
            <a:r>
              <a:rPr lang="en-US" dirty="0"/>
              <a:t>Co-clustering </a:t>
            </a:r>
          </a:p>
          <a:p>
            <a:endParaRPr lang="en-US" dirty="0"/>
          </a:p>
          <a:p>
            <a:r>
              <a:rPr lang="en-US" dirty="0"/>
              <a:t>Principal component analysis</a:t>
            </a:r>
          </a:p>
        </p:txBody>
      </p:sp>
    </p:spTree>
    <p:extLst>
      <p:ext uri="{BB962C8B-B14F-4D97-AF65-F5344CB8AC3E}">
        <p14:creationId xmlns:p14="http://schemas.microsoft.com/office/powerpoint/2010/main" val="171499061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us at</a:t>
            </a:r>
          </a:p>
        </p:txBody>
      </p:sp>
      <p:sp>
        <p:nvSpPr>
          <p:cNvPr id="3" name="Content Placeholder 2"/>
          <p:cNvSpPr>
            <a:spLocks noGrp="1"/>
          </p:cNvSpPr>
          <p:nvPr>
            <p:ph idx="1"/>
          </p:nvPr>
        </p:nvSpPr>
        <p:spPr>
          <a:xfrm>
            <a:off x="475200" y="1600200"/>
            <a:ext cx="11073600" cy="4709119"/>
          </a:xfrm>
        </p:spPr>
        <p:txBody>
          <a:bodyPr/>
          <a:lstStyle/>
          <a:p>
            <a:r>
              <a:rPr lang="en-US" sz="2600" dirty="0"/>
              <a:t>High spatial resolution phenological modelling at continental scales: </a:t>
            </a:r>
            <a:r>
              <a:rPr lang="en-US" sz="2200" dirty="0">
                <a:hlinkClick r:id="rId3"/>
              </a:rPr>
              <a:t>https://github.com/phenology</a:t>
            </a:r>
            <a:r>
              <a:rPr lang="en-US" sz="2200" dirty="0"/>
              <a:t> </a:t>
            </a:r>
          </a:p>
          <a:p>
            <a:pPr lvl="3"/>
            <a:endParaRPr lang="en-US" dirty="0">
              <a:hlinkClick r:id="rId4"/>
            </a:endParaRPr>
          </a:p>
          <a:p>
            <a:pPr lvl="1"/>
            <a:r>
              <a:rPr lang="en-US" dirty="0">
                <a:hlinkClick r:id="rId5"/>
              </a:rPr>
              <a:t>Infra-structure</a:t>
            </a:r>
            <a:endParaRPr lang="en-US" dirty="0"/>
          </a:p>
          <a:p>
            <a:pPr lvl="1"/>
            <a:endParaRPr lang="en-US" dirty="0"/>
          </a:p>
          <a:p>
            <a:pPr lvl="1"/>
            <a:r>
              <a:rPr lang="en-US" dirty="0">
                <a:hlinkClick r:id="rId6"/>
              </a:rPr>
              <a:t>hsr-phenological-modelling</a:t>
            </a:r>
            <a:endParaRPr lang="en-US" dirty="0">
              <a:hlinkClick r:id="rId4"/>
            </a:endParaRPr>
          </a:p>
          <a:p>
            <a:endParaRPr lang="en-US" dirty="0"/>
          </a:p>
          <a:p>
            <a:endParaRPr lang="en-US" dirty="0"/>
          </a:p>
          <a:p>
            <a:pPr lvl="2"/>
            <a:endParaRPr lang="en-US" dirty="0"/>
          </a:p>
          <a:p>
            <a:pPr lvl="2"/>
            <a:endParaRPr lang="en-US" dirty="0"/>
          </a:p>
        </p:txBody>
      </p:sp>
    </p:spTree>
    <p:extLst>
      <p:ext uri="{BB962C8B-B14F-4D97-AF65-F5344CB8AC3E}">
        <p14:creationId xmlns:p14="http://schemas.microsoft.com/office/powerpoint/2010/main" val="389063264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TextBox 3"/>
          <p:cNvSpPr txBox="1"/>
          <p:nvPr/>
        </p:nvSpPr>
        <p:spPr>
          <a:xfrm>
            <a:off x="1523248" y="6581002"/>
            <a:ext cx="8662352" cy="276999"/>
          </a:xfrm>
          <a:prstGeom prst="rect">
            <a:avLst/>
          </a:prstGeom>
          <a:noFill/>
        </p:spPr>
        <p:txBody>
          <a:bodyPr wrap="square" rtlCol="0">
            <a:spAutoFit/>
          </a:bodyPr>
          <a:lstStyle/>
          <a:p>
            <a:r>
              <a:rPr lang="en-US" sz="1200" dirty="0"/>
              <a:t>Image from: </a:t>
            </a:r>
            <a:r>
              <a:rPr lang="en-US" sz="1200" dirty="0">
                <a:hlinkClick r:id="rId2"/>
              </a:rPr>
              <a:t>http://aboutinterviews.com/5-questions-to-not-ask-in-a-job-interview/</a:t>
            </a:r>
            <a:r>
              <a:rPr lang="en-US" sz="1200" dirty="0"/>
              <a:t> </a:t>
            </a:r>
          </a:p>
        </p:txBody>
      </p:sp>
      <p:pic>
        <p:nvPicPr>
          <p:cNvPr id="2050" name="Picture 2" descr="http://aboutinterviews.com/wp-content/uploads/2014/09/interview-questions-to-as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5" y="2132857"/>
            <a:ext cx="4954121" cy="32525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4"/>
          <a:srcRect l="5264" b="5264"/>
          <a:stretch/>
        </p:blipFill>
        <p:spPr>
          <a:xfrm>
            <a:off x="6168008" y="17483"/>
            <a:ext cx="3312368" cy="2300256"/>
          </a:xfrm>
          <a:prstGeom prst="rect">
            <a:avLst/>
          </a:prstGeom>
        </p:spPr>
      </p:pic>
      <p:sp>
        <p:nvSpPr>
          <p:cNvPr id="7" name="Oval 6"/>
          <p:cNvSpPr/>
          <p:nvPr/>
        </p:nvSpPr>
        <p:spPr>
          <a:xfrm>
            <a:off x="7032105" y="479104"/>
            <a:ext cx="1512167" cy="1296144"/>
          </a:xfrm>
          <a:prstGeom prst="ellipse">
            <a:avLst/>
          </a:prstGeom>
          <a:blipFill>
            <a:blip r:embed="rId5"/>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96121"/>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Phenology</a:t>
            </a:r>
          </a:p>
        </p:txBody>
      </p:sp>
      <p:sp>
        <p:nvSpPr>
          <p:cNvPr id="3" name="Content Placeholder 2"/>
          <p:cNvSpPr>
            <a:spLocks noGrp="1"/>
          </p:cNvSpPr>
          <p:nvPr>
            <p:ph idx="1"/>
          </p:nvPr>
        </p:nvSpPr>
        <p:spPr>
          <a:xfrm>
            <a:off x="475200" y="1600200"/>
            <a:ext cx="11073600" cy="4997152"/>
          </a:xfrm>
        </p:spPr>
        <p:txBody>
          <a:bodyPr>
            <a:normAutofit fontScale="70000" lnSpcReduction="20000"/>
          </a:bodyPr>
          <a:lstStyle/>
          <a:p>
            <a:r>
              <a:rPr lang="en-US" dirty="0"/>
              <a:t>“</a:t>
            </a:r>
            <a:r>
              <a:rPr lang="en-US" b="0" i="1" dirty="0"/>
              <a:t>Phenology is the science that studies recurring biological events such as leaﬁng and blooming as well as their variations in space and time</a:t>
            </a:r>
            <a:r>
              <a:rPr lang="en-US" dirty="0"/>
              <a:t>”.</a:t>
            </a:r>
          </a:p>
          <a:p>
            <a:endParaRPr lang="en-US" dirty="0"/>
          </a:p>
          <a:p>
            <a:r>
              <a:rPr lang="en-US" dirty="0"/>
              <a:t>Understanding this </a:t>
            </a:r>
            <a:r>
              <a:rPr lang="en-US" dirty="0" err="1"/>
              <a:t>Phenological</a:t>
            </a:r>
            <a:r>
              <a:rPr lang="en-US" dirty="0"/>
              <a:t> variability is critical to quantify the impact of climate change on the global biogeochemical cycles.</a:t>
            </a:r>
          </a:p>
          <a:p>
            <a:pPr lvl="1"/>
            <a:r>
              <a:rPr lang="en-US" dirty="0"/>
              <a:t>e.g. changes in the carbon and water cycles</a:t>
            </a:r>
          </a:p>
          <a:p>
            <a:endParaRPr lang="en-US" dirty="0"/>
          </a:p>
          <a:p>
            <a:pPr lvl="1"/>
            <a:r>
              <a:rPr lang="en-US" dirty="0"/>
              <a:t>To manage natural resources </a:t>
            </a:r>
          </a:p>
          <a:p>
            <a:pPr lvl="2"/>
            <a:r>
              <a:rPr lang="en-US" dirty="0"/>
              <a:t>e.g. timing of animal migration</a:t>
            </a:r>
          </a:p>
          <a:p>
            <a:endParaRPr lang="en-US" dirty="0"/>
          </a:p>
          <a:p>
            <a:pPr lvl="1"/>
            <a:r>
              <a:rPr lang="en-US" dirty="0"/>
              <a:t>Food production </a:t>
            </a:r>
          </a:p>
          <a:p>
            <a:pPr lvl="2"/>
            <a:r>
              <a:rPr lang="en-US" dirty="0"/>
              <a:t>e.g. timing of agricultural activities</a:t>
            </a:r>
          </a:p>
          <a:p>
            <a:pPr lvl="1"/>
            <a:endParaRPr lang="en-US" dirty="0"/>
          </a:p>
          <a:p>
            <a:pPr lvl="1"/>
            <a:r>
              <a:rPr lang="en-US" dirty="0"/>
              <a:t>Public health</a:t>
            </a:r>
          </a:p>
          <a:p>
            <a:pPr lvl="2"/>
            <a:r>
              <a:rPr lang="en-US" dirty="0"/>
              <a:t>e.g. timing of hay fever</a:t>
            </a:r>
          </a:p>
        </p:txBody>
      </p:sp>
      <p:pic>
        <p:nvPicPr>
          <p:cNvPr id="4" name="Picture 3">
            <a:hlinkClick r:id="rId2"/>
            <a:extLst>
              <a:ext uri="{FF2B5EF4-FFF2-40B4-BE49-F238E27FC236}">
                <a16:creationId xmlns:a16="http://schemas.microsoft.com/office/drawing/2014/main" id="{A54BCFE5-106E-4FB8-8DAB-5C50002242AD}"/>
              </a:ext>
            </a:extLst>
          </p:cNvPr>
          <p:cNvPicPr>
            <a:picLocks noChangeAspect="1"/>
          </p:cNvPicPr>
          <p:nvPr/>
        </p:nvPicPr>
        <p:blipFill>
          <a:blip r:embed="rId3"/>
          <a:stretch>
            <a:fillRect/>
          </a:stretch>
        </p:blipFill>
        <p:spPr>
          <a:xfrm>
            <a:off x="8668480" y="3212976"/>
            <a:ext cx="2880320" cy="3125147"/>
          </a:xfrm>
          <a:prstGeom prst="rect">
            <a:avLst/>
          </a:prstGeom>
        </p:spPr>
      </p:pic>
    </p:spTree>
    <p:extLst>
      <p:ext uri="{BB962C8B-B14F-4D97-AF65-F5344CB8AC3E}">
        <p14:creationId xmlns:p14="http://schemas.microsoft.com/office/powerpoint/2010/main" val="18636046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A4A1-2469-47AE-B73F-25B3B00BD9FF}"/>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BB00FB39-2D2D-4EE5-B29A-87D9FAE226C7}"/>
              </a:ext>
            </a:extLst>
          </p:cNvPr>
          <p:cNvSpPr>
            <a:spLocks noGrp="1"/>
          </p:cNvSpPr>
          <p:nvPr>
            <p:ph idx="1"/>
          </p:nvPr>
        </p:nvSpPr>
        <p:spPr/>
        <p:txBody>
          <a:bodyPr/>
          <a:lstStyle/>
          <a:p>
            <a:r>
              <a:rPr lang="en-US" dirty="0"/>
              <a:t>Two of the most important sources of spatiotemporal phenological data:</a:t>
            </a:r>
          </a:p>
          <a:p>
            <a:pPr lvl="1"/>
            <a:r>
              <a:rPr lang="en-US" dirty="0"/>
              <a:t>Phenological models based on weather-and/or location related factors</a:t>
            </a:r>
          </a:p>
          <a:p>
            <a:pPr lvl="1"/>
            <a:endParaRPr lang="en-US" dirty="0"/>
          </a:p>
          <a:p>
            <a:pPr lvl="1"/>
            <a:r>
              <a:rPr lang="en-US" dirty="0"/>
              <a:t>Land surface phenological metrics derived from Earth observation sensors</a:t>
            </a:r>
          </a:p>
          <a:p>
            <a:pPr lvl="1"/>
            <a:endParaRPr lang="en-US" dirty="0"/>
          </a:p>
        </p:txBody>
      </p:sp>
    </p:spTree>
    <p:extLst>
      <p:ext uri="{BB962C8B-B14F-4D97-AF65-F5344CB8AC3E}">
        <p14:creationId xmlns:p14="http://schemas.microsoft.com/office/powerpoint/2010/main" val="390367657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CEFD-7E2F-4CE4-AC64-1881F1065618}"/>
              </a:ext>
            </a:extLst>
          </p:cNvPr>
          <p:cNvSpPr>
            <a:spLocks noGrp="1"/>
          </p:cNvSpPr>
          <p:nvPr>
            <p:ph type="title"/>
          </p:nvPr>
        </p:nvSpPr>
        <p:spPr/>
        <p:txBody>
          <a:bodyPr/>
          <a:lstStyle/>
          <a:p>
            <a:r>
              <a:rPr lang="en-US" dirty="0"/>
              <a:t>Phenological models</a:t>
            </a:r>
          </a:p>
        </p:txBody>
      </p:sp>
      <p:sp>
        <p:nvSpPr>
          <p:cNvPr id="3" name="Content Placeholder 2">
            <a:extLst>
              <a:ext uri="{FF2B5EF4-FFF2-40B4-BE49-F238E27FC236}">
                <a16:creationId xmlns:a16="http://schemas.microsoft.com/office/drawing/2014/main" id="{50325E48-44E2-46A9-9C8C-BCDAC6D6F711}"/>
              </a:ext>
            </a:extLst>
          </p:cNvPr>
          <p:cNvSpPr>
            <a:spLocks noGrp="1"/>
          </p:cNvSpPr>
          <p:nvPr>
            <p:ph idx="1"/>
          </p:nvPr>
        </p:nvSpPr>
        <p:spPr>
          <a:xfrm>
            <a:off x="475200" y="1600201"/>
            <a:ext cx="11073600" cy="4277072"/>
          </a:xfrm>
        </p:spPr>
        <p:txBody>
          <a:bodyPr/>
          <a:lstStyle/>
          <a:p>
            <a:r>
              <a:rPr lang="en-US" dirty="0"/>
              <a:t>The Extended Spring indices(</a:t>
            </a:r>
            <a:r>
              <a:rPr lang="en-US" dirty="0" err="1"/>
              <a:t>SIx</a:t>
            </a:r>
            <a:r>
              <a:rPr lang="en-US" dirty="0"/>
              <a:t>):</a:t>
            </a:r>
          </a:p>
          <a:p>
            <a:pPr lvl="1"/>
            <a:r>
              <a:rPr lang="en-US" sz="2600" dirty="0"/>
              <a:t> a suite of models that transform daily temperatures into consistent phenological metrics [2].</a:t>
            </a:r>
          </a:p>
          <a:p>
            <a:pPr lvl="1"/>
            <a:endParaRPr lang="en-US" sz="2600" dirty="0"/>
          </a:p>
          <a:p>
            <a:pPr lvl="1"/>
            <a:r>
              <a:rPr lang="en-US" sz="2600" dirty="0"/>
              <a:t> predict the dates of ﬁrst leaf and of ﬁrst bloom for three key indicator species.</a:t>
            </a:r>
          </a:p>
          <a:p>
            <a:pPr lvl="1"/>
            <a:endParaRPr lang="en-US" sz="2600" dirty="0"/>
          </a:p>
          <a:p>
            <a:pPr lvl="1"/>
            <a:r>
              <a:rPr lang="en-US" sz="2600" dirty="0"/>
              <a:t>long-term (1980 to 2015) and high spatial resolution (1km) version of the Leaf and Bloom indices</a:t>
            </a:r>
          </a:p>
        </p:txBody>
      </p:sp>
      <p:sp>
        <p:nvSpPr>
          <p:cNvPr id="4" name="TextBox 3">
            <a:extLst>
              <a:ext uri="{FF2B5EF4-FFF2-40B4-BE49-F238E27FC236}">
                <a16:creationId xmlns:a16="http://schemas.microsoft.com/office/drawing/2014/main" id="{B737C237-E452-4212-B363-50D62F238537}"/>
              </a:ext>
            </a:extLst>
          </p:cNvPr>
          <p:cNvSpPr txBox="1"/>
          <p:nvPr/>
        </p:nvSpPr>
        <p:spPr>
          <a:xfrm>
            <a:off x="469250" y="5956515"/>
            <a:ext cx="11490646" cy="461665"/>
          </a:xfrm>
          <a:prstGeom prst="rect">
            <a:avLst/>
          </a:prstGeom>
          <a:noFill/>
        </p:spPr>
        <p:txBody>
          <a:bodyPr wrap="none" rtlCol="0">
            <a:spAutoFit/>
          </a:bodyPr>
          <a:lstStyle/>
          <a:p>
            <a:r>
              <a:rPr lang="en-US" sz="1200" dirty="0"/>
              <a:t>[2] Mark D. Schwartz and others., “Spring onset variations and trends in the continental united states: past and regional assessment using temperature-based indices,”</a:t>
            </a:r>
          </a:p>
          <a:p>
            <a:r>
              <a:rPr lang="en-US" sz="1200" dirty="0"/>
              <a:t>Int. J. </a:t>
            </a:r>
            <a:r>
              <a:rPr lang="en-US" sz="1200" dirty="0" err="1"/>
              <a:t>Climatol</a:t>
            </a:r>
            <a:r>
              <a:rPr lang="en-US" sz="1200" dirty="0"/>
              <a:t>., 2013.</a:t>
            </a:r>
          </a:p>
        </p:txBody>
      </p:sp>
    </p:spTree>
    <p:extLst>
      <p:ext uri="{BB962C8B-B14F-4D97-AF65-F5344CB8AC3E}">
        <p14:creationId xmlns:p14="http://schemas.microsoft.com/office/powerpoint/2010/main" val="17825019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Green-wave</a:t>
            </a:r>
          </a:p>
        </p:txBody>
      </p:sp>
      <p:grpSp>
        <p:nvGrpSpPr>
          <p:cNvPr id="9" name="Group 8">
            <a:extLst>
              <a:ext uri="{FF2B5EF4-FFF2-40B4-BE49-F238E27FC236}">
                <a16:creationId xmlns:a16="http://schemas.microsoft.com/office/drawing/2014/main" id="{020342E1-6E44-4D4E-9B68-559E8AB1D3BD}"/>
              </a:ext>
            </a:extLst>
          </p:cNvPr>
          <p:cNvGrpSpPr/>
          <p:nvPr/>
        </p:nvGrpSpPr>
        <p:grpSpPr>
          <a:xfrm>
            <a:off x="1154388" y="1556792"/>
            <a:ext cx="9715224" cy="4834482"/>
            <a:chOff x="1271464" y="1600201"/>
            <a:chExt cx="9715224" cy="4834482"/>
          </a:xfrm>
        </p:grpSpPr>
        <p:pic>
          <p:nvPicPr>
            <p:cNvPr id="4" name="Picture 3">
              <a:hlinkClick r:id="rId2"/>
              <a:extLst>
                <a:ext uri="{FF2B5EF4-FFF2-40B4-BE49-F238E27FC236}">
                  <a16:creationId xmlns:a16="http://schemas.microsoft.com/office/drawing/2014/main" id="{A4469F2C-E048-4205-80AE-3E6674E6B73C}"/>
                </a:ext>
              </a:extLst>
            </p:cNvPr>
            <p:cNvPicPr>
              <a:picLocks noChangeAspect="1"/>
            </p:cNvPicPr>
            <p:nvPr/>
          </p:nvPicPr>
          <p:blipFill>
            <a:blip r:embed="rId3"/>
            <a:stretch>
              <a:fillRect/>
            </a:stretch>
          </p:blipFill>
          <p:spPr>
            <a:xfrm>
              <a:off x="1271464" y="1600201"/>
              <a:ext cx="9577064" cy="4372817"/>
            </a:xfrm>
            <a:prstGeom prst="rect">
              <a:avLst/>
            </a:prstGeom>
          </p:spPr>
        </p:pic>
        <p:sp>
          <p:nvSpPr>
            <p:cNvPr id="6" name="TextBox 5">
              <a:extLst>
                <a:ext uri="{FF2B5EF4-FFF2-40B4-BE49-F238E27FC236}">
                  <a16:creationId xmlns:a16="http://schemas.microsoft.com/office/drawing/2014/main" id="{CA689832-E06E-412A-8921-CA2E3787D9F1}"/>
                </a:ext>
              </a:extLst>
            </p:cNvPr>
            <p:cNvSpPr txBox="1"/>
            <p:nvPr/>
          </p:nvSpPr>
          <p:spPr>
            <a:xfrm>
              <a:off x="1271464" y="5973018"/>
              <a:ext cx="9715224" cy="461665"/>
            </a:xfrm>
            <a:prstGeom prst="rect">
              <a:avLst/>
            </a:prstGeom>
            <a:noFill/>
          </p:spPr>
          <p:txBody>
            <a:bodyPr wrap="none" rtlCol="0">
              <a:spAutoFit/>
            </a:bodyPr>
            <a:lstStyle/>
            <a:p>
              <a:r>
                <a:rPr lang="en-US" sz="1200" dirty="0"/>
                <a:t>[3] Emma </a:t>
              </a:r>
              <a:r>
                <a:rPr lang="en-US" sz="1200" dirty="0" err="1"/>
                <a:t>Izquierdo-Verdiguier</a:t>
              </a:r>
              <a:r>
                <a:rPr lang="en-US" sz="1200" dirty="0"/>
                <a:t>, Raul </a:t>
              </a:r>
              <a:r>
                <a:rPr lang="en-US" sz="1200" dirty="0" err="1"/>
                <a:t>Zurita-Milla</a:t>
              </a:r>
              <a:r>
                <a:rPr lang="en-US" sz="1200" dirty="0"/>
                <a:t>, et al., “Using cloud computing to study trends and patterns in the extended spring indices,” </a:t>
              </a:r>
            </a:p>
            <a:p>
              <a:r>
                <a:rPr lang="en-US" sz="1200" dirty="0"/>
                <a:t>Third International Conference on Phenology, 2015.</a:t>
              </a:r>
            </a:p>
          </p:txBody>
        </p:sp>
      </p:grpSp>
    </p:spTree>
    <p:extLst>
      <p:ext uri="{BB962C8B-B14F-4D97-AF65-F5344CB8AC3E}">
        <p14:creationId xmlns:p14="http://schemas.microsoft.com/office/powerpoint/2010/main" val="390156513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9889-CA14-4A8F-BD77-AE033482999F}"/>
              </a:ext>
            </a:extLst>
          </p:cNvPr>
          <p:cNvSpPr>
            <a:spLocks noGrp="1"/>
          </p:cNvSpPr>
          <p:nvPr>
            <p:ph type="title"/>
          </p:nvPr>
        </p:nvSpPr>
        <p:spPr/>
        <p:txBody>
          <a:bodyPr/>
          <a:lstStyle/>
          <a:p>
            <a:r>
              <a:rPr lang="en-US" dirty="0"/>
              <a:t>Land surface phenology</a:t>
            </a:r>
          </a:p>
        </p:txBody>
      </p:sp>
      <p:sp>
        <p:nvSpPr>
          <p:cNvPr id="3" name="Content Placeholder 2">
            <a:extLst>
              <a:ext uri="{FF2B5EF4-FFF2-40B4-BE49-F238E27FC236}">
                <a16:creationId xmlns:a16="http://schemas.microsoft.com/office/drawing/2014/main" id="{31CD23FA-CD62-40BF-91B6-509C6CB39251}"/>
              </a:ext>
            </a:extLst>
          </p:cNvPr>
          <p:cNvSpPr>
            <a:spLocks noGrp="1"/>
          </p:cNvSpPr>
          <p:nvPr>
            <p:ph idx="1"/>
          </p:nvPr>
        </p:nvSpPr>
        <p:spPr>
          <a:xfrm>
            <a:off x="475200" y="1600200"/>
            <a:ext cx="11073600" cy="4709120"/>
          </a:xfrm>
        </p:spPr>
        <p:txBody>
          <a:bodyPr>
            <a:normAutofit fontScale="92500" lnSpcReduction="10000"/>
          </a:bodyPr>
          <a:lstStyle/>
          <a:p>
            <a:r>
              <a:rPr lang="en-US" dirty="0"/>
              <a:t> Time series of remotely sensed data can be used to derive various land surface phenological metrics.</a:t>
            </a:r>
          </a:p>
          <a:p>
            <a:endParaRPr lang="en-US" dirty="0"/>
          </a:p>
          <a:p>
            <a:pPr lvl="1"/>
            <a:r>
              <a:rPr lang="en-US" dirty="0"/>
              <a:t>Start of Season  (SOS)</a:t>
            </a:r>
          </a:p>
          <a:p>
            <a:pPr lvl="2"/>
            <a:r>
              <a:rPr lang="en-US" dirty="0"/>
              <a:t>Indicates the beginning of photosynthetic activity in plants. </a:t>
            </a:r>
          </a:p>
          <a:p>
            <a:pPr lvl="2"/>
            <a:endParaRPr lang="en-US" dirty="0"/>
          </a:p>
          <a:p>
            <a:pPr lvl="2"/>
            <a:r>
              <a:rPr lang="en-US" dirty="0"/>
              <a:t>Time series of the </a:t>
            </a:r>
            <a:r>
              <a:rPr lang="en-US" dirty="0">
                <a:hlinkClick r:id="rId2"/>
              </a:rPr>
              <a:t>Advanced Very High Resolution Radiometer </a:t>
            </a:r>
            <a:r>
              <a:rPr lang="en-US" dirty="0"/>
              <a:t>(AVHRR) sensor. </a:t>
            </a:r>
          </a:p>
          <a:p>
            <a:pPr lvl="2"/>
            <a:endParaRPr lang="en-US" dirty="0"/>
          </a:p>
          <a:p>
            <a:pPr lvl="2"/>
            <a:r>
              <a:rPr lang="en-US" dirty="0"/>
              <a:t>The spatial resolution of this product matches that of the SI-x but it is only available for the period 1989 - 2014. </a:t>
            </a:r>
          </a:p>
        </p:txBody>
      </p:sp>
    </p:spTree>
    <p:extLst>
      <p:ext uri="{BB962C8B-B14F-4D97-AF65-F5344CB8AC3E}">
        <p14:creationId xmlns:p14="http://schemas.microsoft.com/office/powerpoint/2010/main" val="56088906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91C0-E7D2-4FD0-9B23-72DC06CEAD4E}"/>
              </a:ext>
            </a:extLst>
          </p:cNvPr>
          <p:cNvSpPr>
            <a:spLocks noGrp="1"/>
          </p:cNvSpPr>
          <p:nvPr>
            <p:ph type="title"/>
          </p:nvPr>
        </p:nvSpPr>
        <p:spPr/>
        <p:txBody>
          <a:bodyPr/>
          <a:lstStyle/>
          <a:p>
            <a:r>
              <a:rPr lang="en-US" dirty="0"/>
              <a:t>Enable-Science</a:t>
            </a:r>
          </a:p>
        </p:txBody>
      </p:sp>
      <p:sp>
        <p:nvSpPr>
          <p:cNvPr id="8" name="Content Placeholder 7">
            <a:extLst>
              <a:ext uri="{FF2B5EF4-FFF2-40B4-BE49-F238E27FC236}">
                <a16:creationId xmlns:a16="http://schemas.microsoft.com/office/drawing/2014/main" id="{9D7E45D5-E002-4FEF-B5BE-43C6E13CE08D}"/>
              </a:ext>
            </a:extLst>
          </p:cNvPr>
          <p:cNvSpPr>
            <a:spLocks noGrp="1"/>
          </p:cNvSpPr>
          <p:nvPr>
            <p:ph idx="1"/>
          </p:nvPr>
        </p:nvSpPr>
        <p:spPr>
          <a:xfrm>
            <a:off x="475200" y="1600201"/>
            <a:ext cx="11073600" cy="820687"/>
          </a:xfrm>
        </p:spPr>
        <p:txBody>
          <a:bodyPr/>
          <a:lstStyle/>
          <a:p>
            <a:r>
              <a:rPr lang="en-US" dirty="0"/>
              <a:t>Identify regions with similar phenology</a:t>
            </a:r>
          </a:p>
        </p:txBody>
      </p:sp>
    </p:spTree>
    <p:extLst>
      <p:ext uri="{BB962C8B-B14F-4D97-AF65-F5344CB8AC3E}">
        <p14:creationId xmlns:p14="http://schemas.microsoft.com/office/powerpoint/2010/main" val="292945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121E-A708-4BF6-968E-53052A07D931}"/>
              </a:ext>
            </a:extLst>
          </p:cNvPr>
          <p:cNvSpPr>
            <a:spLocks noGrp="1"/>
          </p:cNvSpPr>
          <p:nvPr>
            <p:ph type="title"/>
          </p:nvPr>
        </p:nvSpPr>
        <p:spPr>
          <a:xfrm>
            <a:off x="475200" y="274638"/>
            <a:ext cx="11073600" cy="1143000"/>
          </a:xfrm>
        </p:spPr>
        <p:txBody>
          <a:bodyPr/>
          <a:lstStyle/>
          <a:p>
            <a:r>
              <a:rPr lang="en-US" dirty="0"/>
              <a:t>Identify regions with similar phenology</a:t>
            </a:r>
          </a:p>
        </p:txBody>
      </p:sp>
      <p:pic>
        <p:nvPicPr>
          <p:cNvPr id="5" name="Picture 4">
            <a:extLst>
              <a:ext uri="{FF2B5EF4-FFF2-40B4-BE49-F238E27FC236}">
                <a16:creationId xmlns:a16="http://schemas.microsoft.com/office/drawing/2014/main" id="{913BD9AC-0111-4BBC-A9C4-1E1A83CAD813}"/>
              </a:ext>
            </a:extLst>
          </p:cNvPr>
          <p:cNvPicPr>
            <a:picLocks noChangeAspect="1"/>
          </p:cNvPicPr>
          <p:nvPr/>
        </p:nvPicPr>
        <p:blipFill>
          <a:blip r:embed="rId3"/>
          <a:stretch>
            <a:fillRect/>
          </a:stretch>
        </p:blipFill>
        <p:spPr>
          <a:xfrm>
            <a:off x="1001636" y="1473796"/>
            <a:ext cx="9818771" cy="5032865"/>
          </a:xfrm>
          <a:prstGeom prst="rect">
            <a:avLst/>
          </a:prstGeom>
        </p:spPr>
      </p:pic>
      <p:pic>
        <p:nvPicPr>
          <p:cNvPr id="7" name="Picture 6">
            <a:extLst>
              <a:ext uri="{FF2B5EF4-FFF2-40B4-BE49-F238E27FC236}">
                <a16:creationId xmlns:a16="http://schemas.microsoft.com/office/drawing/2014/main" id="{26A43D75-2534-464B-9F1B-71646A4AA74A}"/>
              </a:ext>
            </a:extLst>
          </p:cNvPr>
          <p:cNvPicPr>
            <a:picLocks noChangeAspect="1"/>
          </p:cNvPicPr>
          <p:nvPr/>
        </p:nvPicPr>
        <p:blipFill>
          <a:blip r:embed="rId4"/>
          <a:stretch>
            <a:fillRect/>
          </a:stretch>
        </p:blipFill>
        <p:spPr>
          <a:xfrm>
            <a:off x="1001636" y="1473796"/>
            <a:ext cx="9818771" cy="5032865"/>
          </a:xfrm>
          <a:prstGeom prst="rect">
            <a:avLst/>
          </a:prstGeom>
        </p:spPr>
      </p:pic>
      <p:pic>
        <p:nvPicPr>
          <p:cNvPr id="9" name="Picture 8">
            <a:extLst>
              <a:ext uri="{FF2B5EF4-FFF2-40B4-BE49-F238E27FC236}">
                <a16:creationId xmlns:a16="http://schemas.microsoft.com/office/drawing/2014/main" id="{624E008A-0FA9-45FF-9AA2-97D42676A41C}"/>
              </a:ext>
            </a:extLst>
          </p:cNvPr>
          <p:cNvPicPr>
            <a:picLocks noChangeAspect="1"/>
          </p:cNvPicPr>
          <p:nvPr/>
        </p:nvPicPr>
        <p:blipFill>
          <a:blip r:embed="rId5"/>
          <a:stretch>
            <a:fillRect/>
          </a:stretch>
        </p:blipFill>
        <p:spPr>
          <a:xfrm>
            <a:off x="992116" y="1470492"/>
            <a:ext cx="9828291" cy="5032865"/>
          </a:xfrm>
          <a:prstGeom prst="rect">
            <a:avLst/>
          </a:prstGeom>
        </p:spPr>
      </p:pic>
      <p:pic>
        <p:nvPicPr>
          <p:cNvPr id="11" name="Picture 10">
            <a:extLst>
              <a:ext uri="{FF2B5EF4-FFF2-40B4-BE49-F238E27FC236}">
                <a16:creationId xmlns:a16="http://schemas.microsoft.com/office/drawing/2014/main" id="{CF84D859-C743-483E-B5F7-9ED8D1B1EEFD}"/>
              </a:ext>
            </a:extLst>
          </p:cNvPr>
          <p:cNvPicPr>
            <a:picLocks noChangeAspect="1"/>
          </p:cNvPicPr>
          <p:nvPr/>
        </p:nvPicPr>
        <p:blipFill>
          <a:blip r:embed="rId6"/>
          <a:stretch>
            <a:fillRect/>
          </a:stretch>
        </p:blipFill>
        <p:spPr>
          <a:xfrm>
            <a:off x="992116" y="1473796"/>
            <a:ext cx="9828291" cy="5026996"/>
          </a:xfrm>
          <a:prstGeom prst="rect">
            <a:avLst/>
          </a:prstGeom>
        </p:spPr>
      </p:pic>
      <p:pic>
        <p:nvPicPr>
          <p:cNvPr id="13" name="Picture 12">
            <a:extLst>
              <a:ext uri="{FF2B5EF4-FFF2-40B4-BE49-F238E27FC236}">
                <a16:creationId xmlns:a16="http://schemas.microsoft.com/office/drawing/2014/main" id="{9DB89116-8353-4F8B-8E5E-BCE7B3569FB2}"/>
              </a:ext>
            </a:extLst>
          </p:cNvPr>
          <p:cNvPicPr>
            <a:picLocks noChangeAspect="1"/>
          </p:cNvPicPr>
          <p:nvPr/>
        </p:nvPicPr>
        <p:blipFill>
          <a:blip r:embed="rId7"/>
          <a:stretch>
            <a:fillRect/>
          </a:stretch>
        </p:blipFill>
        <p:spPr>
          <a:xfrm>
            <a:off x="1001636" y="1473797"/>
            <a:ext cx="9828291" cy="5026996"/>
          </a:xfrm>
          <a:prstGeom prst="rect">
            <a:avLst/>
          </a:prstGeom>
        </p:spPr>
      </p:pic>
      <p:pic>
        <p:nvPicPr>
          <p:cNvPr id="15" name="Picture 14">
            <a:extLst>
              <a:ext uri="{FF2B5EF4-FFF2-40B4-BE49-F238E27FC236}">
                <a16:creationId xmlns:a16="http://schemas.microsoft.com/office/drawing/2014/main" id="{B1175F19-268B-46BC-B94D-DE364177D87A}"/>
              </a:ext>
            </a:extLst>
          </p:cNvPr>
          <p:cNvPicPr>
            <a:picLocks noChangeAspect="1"/>
          </p:cNvPicPr>
          <p:nvPr/>
        </p:nvPicPr>
        <p:blipFill>
          <a:blip r:embed="rId8"/>
          <a:stretch>
            <a:fillRect/>
          </a:stretch>
        </p:blipFill>
        <p:spPr>
          <a:xfrm>
            <a:off x="1001636" y="1471233"/>
            <a:ext cx="9818771" cy="5029559"/>
          </a:xfrm>
          <a:prstGeom prst="rect">
            <a:avLst/>
          </a:prstGeom>
        </p:spPr>
      </p:pic>
      <p:pic>
        <p:nvPicPr>
          <p:cNvPr id="17" name="Picture 16">
            <a:extLst>
              <a:ext uri="{FF2B5EF4-FFF2-40B4-BE49-F238E27FC236}">
                <a16:creationId xmlns:a16="http://schemas.microsoft.com/office/drawing/2014/main" id="{F78EC9DA-0261-4C7C-9FA0-2022E80E0D13}"/>
              </a:ext>
            </a:extLst>
          </p:cNvPr>
          <p:cNvPicPr>
            <a:picLocks noChangeAspect="1"/>
          </p:cNvPicPr>
          <p:nvPr/>
        </p:nvPicPr>
        <p:blipFill>
          <a:blip r:embed="rId9"/>
          <a:stretch>
            <a:fillRect/>
          </a:stretch>
        </p:blipFill>
        <p:spPr>
          <a:xfrm>
            <a:off x="1001635" y="1467189"/>
            <a:ext cx="9818771" cy="5035484"/>
          </a:xfrm>
          <a:prstGeom prst="rect">
            <a:avLst/>
          </a:prstGeom>
        </p:spPr>
      </p:pic>
      <p:pic>
        <p:nvPicPr>
          <p:cNvPr id="19" name="Picture 18">
            <a:extLst>
              <a:ext uri="{FF2B5EF4-FFF2-40B4-BE49-F238E27FC236}">
                <a16:creationId xmlns:a16="http://schemas.microsoft.com/office/drawing/2014/main" id="{BD0BA29E-556C-43CD-A00B-105A3481C573}"/>
              </a:ext>
            </a:extLst>
          </p:cNvPr>
          <p:cNvPicPr>
            <a:picLocks noChangeAspect="1"/>
          </p:cNvPicPr>
          <p:nvPr/>
        </p:nvPicPr>
        <p:blipFill>
          <a:blip r:embed="rId10"/>
          <a:stretch>
            <a:fillRect/>
          </a:stretch>
        </p:blipFill>
        <p:spPr>
          <a:xfrm>
            <a:off x="1001635" y="1467928"/>
            <a:ext cx="9818771" cy="5025044"/>
          </a:xfrm>
          <a:prstGeom prst="rect">
            <a:avLst/>
          </a:prstGeom>
        </p:spPr>
      </p:pic>
      <p:pic>
        <p:nvPicPr>
          <p:cNvPr id="21" name="Picture 20">
            <a:extLst>
              <a:ext uri="{FF2B5EF4-FFF2-40B4-BE49-F238E27FC236}">
                <a16:creationId xmlns:a16="http://schemas.microsoft.com/office/drawing/2014/main" id="{07FBFAF9-0252-43AC-839D-3CCB8EC3F547}"/>
              </a:ext>
            </a:extLst>
          </p:cNvPr>
          <p:cNvPicPr>
            <a:picLocks noChangeAspect="1"/>
          </p:cNvPicPr>
          <p:nvPr/>
        </p:nvPicPr>
        <p:blipFill>
          <a:blip r:embed="rId11"/>
          <a:stretch>
            <a:fillRect/>
          </a:stretch>
        </p:blipFill>
        <p:spPr>
          <a:xfrm>
            <a:off x="1001634" y="1473112"/>
            <a:ext cx="9818772" cy="5026468"/>
          </a:xfrm>
          <a:prstGeom prst="rect">
            <a:avLst/>
          </a:prstGeom>
        </p:spPr>
      </p:pic>
      <p:pic>
        <p:nvPicPr>
          <p:cNvPr id="23" name="Picture 22">
            <a:extLst>
              <a:ext uri="{FF2B5EF4-FFF2-40B4-BE49-F238E27FC236}">
                <a16:creationId xmlns:a16="http://schemas.microsoft.com/office/drawing/2014/main" id="{3078AC55-3D84-4C0C-A28A-4C8A6989A99A}"/>
              </a:ext>
            </a:extLst>
          </p:cNvPr>
          <p:cNvPicPr>
            <a:picLocks noChangeAspect="1"/>
          </p:cNvPicPr>
          <p:nvPr/>
        </p:nvPicPr>
        <p:blipFill>
          <a:blip r:embed="rId12"/>
          <a:stretch>
            <a:fillRect/>
          </a:stretch>
        </p:blipFill>
        <p:spPr>
          <a:xfrm>
            <a:off x="996875" y="1473111"/>
            <a:ext cx="9818771" cy="5032865"/>
          </a:xfrm>
          <a:prstGeom prst="rect">
            <a:avLst/>
          </a:prstGeom>
        </p:spPr>
      </p:pic>
      <p:pic>
        <p:nvPicPr>
          <p:cNvPr id="25" name="Picture 24">
            <a:extLst>
              <a:ext uri="{FF2B5EF4-FFF2-40B4-BE49-F238E27FC236}">
                <a16:creationId xmlns:a16="http://schemas.microsoft.com/office/drawing/2014/main" id="{0A6F57F2-EB77-4AF7-B26A-4224C58AC18C}"/>
              </a:ext>
            </a:extLst>
          </p:cNvPr>
          <p:cNvPicPr>
            <a:picLocks noChangeAspect="1"/>
          </p:cNvPicPr>
          <p:nvPr/>
        </p:nvPicPr>
        <p:blipFill>
          <a:blip r:embed="rId13"/>
          <a:stretch>
            <a:fillRect/>
          </a:stretch>
        </p:blipFill>
        <p:spPr>
          <a:xfrm>
            <a:off x="991537" y="1466716"/>
            <a:ext cx="9836221" cy="5032864"/>
          </a:xfrm>
          <a:prstGeom prst="rect">
            <a:avLst/>
          </a:prstGeom>
        </p:spPr>
      </p:pic>
    </p:spTree>
    <p:extLst>
      <p:ext uri="{BB962C8B-B14F-4D97-AF65-F5344CB8AC3E}">
        <p14:creationId xmlns:p14="http://schemas.microsoft.com/office/powerpoint/2010/main" val="87646022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30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300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9000"/>
                            </p:stCondLst>
                            <p:childTnLst>
                              <p:par>
                                <p:cTn id="17" presetID="1" presetClass="entr" presetSubtype="0" fill="hold" nodeType="afterEffect">
                                  <p:stCondLst>
                                    <p:cond delay="30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12000"/>
                            </p:stCondLst>
                            <p:childTnLst>
                              <p:par>
                                <p:cTn id="20" presetID="1" presetClass="entr" presetSubtype="0" fill="hold" nodeType="afterEffect">
                                  <p:stCondLst>
                                    <p:cond delay="300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15000"/>
                            </p:stCondLst>
                            <p:childTnLst>
                              <p:par>
                                <p:cTn id="23" presetID="1" presetClass="entr" presetSubtype="0" fill="hold" nodeType="afterEffect">
                                  <p:stCondLst>
                                    <p:cond delay="300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18000"/>
                            </p:stCondLst>
                            <p:childTnLst>
                              <p:par>
                                <p:cTn id="26" presetID="1" presetClass="entr" presetSubtype="0" fill="hold" nodeType="afterEffect">
                                  <p:stCondLst>
                                    <p:cond delay="300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21000"/>
                            </p:stCondLst>
                            <p:childTnLst>
                              <p:par>
                                <p:cTn id="29" presetID="1" presetClass="entr" presetSubtype="0" fill="hold" nodeType="afterEffect">
                                  <p:stCondLst>
                                    <p:cond delay="3000"/>
                                  </p:stCondLst>
                                  <p:childTnLst>
                                    <p:set>
                                      <p:cBhvr>
                                        <p:cTn id="30" dur="1" fill="hold">
                                          <p:stCondLst>
                                            <p:cond delay="0"/>
                                          </p:stCondLst>
                                        </p:cTn>
                                        <p:tgtEl>
                                          <p:spTgt spid="21"/>
                                        </p:tgtEl>
                                        <p:attrNameLst>
                                          <p:attrName>style.visibility</p:attrName>
                                        </p:attrNameLst>
                                      </p:cBhvr>
                                      <p:to>
                                        <p:strVal val="visible"/>
                                      </p:to>
                                    </p:set>
                                  </p:childTnLst>
                                </p:cTn>
                              </p:par>
                            </p:childTnLst>
                          </p:cTn>
                        </p:par>
                        <p:par>
                          <p:cTn id="31" fill="hold">
                            <p:stCondLst>
                              <p:cond delay="24000"/>
                            </p:stCondLst>
                            <p:childTnLst>
                              <p:par>
                                <p:cTn id="32" presetID="1" presetClass="entr" presetSubtype="0" fill="hold" nodeType="afterEffect">
                                  <p:stCondLst>
                                    <p:cond delay="300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27000"/>
                            </p:stCondLst>
                            <p:childTnLst>
                              <p:par>
                                <p:cTn id="35" presetID="1" presetClass="entr" presetSubtype="0" fill="hold" nodeType="afterEffect">
                                  <p:stCondLst>
                                    <p:cond delay="300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9E9A-89F4-40F1-A37E-B09D31B90351}"/>
              </a:ext>
            </a:extLst>
          </p:cNvPr>
          <p:cNvSpPr>
            <a:spLocks noGrp="1"/>
          </p:cNvSpPr>
          <p:nvPr>
            <p:ph type="title"/>
          </p:nvPr>
        </p:nvSpPr>
        <p:spPr/>
        <p:txBody>
          <a:bodyPr/>
          <a:lstStyle/>
          <a:p>
            <a:r>
              <a:rPr lang="en-US" dirty="0" err="1"/>
              <a:t>Kmeans</a:t>
            </a:r>
            <a:r>
              <a:rPr lang="en-US" dirty="0"/>
              <a:t>-Clustering</a:t>
            </a:r>
          </a:p>
        </p:txBody>
      </p:sp>
      <p:sp>
        <p:nvSpPr>
          <p:cNvPr id="3" name="Content Placeholder 2">
            <a:extLst>
              <a:ext uri="{FF2B5EF4-FFF2-40B4-BE49-F238E27FC236}">
                <a16:creationId xmlns:a16="http://schemas.microsoft.com/office/drawing/2014/main" id="{CA810B2B-FFE3-4E21-93EC-D9C1D204ADC8}"/>
              </a:ext>
            </a:extLst>
          </p:cNvPr>
          <p:cNvSpPr>
            <a:spLocks noGrp="1"/>
          </p:cNvSpPr>
          <p:nvPr>
            <p:ph idx="1"/>
          </p:nvPr>
        </p:nvSpPr>
        <p:spPr>
          <a:xfrm>
            <a:off x="475200" y="1600201"/>
            <a:ext cx="11073600" cy="1540767"/>
          </a:xfrm>
        </p:spPr>
        <p:txBody>
          <a:bodyPr/>
          <a:lstStyle/>
          <a:p>
            <a:r>
              <a:rPr lang="en-US" sz="2800" dirty="0"/>
              <a:t>Within cluster sum of squared Errors vs the number of clusters for the Bloom indices and the SOS metric</a:t>
            </a:r>
          </a:p>
        </p:txBody>
      </p:sp>
      <p:pic>
        <p:nvPicPr>
          <p:cNvPr id="4" name="Content Placeholder 4">
            <a:extLst>
              <a:ext uri="{FF2B5EF4-FFF2-40B4-BE49-F238E27FC236}">
                <a16:creationId xmlns:a16="http://schemas.microsoft.com/office/drawing/2014/main" id="{2759409E-B29E-4A69-898C-8F1A55C2A1EB}"/>
              </a:ext>
            </a:extLst>
          </p:cNvPr>
          <p:cNvPicPr>
            <a:picLocks noChangeAspect="1"/>
          </p:cNvPicPr>
          <p:nvPr/>
        </p:nvPicPr>
        <p:blipFill rotWithShape="1">
          <a:blip r:embed="rId3"/>
          <a:srcRect l="2531" t="6156" r="7595"/>
          <a:stretch/>
        </p:blipFill>
        <p:spPr bwMode="auto">
          <a:xfrm>
            <a:off x="475200" y="2636912"/>
            <a:ext cx="5112568" cy="3744416"/>
          </a:xfrm>
          <a:prstGeom prst="rect">
            <a:avLst/>
          </a:prstGeom>
          <a:noFill/>
          <a:ln w="9525">
            <a:noFill/>
            <a:miter lim="800000"/>
            <a:headEnd/>
            <a:tailEnd/>
          </a:ln>
        </p:spPr>
      </p:pic>
      <p:pic>
        <p:nvPicPr>
          <p:cNvPr id="5" name="Picture 4">
            <a:extLst>
              <a:ext uri="{FF2B5EF4-FFF2-40B4-BE49-F238E27FC236}">
                <a16:creationId xmlns:a16="http://schemas.microsoft.com/office/drawing/2014/main" id="{C4E1E90C-27B3-4831-BD64-FBA80DF0F479}"/>
              </a:ext>
            </a:extLst>
          </p:cNvPr>
          <p:cNvPicPr>
            <a:picLocks noChangeAspect="1"/>
          </p:cNvPicPr>
          <p:nvPr/>
        </p:nvPicPr>
        <p:blipFill rotWithShape="1">
          <a:blip r:embed="rId4"/>
          <a:srcRect t="6057" r="8142"/>
          <a:stretch/>
        </p:blipFill>
        <p:spPr>
          <a:xfrm>
            <a:off x="6148200" y="2649606"/>
            <a:ext cx="5400600" cy="3731722"/>
          </a:xfrm>
          <a:prstGeom prst="rect">
            <a:avLst/>
          </a:prstGeom>
        </p:spPr>
      </p:pic>
    </p:spTree>
    <p:extLst>
      <p:ext uri="{BB962C8B-B14F-4D97-AF65-F5344CB8AC3E}">
        <p14:creationId xmlns:p14="http://schemas.microsoft.com/office/powerpoint/2010/main" val="73602841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LeSC_Powerpoint_Theme">
  <a:themeElements>
    <a:clrScheme name="eScience">
      <a:dk1>
        <a:sysClr val="windowText" lastClr="000000"/>
      </a:dk1>
      <a:lt1>
        <a:sysClr val="window" lastClr="FFFFFF"/>
      </a:lt1>
      <a:dk2>
        <a:srgbClr val="000100"/>
      </a:dk2>
      <a:lt2>
        <a:srgbClr val="0092D2"/>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NLeSC_Powerpoint_Theme</Template>
  <TotalTime>595</TotalTime>
  <Words>1196</Words>
  <Application>Microsoft Office PowerPoint</Application>
  <PresentationFormat>Widescreen</PresentationFormat>
  <Paragraphs>122</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Bold</vt:lpstr>
      <vt:lpstr>Calibri</vt:lpstr>
      <vt:lpstr>NLeSC_Powerpoint_Theme</vt:lpstr>
      <vt:lpstr>Exploring vegetation phenology at continental scales:  linking temperature-based indices and land surface phenological metrics</vt:lpstr>
      <vt:lpstr>Phenology</vt:lpstr>
      <vt:lpstr>Exploratory analysis</vt:lpstr>
      <vt:lpstr>Phenological models</vt:lpstr>
      <vt:lpstr>Green-wave</vt:lpstr>
      <vt:lpstr>Land surface phenology</vt:lpstr>
      <vt:lpstr>Enable-Science</vt:lpstr>
      <vt:lpstr>Identify regions with similar phenology</vt:lpstr>
      <vt:lpstr>Kmeans-Clustering</vt:lpstr>
      <vt:lpstr>Kmeans-Clustering</vt:lpstr>
      <vt:lpstr>Enable-Science</vt:lpstr>
      <vt:lpstr>Correlation between the phenological products</vt:lpstr>
      <vt:lpstr>Enhance-Science</vt:lpstr>
      <vt:lpstr>Follow us at</vt:lpstr>
      <vt:lpstr>Questions?</vt:lpstr>
    </vt:vector>
  </TitlesOfParts>
  <Company>SARA Reken- en Netwerkdiensten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Milena Ivanova</dc:creator>
  <cp:lastModifiedBy>Romulo Gonçalves</cp:lastModifiedBy>
  <cp:revision>543</cp:revision>
  <dcterms:created xsi:type="dcterms:W3CDTF">2014-03-05T09:59:56Z</dcterms:created>
  <dcterms:modified xsi:type="dcterms:W3CDTF">2017-09-20T18:18:21Z</dcterms:modified>
</cp:coreProperties>
</file>