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6" r:id="rId3"/>
    <p:sldId id="260" r:id="rId4"/>
    <p:sldId id="258" r:id="rId5"/>
    <p:sldId id="259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E354C-3980-43C6-8021-5AC941C7B637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98B3A-50D0-46DD-A08D-B5B9FCA1AE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182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A5F6A-F0E8-4EC4-9CF4-7F6173E77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5735A4-D05D-448E-92B0-C3E04F97B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BF904-A914-4EEC-8C86-C69FF716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595E-A7DD-471E-A3C7-52E644F5D288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617C0B-DCD2-4FB6-9886-C874A368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9CC1C0-F680-47A8-A262-FD2A8A21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DCBA-C045-4307-BF0D-E36124C87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82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7F426-107A-498E-8A2E-B7889195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BF60BB-6BA2-443B-A6A8-EAEDC5A72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ECE240-BCF0-4C3E-8B68-847BD1F5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595E-A7DD-471E-A3C7-52E644F5D288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BC9A82-10FB-419D-AF95-B0CA6D12C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20B3C4-83F6-4B75-B365-0A863B22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DCBA-C045-4307-BF0D-E36124C87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74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90A75D-9A45-4A89-9314-64B34AB67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AB5616-CCE6-4C84-B34B-19FC33854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191E41-5E5B-419E-93E6-369A44BB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595E-A7DD-471E-A3C7-52E644F5D288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7A0EC8-95BD-4469-82BE-10EE72E99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983BC-4B6F-49A3-A5A2-C76ACF6D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DCBA-C045-4307-BF0D-E36124C87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1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FA19C-0FE0-46EF-B597-E60E25A6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178CC-3D84-4665-A68F-EAF0F771A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7BDB85-2E51-43EE-871B-3754865A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595E-A7DD-471E-A3C7-52E644F5D288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52FE2B-4228-4FF0-992C-E917F28A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8056C-8833-4AD6-8DAD-D1B8616C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DCBA-C045-4307-BF0D-E36124C87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03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5B7E7-A5CA-406F-AE12-50788AEE7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E3EDEC-3FDE-4C25-B402-E52E2CADA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43F8D4-B2FF-43E4-890E-E778EE02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595E-A7DD-471E-A3C7-52E644F5D288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EF9BA6-808D-4B6A-97B4-49D2537D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0E331D-0124-47B2-9377-28C135FD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DCBA-C045-4307-BF0D-E36124C87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70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6F5B5-2CBC-4DA9-BE56-4278D1A3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CF48AA-5266-48C5-9611-B1320EB8A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156FD0-C0C7-49DE-BE4C-92CADE1D2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9DA5E0-0A27-410F-A816-F5DD07F79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595E-A7DD-471E-A3C7-52E644F5D288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E9945D-E508-444D-9CD2-6A03AE7C2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C51E5F-DBE2-4CDD-9830-F12BC9D6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DCBA-C045-4307-BF0D-E36124C87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40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0B0AD-0B8F-43F6-86B2-174B4645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FA25AD-F9D6-40B7-A537-A1DF4DAAF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648FF9-268A-44CA-B8E7-FFB8BAA11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13762F-0468-4500-B93E-AFAF7FFD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003C69-6051-48F6-BC47-FA1335B1C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F3C3D7-F24F-4D7D-B4BE-9072433D5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595E-A7DD-471E-A3C7-52E644F5D288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4CA298-08B4-4C56-B4FE-1F25CC75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5FF78D-7F3C-4B8B-B0E5-076F6BB0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DCBA-C045-4307-BF0D-E36124C87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47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9A520-C8E6-409C-BFCE-291C824BD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0859EE-801A-4B7A-B77D-46FB2B743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595E-A7DD-471E-A3C7-52E644F5D288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B96189-72AD-4DAD-ADC3-105D772B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EB35FB-223B-4F93-BF2B-8F04B62C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DCBA-C045-4307-BF0D-E36124C87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82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4F0068-98AD-40EB-A59C-9600F16C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595E-A7DD-471E-A3C7-52E644F5D288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8CCDC5-2584-44C8-9A02-14E7FC9C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7567D3-8373-47D1-82FF-E5F99A65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DCBA-C045-4307-BF0D-E36124C87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19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40269-B495-4510-8FA8-13C9FCCF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675009-CFE6-4722-9AA0-A2615794A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D4DD8C-C2A4-455A-8B45-164C6E57F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714432-2050-435A-9A43-CC98110DD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595E-A7DD-471E-A3C7-52E644F5D288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187734-35CC-4116-A1B9-C36FF83B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7956F0-A394-438A-8B93-E2760B5E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DCBA-C045-4307-BF0D-E36124C87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36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0EF14-F2D8-4FBF-A0CF-AC3D5957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9DB449-3257-4B57-B42A-3F373E570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665935-4E83-45E0-88C4-3FEFF12D6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F49FEE-9813-440D-ADB9-CD3A4E37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595E-A7DD-471E-A3C7-52E644F5D288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E1458C-DD37-4D7E-BF7A-454F98C7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751A87-FF72-4562-AA57-C1E5C506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9DCBA-C045-4307-BF0D-E36124C87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68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C9368A-B369-4CD2-8671-A9285C2B1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5D455A-8A9B-4BAB-ABDE-1C7FAAAB7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947687-B392-4157-AE6F-64E189E5E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0595E-A7DD-471E-A3C7-52E644F5D288}" type="datetimeFigureOut">
              <a:rPr lang="zh-CN" altLang="en-US" smtClean="0"/>
              <a:t>2019/4/9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94904-3CA6-4479-AF43-CCEFAB4E4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86ECC2-BBA1-4663-AD14-882494ADC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9DCBA-C045-4307-BF0D-E36124C877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3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660519" y="1057228"/>
            <a:ext cx="8274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smtClean="0">
                <a:solidFill>
                  <a:schemeClr val="bg2">
                    <a:lumMod val="75000"/>
                  </a:schemeClr>
                </a:solidFill>
              </a:rPr>
              <a:t>P2</a:t>
            </a:r>
            <a:endParaRPr lang="zh-CN" altLang="en-US" sz="4400" b="1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537313" y="2319057"/>
            <a:ext cx="7117373" cy="2628901"/>
            <a:chOff x="2145323" y="2270732"/>
            <a:chExt cx="7117373" cy="2628901"/>
          </a:xfrm>
        </p:grpSpPr>
        <p:grpSp>
          <p:nvGrpSpPr>
            <p:cNvPr id="13" name="组合 12"/>
            <p:cNvGrpSpPr/>
            <p:nvPr/>
          </p:nvGrpSpPr>
          <p:grpSpPr>
            <a:xfrm>
              <a:off x="2145323" y="2270732"/>
              <a:ext cx="3288323" cy="2628901"/>
              <a:chOff x="2145323" y="2270732"/>
              <a:chExt cx="3288323" cy="2628901"/>
            </a:xfrm>
          </p:grpSpPr>
          <p:sp>
            <p:nvSpPr>
              <p:cNvPr id="2" name="圆角矩形 1"/>
              <p:cNvSpPr/>
              <p:nvPr/>
            </p:nvSpPr>
            <p:spPr>
              <a:xfrm>
                <a:off x="2145323" y="2270732"/>
                <a:ext cx="3288323" cy="2628901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457200" dist="165100" dir="2700000" sx="101000" sy="101000" algn="tl" rotWithShape="0">
                  <a:schemeClr val="bg1">
                    <a:lumMod val="65000"/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2266950" y="2600325"/>
                <a:ext cx="23086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b="1" smtClean="0">
                    <a:solidFill>
                      <a:schemeClr val="bg1">
                        <a:lumMod val="95000"/>
                      </a:schemeClr>
                    </a:solidFill>
                  </a:rPr>
                  <a:t>Renderer</a:t>
                </a:r>
                <a:endParaRPr lang="zh-CN" altLang="en-US" sz="4000" b="1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266950" y="3277405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>
                    <a:solidFill>
                      <a:schemeClr val="bg1">
                        <a:lumMod val="95000"/>
                      </a:schemeClr>
                    </a:solidFill>
                  </a:rPr>
                  <a:t>渲染引擎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5974373" y="2270732"/>
              <a:ext cx="3288323" cy="2628901"/>
              <a:chOff x="2145323" y="2270732"/>
              <a:chExt cx="3288323" cy="2628901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2145323" y="2270732"/>
                <a:ext cx="3288323" cy="262890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457200" dist="165100" dir="2700000" sx="101000" sy="101000" algn="tl" rotWithShape="0">
                  <a:schemeClr val="bg1">
                    <a:lumMod val="65000"/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266950" y="2600325"/>
                <a:ext cx="161935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b="1">
                    <a:solidFill>
                      <a:schemeClr val="bg1">
                        <a:lumMod val="95000"/>
                      </a:schemeClr>
                    </a:solidFill>
                  </a:rPr>
                  <a:t>World</a:t>
                </a: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266950" y="3277405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b="1" smtClean="0">
                    <a:solidFill>
                      <a:schemeClr val="bg1">
                        <a:lumMod val="95000"/>
                      </a:schemeClr>
                    </a:solidFill>
                  </a:rPr>
                  <a:t>物理引擎</a:t>
                </a:r>
                <a:endParaRPr lang="zh-CN" altLang="en-US" sz="1400" b="1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19" name="文本框 18"/>
          <p:cNvSpPr txBox="1"/>
          <p:nvPr/>
        </p:nvSpPr>
        <p:spPr>
          <a:xfrm>
            <a:off x="2537313" y="5277551"/>
            <a:ext cx="6492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smtClean="0">
                <a:solidFill>
                  <a:schemeClr val="bg1">
                    <a:lumMod val="65000"/>
                  </a:schemeClr>
                </a:solidFill>
              </a:rPr>
              <a:t>- P2</a:t>
            </a: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</a:rPr>
              <a:t>分为两个相互独立的库，一个为</a:t>
            </a:r>
            <a:r>
              <a:rPr lang="en-US" altLang="zh-CN" sz="1400" smtClean="0">
                <a:solidFill>
                  <a:schemeClr val="bg1">
                    <a:lumMod val="65000"/>
                  </a:schemeClr>
                </a:solidFill>
              </a:rPr>
              <a:t>Renderer</a:t>
            </a: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</a:rPr>
              <a:t>渲染引擎，一个为</a:t>
            </a:r>
            <a:r>
              <a:rPr lang="en-US" altLang="zh-CN" sz="1400" smtClean="0">
                <a:solidFill>
                  <a:schemeClr val="bg1">
                    <a:lumMod val="65000"/>
                  </a:schemeClr>
                </a:solidFill>
              </a:rPr>
              <a:t>World</a:t>
            </a: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</a:rPr>
              <a:t>物理引擎，</a:t>
            </a:r>
            <a:endParaRPr lang="en-US" altLang="zh-CN" sz="140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1400" smtClean="0">
                <a:solidFill>
                  <a:schemeClr val="bg1">
                    <a:lumMod val="65000"/>
                  </a:schemeClr>
                </a:solidFill>
              </a:rPr>
              <a:t>   World</a:t>
            </a: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</a:rPr>
              <a:t>引擎使用</a:t>
            </a:r>
            <a:r>
              <a:rPr lang="en-US" altLang="zh-CN" sz="1400" smtClean="0">
                <a:solidFill>
                  <a:schemeClr val="bg1">
                    <a:lumMod val="65000"/>
                  </a:schemeClr>
                </a:solidFill>
              </a:rPr>
              <a:t>Renderer</a:t>
            </a: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</a:rPr>
              <a:t>作为渲染器</a:t>
            </a:r>
            <a:endParaRPr lang="zh-CN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21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369495" y="1212055"/>
            <a:ext cx="9453009" cy="5167314"/>
            <a:chOff x="710165" y="850105"/>
            <a:chExt cx="9453009" cy="5167314"/>
          </a:xfrm>
        </p:grpSpPr>
        <p:sp>
          <p:nvSpPr>
            <p:cNvPr id="4" name="矩形 3"/>
            <p:cNvSpPr/>
            <p:nvPr/>
          </p:nvSpPr>
          <p:spPr>
            <a:xfrm>
              <a:off x="3339369" y="4540143"/>
              <a:ext cx="1440000" cy="1440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/>
                <a:t>调用 </a:t>
              </a:r>
              <a:r>
                <a:rPr lang="en-US" altLang="zh-CN" sz="1600" err="1" smtClean="0"/>
                <a:t>attr</a:t>
              </a:r>
              <a:r>
                <a:rPr lang="en-US" altLang="zh-CN" sz="1600" smtClean="0"/>
                <a:t> </a:t>
              </a:r>
              <a:r>
                <a:rPr lang="zh-CN" altLang="en-US" sz="1600" smtClean="0"/>
                <a:t>函数</a:t>
              </a:r>
              <a:endParaRPr lang="zh-CN" altLang="en-US" sz="1600"/>
            </a:p>
          </p:txBody>
        </p:sp>
        <p:sp>
          <p:nvSpPr>
            <p:cNvPr id="6" name="矩形 5"/>
            <p:cNvSpPr/>
            <p:nvPr/>
          </p:nvSpPr>
          <p:spPr>
            <a:xfrm>
              <a:off x="3339369" y="850105"/>
              <a:ext cx="1440000" cy="1440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广播器</a:t>
              </a:r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7000872" y="850105"/>
              <a:ext cx="3162302" cy="5167314"/>
              <a:chOff x="4438647" y="538162"/>
              <a:chExt cx="3162302" cy="5167314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438648" y="538162"/>
                <a:ext cx="3162301" cy="5167314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646105" y="3495749"/>
                <a:ext cx="2747379" cy="6120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mtClean="0"/>
                  <a:t>Layer</a:t>
                </a:r>
                <a:r>
                  <a:rPr lang="zh-CN" altLang="en-US" smtClean="0"/>
                  <a:t>被清空</a:t>
                </a:r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644021" y="4948200"/>
                <a:ext cx="2747379" cy="6120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mtClean="0"/>
                  <a:t>重绘所有图形</a:t>
                </a:r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5158021" y="622844"/>
                <a:ext cx="17235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smtClean="0">
                    <a:solidFill>
                      <a:srgbClr val="7030A0"/>
                    </a:solidFill>
                  </a:rPr>
                  <a:t>图形管理器</a:t>
                </a:r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4438647" y="1169191"/>
                <a:ext cx="3162301" cy="0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矩形 12"/>
              <p:cNvSpPr/>
              <p:nvPr/>
            </p:nvSpPr>
            <p:spPr>
              <a:xfrm>
                <a:off x="4646107" y="1327747"/>
                <a:ext cx="2747379" cy="1327551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4663071" y="143089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mtClean="0">
                    <a:solidFill>
                      <a:schemeClr val="bg1"/>
                    </a:solidFill>
                  </a:rPr>
                  <a:t>异步更新</a:t>
                </a:r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4663071" y="1775931"/>
                <a:ext cx="22520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smtClean="0">
                    <a:solidFill>
                      <a:schemeClr val="bg1"/>
                    </a:solidFill>
                  </a:rPr>
                  <a:t>缓存请求，直到这一轮</a:t>
                </a:r>
                <a:r>
                  <a:rPr lang="en-US" altLang="zh-CN" sz="1200" smtClean="0">
                    <a:solidFill>
                      <a:schemeClr val="bg1"/>
                    </a:solidFill>
                  </a:rPr>
                  <a:t>JS</a:t>
                </a:r>
                <a:r>
                  <a:rPr lang="zh-CN" altLang="en-US" sz="1200" smtClean="0">
                    <a:solidFill>
                      <a:schemeClr val="bg1"/>
                    </a:solidFill>
                  </a:rPr>
                  <a:t>事件循环末尾</a:t>
                </a:r>
                <a:endParaRPr lang="zh-CN" alt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下箭头 15"/>
              <p:cNvSpPr/>
              <p:nvPr/>
            </p:nvSpPr>
            <p:spPr>
              <a:xfrm>
                <a:off x="4646105" y="2751816"/>
                <a:ext cx="360000" cy="652462"/>
              </a:xfrm>
              <a:prstGeom prst="downArrow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下箭头 16"/>
              <p:cNvSpPr/>
              <p:nvPr/>
            </p:nvSpPr>
            <p:spPr>
              <a:xfrm>
                <a:off x="4646105" y="4199220"/>
                <a:ext cx="360000" cy="652462"/>
              </a:xfrm>
              <a:prstGeom prst="downArrow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5006105" y="2934643"/>
                <a:ext cx="13500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smtClean="0">
                    <a:solidFill>
                      <a:srgbClr val="7030A0"/>
                    </a:solidFill>
                  </a:rPr>
                  <a:t>调用 </a:t>
                </a:r>
                <a:r>
                  <a:rPr lang="en-US" altLang="zh-CN" sz="1200" smtClean="0">
                    <a:solidFill>
                      <a:srgbClr val="7030A0"/>
                    </a:solidFill>
                  </a:rPr>
                  <a:t>update </a:t>
                </a:r>
                <a:r>
                  <a:rPr lang="zh-CN" altLang="en-US" sz="1200" smtClean="0">
                    <a:solidFill>
                      <a:srgbClr val="7030A0"/>
                    </a:solidFill>
                  </a:rPr>
                  <a:t>函数</a:t>
                </a:r>
                <a:endParaRPr lang="zh-CN" altLang="en-US" sz="1200">
                  <a:solidFill>
                    <a:srgbClr val="7030A0"/>
                  </a:solidFill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5006105" y="4386951"/>
                <a:ext cx="14510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smtClean="0">
                    <a:solidFill>
                      <a:srgbClr val="7030A0"/>
                    </a:solidFill>
                  </a:rPr>
                  <a:t>调用 </a:t>
                </a:r>
                <a:r>
                  <a:rPr lang="en-US" altLang="zh-CN" sz="1200" err="1" smtClean="0">
                    <a:solidFill>
                      <a:srgbClr val="7030A0"/>
                    </a:solidFill>
                  </a:rPr>
                  <a:t>rerender</a:t>
                </a:r>
                <a:r>
                  <a:rPr lang="en-US" altLang="zh-CN" sz="1200" smtClean="0">
                    <a:solidFill>
                      <a:srgbClr val="7030A0"/>
                    </a:solidFill>
                  </a:rPr>
                  <a:t> </a:t>
                </a:r>
                <a:r>
                  <a:rPr lang="zh-CN" altLang="en-US" sz="1200" smtClean="0">
                    <a:solidFill>
                      <a:srgbClr val="7030A0"/>
                    </a:solidFill>
                  </a:rPr>
                  <a:t>函数</a:t>
                </a:r>
                <a:endParaRPr lang="zh-CN" altLang="en-US" sz="120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21" name="椭圆 20"/>
            <p:cNvSpPr/>
            <p:nvPr/>
          </p:nvSpPr>
          <p:spPr>
            <a:xfrm>
              <a:off x="710165" y="2863085"/>
              <a:ext cx="1044000" cy="1044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用户</a:t>
              </a:r>
              <a:endParaRPr lang="zh-CN" altLang="en-US"/>
            </a:p>
          </p:txBody>
        </p:sp>
        <p:cxnSp>
          <p:nvCxnSpPr>
            <p:cNvPr id="29" name="肘形连接符 28"/>
            <p:cNvCxnSpPr>
              <a:stCxn id="21" idx="4"/>
              <a:endCxn id="4" idx="1"/>
            </p:cNvCxnSpPr>
            <p:nvPr/>
          </p:nvCxnSpPr>
          <p:spPr>
            <a:xfrm rot="16200000" flipH="1">
              <a:off x="1609238" y="3530012"/>
              <a:ext cx="1353058" cy="2107204"/>
            </a:xfrm>
            <a:prstGeom prst="bentConnector2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4" idx="0"/>
              <a:endCxn id="6" idx="2"/>
            </p:cNvCxnSpPr>
            <p:nvPr/>
          </p:nvCxnSpPr>
          <p:spPr>
            <a:xfrm flipV="1">
              <a:off x="4059369" y="2290105"/>
              <a:ext cx="0" cy="225003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6" idx="3"/>
            </p:cNvCxnSpPr>
            <p:nvPr/>
          </p:nvCxnSpPr>
          <p:spPr>
            <a:xfrm>
              <a:off x="4779369" y="1570105"/>
              <a:ext cx="2221500" cy="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110784" y="321580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smtClean="0">
                  <a:solidFill>
                    <a:srgbClr val="7030A0"/>
                  </a:solidFill>
                </a:rPr>
                <a:t>请求更新</a:t>
              </a:r>
              <a:endParaRPr lang="zh-CN" altLang="en-US" sz="1600">
                <a:solidFill>
                  <a:srgbClr val="7030A0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498742" y="1187066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smtClean="0">
                  <a:solidFill>
                    <a:srgbClr val="7030A0"/>
                  </a:solidFill>
                </a:rPr>
                <a:t>通知</a:t>
              </a:r>
              <a:endParaRPr lang="zh-CN" altLang="en-US" sz="1600">
                <a:solidFill>
                  <a:srgbClr val="7030A0"/>
                </a:solidFill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5311170" y="33778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7030A0"/>
                </a:solidFill>
              </a:rPr>
              <a:t>视图更新流程</a:t>
            </a:r>
            <a:endParaRPr lang="zh-CN" alt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2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556864" y="252756"/>
            <a:ext cx="5042388" cy="1667653"/>
            <a:chOff x="1934308" y="1915235"/>
            <a:chExt cx="5042388" cy="1667653"/>
          </a:xfrm>
        </p:grpSpPr>
        <p:sp>
          <p:nvSpPr>
            <p:cNvPr id="4" name="圆角矩形 3"/>
            <p:cNvSpPr/>
            <p:nvPr/>
          </p:nvSpPr>
          <p:spPr>
            <a:xfrm>
              <a:off x="1934308" y="1916723"/>
              <a:ext cx="1213338" cy="79130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/>
                <a:t>清除画布</a:t>
              </a:r>
              <a:endParaRPr lang="zh-CN" altLang="en-US" sz="160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5763358" y="1916723"/>
              <a:ext cx="1213338" cy="79130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/>
                <a:t>重新绘制</a:t>
              </a:r>
              <a:endParaRPr lang="zh-CN" altLang="en-US" sz="1600"/>
            </a:p>
          </p:txBody>
        </p:sp>
        <p:cxnSp>
          <p:nvCxnSpPr>
            <p:cNvPr id="7" name="直接箭头连接符 6"/>
            <p:cNvCxnSpPr>
              <a:stCxn id="4" idx="3"/>
              <a:endCxn id="5" idx="1"/>
            </p:cNvCxnSpPr>
            <p:nvPr/>
          </p:nvCxnSpPr>
          <p:spPr>
            <a:xfrm>
              <a:off x="3147646" y="2312377"/>
              <a:ext cx="26157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5" idx="2"/>
              <a:endCxn id="4" idx="2"/>
            </p:cNvCxnSpPr>
            <p:nvPr/>
          </p:nvCxnSpPr>
          <p:spPr>
            <a:xfrm rot="5400000">
              <a:off x="4455502" y="793506"/>
              <a:ext cx="12700" cy="3829050"/>
            </a:xfrm>
            <a:prstGeom prst="bentConnector3">
              <a:avLst>
                <a:gd name="adj1" fmla="val 3525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3920678" y="3275111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>
                  <a:solidFill>
                    <a:schemeClr val="accent5">
                      <a:lumMod val="75000"/>
                    </a:schemeClr>
                  </a:solidFill>
                </a:rPr>
                <a:t>下一次更新</a:t>
              </a:r>
              <a:endParaRPr lang="zh-CN" altLang="en-US" sz="14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183632" y="191523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>
                  <a:solidFill>
                    <a:schemeClr val="accent5">
                      <a:lumMod val="75000"/>
                    </a:schemeClr>
                  </a:solidFill>
                </a:rPr>
                <a:t>更新</a:t>
              </a:r>
              <a:endParaRPr lang="zh-CN" altLang="en-US" sz="14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643513" y="2101674"/>
            <a:ext cx="7138662" cy="3856630"/>
            <a:chOff x="2643513" y="2101674"/>
            <a:chExt cx="7138662" cy="3856630"/>
          </a:xfrm>
        </p:grpSpPr>
        <p:grpSp>
          <p:nvGrpSpPr>
            <p:cNvPr id="41" name="组合 40"/>
            <p:cNvGrpSpPr/>
            <p:nvPr/>
          </p:nvGrpSpPr>
          <p:grpSpPr>
            <a:xfrm>
              <a:off x="2643513" y="2101674"/>
              <a:ext cx="7138662" cy="3856630"/>
              <a:chOff x="2643513" y="2101674"/>
              <a:chExt cx="7138662" cy="3856630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643513" y="3712550"/>
                <a:ext cx="7138662" cy="122139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6994000" y="3823183"/>
                <a:ext cx="705983" cy="100012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/>
                  <a:t>动画对象</a:t>
                </a:r>
                <a:endParaRPr lang="zh-CN" altLang="en-US" sz="140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733637" y="3823183"/>
                <a:ext cx="705983" cy="100012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/>
                  <a:t>动画对象</a:t>
                </a:r>
                <a:endParaRPr lang="zh-CN" altLang="en-US" sz="140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7926036" y="3823182"/>
                <a:ext cx="705983" cy="100012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/>
                  <a:t>动画对象</a:t>
                </a:r>
                <a:endParaRPr lang="zh-CN" altLang="en-US" sz="140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801602" y="3823184"/>
                <a:ext cx="705983" cy="100012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/>
                  <a:t>动画对象</a:t>
                </a:r>
                <a:endParaRPr lang="zh-CN" altLang="en-US" sz="1400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5665673" y="3938527"/>
                <a:ext cx="110227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400" b="1" smtClean="0">
                    <a:solidFill>
                      <a:schemeClr val="accent2">
                        <a:lumMod val="75000"/>
                      </a:schemeClr>
                    </a:solidFill>
                  </a:rPr>
                  <a:t>……</a:t>
                </a:r>
                <a:endParaRPr lang="zh-CN" altLang="en-US" sz="4400" b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2836008" y="2102105"/>
                <a:ext cx="705541" cy="1428750"/>
                <a:chOff x="2902683" y="2027356"/>
                <a:chExt cx="705541" cy="1428750"/>
              </a:xfrm>
            </p:grpSpPr>
            <p:sp>
              <p:nvSpPr>
                <p:cNvPr id="19" name="矩形 18"/>
                <p:cNvSpPr/>
                <p:nvPr/>
              </p:nvSpPr>
              <p:spPr>
                <a:xfrm>
                  <a:off x="2902683" y="2027356"/>
                  <a:ext cx="705541" cy="100012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smtClean="0"/>
                    <a:t>新加入的动画对象</a:t>
                  </a:r>
                  <a:endParaRPr lang="zh-CN" altLang="en-US" sz="1200"/>
                </a:p>
              </p:txBody>
            </p:sp>
            <p:sp>
              <p:nvSpPr>
                <p:cNvPr id="9" name="下箭头 8"/>
                <p:cNvSpPr/>
                <p:nvPr/>
              </p:nvSpPr>
              <p:spPr>
                <a:xfrm>
                  <a:off x="3055428" y="3027481"/>
                  <a:ext cx="400050" cy="428625"/>
                </a:xfrm>
                <a:prstGeom prst="downArrow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6" name="肘形连接符 25"/>
              <p:cNvCxnSpPr>
                <a:stCxn id="2" idx="1"/>
                <a:endCxn id="2" idx="3"/>
              </p:cNvCxnSpPr>
              <p:nvPr/>
            </p:nvCxnSpPr>
            <p:spPr>
              <a:xfrm rot="10800000" flipH="1">
                <a:off x="2643513" y="4323249"/>
                <a:ext cx="7138662" cy="12700"/>
              </a:xfrm>
              <a:prstGeom prst="bentConnector5">
                <a:avLst>
                  <a:gd name="adj1" fmla="val -3202"/>
                  <a:gd name="adj2" fmla="val -9291354"/>
                  <a:gd name="adj3" fmla="val 103202"/>
                </a:avLst>
              </a:prstGeom>
              <a:ln w="4445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/>
              <p:cNvSpPr txBox="1"/>
              <p:nvPr/>
            </p:nvSpPr>
            <p:spPr>
              <a:xfrm>
                <a:off x="4794026" y="5619750"/>
                <a:ext cx="28376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err="1" smtClean="0">
                    <a:solidFill>
                      <a:schemeClr val="accent2">
                        <a:lumMod val="75000"/>
                      </a:schemeClr>
                    </a:solidFill>
                  </a:rPr>
                  <a:t>requestAniamtionFrame</a:t>
                </a:r>
                <a:r>
                  <a:rPr lang="zh-CN" altLang="en-US" sz="1600" b="1" smtClean="0">
                    <a:solidFill>
                      <a:schemeClr val="accent2">
                        <a:lumMod val="75000"/>
                      </a:schemeClr>
                    </a:solidFill>
                  </a:rPr>
                  <a:t>递归</a:t>
                </a:r>
                <a:endParaRPr lang="zh-CN" altLang="en-US" sz="1600" b="1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8920041" y="2101674"/>
                <a:ext cx="705541" cy="1429611"/>
                <a:chOff x="6893658" y="1727560"/>
                <a:chExt cx="705541" cy="1429611"/>
              </a:xfrm>
            </p:grpSpPr>
            <p:sp>
              <p:nvSpPr>
                <p:cNvPr id="33" name="矩形 32"/>
                <p:cNvSpPr/>
                <p:nvPr/>
              </p:nvSpPr>
              <p:spPr>
                <a:xfrm>
                  <a:off x="6893658" y="2157046"/>
                  <a:ext cx="705541" cy="100012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smtClean="0"/>
                    <a:t>已完成的动画对象</a:t>
                  </a:r>
                  <a:endParaRPr lang="zh-CN" altLang="en-US" sz="1200"/>
                </a:p>
              </p:txBody>
            </p:sp>
            <p:sp>
              <p:nvSpPr>
                <p:cNvPr id="35" name="下箭头 34"/>
                <p:cNvSpPr/>
                <p:nvPr/>
              </p:nvSpPr>
              <p:spPr>
                <a:xfrm rot="10800000">
                  <a:off x="7046404" y="1727560"/>
                  <a:ext cx="400050" cy="428625"/>
                </a:xfrm>
                <a:prstGeom prst="downArrow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2" name="文本框 41"/>
            <p:cNvSpPr txBox="1"/>
            <p:nvPr/>
          </p:nvSpPr>
          <p:spPr>
            <a:xfrm>
              <a:off x="5607550" y="3316542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smtClean="0">
                  <a:solidFill>
                    <a:schemeClr val="accent2">
                      <a:lumMod val="75000"/>
                    </a:schemeClr>
                  </a:solidFill>
                </a:rPr>
                <a:t>动画管理器</a:t>
              </a:r>
              <a:endParaRPr lang="zh-CN" altLang="en-US" sz="160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1774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952625" y="771523"/>
            <a:ext cx="7029450" cy="523877"/>
            <a:chOff x="1962150" y="2105023"/>
            <a:chExt cx="7029450" cy="523877"/>
          </a:xfrm>
        </p:grpSpPr>
        <p:sp>
          <p:nvSpPr>
            <p:cNvPr id="4" name="矩形 3"/>
            <p:cNvSpPr/>
            <p:nvPr/>
          </p:nvSpPr>
          <p:spPr>
            <a:xfrm>
              <a:off x="1962150" y="2105025"/>
              <a:ext cx="1238250" cy="5238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/>
                <a:t>属性修改</a:t>
              </a:r>
              <a:endParaRPr lang="zh-CN" altLang="en-US" sz="1600"/>
            </a:p>
          </p:txBody>
        </p:sp>
        <p:sp>
          <p:nvSpPr>
            <p:cNvPr id="6" name="矩形 5"/>
            <p:cNvSpPr/>
            <p:nvPr/>
          </p:nvSpPr>
          <p:spPr>
            <a:xfrm>
              <a:off x="7753350" y="2105023"/>
              <a:ext cx="1238250" cy="5238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/>
                <a:t>渲染</a:t>
              </a:r>
              <a:endParaRPr lang="zh-CN" altLang="en-US" sz="1600"/>
            </a:p>
          </p:txBody>
        </p:sp>
        <p:sp>
          <p:nvSpPr>
            <p:cNvPr id="7" name="矩形 6"/>
            <p:cNvSpPr/>
            <p:nvPr/>
          </p:nvSpPr>
          <p:spPr>
            <a:xfrm>
              <a:off x="4857750" y="2105023"/>
              <a:ext cx="1238250" cy="52387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/>
                <a:t>路径重绘</a:t>
              </a:r>
              <a:endParaRPr lang="zh-CN" altLang="en-US" sz="1600"/>
            </a:p>
          </p:txBody>
        </p:sp>
        <p:cxnSp>
          <p:nvCxnSpPr>
            <p:cNvPr id="12" name="直接箭头连接符 11"/>
            <p:cNvCxnSpPr>
              <a:stCxn id="4" idx="3"/>
              <a:endCxn id="7" idx="1"/>
            </p:cNvCxnSpPr>
            <p:nvPr/>
          </p:nvCxnSpPr>
          <p:spPr>
            <a:xfrm flipV="1">
              <a:off x="3200400" y="2366961"/>
              <a:ext cx="1657350" cy="2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6096000" y="2366960"/>
              <a:ext cx="1657350" cy="2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6480150" y="1033460"/>
            <a:ext cx="5003850" cy="3240000"/>
            <a:chOff x="3774075" y="1989000"/>
            <a:chExt cx="5003850" cy="3240000"/>
          </a:xfrm>
        </p:grpSpPr>
        <p:sp>
          <p:nvSpPr>
            <p:cNvPr id="16" name="菱形 15"/>
            <p:cNvSpPr/>
            <p:nvPr/>
          </p:nvSpPr>
          <p:spPr>
            <a:xfrm>
              <a:off x="5376000" y="1989000"/>
              <a:ext cx="1800000" cy="1800000"/>
            </a:xfrm>
            <a:prstGeom prst="diamond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/>
                <a:t>事件系统</a:t>
              </a:r>
              <a:endParaRPr lang="zh-CN" altLang="en-US" sz="1400"/>
            </a:p>
          </p:txBody>
        </p:sp>
        <p:sp>
          <p:nvSpPr>
            <p:cNvPr id="17" name="菱形 16"/>
            <p:cNvSpPr/>
            <p:nvPr/>
          </p:nvSpPr>
          <p:spPr>
            <a:xfrm>
              <a:off x="3774075" y="3789000"/>
              <a:ext cx="1440000" cy="1440000"/>
            </a:xfrm>
            <a:prstGeom prst="diamond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/>
                <a:t>全局事件</a:t>
              </a:r>
              <a:endParaRPr lang="zh-CN" altLang="en-US" sz="1600"/>
            </a:p>
          </p:txBody>
        </p:sp>
        <p:sp>
          <p:nvSpPr>
            <p:cNvPr id="18" name="菱形 17"/>
            <p:cNvSpPr/>
            <p:nvPr/>
          </p:nvSpPr>
          <p:spPr>
            <a:xfrm>
              <a:off x="7337925" y="3789000"/>
              <a:ext cx="1440000" cy="1440000"/>
            </a:xfrm>
            <a:prstGeom prst="diamond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/>
                <a:t>图形事件</a:t>
              </a:r>
              <a:endParaRPr lang="zh-CN" altLang="en-US" sz="1600"/>
            </a:p>
          </p:txBody>
        </p:sp>
        <p:cxnSp>
          <p:nvCxnSpPr>
            <p:cNvPr id="20" name="曲线连接符 19"/>
            <p:cNvCxnSpPr>
              <a:stCxn id="16" idx="1"/>
              <a:endCxn id="17" idx="0"/>
            </p:cNvCxnSpPr>
            <p:nvPr/>
          </p:nvCxnSpPr>
          <p:spPr>
            <a:xfrm rot="10800000" flipV="1">
              <a:off x="4494076" y="2889000"/>
              <a:ext cx="881925" cy="900000"/>
            </a:xfrm>
            <a:prstGeom prst="curvedConnector2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曲线连接符 21"/>
            <p:cNvCxnSpPr>
              <a:stCxn id="16" idx="3"/>
              <a:endCxn id="18" idx="0"/>
            </p:cNvCxnSpPr>
            <p:nvPr/>
          </p:nvCxnSpPr>
          <p:spPr>
            <a:xfrm>
              <a:off x="7176000" y="2889000"/>
              <a:ext cx="881925" cy="900000"/>
            </a:xfrm>
            <a:prstGeom prst="curvedConnector2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6566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163204" y="839028"/>
            <a:ext cx="2100208" cy="4552122"/>
            <a:chOff x="3405242" y="1296228"/>
            <a:chExt cx="2100208" cy="4552122"/>
          </a:xfrm>
        </p:grpSpPr>
        <p:sp>
          <p:nvSpPr>
            <p:cNvPr id="11" name="矩形 10"/>
            <p:cNvSpPr/>
            <p:nvPr/>
          </p:nvSpPr>
          <p:spPr>
            <a:xfrm>
              <a:off x="3495675" y="1705950"/>
              <a:ext cx="2009775" cy="4142400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718122" y="1905000"/>
              <a:ext cx="1571625" cy="50482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/>
                <a:t>ID</a:t>
              </a:r>
              <a:endParaRPr lang="zh-CN" altLang="en-US" sz="160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3718122" y="2552212"/>
              <a:ext cx="1571625" cy="50482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/>
                <a:t>动画时长</a:t>
              </a:r>
              <a:endParaRPr lang="zh-CN" altLang="en-US" sz="140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718123" y="3201375"/>
              <a:ext cx="1571625" cy="50482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/>
                <a:t>缓动函数</a:t>
              </a:r>
              <a:endParaRPr lang="zh-CN" altLang="en-US" sz="14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718124" y="3848587"/>
              <a:ext cx="1571625" cy="50482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/>
                <a:t>值变化范围</a:t>
              </a:r>
              <a:endParaRPr lang="zh-CN" altLang="en-US" sz="14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719138" y="4495799"/>
              <a:ext cx="1571625" cy="50482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/>
                <a:t>更新函数</a:t>
              </a:r>
              <a:endParaRPr lang="zh-CN" altLang="en-US" sz="140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718121" y="5143011"/>
              <a:ext cx="1571625" cy="50482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/>
                <a:t>延时</a:t>
              </a:r>
              <a:endParaRPr lang="zh-CN" altLang="en-US" sz="14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405242" y="1296228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Aniamtor</a:t>
              </a:r>
              <a:endParaRPr lang="zh-CN" altLang="en-US" b="1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817096" y="1667361"/>
            <a:ext cx="5454596" cy="3852750"/>
            <a:chOff x="5645771" y="1502625"/>
            <a:chExt cx="5454596" cy="3852750"/>
          </a:xfrm>
        </p:grpSpPr>
        <p:sp>
          <p:nvSpPr>
            <p:cNvPr id="2" name="椭圆 1"/>
            <p:cNvSpPr/>
            <p:nvPr/>
          </p:nvSpPr>
          <p:spPr>
            <a:xfrm>
              <a:off x="7619451" y="2673000"/>
              <a:ext cx="1512000" cy="1512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广播器</a:t>
              </a:r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5645771" y="1502625"/>
              <a:ext cx="5454596" cy="3852750"/>
              <a:chOff x="5617196" y="1502625"/>
              <a:chExt cx="5454596" cy="3852750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5617196" y="1502625"/>
                <a:ext cx="900000" cy="90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smtClean="0"/>
                  <a:t>发布者</a:t>
                </a:r>
                <a:r>
                  <a:rPr lang="en-US" altLang="zh-CN" sz="1200" smtClean="0"/>
                  <a:t>1</a:t>
                </a:r>
                <a:endParaRPr lang="zh-CN" altLang="en-US" sz="1200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0171792" y="1502625"/>
                <a:ext cx="900000" cy="900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smtClean="0"/>
                  <a:t>订阅者</a:t>
                </a:r>
                <a:r>
                  <a:rPr lang="en-US" altLang="zh-CN" sz="1200" smtClean="0"/>
                  <a:t>3</a:t>
                </a:r>
                <a:endParaRPr lang="zh-CN" altLang="en-US" sz="1200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5617196" y="2979000"/>
                <a:ext cx="900000" cy="900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smtClean="0"/>
                  <a:t>发布者</a:t>
                </a:r>
                <a:r>
                  <a:rPr lang="en-US" altLang="zh-CN" sz="1200" smtClean="0"/>
                  <a:t>2</a:t>
                </a:r>
                <a:endParaRPr lang="zh-CN" altLang="en-US" sz="1200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5617196" y="4455375"/>
                <a:ext cx="900000" cy="900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smtClean="0"/>
                  <a:t>发布者</a:t>
                </a:r>
                <a:r>
                  <a:rPr lang="en-US" altLang="zh-CN" sz="1200" smtClean="0"/>
                  <a:t>3</a:t>
                </a:r>
                <a:endParaRPr lang="zh-CN" altLang="en-US" sz="120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0171792" y="2979000"/>
                <a:ext cx="900000" cy="900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smtClean="0"/>
                  <a:t>订阅者</a:t>
                </a:r>
                <a:r>
                  <a:rPr lang="en-US" altLang="zh-CN" sz="1200" smtClean="0"/>
                  <a:t>2</a:t>
                </a:r>
                <a:endParaRPr lang="zh-CN" altLang="en-US" sz="120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10171792" y="4455375"/>
                <a:ext cx="900000" cy="900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smtClean="0"/>
                  <a:t>订阅者</a:t>
                </a:r>
                <a:r>
                  <a:rPr lang="en-US" altLang="zh-CN" sz="1200" smtClean="0"/>
                  <a:t>1</a:t>
                </a:r>
                <a:endParaRPr lang="zh-CN" altLang="en-US" sz="1200"/>
              </a:p>
            </p:txBody>
          </p:sp>
        </p:grpSp>
        <p:cxnSp>
          <p:nvCxnSpPr>
            <p:cNvPr id="22" name="曲线连接符 21"/>
            <p:cNvCxnSpPr>
              <a:stCxn id="3" idx="6"/>
              <a:endCxn id="2" idx="2"/>
            </p:cNvCxnSpPr>
            <p:nvPr/>
          </p:nvCxnSpPr>
          <p:spPr>
            <a:xfrm>
              <a:off x="6545771" y="1952625"/>
              <a:ext cx="1073680" cy="147637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曲线连接符 24"/>
            <p:cNvCxnSpPr>
              <a:stCxn id="2" idx="6"/>
              <a:endCxn id="14" idx="2"/>
            </p:cNvCxnSpPr>
            <p:nvPr/>
          </p:nvCxnSpPr>
          <p:spPr>
            <a:xfrm flipV="1">
              <a:off x="9131451" y="1952625"/>
              <a:ext cx="1068916" cy="1476375"/>
            </a:xfrm>
            <a:prstGeom prst="curvedConnector3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曲线连接符 25"/>
            <p:cNvCxnSpPr/>
            <p:nvPr/>
          </p:nvCxnSpPr>
          <p:spPr>
            <a:xfrm>
              <a:off x="9129069" y="3408179"/>
              <a:ext cx="1071298" cy="1582386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曲线连接符 27"/>
            <p:cNvCxnSpPr>
              <a:stCxn id="16" idx="6"/>
              <a:endCxn id="2" idx="2"/>
            </p:cNvCxnSpPr>
            <p:nvPr/>
          </p:nvCxnSpPr>
          <p:spPr>
            <a:xfrm flipV="1">
              <a:off x="6545771" y="3429000"/>
              <a:ext cx="1073680" cy="147637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15" idx="6"/>
              <a:endCxn id="2" idx="2"/>
            </p:cNvCxnSpPr>
            <p:nvPr/>
          </p:nvCxnSpPr>
          <p:spPr>
            <a:xfrm>
              <a:off x="6545771" y="3429000"/>
              <a:ext cx="1073680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9129069" y="3429000"/>
              <a:ext cx="1073680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4045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/>
          <p:cNvGrpSpPr/>
          <p:nvPr/>
        </p:nvGrpSpPr>
        <p:grpSpPr>
          <a:xfrm>
            <a:off x="390525" y="592015"/>
            <a:ext cx="11130696" cy="5208710"/>
            <a:chOff x="504825" y="687265"/>
            <a:chExt cx="11130696" cy="5208710"/>
          </a:xfrm>
        </p:grpSpPr>
        <p:sp>
          <p:nvSpPr>
            <p:cNvPr id="4" name="矩形 3"/>
            <p:cNvSpPr/>
            <p:nvPr/>
          </p:nvSpPr>
          <p:spPr>
            <a:xfrm>
              <a:off x="6096000" y="687265"/>
              <a:ext cx="2690446" cy="8001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数学运算</a:t>
              </a:r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3424236" y="2377220"/>
              <a:ext cx="7818928" cy="971550"/>
              <a:chOff x="3424236" y="2377220"/>
              <a:chExt cx="7818928" cy="97155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3424236" y="2377220"/>
                <a:ext cx="1704975" cy="97155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mtClean="0"/>
                  <a:t>向量</a:t>
                </a:r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9538189" y="2377220"/>
                <a:ext cx="1704975" cy="97155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mtClean="0"/>
                  <a:t>矩阵</a:t>
                </a:r>
                <a:endParaRPr lang="zh-CN" altLang="en-US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04825" y="4448175"/>
              <a:ext cx="7543798" cy="1447800"/>
              <a:chOff x="504825" y="4448175"/>
              <a:chExt cx="7543798" cy="1447800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504825" y="4448175"/>
                <a:ext cx="666750" cy="14478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smtClean="0"/>
                  <a:t>加法</a:t>
                </a:r>
                <a:endParaRPr lang="zh-CN" altLang="en-US" sz="2000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364456" y="4448175"/>
                <a:ext cx="666750" cy="14478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smtClean="0"/>
                  <a:t>减法</a:t>
                </a:r>
                <a:endParaRPr lang="zh-CN" altLang="en-US" sz="200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662611" y="4448175"/>
                <a:ext cx="666750" cy="14478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smtClean="0"/>
                  <a:t>单位化</a:t>
                </a:r>
                <a:endParaRPr lang="zh-CN" altLang="en-US" sz="200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224087" y="4448175"/>
                <a:ext cx="666750" cy="14478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smtClean="0"/>
                  <a:t>点积</a:t>
                </a:r>
                <a:endParaRPr lang="zh-CN" altLang="en-US" sz="200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083718" y="4448175"/>
                <a:ext cx="666750" cy="14478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smtClean="0"/>
                  <a:t>叉积</a:t>
                </a:r>
                <a:endParaRPr lang="zh-CN" altLang="en-US" sz="200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522242" y="4448175"/>
                <a:ext cx="666750" cy="14478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smtClean="0"/>
                  <a:t>倍乘</a:t>
                </a:r>
                <a:endParaRPr lang="zh-CN" altLang="en-US" sz="200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802980" y="4448175"/>
                <a:ext cx="666750" cy="14478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smtClean="0"/>
                  <a:t>投影</a:t>
                </a:r>
                <a:endParaRPr lang="zh-CN" altLang="en-US" sz="200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943349" y="4448175"/>
                <a:ext cx="666750" cy="14478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smtClean="0"/>
                  <a:t>法向</a:t>
                </a:r>
                <a:endParaRPr lang="zh-CN" altLang="en-US" sz="200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7381873" y="4448175"/>
                <a:ext cx="666750" cy="14478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smtClean="0"/>
                  <a:t>反向</a:t>
                </a:r>
                <a:endParaRPr lang="zh-CN" altLang="en-US" sz="2000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9145830" y="4448175"/>
              <a:ext cx="2489691" cy="1447800"/>
              <a:chOff x="9204814" y="4448175"/>
              <a:chExt cx="2489691" cy="144780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9204814" y="4448175"/>
                <a:ext cx="666750" cy="14478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smtClean="0"/>
                  <a:t>加法</a:t>
                </a:r>
                <a:endParaRPr lang="zh-CN" altLang="en-US" sz="200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1027755" y="4448175"/>
                <a:ext cx="666750" cy="14478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smtClean="0"/>
                  <a:t>右乘</a:t>
                </a:r>
                <a:endParaRPr lang="zh-CN" altLang="en-US" sz="2000"/>
              </a:p>
            </p:txBody>
          </p:sp>
        </p:grpSp>
        <p:cxnSp>
          <p:nvCxnSpPr>
            <p:cNvPr id="30" name="肘形连接符 29"/>
            <p:cNvCxnSpPr>
              <a:stCxn id="4" idx="2"/>
              <a:endCxn id="5" idx="0"/>
            </p:cNvCxnSpPr>
            <p:nvPr/>
          </p:nvCxnSpPr>
          <p:spPr>
            <a:xfrm rot="5400000">
              <a:off x="5414047" y="350043"/>
              <a:ext cx="889855" cy="3164499"/>
            </a:xfrm>
            <a:prstGeom prst="bentConnector3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stCxn id="4" idx="2"/>
              <a:endCxn id="6" idx="0"/>
            </p:cNvCxnSpPr>
            <p:nvPr/>
          </p:nvCxnSpPr>
          <p:spPr>
            <a:xfrm rot="16200000" flipH="1">
              <a:off x="8471023" y="457565"/>
              <a:ext cx="889855" cy="2949454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肘形连接符 33"/>
            <p:cNvCxnSpPr>
              <a:stCxn id="5" idx="2"/>
              <a:endCxn id="7" idx="0"/>
            </p:cNvCxnSpPr>
            <p:nvPr/>
          </p:nvCxnSpPr>
          <p:spPr>
            <a:xfrm rot="5400000">
              <a:off x="2007760" y="2179210"/>
              <a:ext cx="1099405" cy="3438524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连接符 38"/>
            <p:cNvCxnSpPr>
              <a:stCxn id="6" idx="2"/>
              <a:endCxn id="26" idx="0"/>
            </p:cNvCxnSpPr>
            <p:nvPr/>
          </p:nvCxnSpPr>
          <p:spPr>
            <a:xfrm rot="16200000" flipH="1">
              <a:off x="10296709" y="3442737"/>
              <a:ext cx="1099405" cy="911469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肘形连接符 39"/>
            <p:cNvCxnSpPr>
              <a:stCxn id="5" idx="2"/>
              <a:endCxn id="21" idx="0"/>
            </p:cNvCxnSpPr>
            <p:nvPr/>
          </p:nvCxnSpPr>
          <p:spPr>
            <a:xfrm rot="16200000" flipH="1">
              <a:off x="4156837" y="3468656"/>
              <a:ext cx="1099405" cy="859631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肘形连接符 40"/>
            <p:cNvCxnSpPr>
              <a:stCxn id="5" idx="2"/>
              <a:endCxn id="22" idx="0"/>
            </p:cNvCxnSpPr>
            <p:nvPr/>
          </p:nvCxnSpPr>
          <p:spPr>
            <a:xfrm rot="5400000">
              <a:off x="3727022" y="3898472"/>
              <a:ext cx="1099405" cy="1270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肘形连接符 41"/>
            <p:cNvCxnSpPr>
              <a:stCxn id="5" idx="2"/>
              <a:endCxn id="19" idx="0"/>
            </p:cNvCxnSpPr>
            <p:nvPr/>
          </p:nvCxnSpPr>
          <p:spPr>
            <a:xfrm rot="5400000">
              <a:off x="3297207" y="3468657"/>
              <a:ext cx="1099405" cy="859631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肘形连接符 42"/>
            <p:cNvCxnSpPr>
              <a:stCxn id="5" idx="2"/>
              <a:endCxn id="18" idx="0"/>
            </p:cNvCxnSpPr>
            <p:nvPr/>
          </p:nvCxnSpPr>
          <p:spPr>
            <a:xfrm rot="5400000">
              <a:off x="2867391" y="3038841"/>
              <a:ext cx="1099405" cy="171926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肘形连接符 43"/>
            <p:cNvCxnSpPr>
              <a:stCxn id="5" idx="2"/>
              <a:endCxn id="16" idx="0"/>
            </p:cNvCxnSpPr>
            <p:nvPr/>
          </p:nvCxnSpPr>
          <p:spPr>
            <a:xfrm rot="5400000">
              <a:off x="2437576" y="2609026"/>
              <a:ext cx="1099405" cy="257889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肘形连接符 54"/>
            <p:cNvCxnSpPr>
              <a:stCxn id="5" idx="2"/>
              <a:endCxn id="23" idx="0"/>
            </p:cNvCxnSpPr>
            <p:nvPr/>
          </p:nvCxnSpPr>
          <p:spPr>
            <a:xfrm rot="16200000" flipH="1">
              <a:off x="5446284" y="2179210"/>
              <a:ext cx="1099405" cy="3438524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肘形连接符 55"/>
            <p:cNvCxnSpPr>
              <a:stCxn id="5" idx="2"/>
              <a:endCxn id="20" idx="0"/>
            </p:cNvCxnSpPr>
            <p:nvPr/>
          </p:nvCxnSpPr>
          <p:spPr>
            <a:xfrm rot="16200000" flipH="1">
              <a:off x="5016468" y="2609025"/>
              <a:ext cx="1099405" cy="257889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肘形连接符 56"/>
            <p:cNvCxnSpPr>
              <a:stCxn id="5" idx="2"/>
              <a:endCxn id="17" idx="0"/>
            </p:cNvCxnSpPr>
            <p:nvPr/>
          </p:nvCxnSpPr>
          <p:spPr>
            <a:xfrm rot="16200000" flipH="1">
              <a:off x="4586653" y="3038841"/>
              <a:ext cx="1099405" cy="171926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肘形连接符 57"/>
            <p:cNvCxnSpPr>
              <a:stCxn id="6" idx="2"/>
              <a:endCxn id="25" idx="0"/>
            </p:cNvCxnSpPr>
            <p:nvPr/>
          </p:nvCxnSpPr>
          <p:spPr>
            <a:xfrm rot="5400000">
              <a:off x="9385239" y="3442736"/>
              <a:ext cx="1099405" cy="911472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649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649898" y="386696"/>
            <a:ext cx="3644680" cy="2215992"/>
            <a:chOff x="2657475" y="1924049"/>
            <a:chExt cx="3644680" cy="2215992"/>
          </a:xfrm>
        </p:grpSpPr>
        <p:sp>
          <p:nvSpPr>
            <p:cNvPr id="6" name="文本框 5"/>
            <p:cNvSpPr txBox="1"/>
            <p:nvPr/>
          </p:nvSpPr>
          <p:spPr>
            <a:xfrm>
              <a:off x="2657475" y="1924050"/>
              <a:ext cx="700833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/>
                <a:t>[</a:t>
              </a:r>
              <a:endParaRPr lang="zh-CN" altLang="en-US" sz="1380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601322" y="1924049"/>
              <a:ext cx="700833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800" smtClean="0"/>
                <a:t>]</a:t>
              </a:r>
              <a:endParaRPr lang="zh-CN" altLang="en-US" sz="138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81400" y="24765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/>
                <a:t>a</a:t>
              </a:r>
              <a:endParaRPr lang="zh-CN" altLang="en-US" sz="2400" b="1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581400" y="2967335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smtClean="0"/>
                <a:t>b</a:t>
              </a:r>
              <a:endParaRPr lang="zh-CN" altLang="en-US" sz="2400" b="1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105400" y="2476500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smtClean="0"/>
                <a:t>e</a:t>
              </a:r>
              <a:endParaRPr lang="zh-CN" altLang="en-US" sz="2400" b="1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343400" y="2938165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smtClean="0"/>
                <a:t>d</a:t>
              </a:r>
              <a:endParaRPr lang="zh-CN" altLang="en-US" sz="2400" b="1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81400" y="345817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smtClean="0"/>
                <a:t>0</a:t>
              </a:r>
              <a:endParaRPr lang="zh-CN" altLang="en-US" sz="2400" b="1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05400" y="2967335"/>
              <a:ext cx="287816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mtClean="0"/>
                <a:t>f</a:t>
              </a:r>
              <a:endParaRPr lang="zh-CN" altLang="en-US" sz="2400" b="1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105400" y="345816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smtClean="0"/>
                <a:t>1</a:t>
              </a:r>
              <a:endParaRPr lang="zh-CN" altLang="en-US" sz="2400" b="1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343400" y="345816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smtClean="0"/>
                <a:t>0</a:t>
              </a:r>
              <a:endParaRPr lang="zh-CN" altLang="en-US" sz="2400" b="1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343400" y="2476500"/>
              <a:ext cx="328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smtClean="0"/>
                <a:t>c</a:t>
              </a:r>
              <a:endParaRPr lang="zh-CN" altLang="en-US" sz="2400" b="1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242038" y="3982915"/>
            <a:ext cx="4506790" cy="2283802"/>
            <a:chOff x="2242038" y="3982915"/>
            <a:chExt cx="4506790" cy="2283802"/>
          </a:xfrm>
        </p:grpSpPr>
        <p:sp>
          <p:nvSpPr>
            <p:cNvPr id="2" name="矩形 1"/>
            <p:cNvSpPr/>
            <p:nvPr/>
          </p:nvSpPr>
          <p:spPr>
            <a:xfrm>
              <a:off x="2242038" y="3982915"/>
              <a:ext cx="2057400" cy="1169377"/>
            </a:xfrm>
            <a:prstGeom prst="rect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032305" y="4865810"/>
              <a:ext cx="2716523" cy="1400907"/>
            </a:xfrm>
            <a:prstGeom prst="rect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451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838566" y="518379"/>
            <a:ext cx="8791575" cy="1038226"/>
            <a:chOff x="1323975" y="2390774"/>
            <a:chExt cx="8791575" cy="1038226"/>
          </a:xfrm>
        </p:grpSpPr>
        <p:sp>
          <p:nvSpPr>
            <p:cNvPr id="4" name="矩形 3"/>
            <p:cNvSpPr/>
            <p:nvPr/>
          </p:nvSpPr>
          <p:spPr>
            <a:xfrm>
              <a:off x="1323975" y="2390775"/>
              <a:ext cx="1685925" cy="103822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/>
                <a:t>确定碰撞法线方向</a:t>
              </a:r>
              <a:endParaRPr lang="zh-CN" altLang="en-US" sz="1400"/>
            </a:p>
          </p:txBody>
        </p:sp>
        <p:sp>
          <p:nvSpPr>
            <p:cNvPr id="6" name="矩形 5"/>
            <p:cNvSpPr/>
            <p:nvPr/>
          </p:nvSpPr>
          <p:spPr>
            <a:xfrm>
              <a:off x="4876800" y="2390775"/>
              <a:ext cx="1685925" cy="103822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/>
                <a:t>处理相交</a:t>
              </a:r>
              <a:endParaRPr lang="zh-CN" altLang="en-US" sz="1400"/>
            </a:p>
          </p:txBody>
        </p:sp>
        <p:sp>
          <p:nvSpPr>
            <p:cNvPr id="7" name="矩形 6"/>
            <p:cNvSpPr/>
            <p:nvPr/>
          </p:nvSpPr>
          <p:spPr>
            <a:xfrm>
              <a:off x="8429625" y="2390774"/>
              <a:ext cx="1685925" cy="103822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/>
                <a:t>计算碰撞冲量并应用</a:t>
              </a:r>
              <a:endParaRPr lang="zh-CN" altLang="en-US" sz="1400"/>
            </a:p>
          </p:txBody>
        </p:sp>
        <p:cxnSp>
          <p:nvCxnSpPr>
            <p:cNvPr id="11" name="直接箭头连接符 10"/>
            <p:cNvCxnSpPr>
              <a:stCxn id="4" idx="3"/>
              <a:endCxn id="6" idx="1"/>
            </p:cNvCxnSpPr>
            <p:nvPr/>
          </p:nvCxnSpPr>
          <p:spPr>
            <a:xfrm>
              <a:off x="3009900" y="2909888"/>
              <a:ext cx="1866900" cy="0"/>
            </a:xfrm>
            <a:prstGeom prst="straightConnector1">
              <a:avLst/>
            </a:prstGeom>
            <a:ln w="254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6562725" y="2909886"/>
              <a:ext cx="1866900" cy="0"/>
            </a:xfrm>
            <a:prstGeom prst="straightConnector1">
              <a:avLst/>
            </a:prstGeom>
            <a:ln w="25400"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2259904" y="2420864"/>
            <a:ext cx="3627990" cy="3340368"/>
            <a:chOff x="2132865" y="2304659"/>
            <a:chExt cx="3627990" cy="3340368"/>
          </a:xfrm>
        </p:grpSpPr>
        <p:sp>
          <p:nvSpPr>
            <p:cNvPr id="2" name="正五边形 1"/>
            <p:cNvSpPr/>
            <p:nvPr/>
          </p:nvSpPr>
          <p:spPr>
            <a:xfrm>
              <a:off x="2132865" y="3956904"/>
              <a:ext cx="1916723" cy="1688123"/>
            </a:xfrm>
            <a:prstGeom prst="pentagon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2981896" y="3020316"/>
              <a:ext cx="1681027" cy="1498427"/>
            </a:xfrm>
            <a:prstGeom prst="triangle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037580" y="5043827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碰撞边</a:t>
              </a:r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772253" y="2304659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碰撞法线</a:t>
              </a:r>
              <a:endPara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145126" y="4261463"/>
              <a:ext cx="49244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穿透深度</a:t>
              </a:r>
              <a:endParaRPr lang="zh-CN" altLang="en-US" sz="6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54" name="直接连接符 53"/>
          <p:cNvCxnSpPr>
            <a:stCxn id="9" idx="2"/>
          </p:cNvCxnSpPr>
          <p:nvPr/>
        </p:nvCxnSpPr>
        <p:spPr>
          <a:xfrm flipV="1">
            <a:off x="3108935" y="4224130"/>
            <a:ext cx="349006" cy="410818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6267484" y="1172361"/>
            <a:ext cx="5659200" cy="3611701"/>
            <a:chOff x="4981575" y="1419225"/>
            <a:chExt cx="5659200" cy="3611701"/>
          </a:xfrm>
        </p:grpSpPr>
        <p:sp>
          <p:nvSpPr>
            <p:cNvPr id="5" name="L 形 4"/>
            <p:cNvSpPr/>
            <p:nvPr/>
          </p:nvSpPr>
          <p:spPr>
            <a:xfrm rot="-2700000">
              <a:off x="6353175" y="2150926"/>
              <a:ext cx="2916000" cy="2880000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7019925" y="2676525"/>
              <a:ext cx="540000" cy="54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H="1">
              <a:off x="5746875" y="1419225"/>
              <a:ext cx="3070996" cy="3117975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8029575" y="2676525"/>
              <a:ext cx="540000" cy="54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6960496" y="1624013"/>
              <a:ext cx="2793104" cy="2805112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4981575" y="4626995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>
                  <a:solidFill>
                    <a:schemeClr val="accent6">
                      <a:lumMod val="75000"/>
                    </a:schemeClr>
                  </a:solidFill>
                </a:rPr>
                <a:t>碰撞法线方向</a:t>
              </a:r>
              <a:endParaRPr lang="zh-CN" altLang="en-US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378891" y="4537200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>
                  <a:solidFill>
                    <a:schemeClr val="accent6">
                      <a:lumMod val="75000"/>
                    </a:schemeClr>
                  </a:solidFill>
                </a:rPr>
                <a:t>碰撞法线方向</a:t>
              </a:r>
              <a:endParaRPr lang="zh-CN" altLang="en-US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4741" y="1377149"/>
            <a:ext cx="5539241" cy="3220964"/>
            <a:chOff x="64741" y="1377149"/>
            <a:chExt cx="5539241" cy="3220964"/>
          </a:xfrm>
        </p:grpSpPr>
        <p:sp>
          <p:nvSpPr>
            <p:cNvPr id="4" name="梯形 3"/>
            <p:cNvSpPr/>
            <p:nvPr/>
          </p:nvSpPr>
          <p:spPr>
            <a:xfrm>
              <a:off x="1028700" y="2519230"/>
              <a:ext cx="2829291" cy="1633670"/>
            </a:xfrm>
            <a:prstGeom prst="trapezoi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3438193" y="2708212"/>
              <a:ext cx="540000" cy="54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892748" y="3066065"/>
              <a:ext cx="540000" cy="54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2173345" y="2136525"/>
              <a:ext cx="540000" cy="54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H="1">
              <a:off x="2443346" y="2825191"/>
              <a:ext cx="2195049" cy="314952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403034" y="3266150"/>
              <a:ext cx="2310311" cy="279206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2428209" y="1377149"/>
              <a:ext cx="15136" cy="3220964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4342098" y="2886400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>
                  <a:solidFill>
                    <a:schemeClr val="accent6">
                      <a:lumMod val="75000"/>
                    </a:schemeClr>
                  </a:solidFill>
                </a:rPr>
                <a:t>碰撞法线方向</a:t>
              </a:r>
              <a:endParaRPr lang="zh-CN" altLang="en-US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531577" y="4272894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>
                  <a:solidFill>
                    <a:schemeClr val="accent6">
                      <a:lumMod val="75000"/>
                    </a:schemeClr>
                  </a:solidFill>
                </a:rPr>
                <a:t>碰撞法线方向</a:t>
              </a:r>
              <a:endParaRPr lang="zh-CN" altLang="en-US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64741" y="2749082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>
                  <a:solidFill>
                    <a:schemeClr val="accent6">
                      <a:lumMod val="75000"/>
                    </a:schemeClr>
                  </a:solidFill>
                </a:rPr>
                <a:t>碰撞法线方向</a:t>
              </a:r>
              <a:endParaRPr lang="zh-CN" altLang="en-US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364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3095625" cy="6858000"/>
            <a:chOff x="0" y="0"/>
            <a:chExt cx="3095625" cy="685800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3095625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39720" y="1522256"/>
              <a:ext cx="26917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mtClean="0">
                  <a:solidFill>
                    <a:schemeClr val="bg1"/>
                  </a:solidFill>
                </a:rPr>
                <a:t>Renderer</a:t>
              </a:r>
              <a:r>
                <a:rPr lang="zh-CN" altLang="en-US" sz="2400" smtClean="0">
                  <a:solidFill>
                    <a:schemeClr val="bg1"/>
                  </a:solidFill>
                </a:rPr>
                <a:t>渲染引擎</a:t>
              </a:r>
              <a:endParaRPr lang="en-US" altLang="zh-CN" sz="2400" smtClean="0">
                <a:solidFill>
                  <a:schemeClr val="bg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76068" y="2021244"/>
              <a:ext cx="818170" cy="67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071756" y="320664"/>
            <a:ext cx="7511478" cy="6133798"/>
            <a:chOff x="2500131" y="187314"/>
            <a:chExt cx="7511478" cy="61337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0DD3812-1704-4873-B576-FAC11EFAF3A9}"/>
                </a:ext>
              </a:extLst>
            </p:cNvPr>
            <p:cNvSpPr/>
            <p:nvPr/>
          </p:nvSpPr>
          <p:spPr>
            <a:xfrm>
              <a:off x="3040130" y="5641417"/>
              <a:ext cx="6440906" cy="67969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底层基于</a:t>
              </a:r>
              <a:r>
                <a:rPr lang="en-US" altLang="zh-CN" err="1" smtClean="0"/>
                <a:t>CanvasAPI</a:t>
              </a:r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5B9FF6A-84BD-4AA9-940D-5C150915E999}"/>
                </a:ext>
              </a:extLst>
            </p:cNvPr>
            <p:cNvSpPr/>
            <p:nvPr/>
          </p:nvSpPr>
          <p:spPr>
            <a:xfrm>
              <a:off x="5114371" y="4458595"/>
              <a:ext cx="4366665" cy="73401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基本图形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A29EC32-BDEF-4B52-B6D0-A9376B158FC9}"/>
                </a:ext>
              </a:extLst>
            </p:cNvPr>
            <p:cNvSpPr/>
            <p:nvPr/>
          </p:nvSpPr>
          <p:spPr>
            <a:xfrm>
              <a:off x="5114372" y="2712135"/>
              <a:ext cx="4366665" cy="9306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图层</a:t>
              </a:r>
              <a:r>
                <a:rPr lang="zh-CN" altLang="en-US" smtClean="0"/>
                <a:t>管理器</a:t>
              </a:r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AB4D9A5-629A-48AE-9AF9-64E3B209D596}"/>
                </a:ext>
              </a:extLst>
            </p:cNvPr>
            <p:cNvSpPr/>
            <p:nvPr/>
          </p:nvSpPr>
          <p:spPr>
            <a:xfrm>
              <a:off x="5114372" y="187314"/>
              <a:ext cx="1330280" cy="17807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事件系统</a:t>
              </a: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DD6949BB-8B44-4ED1-AA44-6EAF878C7635}"/>
                </a:ext>
              </a:extLst>
            </p:cNvPr>
            <p:cNvSpPr/>
            <p:nvPr/>
          </p:nvSpPr>
          <p:spPr>
            <a:xfrm>
              <a:off x="2500131" y="2629138"/>
              <a:ext cx="1080000" cy="1080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广播器</a:t>
              </a:r>
            </a:p>
          </p:txBody>
        </p: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A6F84430-3244-4052-B90E-0D77E9916240}"/>
                </a:ext>
              </a:extLst>
            </p:cNvPr>
            <p:cNvCxnSpPr>
              <a:stCxn id="22" idx="1"/>
              <a:endCxn id="28" idx="4"/>
            </p:cNvCxnSpPr>
            <p:nvPr/>
          </p:nvCxnSpPr>
          <p:spPr>
            <a:xfrm rot="10800000">
              <a:off x="3040131" y="3709139"/>
              <a:ext cx="2074240" cy="1116463"/>
            </a:xfrm>
            <a:prstGeom prst="bentConnector2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22B4FF6B-BDAB-4F82-B242-0636B4454928}"/>
                </a:ext>
              </a:extLst>
            </p:cNvPr>
            <p:cNvCxnSpPr>
              <a:cxnSpLocks/>
              <a:stCxn id="28" idx="6"/>
              <a:endCxn id="17" idx="1"/>
            </p:cNvCxnSpPr>
            <p:nvPr/>
          </p:nvCxnSpPr>
          <p:spPr>
            <a:xfrm>
              <a:off x="3580131" y="3169138"/>
              <a:ext cx="1534241" cy="832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BD6BA02D-24CF-43BA-97A7-01577280280B}"/>
                </a:ext>
              </a:extLst>
            </p:cNvPr>
            <p:cNvCxnSpPr>
              <a:cxnSpLocks/>
              <a:stCxn id="28" idx="0"/>
              <a:endCxn id="19" idx="1"/>
            </p:cNvCxnSpPr>
            <p:nvPr/>
          </p:nvCxnSpPr>
          <p:spPr>
            <a:xfrm rot="5400000" flipH="1" flipV="1">
              <a:off x="3301536" y="816303"/>
              <a:ext cx="1551430" cy="2074241"/>
            </a:xfrm>
            <a:prstGeom prst="bentConnector2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F6C9152D-8F01-4798-B2B4-875CB15C0499}"/>
                </a:ext>
              </a:extLst>
            </p:cNvPr>
            <p:cNvCxnSpPr>
              <a:endCxn id="22" idx="0"/>
            </p:cNvCxnSpPr>
            <p:nvPr/>
          </p:nvCxnSpPr>
          <p:spPr>
            <a:xfrm flipH="1">
              <a:off x="7297704" y="3589306"/>
              <a:ext cx="15948" cy="869289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0EA8E421-0A17-4A00-AFC8-E52365B587CC}"/>
                </a:ext>
              </a:extLst>
            </p:cNvPr>
            <p:cNvSpPr txBox="1"/>
            <p:nvPr/>
          </p:nvSpPr>
          <p:spPr>
            <a:xfrm>
              <a:off x="7313434" y="3845769"/>
              <a:ext cx="26981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smtClean="0">
                  <a:solidFill>
                    <a:schemeClr val="accent2">
                      <a:lumMod val="75000"/>
                    </a:schemeClr>
                  </a:solidFill>
                </a:rPr>
                <a:t>通过图层实现管理</a:t>
              </a:r>
              <a:r>
                <a:rPr lang="zh-CN" altLang="en-US" sz="1400">
                  <a:solidFill>
                    <a:schemeClr val="accent2">
                      <a:lumMod val="75000"/>
                    </a:schemeClr>
                  </a:solidFill>
                </a:rPr>
                <a:t>，调度，更新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2AF9EA93-0304-48B6-B1E3-FD8B987806D8}"/>
                </a:ext>
              </a:extLst>
            </p:cNvPr>
            <p:cNvSpPr txBox="1"/>
            <p:nvPr/>
          </p:nvSpPr>
          <p:spPr>
            <a:xfrm>
              <a:off x="3143938" y="4923918"/>
              <a:ext cx="19704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accent2">
                      <a:lumMod val="75000"/>
                    </a:schemeClr>
                  </a:solidFill>
                </a:rPr>
                <a:t>请求</a:t>
              </a:r>
              <a:r>
                <a:rPr lang="zh-CN" altLang="en-US" sz="1400" smtClean="0">
                  <a:solidFill>
                    <a:schemeClr val="accent2">
                      <a:lumMod val="75000"/>
                    </a:schemeClr>
                  </a:solidFill>
                </a:rPr>
                <a:t>更新，添加</a:t>
              </a:r>
              <a:r>
                <a:rPr lang="zh-CN" altLang="en-US" sz="1400">
                  <a:solidFill>
                    <a:schemeClr val="accent2">
                      <a:lumMod val="75000"/>
                    </a:schemeClr>
                  </a:solidFill>
                </a:rPr>
                <a:t>事件</a:t>
              </a: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C7047F17-F06A-4D33-AD9C-A856E4B76053}"/>
                </a:ext>
              </a:extLst>
            </p:cNvPr>
            <p:cNvSpPr txBox="1"/>
            <p:nvPr/>
          </p:nvSpPr>
          <p:spPr>
            <a:xfrm>
              <a:off x="3895845" y="283341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solidFill>
                    <a:schemeClr val="accent2">
                      <a:lumMod val="75000"/>
                    </a:schemeClr>
                  </a:solidFill>
                </a:rPr>
                <a:t>通知更新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BA7F5AC4-0B81-4142-B935-C0D8FEAB089F}"/>
                </a:ext>
              </a:extLst>
            </p:cNvPr>
            <p:cNvSpPr txBox="1"/>
            <p:nvPr/>
          </p:nvSpPr>
          <p:spPr>
            <a:xfrm>
              <a:off x="2646269" y="1265796"/>
              <a:ext cx="400110" cy="116955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1400">
                  <a:solidFill>
                    <a:schemeClr val="accent2">
                      <a:lumMod val="75000"/>
                    </a:schemeClr>
                  </a:solidFill>
                </a:rPr>
                <a:t>通知添加事件</a:t>
              </a:r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3B750E20-DCCE-4A0A-BDB7-F560F197C938}"/>
                </a:ext>
              </a:extLst>
            </p:cNvPr>
            <p:cNvCxnSpPr>
              <a:cxnSpLocks/>
            </p:cNvCxnSpPr>
            <p:nvPr/>
          </p:nvCxnSpPr>
          <p:spPr>
            <a:xfrm>
              <a:off x="8733842" y="1921671"/>
              <a:ext cx="19874" cy="80099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C10CA420-B319-4F49-BA90-49DC12EE94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79193" y="1936477"/>
              <a:ext cx="319" cy="788644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D77E97E1-123A-409D-AA89-81E7C0A8EBFF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7295976" y="1968026"/>
              <a:ext cx="1729" cy="744109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6D657808-0629-4D00-AB6D-8823BBF1DB91}"/>
                </a:ext>
              </a:extLst>
            </p:cNvPr>
            <p:cNvSpPr txBox="1"/>
            <p:nvPr/>
          </p:nvSpPr>
          <p:spPr>
            <a:xfrm>
              <a:off x="8761895" y="2148831"/>
              <a:ext cx="8513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>
                  <a:solidFill>
                    <a:schemeClr val="accent2">
                      <a:lumMod val="75000"/>
                    </a:schemeClr>
                  </a:solidFill>
                </a:rPr>
                <a:t>提供基本运算</a:t>
              </a: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5963FDB2-56BA-4A57-84AC-370B241FD40C}"/>
                </a:ext>
              </a:extLst>
            </p:cNvPr>
            <p:cNvSpPr txBox="1"/>
            <p:nvPr/>
          </p:nvSpPr>
          <p:spPr>
            <a:xfrm>
              <a:off x="7346027" y="2148390"/>
              <a:ext cx="8513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>
                  <a:solidFill>
                    <a:schemeClr val="accent2">
                      <a:lumMod val="75000"/>
                    </a:schemeClr>
                  </a:solidFill>
                </a:rPr>
                <a:t>提供动画效果</a:t>
              </a: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E4555735-B9C4-41BA-AF99-C9E727F28AEA}"/>
                </a:ext>
              </a:extLst>
            </p:cNvPr>
            <p:cNvSpPr txBox="1"/>
            <p:nvPr/>
          </p:nvSpPr>
          <p:spPr>
            <a:xfrm>
              <a:off x="5799896" y="2209275"/>
              <a:ext cx="8513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>
                  <a:solidFill>
                    <a:schemeClr val="accent2">
                      <a:lumMod val="75000"/>
                    </a:schemeClr>
                  </a:solidFill>
                </a:rPr>
                <a:t>响应事件</a:t>
              </a: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0AB4D9A5-629A-48AE-9AF9-64E3B209D596}"/>
                </a:ext>
              </a:extLst>
            </p:cNvPr>
            <p:cNvSpPr/>
            <p:nvPr/>
          </p:nvSpPr>
          <p:spPr>
            <a:xfrm>
              <a:off x="6648294" y="197847"/>
              <a:ext cx="1330280" cy="17807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/>
                <a:t>动画</a:t>
              </a:r>
              <a:r>
                <a:rPr lang="zh-CN" altLang="en-US" sz="1400"/>
                <a:t>系统</a:t>
              </a:r>
              <a:endParaRPr lang="en-US" altLang="zh-CN" sz="1400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0AB4D9A5-629A-48AE-9AF9-64E3B209D596}"/>
                </a:ext>
              </a:extLst>
            </p:cNvPr>
            <p:cNvSpPr/>
            <p:nvPr/>
          </p:nvSpPr>
          <p:spPr>
            <a:xfrm>
              <a:off x="8088576" y="197847"/>
              <a:ext cx="1330280" cy="17807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数学工具</a:t>
              </a:r>
              <a:endParaRPr lang="en-US" altLang="zh-CN" sz="1400"/>
            </a:p>
            <a:p>
              <a:pPr algn="ctr"/>
              <a:r>
                <a:rPr lang="zh-CN" altLang="en-US" sz="1400"/>
                <a:t>（矩阵，向量运算等）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961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614302" y="456403"/>
            <a:ext cx="8339340" cy="5945193"/>
            <a:chOff x="3042802" y="341225"/>
            <a:chExt cx="8339340" cy="5945193"/>
          </a:xfrm>
        </p:grpSpPr>
        <p:grpSp>
          <p:nvGrpSpPr>
            <p:cNvPr id="6" name="组合 5"/>
            <p:cNvGrpSpPr/>
            <p:nvPr/>
          </p:nvGrpSpPr>
          <p:grpSpPr>
            <a:xfrm>
              <a:off x="4232603" y="341225"/>
              <a:ext cx="6398907" cy="5945193"/>
              <a:chOff x="1877713" y="453977"/>
              <a:chExt cx="6398907" cy="5945193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0DD3812-1704-4873-B576-FAC11EFAF3A9}"/>
                  </a:ext>
                </a:extLst>
              </p:cNvPr>
              <p:cNvSpPr/>
              <p:nvPr/>
            </p:nvSpPr>
            <p:spPr>
              <a:xfrm>
                <a:off x="1877713" y="5719475"/>
                <a:ext cx="6398907" cy="67969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mtClean="0"/>
                  <a:t>渲染器使用</a:t>
                </a:r>
                <a:r>
                  <a:rPr lang="en-US" altLang="zh-CN" smtClean="0"/>
                  <a:t>Renderer</a:t>
                </a:r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5B9FF6A-84BD-4AA9-940D-5C150915E999}"/>
                  </a:ext>
                </a:extLst>
              </p:cNvPr>
              <p:cNvSpPr/>
              <p:nvPr/>
            </p:nvSpPr>
            <p:spPr>
              <a:xfrm>
                <a:off x="1877713" y="2739507"/>
                <a:ext cx="1812042" cy="178078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mtClean="0"/>
                  <a:t>基本</a:t>
                </a:r>
                <a:r>
                  <a:rPr lang="zh-CN" altLang="en-US"/>
                  <a:t>刚体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AA29EC32-BDEF-4B52-B6D0-A9376B158FC9}"/>
                  </a:ext>
                </a:extLst>
              </p:cNvPr>
              <p:cNvSpPr/>
              <p:nvPr/>
            </p:nvSpPr>
            <p:spPr>
              <a:xfrm>
                <a:off x="4647340" y="3930164"/>
                <a:ext cx="1366971" cy="589658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>
                    <a:solidFill>
                      <a:schemeClr val="bg1"/>
                    </a:solidFill>
                  </a:rPr>
                  <a:t>帧模拟器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AB4D9A5-629A-48AE-9AF9-64E3B209D596}"/>
                  </a:ext>
                </a:extLst>
              </p:cNvPr>
              <p:cNvSpPr/>
              <p:nvPr/>
            </p:nvSpPr>
            <p:spPr>
              <a:xfrm>
                <a:off x="6946340" y="2740453"/>
                <a:ext cx="1330280" cy="177984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/>
                  <a:t>碰撞检测系统</a:t>
                </a:r>
                <a:endParaRPr lang="zh-CN" altLang="en-US" sz="140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AB4D9A5-629A-48AE-9AF9-64E3B209D596}"/>
                  </a:ext>
                </a:extLst>
              </p:cNvPr>
              <p:cNvSpPr/>
              <p:nvPr/>
            </p:nvSpPr>
            <p:spPr>
              <a:xfrm>
                <a:off x="6946340" y="453977"/>
                <a:ext cx="1330280" cy="133465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/>
                  <a:t>碰撞处理系统</a:t>
                </a:r>
                <a:endParaRPr lang="en-US" altLang="zh-CN" sz="1400"/>
              </a:p>
            </p:txBody>
          </p:sp>
        </p:grp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AB4D9A5-629A-48AE-9AF9-64E3B209D596}"/>
                </a:ext>
              </a:extLst>
            </p:cNvPr>
            <p:cNvSpPr/>
            <p:nvPr/>
          </p:nvSpPr>
          <p:spPr>
            <a:xfrm>
              <a:off x="4232603" y="341225"/>
              <a:ext cx="1812042" cy="133465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/>
                <a:t>受</a:t>
              </a:r>
              <a:r>
                <a:rPr lang="zh-CN" altLang="en-US" sz="1400" smtClean="0"/>
                <a:t>力</a:t>
              </a:r>
              <a:r>
                <a:rPr lang="en-US" altLang="zh-CN" sz="1400" smtClean="0"/>
                <a:t>/</a:t>
              </a:r>
              <a:r>
                <a:rPr lang="zh-CN" altLang="en-US" sz="1400" smtClean="0"/>
                <a:t>冲量管理器</a:t>
              </a:r>
              <a:endParaRPr lang="en-US" altLang="zh-CN" sz="1400"/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7567493" y="4618829"/>
              <a:ext cx="1117243" cy="877096"/>
              <a:chOff x="6634043" y="5031518"/>
              <a:chExt cx="1117243" cy="1000125"/>
            </a:xfrm>
          </p:grpSpPr>
          <p:sp>
            <p:nvSpPr>
              <p:cNvPr id="29" name="下箭头 28"/>
              <p:cNvSpPr/>
              <p:nvPr/>
            </p:nvSpPr>
            <p:spPr>
              <a:xfrm>
                <a:off x="6634043" y="5031518"/>
                <a:ext cx="214432" cy="1000125"/>
              </a:xfrm>
              <a:prstGeom prst="downArrow">
                <a:avLst>
                  <a:gd name="adj1" fmla="val 41943"/>
                  <a:gd name="adj2" fmla="val 500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6848475" y="5377691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smtClean="0">
                    <a:solidFill>
                      <a:schemeClr val="accent5">
                        <a:lumMod val="75000"/>
                      </a:schemeClr>
                    </a:solidFill>
                  </a:rPr>
                  <a:t>渲染结果</a:t>
                </a:r>
                <a:endParaRPr lang="zh-CN" altLang="en-US" sz="140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72" name="直接箭头连接符 71"/>
            <p:cNvCxnSpPr>
              <a:stCxn id="8" idx="3"/>
              <a:endCxn id="10" idx="1"/>
            </p:cNvCxnSpPr>
            <p:nvPr/>
          </p:nvCxnSpPr>
          <p:spPr>
            <a:xfrm>
              <a:off x="6044645" y="3517149"/>
              <a:ext cx="3256585" cy="473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26" idx="1"/>
              <a:endCxn id="28" idx="3"/>
            </p:cNvCxnSpPr>
            <p:nvPr/>
          </p:nvCxnSpPr>
          <p:spPr>
            <a:xfrm flipH="1">
              <a:off x="6044645" y="1008554"/>
              <a:ext cx="3256585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10" idx="0"/>
              <a:endCxn id="26" idx="2"/>
            </p:cNvCxnSpPr>
            <p:nvPr/>
          </p:nvCxnSpPr>
          <p:spPr>
            <a:xfrm flipV="1">
              <a:off x="9966370" y="1675882"/>
              <a:ext cx="0" cy="951819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28" idx="2"/>
              <a:endCxn id="8" idx="0"/>
            </p:cNvCxnSpPr>
            <p:nvPr/>
          </p:nvCxnSpPr>
          <p:spPr>
            <a:xfrm>
              <a:off x="5138624" y="1675882"/>
              <a:ext cx="0" cy="9508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肘形连接符 84"/>
            <p:cNvCxnSpPr>
              <a:stCxn id="28" idx="1"/>
              <a:endCxn id="8" idx="1"/>
            </p:cNvCxnSpPr>
            <p:nvPr/>
          </p:nvCxnSpPr>
          <p:spPr>
            <a:xfrm rot="10800000" flipV="1">
              <a:off x="4232603" y="1008553"/>
              <a:ext cx="12700" cy="2508595"/>
            </a:xfrm>
            <a:prstGeom prst="bentConnector3">
              <a:avLst>
                <a:gd name="adj1" fmla="val 9525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/>
            <p:cNvSpPr txBox="1"/>
            <p:nvPr/>
          </p:nvSpPr>
          <p:spPr>
            <a:xfrm>
              <a:off x="9966370" y="1982041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smtClean="0">
                  <a:solidFill>
                    <a:schemeClr val="accent5">
                      <a:lumMod val="75000"/>
                    </a:schemeClr>
                  </a:solidFill>
                </a:rPr>
                <a:t>反馈碰撞信息</a:t>
              </a:r>
              <a:endParaRPr lang="zh-CN" altLang="en-US" sz="16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6779506" y="610791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smtClean="0">
                  <a:solidFill>
                    <a:schemeClr val="accent5">
                      <a:lumMod val="75000"/>
                    </a:schemeClr>
                  </a:solidFill>
                </a:rPr>
                <a:t>生成受力</a:t>
              </a:r>
              <a:r>
                <a:rPr lang="en-US" altLang="zh-CN" sz="1600" smtClean="0">
                  <a:solidFill>
                    <a:schemeClr val="accent5">
                      <a:lumMod val="75000"/>
                    </a:schemeClr>
                  </a:solidFill>
                </a:rPr>
                <a:t>/</a:t>
              </a:r>
              <a:r>
                <a:rPr lang="zh-CN" altLang="en-US" sz="1600" smtClean="0">
                  <a:solidFill>
                    <a:schemeClr val="accent5">
                      <a:lumMod val="75000"/>
                    </a:schemeClr>
                  </a:solidFill>
                </a:rPr>
                <a:t>冲量</a:t>
              </a:r>
              <a:endParaRPr lang="zh-CN" altLang="en-US" sz="16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560424" y="3081095"/>
              <a:ext cx="23118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smtClean="0">
                  <a:solidFill>
                    <a:schemeClr val="accent5">
                      <a:lumMod val="75000"/>
                    </a:schemeClr>
                  </a:solidFill>
                </a:rPr>
                <a:t>使用帧模拟器模拟运动</a:t>
              </a:r>
              <a:endParaRPr lang="zh-CN" altLang="en-US" sz="16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5243403" y="2012281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smtClean="0">
                  <a:solidFill>
                    <a:schemeClr val="accent5">
                      <a:lumMod val="75000"/>
                    </a:schemeClr>
                  </a:solidFill>
                </a:rPr>
                <a:t>作用于刚体</a:t>
              </a:r>
              <a:endParaRPr lang="zh-CN" altLang="en-US" sz="16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3042802" y="1951802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smtClean="0">
                  <a:solidFill>
                    <a:schemeClr val="accent5">
                      <a:lumMod val="75000"/>
                    </a:schemeClr>
                  </a:solidFill>
                </a:rPr>
                <a:t>作用全局作用力</a:t>
              </a:r>
              <a:endParaRPr lang="en-US" altLang="zh-CN" sz="1200" smtClean="0">
                <a:solidFill>
                  <a:schemeClr val="accent5">
                    <a:lumMod val="75000"/>
                  </a:schemeClr>
                </a:solidFill>
              </a:endParaRPr>
            </a:p>
            <a:p>
              <a:r>
                <a:rPr lang="zh-CN" altLang="en-US" sz="1200" smtClean="0">
                  <a:solidFill>
                    <a:schemeClr val="accent5">
                      <a:lumMod val="75000"/>
                    </a:schemeClr>
                  </a:solidFill>
                </a:rPr>
                <a:t>如：重力，空气阻力</a:t>
              </a:r>
              <a:endParaRPr lang="zh-CN" altLang="en-US" sz="12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0" y="0"/>
            <a:ext cx="3095625" cy="6858000"/>
            <a:chOff x="0" y="0"/>
            <a:chExt cx="3095625" cy="6858000"/>
          </a:xfrm>
        </p:grpSpPr>
        <p:sp>
          <p:nvSpPr>
            <p:cNvPr id="33" name="矩形 32"/>
            <p:cNvSpPr/>
            <p:nvPr/>
          </p:nvSpPr>
          <p:spPr>
            <a:xfrm>
              <a:off x="0" y="0"/>
              <a:ext cx="3095625" cy="685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39720" y="1522256"/>
              <a:ext cx="22765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mtClean="0">
                  <a:solidFill>
                    <a:schemeClr val="bg1"/>
                  </a:solidFill>
                </a:rPr>
                <a:t>World</a:t>
              </a:r>
              <a:r>
                <a:rPr lang="zh-CN" altLang="en-US" sz="2400" smtClean="0">
                  <a:solidFill>
                    <a:schemeClr val="bg1"/>
                  </a:solidFill>
                </a:rPr>
                <a:t>物理引擎</a:t>
              </a:r>
              <a:endParaRPr lang="en-US" altLang="zh-CN" sz="2400" smtClean="0">
                <a:solidFill>
                  <a:schemeClr val="bg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76068" y="2021244"/>
              <a:ext cx="818170" cy="67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417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59594" y="478295"/>
            <a:ext cx="6854606" cy="6076948"/>
            <a:chOff x="2830894" y="392570"/>
            <a:chExt cx="6854606" cy="6076948"/>
          </a:xfrm>
        </p:grpSpPr>
        <p:cxnSp>
          <p:nvCxnSpPr>
            <p:cNvPr id="56" name="直接连接符 55"/>
            <p:cNvCxnSpPr/>
            <p:nvPr/>
          </p:nvCxnSpPr>
          <p:spPr>
            <a:xfrm flipH="1" flipV="1">
              <a:off x="6031574" y="3338618"/>
              <a:ext cx="2069102" cy="2671657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3448085" y="2727826"/>
              <a:ext cx="2396347" cy="620214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 flipV="1">
              <a:off x="3633413" y="966350"/>
              <a:ext cx="2223470" cy="2325833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 flipV="1">
              <a:off x="5072635" y="1798712"/>
              <a:ext cx="831169" cy="1557897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5940676" y="1528427"/>
              <a:ext cx="1537621" cy="1947758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 flipV="1">
              <a:off x="5986125" y="3398898"/>
              <a:ext cx="2491951" cy="971005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6095241" y="3303001"/>
              <a:ext cx="2084026" cy="45039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6107692" y="2489056"/>
              <a:ext cx="3030955" cy="858984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 flipV="1">
              <a:off x="6022997" y="3348040"/>
              <a:ext cx="455362" cy="177804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4723726" y="3348040"/>
              <a:ext cx="1321142" cy="2043726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V="1">
              <a:off x="3910894" y="3292183"/>
              <a:ext cx="2075231" cy="85119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/>
            <p:cNvSpPr/>
            <p:nvPr/>
          </p:nvSpPr>
          <p:spPr>
            <a:xfrm>
              <a:off x="4906125" y="2219325"/>
              <a:ext cx="2160000" cy="21600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基本图形</a:t>
              </a:r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533150" y="1209132"/>
              <a:ext cx="1080000" cy="10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矩形</a:t>
              </a:r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784524" y="392570"/>
              <a:ext cx="1080000" cy="10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扇形</a:t>
              </a:r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830894" y="2212183"/>
              <a:ext cx="1080000" cy="10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圆形</a:t>
              </a:r>
            </a:p>
          </p:txBody>
        </p:sp>
        <p:sp>
          <p:nvSpPr>
            <p:cNvPr id="18" name="椭圆 17"/>
            <p:cNvSpPr/>
            <p:nvPr/>
          </p:nvSpPr>
          <p:spPr>
            <a:xfrm>
              <a:off x="7020675" y="964407"/>
              <a:ext cx="1080000" cy="10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环形</a:t>
              </a:r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5989050" y="4529756"/>
              <a:ext cx="1080000" cy="10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任意多边形</a:t>
              </a:r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183726" y="4849518"/>
              <a:ext cx="1080000" cy="10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正三角形</a:t>
              </a:r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3328510" y="3585825"/>
              <a:ext cx="1080000" cy="1080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复合类型</a:t>
              </a:r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7574156" y="2858898"/>
              <a:ext cx="1080000" cy="1080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分组器</a:t>
              </a:r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7874042" y="3989756"/>
              <a:ext cx="1080000" cy="10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圆角矩形</a:t>
              </a:r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3125625" y="392570"/>
              <a:ext cx="1080000" cy="10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SVG</a:t>
              </a:r>
              <a:r>
                <a:rPr lang="zh-CN" altLang="en-US" smtClean="0"/>
                <a:t>图形</a:t>
              </a:r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8605500" y="1952082"/>
              <a:ext cx="1080000" cy="10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直线</a:t>
              </a:r>
            </a:p>
          </p:txBody>
        </p:sp>
        <p:sp>
          <p:nvSpPr>
            <p:cNvPr id="55" name="椭圆 54"/>
            <p:cNvSpPr/>
            <p:nvPr/>
          </p:nvSpPr>
          <p:spPr>
            <a:xfrm>
              <a:off x="7478297" y="5389518"/>
              <a:ext cx="1080000" cy="10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自定义类型</a:t>
              </a:r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89052" y="2441749"/>
            <a:ext cx="553998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 b="1" smtClean="0">
                <a:solidFill>
                  <a:schemeClr val="accent3">
                    <a:lumMod val="75000"/>
                  </a:schemeClr>
                </a:solidFill>
              </a:rPr>
              <a:t>所有基本图形</a:t>
            </a:r>
            <a:endParaRPr lang="zh-CN" altLang="en-US" sz="24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08888" y="4372078"/>
            <a:ext cx="314325" cy="835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96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5934075" y="561975"/>
            <a:ext cx="2771775" cy="1066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图层管理器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5369718" y="2899588"/>
            <a:ext cx="1676400" cy="3086100"/>
            <a:chOff x="3524250" y="2257425"/>
            <a:chExt cx="1676400" cy="3086100"/>
          </a:xfrm>
        </p:grpSpPr>
        <p:sp>
          <p:nvSpPr>
            <p:cNvPr id="6" name="圆角矩形 5"/>
            <p:cNvSpPr/>
            <p:nvPr/>
          </p:nvSpPr>
          <p:spPr>
            <a:xfrm>
              <a:off x="3524250" y="2257425"/>
              <a:ext cx="1676400" cy="3086100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643311" y="3487995"/>
              <a:ext cx="1438276" cy="172218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/>
                <a:t>图形管理器</a:t>
              </a:r>
              <a:endParaRPr lang="zh-CN" altLang="en-US" sz="16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927074" y="2387084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Layer2</a:t>
              </a:r>
              <a:endParaRPr lang="zh-CN" altLang="en-US" b="1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643311" y="2840295"/>
              <a:ext cx="1438276" cy="51435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/>
                <a:t>Canvas</a:t>
              </a:r>
              <a:endParaRPr lang="zh-CN" altLang="en-US" sz="160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593805" y="2899588"/>
            <a:ext cx="1676400" cy="3086100"/>
            <a:chOff x="3524250" y="2257425"/>
            <a:chExt cx="1676400" cy="3086100"/>
          </a:xfrm>
        </p:grpSpPr>
        <p:sp>
          <p:nvSpPr>
            <p:cNvPr id="12" name="圆角矩形 11"/>
            <p:cNvSpPr/>
            <p:nvPr/>
          </p:nvSpPr>
          <p:spPr>
            <a:xfrm>
              <a:off x="3524250" y="2257425"/>
              <a:ext cx="1676400" cy="3086100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643311" y="3487995"/>
              <a:ext cx="1438276" cy="172218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/>
                <a:t>图形管理器</a:t>
              </a:r>
              <a:endParaRPr lang="zh-CN" altLang="en-US" sz="16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927074" y="2387084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Layer3</a:t>
              </a:r>
              <a:endParaRPr lang="zh-CN" altLang="en-US" b="1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643311" y="2840295"/>
              <a:ext cx="1438276" cy="51435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/>
                <a:t>Canvas</a:t>
              </a:r>
              <a:endParaRPr lang="zh-CN" altLang="en-US" sz="160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145631" y="2903279"/>
            <a:ext cx="1676400" cy="3086100"/>
            <a:chOff x="3524250" y="2257425"/>
            <a:chExt cx="1676400" cy="3086100"/>
          </a:xfrm>
        </p:grpSpPr>
        <p:sp>
          <p:nvSpPr>
            <p:cNvPr id="17" name="圆角矩形 16"/>
            <p:cNvSpPr/>
            <p:nvPr/>
          </p:nvSpPr>
          <p:spPr>
            <a:xfrm>
              <a:off x="3524250" y="2257425"/>
              <a:ext cx="1676400" cy="3086100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3643311" y="3487995"/>
              <a:ext cx="1438276" cy="172218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/>
                <a:t>图形管理器</a:t>
              </a:r>
              <a:endParaRPr lang="zh-CN" altLang="en-US" sz="16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991193" y="2376011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Layer</a:t>
              </a:r>
              <a:endParaRPr lang="zh-CN" altLang="en-US" b="1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3643311" y="2840295"/>
              <a:ext cx="1438276" cy="51435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smtClean="0"/>
                <a:t>Canvas</a:t>
              </a:r>
              <a:endParaRPr lang="zh-CN" altLang="en-US" sz="1600"/>
            </a:p>
          </p:txBody>
        </p:sp>
      </p:grpSp>
      <p:sp>
        <p:nvSpPr>
          <p:cNvPr id="23" name="圆角矩形 22"/>
          <p:cNvSpPr/>
          <p:nvPr/>
        </p:nvSpPr>
        <p:spPr>
          <a:xfrm>
            <a:off x="9817892" y="2899588"/>
            <a:ext cx="1676400" cy="3086100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0220716" y="302924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Layer..</a:t>
            </a:r>
            <a:endParaRPr lang="zh-CN" altLang="en-US" b="1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230334" y="4150250"/>
            <a:ext cx="851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……</a:t>
            </a:r>
            <a:endParaRPr lang="zh-CN" altLang="en-US" sz="3200" b="1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0" name="曲线连接符 29"/>
          <p:cNvCxnSpPr>
            <a:stCxn id="5" idx="2"/>
            <a:endCxn id="17" idx="0"/>
          </p:cNvCxnSpPr>
          <p:nvPr/>
        </p:nvCxnSpPr>
        <p:spPr>
          <a:xfrm rot="5400000">
            <a:off x="5014645" y="597961"/>
            <a:ext cx="1274504" cy="3336132"/>
          </a:xfrm>
          <a:prstGeom prst="curved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5" idx="2"/>
          </p:cNvCxnSpPr>
          <p:nvPr/>
        </p:nvCxnSpPr>
        <p:spPr>
          <a:xfrm rot="16200000" flipH="1">
            <a:off x="7230843" y="1717894"/>
            <a:ext cx="1240272" cy="1062033"/>
          </a:xfrm>
          <a:prstGeom prst="curved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5" idx="2"/>
          </p:cNvCxnSpPr>
          <p:nvPr/>
        </p:nvCxnSpPr>
        <p:spPr>
          <a:xfrm rot="5400000">
            <a:off x="6156453" y="1715957"/>
            <a:ext cx="1250692" cy="1076328"/>
          </a:xfrm>
          <a:prstGeom prst="curved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5" idx="2"/>
            <a:endCxn id="23" idx="0"/>
          </p:cNvCxnSpPr>
          <p:nvPr/>
        </p:nvCxnSpPr>
        <p:spPr>
          <a:xfrm rot="16200000" flipH="1">
            <a:off x="8352621" y="596116"/>
            <a:ext cx="1270813" cy="3336129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145631" y="6204763"/>
            <a:ext cx="2765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chemeClr val="bg2">
                    <a:lumMod val="75000"/>
                  </a:schemeClr>
                </a:solidFill>
              </a:rPr>
              <a:t>- </a:t>
            </a:r>
            <a:r>
              <a:rPr lang="zh-CN" altLang="en-US" sz="1200" b="1" smtClean="0">
                <a:solidFill>
                  <a:schemeClr val="bg2">
                    <a:lumMod val="75000"/>
                  </a:schemeClr>
                </a:solidFill>
              </a:rPr>
              <a:t>使用分层渲染是提高性能的一种手段</a:t>
            </a:r>
            <a:endParaRPr lang="zh-CN" altLang="en-US" sz="1200" b="1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直角三角形 2"/>
          <p:cNvSpPr/>
          <p:nvPr/>
        </p:nvSpPr>
        <p:spPr>
          <a:xfrm rot="5400000">
            <a:off x="0" y="0"/>
            <a:ext cx="972000" cy="9720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70260" y="485999"/>
            <a:ext cx="492443" cy="188769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图层管理器结构</a:t>
            </a:r>
            <a:endParaRPr lang="zh-CN" altLang="en-US" sz="20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46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352800" y="1491818"/>
            <a:ext cx="5486400" cy="4234849"/>
            <a:chOff x="3352800" y="1491818"/>
            <a:chExt cx="5486400" cy="4234849"/>
          </a:xfrm>
        </p:grpSpPr>
        <p:grpSp>
          <p:nvGrpSpPr>
            <p:cNvPr id="10" name="组合 9"/>
            <p:cNvGrpSpPr/>
            <p:nvPr/>
          </p:nvGrpSpPr>
          <p:grpSpPr>
            <a:xfrm>
              <a:off x="3352800" y="2458914"/>
              <a:ext cx="5486400" cy="2300657"/>
              <a:chOff x="3196003" y="2458914"/>
              <a:chExt cx="5486400" cy="2300657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3196003" y="3429000"/>
                <a:ext cx="5486400" cy="36048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/>
                  <a:t>z</a:t>
                </a:r>
                <a:r>
                  <a:rPr lang="en-US" altLang="zh-CN" sz="1600" smtClean="0"/>
                  <a:t>-index</a:t>
                </a:r>
                <a:r>
                  <a:rPr lang="zh-CN" altLang="en-US" sz="1600" smtClean="0"/>
                  <a:t>：</a:t>
                </a:r>
                <a:r>
                  <a:rPr lang="en-US" altLang="zh-CN" sz="1600"/>
                  <a:t>0</a:t>
                </a:r>
                <a:endParaRPr lang="zh-CN" altLang="en-US" sz="160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196003" y="2943957"/>
                <a:ext cx="5486400" cy="36048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/>
                  <a:t>z</a:t>
                </a:r>
                <a:r>
                  <a:rPr lang="en-US" altLang="zh-CN" sz="1600" smtClean="0"/>
                  <a:t>-index</a:t>
                </a:r>
                <a:r>
                  <a:rPr lang="zh-CN" altLang="en-US" sz="1600" smtClean="0"/>
                  <a:t>：</a:t>
                </a:r>
                <a:r>
                  <a:rPr lang="en-US" altLang="zh-CN" sz="1600"/>
                  <a:t>1</a:t>
                </a:r>
                <a:endParaRPr lang="zh-CN" altLang="en-US" sz="160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3196003" y="3914043"/>
                <a:ext cx="5486400" cy="36048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/>
                  <a:t>z</a:t>
                </a:r>
                <a:r>
                  <a:rPr lang="en-US" altLang="zh-CN" sz="1600" smtClean="0"/>
                  <a:t>-index</a:t>
                </a:r>
                <a:r>
                  <a:rPr lang="zh-CN" altLang="en-US" sz="1600" smtClean="0"/>
                  <a:t>：</a:t>
                </a:r>
                <a:r>
                  <a:rPr lang="en-US" altLang="zh-CN" sz="1600" smtClean="0"/>
                  <a:t>-1</a:t>
                </a:r>
                <a:endParaRPr lang="zh-CN" altLang="en-US" sz="1600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3196003" y="4399086"/>
                <a:ext cx="5486400" cy="36048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/>
                  <a:t>z</a:t>
                </a:r>
                <a:r>
                  <a:rPr lang="en-US" altLang="zh-CN" sz="1600" smtClean="0"/>
                  <a:t>-index</a:t>
                </a:r>
                <a:r>
                  <a:rPr lang="zh-CN" altLang="en-US" sz="1600" smtClean="0"/>
                  <a:t>：</a:t>
                </a:r>
                <a:r>
                  <a:rPr lang="en-US" altLang="zh-CN" sz="1600" smtClean="0"/>
                  <a:t>-2</a:t>
                </a:r>
                <a:endParaRPr lang="zh-CN" altLang="en-US" sz="160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196003" y="2458914"/>
                <a:ext cx="5486400" cy="36048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/>
                  <a:t>z</a:t>
                </a:r>
                <a:r>
                  <a:rPr lang="en-US" altLang="zh-CN" sz="1600" smtClean="0"/>
                  <a:t>-index</a:t>
                </a:r>
                <a:r>
                  <a:rPr lang="zh-CN" altLang="en-US" sz="1600" smtClean="0"/>
                  <a:t>：</a:t>
                </a:r>
                <a:r>
                  <a:rPr lang="en-US" altLang="zh-CN" sz="1600"/>
                  <a:t>2</a:t>
                </a:r>
                <a:endParaRPr lang="zh-CN" altLang="en-US" sz="1600"/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5726668" y="1491818"/>
              <a:ext cx="738664" cy="84253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3600" b="1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……</a:t>
              </a:r>
              <a:endParaRPr lang="zh-CN" altLang="en-US" sz="3600" b="1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726668" y="4884129"/>
              <a:ext cx="738664" cy="84253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3600" b="1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……</a:t>
              </a:r>
              <a:endParaRPr lang="zh-CN" altLang="en-US" sz="3600" b="1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8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571874" y="1657349"/>
            <a:ext cx="5048250" cy="4695825"/>
            <a:chOff x="2724150" y="914399"/>
            <a:chExt cx="5048250" cy="4695825"/>
          </a:xfrm>
        </p:grpSpPr>
        <p:sp>
          <p:nvSpPr>
            <p:cNvPr id="4" name="圆角矩形 3"/>
            <p:cNvSpPr/>
            <p:nvPr/>
          </p:nvSpPr>
          <p:spPr>
            <a:xfrm>
              <a:off x="2724150" y="2305050"/>
              <a:ext cx="1571625" cy="191452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基本刚体</a:t>
              </a:r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6200773" y="914399"/>
              <a:ext cx="1571627" cy="4695825"/>
              <a:chOff x="5429248" y="1633536"/>
              <a:chExt cx="1571627" cy="4695825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5429248" y="1633536"/>
                <a:ext cx="1571625" cy="695325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mtClean="0"/>
                  <a:t>正三角形</a:t>
                </a:r>
                <a:endParaRPr lang="zh-CN" altLang="en-US"/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5429249" y="5634036"/>
                <a:ext cx="1571625" cy="695325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mtClean="0"/>
                  <a:t>凸多边形</a:t>
                </a:r>
                <a:endParaRPr lang="zh-CN" altLang="en-US"/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5429249" y="2633661"/>
                <a:ext cx="1571625" cy="695325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/>
                  <a:t>圆形</a:t>
                </a: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5429250" y="3633786"/>
                <a:ext cx="1571625" cy="695325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/>
                  <a:t>矩形</a:t>
                </a:r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5429250" y="4633911"/>
                <a:ext cx="1571625" cy="695325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mtClean="0"/>
                  <a:t>凹多边形</a:t>
                </a:r>
                <a:endParaRPr lang="zh-CN" altLang="en-US"/>
              </a:p>
            </p:txBody>
          </p:sp>
        </p:grpSp>
        <p:cxnSp>
          <p:nvCxnSpPr>
            <p:cNvPr id="19" name="曲线连接符 18"/>
            <p:cNvCxnSpPr>
              <a:stCxn id="4" idx="3"/>
              <a:endCxn id="8" idx="1"/>
            </p:cNvCxnSpPr>
            <p:nvPr/>
          </p:nvCxnSpPr>
          <p:spPr>
            <a:xfrm flipV="1">
              <a:off x="4295775" y="1262062"/>
              <a:ext cx="1904998" cy="2000251"/>
            </a:xfrm>
            <a:prstGeom prst="curvedConnector3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曲线连接符 20"/>
            <p:cNvCxnSpPr>
              <a:stCxn id="4" idx="3"/>
              <a:endCxn id="13" idx="1"/>
            </p:cNvCxnSpPr>
            <p:nvPr/>
          </p:nvCxnSpPr>
          <p:spPr>
            <a:xfrm>
              <a:off x="4295775" y="3262313"/>
              <a:ext cx="1904999" cy="2000249"/>
            </a:xfrm>
            <a:prstGeom prst="curvedConnector3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曲线连接符 21"/>
            <p:cNvCxnSpPr>
              <a:stCxn id="4" idx="3"/>
              <a:endCxn id="14" idx="1"/>
            </p:cNvCxnSpPr>
            <p:nvPr/>
          </p:nvCxnSpPr>
          <p:spPr>
            <a:xfrm flipV="1">
              <a:off x="4295775" y="2262187"/>
              <a:ext cx="1904999" cy="1000126"/>
            </a:xfrm>
            <a:prstGeom prst="curvedConnector3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曲线连接符 23"/>
            <p:cNvCxnSpPr>
              <a:stCxn id="4" idx="3"/>
              <a:endCxn id="16" idx="1"/>
            </p:cNvCxnSpPr>
            <p:nvPr/>
          </p:nvCxnSpPr>
          <p:spPr>
            <a:xfrm>
              <a:off x="4295775" y="3262313"/>
              <a:ext cx="1905000" cy="1000124"/>
            </a:xfrm>
            <a:prstGeom prst="curvedConnector3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曲线连接符 24"/>
            <p:cNvCxnSpPr>
              <a:endCxn id="15" idx="1"/>
            </p:cNvCxnSpPr>
            <p:nvPr/>
          </p:nvCxnSpPr>
          <p:spPr>
            <a:xfrm>
              <a:off x="4295775" y="3262311"/>
              <a:ext cx="1905000" cy="1"/>
            </a:xfrm>
            <a:prstGeom prst="curvedConnector3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4295774" y="295274"/>
            <a:ext cx="3600451" cy="752475"/>
            <a:chOff x="3867147" y="226216"/>
            <a:chExt cx="3600451" cy="752475"/>
          </a:xfrm>
        </p:grpSpPr>
        <p:sp>
          <p:nvSpPr>
            <p:cNvPr id="3" name="矩形 2"/>
            <p:cNvSpPr/>
            <p:nvPr/>
          </p:nvSpPr>
          <p:spPr>
            <a:xfrm>
              <a:off x="3867147" y="226216"/>
              <a:ext cx="3600451" cy="752475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4805599" y="402399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smtClean="0">
                  <a:solidFill>
                    <a:schemeClr val="accent4">
                      <a:lumMod val="75000"/>
                    </a:schemeClr>
                  </a:solidFill>
                </a:rPr>
                <a:t>所有基本刚体</a:t>
              </a:r>
              <a:endParaRPr lang="zh-CN" altLang="en-US" sz="200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704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363527" y="1128316"/>
            <a:ext cx="9464945" cy="4601368"/>
            <a:chOff x="1774552" y="1132684"/>
            <a:chExt cx="9464945" cy="4601368"/>
          </a:xfrm>
        </p:grpSpPr>
        <p:grpSp>
          <p:nvGrpSpPr>
            <p:cNvPr id="12" name="组合 11"/>
            <p:cNvGrpSpPr/>
            <p:nvPr/>
          </p:nvGrpSpPr>
          <p:grpSpPr>
            <a:xfrm>
              <a:off x="3448047" y="1133474"/>
              <a:ext cx="7791450" cy="4600578"/>
              <a:chOff x="1790697" y="676274"/>
              <a:chExt cx="7791450" cy="4600578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1790697" y="676274"/>
                <a:ext cx="7791450" cy="4600578"/>
                <a:chOff x="2095500" y="1257300"/>
                <a:chExt cx="6305550" cy="3722207"/>
              </a:xfrm>
            </p:grpSpPr>
            <p:sp>
              <p:nvSpPr>
                <p:cNvPr id="5" name="流程图: 手动操作 4"/>
                <p:cNvSpPr/>
                <p:nvPr/>
              </p:nvSpPr>
              <p:spPr>
                <a:xfrm>
                  <a:off x="2095500" y="1257300"/>
                  <a:ext cx="6305550" cy="923925"/>
                </a:xfrm>
                <a:prstGeom prst="flowChartManualOperation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smtClean="0"/>
                    <a:t>粗检测阶段</a:t>
                  </a:r>
                  <a:endParaRPr lang="en-US" altLang="zh-CN" sz="1400" smtClean="0"/>
                </a:p>
                <a:p>
                  <a:pPr algn="ctr"/>
                  <a:r>
                    <a:rPr lang="en-US" altLang="zh-CN" sz="1400"/>
                    <a:t>Sweep and Prune</a:t>
                  </a:r>
                  <a:endParaRPr lang="zh-CN" altLang="en-US" sz="1400"/>
                </a:p>
              </p:txBody>
            </p:sp>
            <p:sp>
              <p:nvSpPr>
                <p:cNvPr id="8" name="等腰三角形 7"/>
                <p:cNvSpPr/>
                <p:nvPr/>
              </p:nvSpPr>
              <p:spPr>
                <a:xfrm rot="10800000">
                  <a:off x="4114797" y="4054307"/>
                  <a:ext cx="2266951" cy="925200"/>
                </a:xfrm>
                <a:prstGeom prst="triangle">
                  <a:avLst>
                    <a:gd name="adj" fmla="val 49578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流程图: 手动操作 8"/>
                <p:cNvSpPr/>
                <p:nvPr/>
              </p:nvSpPr>
              <p:spPr>
                <a:xfrm>
                  <a:off x="3343273" y="2655803"/>
                  <a:ext cx="3810000" cy="923925"/>
                </a:xfrm>
                <a:prstGeom prst="flowChartManualOperation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smtClean="0"/>
                    <a:t>中间阶段</a:t>
                  </a:r>
                  <a:endParaRPr lang="en-US" altLang="zh-CN" sz="1400" smtClean="0"/>
                </a:p>
                <a:p>
                  <a:pPr algn="ctr"/>
                  <a:r>
                    <a:rPr lang="en-US" altLang="zh-CN" sz="1400" smtClean="0"/>
                    <a:t>AABB</a:t>
                  </a:r>
                  <a:r>
                    <a:rPr lang="zh-CN" altLang="en-US" sz="1400" smtClean="0"/>
                    <a:t>包围盒相交检测</a:t>
                  </a:r>
                  <a:endParaRPr lang="zh-CN" altLang="en-US" sz="1400"/>
                </a:p>
              </p:txBody>
            </p:sp>
          </p:grpSp>
          <p:sp>
            <p:nvSpPr>
              <p:cNvPr id="11" name="文本框 10"/>
              <p:cNvSpPr txBox="1"/>
              <p:nvPr/>
            </p:nvSpPr>
            <p:spPr>
              <a:xfrm>
                <a:off x="5145244" y="4305300"/>
                <a:ext cx="10823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 smtClean="0">
                    <a:solidFill>
                      <a:schemeClr val="bg1"/>
                    </a:solidFill>
                  </a:rPr>
                  <a:t>细检测阶段</a:t>
                </a:r>
                <a:endParaRPr lang="en-US" altLang="zh-CN" sz="1400" smtClean="0">
                  <a:solidFill>
                    <a:schemeClr val="bg1"/>
                  </a:solidFill>
                </a:endParaRPr>
              </a:p>
              <a:p>
                <a:r>
                  <a:rPr lang="en-US" altLang="zh-CN" sz="1400" smtClean="0">
                    <a:solidFill>
                      <a:schemeClr val="bg1"/>
                    </a:solidFill>
                  </a:rPr>
                  <a:t>SAT</a:t>
                </a:r>
                <a:r>
                  <a:rPr lang="zh-CN" altLang="en-US" sz="1400" smtClean="0">
                    <a:solidFill>
                      <a:schemeClr val="bg1"/>
                    </a:solidFill>
                  </a:rPr>
                  <a:t>分离轴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1774552" y="1132684"/>
              <a:ext cx="814090" cy="4600579"/>
              <a:chOff x="957560" y="1133473"/>
              <a:chExt cx="814090" cy="4600579"/>
            </a:xfrm>
          </p:grpSpPr>
          <p:sp>
            <p:nvSpPr>
              <p:cNvPr id="13" name="下箭头 12"/>
              <p:cNvSpPr/>
              <p:nvPr/>
            </p:nvSpPr>
            <p:spPr>
              <a:xfrm>
                <a:off x="1419225" y="1133473"/>
                <a:ext cx="352425" cy="4600579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957560" y="2694310"/>
                <a:ext cx="461665" cy="1477328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b="1" smtClean="0">
                    <a:solidFill>
                      <a:schemeClr val="bg1">
                        <a:lumMod val="75000"/>
                      </a:schemeClr>
                    </a:solidFill>
                  </a:rPr>
                  <a:t>碰撞检测流程</a:t>
                </a:r>
                <a:endParaRPr lang="zh-CN" altLang="en-US" b="1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6" name="下箭头 15"/>
            <p:cNvSpPr/>
            <p:nvPr/>
          </p:nvSpPr>
          <p:spPr>
            <a:xfrm>
              <a:off x="7253280" y="2349637"/>
              <a:ext cx="180975" cy="438150"/>
            </a:xfrm>
            <a:prstGeom prst="down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下箭头 16"/>
            <p:cNvSpPr/>
            <p:nvPr/>
          </p:nvSpPr>
          <p:spPr>
            <a:xfrm>
              <a:off x="7253279" y="4078161"/>
              <a:ext cx="180975" cy="438150"/>
            </a:xfrm>
            <a:prstGeom prst="down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343766" y="238764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smtClean="0">
                  <a:solidFill>
                    <a:schemeClr val="accent1">
                      <a:lumMod val="50000"/>
                    </a:schemeClr>
                  </a:solidFill>
                </a:rPr>
                <a:t>筛选</a:t>
              </a:r>
              <a:endParaRPr lang="zh-CN" altLang="en-US" sz="14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341203" y="412903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smtClean="0">
                  <a:solidFill>
                    <a:schemeClr val="accent1">
                      <a:lumMod val="50000"/>
                    </a:schemeClr>
                  </a:solidFill>
                </a:rPr>
                <a:t>筛选</a:t>
              </a:r>
              <a:endParaRPr lang="zh-CN" altLang="en-US" sz="1400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21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618825" y="1717431"/>
            <a:ext cx="10954350" cy="4247925"/>
            <a:chOff x="857250" y="1409700"/>
            <a:chExt cx="10954350" cy="4247925"/>
          </a:xfrm>
        </p:grpSpPr>
        <p:sp>
          <p:nvSpPr>
            <p:cNvPr id="4" name="椭圆 3"/>
            <p:cNvSpPr/>
            <p:nvPr/>
          </p:nvSpPr>
          <p:spPr>
            <a:xfrm>
              <a:off x="857250" y="2781300"/>
              <a:ext cx="1296000" cy="1296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smtClean="0"/>
                <a:t>力</a:t>
              </a:r>
              <a:r>
                <a:rPr lang="en-US" altLang="zh-CN" sz="1600" smtClean="0"/>
                <a:t>/</a:t>
              </a:r>
              <a:r>
                <a:rPr lang="zh-CN" altLang="en-US" sz="1600" smtClean="0"/>
                <a:t>冲量</a:t>
              </a:r>
              <a:endParaRPr lang="zh-CN" altLang="en-US" sz="1600"/>
            </a:p>
          </p:txBody>
        </p:sp>
        <p:sp>
          <p:nvSpPr>
            <p:cNvPr id="15" name="椭圆 14"/>
            <p:cNvSpPr/>
            <p:nvPr/>
          </p:nvSpPr>
          <p:spPr>
            <a:xfrm>
              <a:off x="10515600" y="2781300"/>
              <a:ext cx="1296000" cy="1296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smtClean="0"/>
                <a:t>刚体状态</a:t>
              </a:r>
              <a:endParaRPr lang="zh-CN" altLang="en-US" sz="1400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2716439" y="1409700"/>
              <a:ext cx="6654192" cy="900000"/>
              <a:chOff x="3114675" y="1323975"/>
              <a:chExt cx="6654192" cy="900000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3114675" y="1323975"/>
                <a:ext cx="900000" cy="9000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smtClean="0"/>
                  <a:t>线加速度</a:t>
                </a:r>
                <a:endParaRPr lang="zh-CN" altLang="en-US" sz="140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991771" y="1323975"/>
                <a:ext cx="900000" cy="9000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smtClean="0"/>
                  <a:t>线速度</a:t>
                </a:r>
                <a:endParaRPr lang="zh-CN" altLang="en-US" sz="160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8868867" y="1323975"/>
                <a:ext cx="900000" cy="9000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/>
                  <a:t>位移</a:t>
                </a: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716439" y="4752975"/>
              <a:ext cx="6654192" cy="900000"/>
              <a:chOff x="3114675" y="4752975"/>
              <a:chExt cx="6654192" cy="900000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3114675" y="4752975"/>
                <a:ext cx="900000" cy="9000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smtClean="0"/>
                  <a:t>扭矩</a:t>
                </a:r>
                <a:endParaRPr lang="zh-CN" altLang="en-US" sz="160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5503111" y="4752975"/>
                <a:ext cx="900000" cy="9000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smtClean="0"/>
                  <a:t>角加速度</a:t>
                </a:r>
                <a:endParaRPr lang="zh-CN" altLang="en-US" sz="1600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7185989" y="4752975"/>
                <a:ext cx="900000" cy="9000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/>
                  <a:t>角速度</a:t>
                </a: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8868867" y="4752975"/>
                <a:ext cx="900000" cy="9000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/>
                  <a:t>旋转</a:t>
                </a:r>
              </a:p>
            </p:txBody>
          </p:sp>
        </p:grpSp>
        <p:cxnSp>
          <p:nvCxnSpPr>
            <p:cNvPr id="24" name="曲线连接符 23"/>
            <p:cNvCxnSpPr>
              <a:stCxn id="4" idx="6"/>
              <a:endCxn id="12" idx="2"/>
            </p:cNvCxnSpPr>
            <p:nvPr/>
          </p:nvCxnSpPr>
          <p:spPr>
            <a:xfrm flipV="1">
              <a:off x="2153250" y="1859700"/>
              <a:ext cx="563189" cy="15696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2511798" y="2707763"/>
              <a:ext cx="1080000" cy="36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/>
                <a:t>/</a:t>
              </a:r>
              <a:r>
                <a:rPr lang="en-US" altLang="zh-CN" sz="1200" smtClean="0"/>
                <a:t> </a:t>
              </a:r>
              <a:r>
                <a:rPr lang="zh-CN" altLang="en-US" sz="1200" smtClean="0"/>
                <a:t>质量</a:t>
              </a:r>
              <a:endParaRPr lang="zh-CN" altLang="en-US" sz="1200"/>
            </a:p>
          </p:txBody>
        </p:sp>
        <p:sp>
          <p:nvSpPr>
            <p:cNvPr id="29" name="矩形 28"/>
            <p:cNvSpPr/>
            <p:nvPr/>
          </p:nvSpPr>
          <p:spPr>
            <a:xfrm>
              <a:off x="3820657" y="5297625"/>
              <a:ext cx="1080000" cy="36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smtClean="0"/>
                <a:t>X </a:t>
              </a:r>
              <a:r>
                <a:rPr lang="zh-CN" altLang="en-US" sz="1200" smtClean="0"/>
                <a:t>转动惯量</a:t>
              </a:r>
              <a:endParaRPr lang="zh-CN" altLang="en-US" sz="1200"/>
            </a:p>
          </p:txBody>
        </p:sp>
        <p:cxnSp>
          <p:nvCxnSpPr>
            <p:cNvPr id="31" name="直接箭头连接符 30"/>
            <p:cNvCxnSpPr>
              <a:stCxn id="12" idx="6"/>
              <a:endCxn id="13" idx="2"/>
            </p:cNvCxnSpPr>
            <p:nvPr/>
          </p:nvCxnSpPr>
          <p:spPr>
            <a:xfrm>
              <a:off x="3616439" y="1859700"/>
              <a:ext cx="1977096" cy="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6493535" y="1859700"/>
              <a:ext cx="1977096" cy="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曲线连接符 35"/>
            <p:cNvCxnSpPr>
              <a:stCxn id="4" idx="6"/>
              <a:endCxn id="11" idx="2"/>
            </p:cNvCxnSpPr>
            <p:nvPr/>
          </p:nvCxnSpPr>
          <p:spPr>
            <a:xfrm>
              <a:off x="2153250" y="3429300"/>
              <a:ext cx="563189" cy="177367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11" idx="6"/>
              <a:endCxn id="17" idx="2"/>
            </p:cNvCxnSpPr>
            <p:nvPr/>
          </p:nvCxnSpPr>
          <p:spPr>
            <a:xfrm>
              <a:off x="3616439" y="5202975"/>
              <a:ext cx="1488436" cy="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8" idx="6"/>
              <a:endCxn id="20" idx="2"/>
            </p:cNvCxnSpPr>
            <p:nvPr/>
          </p:nvCxnSpPr>
          <p:spPr>
            <a:xfrm>
              <a:off x="7687753" y="5202975"/>
              <a:ext cx="782878" cy="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17" idx="6"/>
              <a:endCxn id="18" idx="2"/>
            </p:cNvCxnSpPr>
            <p:nvPr/>
          </p:nvCxnSpPr>
          <p:spPr>
            <a:xfrm>
              <a:off x="6004875" y="5202975"/>
              <a:ext cx="782878" cy="0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曲线连接符 47"/>
            <p:cNvCxnSpPr>
              <a:stCxn id="20" idx="6"/>
              <a:endCxn id="15" idx="2"/>
            </p:cNvCxnSpPr>
            <p:nvPr/>
          </p:nvCxnSpPr>
          <p:spPr>
            <a:xfrm flipV="1">
              <a:off x="9370631" y="3429300"/>
              <a:ext cx="1144969" cy="177367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曲线连接符 48"/>
            <p:cNvCxnSpPr>
              <a:stCxn id="19" idx="6"/>
              <a:endCxn id="15" idx="2"/>
            </p:cNvCxnSpPr>
            <p:nvPr/>
          </p:nvCxnSpPr>
          <p:spPr>
            <a:xfrm>
              <a:off x="9370631" y="1859700"/>
              <a:ext cx="1144969" cy="15696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/>
          <p:cNvGrpSpPr/>
          <p:nvPr/>
        </p:nvGrpSpPr>
        <p:grpSpPr>
          <a:xfrm>
            <a:off x="4295774" y="295274"/>
            <a:ext cx="3600451" cy="752475"/>
            <a:chOff x="3867147" y="226216"/>
            <a:chExt cx="3600451" cy="752475"/>
          </a:xfrm>
        </p:grpSpPr>
        <p:sp>
          <p:nvSpPr>
            <p:cNvPr id="57" name="矩形 56"/>
            <p:cNvSpPr/>
            <p:nvPr/>
          </p:nvSpPr>
          <p:spPr>
            <a:xfrm>
              <a:off x="3867147" y="226216"/>
              <a:ext cx="3600451" cy="752475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4562742" y="402398"/>
              <a:ext cx="22092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smtClean="0">
                  <a:solidFill>
                    <a:schemeClr val="tx2">
                      <a:lumMod val="75000"/>
                    </a:schemeClr>
                  </a:solidFill>
                </a:rPr>
                <a:t>Motion = F(f or I)</a:t>
              </a:r>
              <a:endParaRPr lang="zh-CN" altLang="en-US" sz="20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521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2680</TotalTime>
  <Words>447</Words>
  <Application>Microsoft Office PowerPoint</Application>
  <PresentationFormat>宽屏</PresentationFormat>
  <Paragraphs>182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phenom</dc:creator>
  <cp:lastModifiedBy>Li phenom</cp:lastModifiedBy>
  <cp:revision>70</cp:revision>
  <dcterms:created xsi:type="dcterms:W3CDTF">2019-01-18T06:59:37Z</dcterms:created>
  <dcterms:modified xsi:type="dcterms:W3CDTF">2019-04-09T09:25:26Z</dcterms:modified>
</cp:coreProperties>
</file>