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9" r:id="rId18"/>
    <p:sldId id="288" r:id="rId19"/>
    <p:sldId id="277" r:id="rId20"/>
    <p:sldId id="274" r:id="rId21"/>
    <p:sldId id="275" r:id="rId22"/>
    <p:sldId id="276" r:id="rId23"/>
    <p:sldId id="279" r:id="rId24"/>
    <p:sldId id="278" r:id="rId25"/>
    <p:sldId id="280" r:id="rId26"/>
    <p:sldId id="283" r:id="rId27"/>
    <p:sldId id="281" r:id="rId28"/>
    <p:sldId id="282"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51B8692-ABC6-4629-B731-3C21287F1A53}">
          <p14:sldIdLst>
            <p14:sldId id="256"/>
          </p14:sldIdLst>
        </p14:section>
        <p14:section name="Untitled Section" id="{35F78313-5EFA-46BE-9BAF-F0561D55F1E4}">
          <p14:sldIdLst>
            <p14:sldId id="257"/>
          </p14:sldIdLst>
        </p14:section>
        <p14:section name="Numerical" id="{1ABA0825-D703-469A-B2B3-5251D0B8D206}">
          <p14:sldIdLst>
            <p14:sldId id="258"/>
            <p14:sldId id="259"/>
            <p14:sldId id="260"/>
            <p14:sldId id="261"/>
            <p14:sldId id="262"/>
            <p14:sldId id="263"/>
            <p14:sldId id="264"/>
            <p14:sldId id="265"/>
            <p14:sldId id="266"/>
            <p14:sldId id="267"/>
            <p14:sldId id="268"/>
            <p14:sldId id="269"/>
            <p14:sldId id="270"/>
            <p14:sldId id="271"/>
            <p14:sldId id="289"/>
            <p14:sldId id="288"/>
          </p14:sldIdLst>
        </p14:section>
        <p14:section name="chap4" id="{BA77BC8F-0054-4E3F-910C-02234388AB66}">
          <p14:sldIdLst>
            <p14:sldId id="277"/>
            <p14:sldId id="274"/>
            <p14:sldId id="275"/>
            <p14:sldId id="276"/>
            <p14:sldId id="279"/>
            <p14:sldId id="278"/>
            <p14:sldId id="280"/>
            <p14:sldId id="283"/>
            <p14:sldId id="281"/>
            <p14:sldId id="282"/>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3864-CD2A-4719-A427-AECFC476FDBA}"/>
              </a:ext>
            </a:extLst>
          </p:cNvPr>
          <p:cNvSpPr>
            <a:spLocks noGrp="1"/>
          </p:cNvSpPr>
          <p:nvPr>
            <p:ph type="ctrTitle"/>
          </p:nvPr>
        </p:nvSpPr>
        <p:spPr>
          <a:xfrm>
            <a:off x="1915128" y="1391478"/>
            <a:ext cx="8361229" cy="2037522"/>
          </a:xfrm>
        </p:spPr>
        <p:txBody>
          <a:bodyPr/>
          <a:lstStyle/>
          <a:p>
            <a:r>
              <a:rPr lang="en-US" sz="6000" b="1" dirty="0">
                <a:effectLst>
                  <a:outerShdw blurRad="38100" dist="38100" dir="2700000" algn="tl">
                    <a:srgbClr val="000000">
                      <a:alpha val="43137"/>
                    </a:srgbClr>
                  </a:outerShdw>
                </a:effectLst>
              </a:rPr>
              <a:t>Physics</a:t>
            </a:r>
            <a:br>
              <a:rPr lang="en-US" dirty="0"/>
            </a:br>
            <a:r>
              <a:rPr lang="en-US" sz="8000" b="1" dirty="0">
                <a:effectLst>
                  <a:outerShdw blurRad="38100" dist="38100" dir="2700000" algn="tl">
                    <a:srgbClr val="000000">
                      <a:alpha val="43137"/>
                    </a:srgbClr>
                  </a:outerShdw>
                </a:effectLst>
              </a:rPr>
              <a:t>Numericals</a:t>
            </a:r>
            <a:r>
              <a:rPr lang="en-US" b="1" dirty="0">
                <a:effectLst>
                  <a:outerShdw blurRad="38100" dist="38100" dir="2700000" algn="tl">
                    <a:srgbClr val="000000">
                      <a:alpha val="43137"/>
                    </a:srgbClr>
                  </a:outerShdw>
                </a:effectLst>
              </a:rPr>
              <a:t> </a:t>
            </a:r>
          </a:p>
        </p:txBody>
      </p:sp>
      <p:sp>
        <p:nvSpPr>
          <p:cNvPr id="3" name="Subtitle 2">
            <a:extLst>
              <a:ext uri="{FF2B5EF4-FFF2-40B4-BE49-F238E27FC236}">
                <a16:creationId xmlns:a16="http://schemas.microsoft.com/office/drawing/2014/main" id="{382E2B37-EC6A-4B27-BAD9-EF58A1E10490}"/>
              </a:ext>
            </a:extLst>
          </p:cNvPr>
          <p:cNvSpPr>
            <a:spLocks noGrp="1"/>
          </p:cNvSpPr>
          <p:nvPr>
            <p:ph type="subTitle" idx="1"/>
          </p:nvPr>
        </p:nvSpPr>
        <p:spPr>
          <a:xfrm>
            <a:off x="2679905" y="3326297"/>
            <a:ext cx="6831673" cy="1689716"/>
          </a:xfrm>
        </p:spPr>
        <p:txBody>
          <a:bodyPr>
            <a:normAutofit fontScale="92500" lnSpcReduction="20000"/>
          </a:bodyPr>
          <a:lstStyle/>
          <a:p>
            <a:endParaRPr lang="en-US" sz="2800" b="1" dirty="0">
              <a:effectLst>
                <a:outerShdw blurRad="38100" dist="38100" dir="2700000" algn="tl">
                  <a:srgbClr val="000000">
                    <a:alpha val="43137"/>
                  </a:srgbClr>
                </a:outerShdw>
              </a:effectLst>
            </a:endParaRPr>
          </a:p>
          <a:p>
            <a:endParaRPr lang="en-US" sz="2800" b="1" dirty="0">
              <a:effectLst>
                <a:outerShdw blurRad="38100" dist="38100" dir="2700000" algn="tl">
                  <a:srgbClr val="000000">
                    <a:alpha val="43137"/>
                  </a:srgbClr>
                </a:outerShdw>
              </a:effectLst>
            </a:endParaRPr>
          </a:p>
          <a:p>
            <a:r>
              <a:rPr lang="en-US" sz="2800" b="1" dirty="0">
                <a:effectLst>
                  <a:outerShdw blurRad="38100" dist="38100" dir="2700000" algn="tl">
                    <a:srgbClr val="000000">
                      <a:alpha val="43137"/>
                    </a:srgbClr>
                  </a:outerShdw>
                </a:effectLst>
              </a:rPr>
              <a:t> </a:t>
            </a:r>
          </a:p>
          <a:p>
            <a:r>
              <a:rPr lang="en-US" sz="3200" b="1" dirty="0">
                <a:effectLst>
                  <a:outerShdw blurRad="38100" dist="38100" dir="2700000" algn="tl">
                    <a:srgbClr val="000000">
                      <a:alpha val="43137"/>
                    </a:srgbClr>
                  </a:outerShdw>
                </a:effectLst>
              </a:rPr>
              <a:t>Presented By Sir Talha</a:t>
            </a:r>
          </a:p>
        </p:txBody>
      </p:sp>
    </p:spTree>
    <p:extLst>
      <p:ext uri="{BB962C8B-B14F-4D97-AF65-F5344CB8AC3E}">
        <p14:creationId xmlns:p14="http://schemas.microsoft.com/office/powerpoint/2010/main" val="265974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9393FC3-05F8-4F66-BE21-212BD693A556}"/>
                  </a:ext>
                </a:extLst>
              </p:cNvPr>
              <p:cNvSpPr>
                <a:spLocks noGrp="1"/>
              </p:cNvSpPr>
              <p:nvPr>
                <p:ph type="title"/>
              </p:nvPr>
            </p:nvSpPr>
            <p:spPr>
              <a:xfrm>
                <a:off x="1371599" y="159026"/>
                <a:ext cx="10012017" cy="6506817"/>
              </a:xfrm>
            </p:spPr>
            <p:txBody>
              <a:bodyPr>
                <a:normAutofit fontScale="90000"/>
              </a:bodyPr>
              <a:lstStyle/>
              <a:p>
                <a:pPr>
                  <a:lnSpc>
                    <a:spcPct val="100000"/>
                  </a:lnSpc>
                </a:pPr>
                <a:r>
                  <a:rPr lang="en-US" dirty="0"/>
                  <a:t>                         Chap#03</a:t>
                </a:r>
                <a:br>
                  <a:rPr lang="en-US" dirty="0"/>
                </a:br>
                <a:r>
                  <a:rPr lang="en-US" dirty="0"/>
                  <a:t>               (Motion under gravity)</a:t>
                </a:r>
                <a:br>
                  <a:rPr lang="en-US" dirty="0"/>
                </a:br>
                <a:r>
                  <a:rPr lang="en-US" sz="4000" b="1" dirty="0">
                    <a:effectLst>
                      <a:outerShdw blurRad="38100" dist="38100" dir="2700000" algn="tl">
                        <a:srgbClr val="000000">
                          <a:alpha val="43137"/>
                        </a:srgbClr>
                      </a:outerShdw>
                    </a:effectLst>
                  </a:rPr>
                  <a:t>   Motion under gravity is defined as “the change in velocity due to attraction of the earth is called due to gravity”</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it is denoted by “g”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the SI unit of “g ”is 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when a body moves downward</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(“g”=+9.8 or +10)</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When a body moves upward</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(“g”= -9.8 or -10)</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t>
                </a:r>
                <a:br>
                  <a:rPr lang="en-US" sz="4000" dirty="0"/>
                </a:br>
                <a:r>
                  <a:rPr lang="en-US" sz="4000" dirty="0"/>
                  <a:t> </a:t>
                </a:r>
                <a:endParaRPr lang="en-US" dirty="0"/>
              </a:p>
            </p:txBody>
          </p:sp>
        </mc:Choice>
        <mc:Fallback xmlns="">
          <p:sp>
            <p:nvSpPr>
              <p:cNvPr id="2" name="Title 1">
                <a:extLst>
                  <a:ext uri="{FF2B5EF4-FFF2-40B4-BE49-F238E27FC236}">
                    <a16:creationId xmlns:a16="http://schemas.microsoft.com/office/drawing/2014/main" id="{89393FC3-05F8-4F66-BE21-212BD693A556}"/>
                  </a:ext>
                </a:extLst>
              </p:cNvPr>
              <p:cNvSpPr>
                <a:spLocks noGrp="1" noRot="1" noChangeAspect="1" noMove="1" noResize="1" noEditPoints="1" noAdjustHandles="1" noChangeArrowheads="1" noChangeShapeType="1" noTextEdit="1"/>
              </p:cNvSpPr>
              <p:nvPr>
                <p:ph type="title"/>
              </p:nvPr>
            </p:nvSpPr>
            <p:spPr>
              <a:xfrm>
                <a:off x="1371599" y="159026"/>
                <a:ext cx="10012017" cy="6506817"/>
              </a:xfrm>
              <a:blipFill>
                <a:blip r:embed="rId2"/>
                <a:stretch>
                  <a:fillRect l="-1949" t="-1687" r="-2923" b="-469"/>
                </a:stretch>
              </a:blipFill>
            </p:spPr>
            <p:txBody>
              <a:bodyPr/>
              <a:lstStyle/>
              <a:p>
                <a:r>
                  <a:rPr lang="en-US">
                    <a:noFill/>
                  </a:rPr>
                  <a:t> </a:t>
                </a:r>
              </a:p>
            </p:txBody>
          </p:sp>
        </mc:Fallback>
      </mc:AlternateContent>
    </p:spTree>
    <p:extLst>
      <p:ext uri="{BB962C8B-B14F-4D97-AF65-F5344CB8AC3E}">
        <p14:creationId xmlns:p14="http://schemas.microsoft.com/office/powerpoint/2010/main" val="823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9393FC3-05F8-4F66-BE21-212BD693A556}"/>
                  </a:ext>
                </a:extLst>
              </p:cNvPr>
              <p:cNvSpPr>
                <a:spLocks noGrp="1"/>
              </p:cNvSpPr>
              <p:nvPr>
                <p:ph type="title"/>
              </p:nvPr>
            </p:nvSpPr>
            <p:spPr>
              <a:xfrm>
                <a:off x="1371599" y="159026"/>
                <a:ext cx="10012017" cy="6506817"/>
              </a:xfrm>
            </p:spPr>
            <p:txBody>
              <a:bodyPr>
                <a:normAutofit fontScale="90000"/>
              </a:bodyPr>
              <a:lstStyle/>
              <a:p>
                <a:pPr>
                  <a:lnSpc>
                    <a:spcPct val="100000"/>
                  </a:lnSpc>
                </a:pPr>
                <a:r>
                  <a:rPr lang="en-US" dirty="0"/>
                  <a:t>                         Chap#03</a:t>
                </a:r>
                <a:br>
                  <a:rPr lang="en-US" dirty="0"/>
                </a:br>
                <a:r>
                  <a:rPr lang="en-US" dirty="0"/>
                  <a:t>               (Motion under gravity)</a:t>
                </a:r>
                <a:br>
                  <a:rPr lang="en-US" dirty="0"/>
                </a:br>
                <a:r>
                  <a:rPr lang="en-US" sz="4000" b="1" dirty="0">
                    <a:effectLst>
                      <a:outerShdw blurRad="38100" dist="38100" dir="2700000" algn="tl">
                        <a:srgbClr val="000000">
                          <a:alpha val="43137"/>
                        </a:srgbClr>
                      </a:outerShdw>
                    </a:effectLst>
                  </a:rPr>
                  <a:t>   CONVERSIONS OF LINEAR MOTIONS INTO MOTION INTO GRAVITY</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S=H</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a=g</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SO;</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vf= vi + at                                    vf= vi + </a:t>
                </a:r>
                <a:r>
                  <a:rPr lang="en-US" sz="4000" b="1" dirty="0" err="1">
                    <a:effectLst>
                      <a:outerShdw blurRad="38100" dist="38100" dir="2700000" algn="tl">
                        <a:srgbClr val="000000">
                          <a:alpha val="43137"/>
                        </a:srgbClr>
                      </a:outerShdw>
                    </a:effectLst>
                  </a:rPr>
                  <a:t>gt</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S = vit +1/2a</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𝒕</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                          H=vit+1/2g</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𝒕</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 </a:t>
                </a:r>
                <a:br>
                  <a:rPr lang="en-US" sz="4000" dirty="0"/>
                </a:br>
                <a:r>
                  <a:rPr lang="en-US" sz="4000" dirty="0"/>
                  <a:t>2aS=v</a:t>
                </a:r>
                <a14:m>
                  <m:oMath xmlns:m="http://schemas.openxmlformats.org/officeDocument/2006/math">
                    <m:sSup>
                      <m:sSupPr>
                        <m:ctrlPr>
                          <a:rPr lang="en-US" sz="4000" i="1" smtClean="0">
                            <a:latin typeface="Cambria Math" panose="02040503050406030204" pitchFamily="18" charset="0"/>
                          </a:rPr>
                        </m:ctrlPr>
                      </m:sSupPr>
                      <m:e>
                        <m:r>
                          <a:rPr lang="en-US" sz="4000" b="0" i="1" smtClean="0">
                            <a:latin typeface="Cambria Math" panose="02040503050406030204" pitchFamily="18" charset="0"/>
                          </a:rPr>
                          <m:t>𝑓</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r>
                      <a:rPr lang="en-US" sz="4000" b="0" i="1" smtClean="0">
                        <a:latin typeface="Cambria Math" panose="02040503050406030204" pitchFamily="18" charset="0"/>
                      </a:rPr>
                      <m:t>𝑣</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𝑖</m:t>
                        </m:r>
                      </m:e>
                      <m:sup>
                        <m:r>
                          <a:rPr lang="en-US" sz="4000" b="0" i="1" smtClean="0">
                            <a:latin typeface="Cambria Math" panose="02040503050406030204" pitchFamily="18" charset="0"/>
                          </a:rPr>
                          <m:t>2</m:t>
                        </m:r>
                      </m:sup>
                    </m:sSup>
                  </m:oMath>
                </a14:m>
                <a:r>
                  <a:rPr lang="en-US" sz="4000" dirty="0"/>
                  <a:t>                           2gh=v</a:t>
                </a:r>
                <a14:m>
                  <m:oMath xmlns:m="http://schemas.openxmlformats.org/officeDocument/2006/math">
                    <m:sSup>
                      <m:sSupPr>
                        <m:ctrlPr>
                          <a:rPr lang="en-US" sz="4000" i="1" smtClean="0">
                            <a:latin typeface="Cambria Math" panose="02040503050406030204" pitchFamily="18" charset="0"/>
                          </a:rPr>
                        </m:ctrlPr>
                      </m:sSupPr>
                      <m:e>
                        <m:r>
                          <a:rPr lang="en-US" sz="4000" b="0" i="1" smtClean="0">
                            <a:latin typeface="Cambria Math" panose="02040503050406030204" pitchFamily="18" charset="0"/>
                          </a:rPr>
                          <m:t>𝑓</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r>
                      <a:rPr lang="en-US" sz="4000" b="0" i="1" smtClean="0">
                        <a:latin typeface="Cambria Math" panose="02040503050406030204" pitchFamily="18" charset="0"/>
                      </a:rPr>
                      <m:t>𝑣</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𝑖</m:t>
                        </m:r>
                      </m:e>
                      <m:sup>
                        <m:r>
                          <a:rPr lang="en-US" sz="4000" b="0" i="1" smtClean="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89393FC3-05F8-4F66-BE21-212BD693A556}"/>
                  </a:ext>
                </a:extLst>
              </p:cNvPr>
              <p:cNvSpPr>
                <a:spLocks noGrp="1" noRot="1" noChangeAspect="1" noMove="1" noResize="1" noEditPoints="1" noAdjustHandles="1" noChangeArrowheads="1" noChangeShapeType="1" noTextEdit="1"/>
              </p:cNvSpPr>
              <p:nvPr>
                <p:ph type="title"/>
              </p:nvPr>
            </p:nvSpPr>
            <p:spPr>
              <a:xfrm>
                <a:off x="1371599" y="159026"/>
                <a:ext cx="10012017" cy="6506817"/>
              </a:xfrm>
              <a:blipFill>
                <a:blip r:embed="rId2"/>
                <a:stretch>
                  <a:fillRect l="-1949" t="-168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4EF054B-E835-4657-9241-7FCE76A98CBE}"/>
              </a:ext>
            </a:extLst>
          </p:cNvPr>
          <p:cNvCxnSpPr/>
          <p:nvPr/>
        </p:nvCxnSpPr>
        <p:spPr>
          <a:xfrm>
            <a:off x="4002157" y="4412973"/>
            <a:ext cx="26901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0AE3E796-CA72-46FA-B0E8-454EE7ADBA71}"/>
              </a:ext>
            </a:extLst>
          </p:cNvPr>
          <p:cNvCxnSpPr/>
          <p:nvPr/>
        </p:nvCxnSpPr>
        <p:spPr>
          <a:xfrm>
            <a:off x="4585253" y="5015949"/>
            <a:ext cx="26901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D3F276A9-FD6C-462E-AB54-48C28D08105C}"/>
              </a:ext>
            </a:extLst>
          </p:cNvPr>
          <p:cNvCxnSpPr/>
          <p:nvPr/>
        </p:nvCxnSpPr>
        <p:spPr>
          <a:xfrm>
            <a:off x="4585253" y="5546034"/>
            <a:ext cx="26901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8459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P14#                                                          (2016)</a:t>
                </a:r>
                <a:br>
                  <a:rPr lang="en-US" sz="4000" dirty="0"/>
                </a:br>
                <a:r>
                  <a:rPr lang="en-US" sz="4000" dirty="0"/>
                  <a:t>A stone is dropped from the top of a tower takes 5 seconds to reach the </a:t>
                </a:r>
                <a:r>
                  <a:rPr lang="en-US" sz="4000" dirty="0" err="1"/>
                  <a:t>ground.Calculate</a:t>
                </a:r>
                <a:r>
                  <a:rPr lang="en-US" sz="4000" dirty="0"/>
                  <a:t> the height of the tower (take g= 10m/</a:t>
                </a:r>
                <a14:m>
                  <m:oMath xmlns:m="http://schemas.openxmlformats.org/officeDocument/2006/math">
                    <m:sSup>
                      <m:sSupPr>
                        <m:ctrlPr>
                          <a:rPr lang="en-US" sz="4000" i="1" smtClean="0">
                            <a:latin typeface="Cambria Math" panose="02040503050406030204" pitchFamily="18" charset="0"/>
                          </a:rPr>
                        </m:ctrlPr>
                      </m:sSupPr>
                      <m:e>
                        <m:r>
                          <a:rPr lang="en-US" sz="4000" b="0" i="1" smtClean="0">
                            <a:latin typeface="Cambria Math" panose="02040503050406030204" pitchFamily="18" charset="0"/>
                          </a:rPr>
                          <m:t>𝑠</m:t>
                        </m:r>
                      </m:e>
                      <m:sup>
                        <m:r>
                          <a:rPr lang="en-US" sz="4000" b="0" i="1" smtClean="0">
                            <a:latin typeface="Cambria Math" panose="02040503050406030204" pitchFamily="18" charset="0"/>
                          </a:rPr>
                          <m:t>2</m:t>
                        </m:r>
                      </m:sup>
                    </m:sSup>
                  </m:oMath>
                </a14:m>
                <a:r>
                  <a:rPr lang="en-US" sz="4000" dirty="0"/>
                  <a:t>)</a:t>
                </a:r>
                <a:br>
                  <a:rPr lang="en-US" sz="4000" dirty="0"/>
                </a:br>
                <a:r>
                  <a:rPr lang="en-US" sz="4000" dirty="0"/>
                  <a:t>							(Ans: 125 m)</a:t>
                </a: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293"/>
                </a:stretch>
              </a:blipFill>
            </p:spPr>
            <p:txBody>
              <a:bodyPr/>
              <a:lstStyle/>
              <a:p>
                <a:r>
                  <a:rPr lang="en-US">
                    <a:noFill/>
                  </a:rPr>
                  <a:t> </a:t>
                </a:r>
              </a:p>
            </p:txBody>
          </p:sp>
        </mc:Fallback>
      </mc:AlternateContent>
    </p:spTree>
    <p:extLst>
      <p:ext uri="{BB962C8B-B14F-4D97-AF65-F5344CB8AC3E}">
        <p14:creationId xmlns:p14="http://schemas.microsoft.com/office/powerpoint/2010/main" val="210164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P15#</a:t>
            </a:r>
            <a:br>
              <a:rPr lang="en-US" sz="4000" dirty="0"/>
            </a:br>
            <a:r>
              <a:rPr lang="en-US" sz="4000" dirty="0"/>
              <a:t>A boy throws a ball with a velocity of 20m/</a:t>
            </a:r>
            <a:r>
              <a:rPr lang="en-US" sz="4000" dirty="0" err="1"/>
              <a:t>s.Find</a:t>
            </a:r>
            <a:r>
              <a:rPr lang="en-US" sz="4000" dirty="0"/>
              <a:t> the time elapsed between the throwing and catching the ball.</a:t>
            </a:r>
            <a:br>
              <a:rPr lang="en-US" sz="4000" dirty="0"/>
            </a:br>
            <a:r>
              <a:rPr lang="en-US" sz="4000" dirty="0"/>
              <a:t>							(Ans: 4s)</a:t>
            </a: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847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P16#</a:t>
            </a:r>
            <a:br>
              <a:rPr lang="en-US" sz="4000" dirty="0"/>
            </a:br>
            <a:r>
              <a:rPr lang="en-US" sz="4000" dirty="0"/>
              <a:t>A stone is thrown vertically upwards with a velocity of 20 m/s . Find the maximum height reached by the stone and the total time to flight.</a:t>
            </a:r>
            <a:br>
              <a:rPr lang="en-US" sz="4000" dirty="0"/>
            </a:br>
            <a:r>
              <a:rPr lang="en-US" sz="4000" dirty="0"/>
              <a:t>							(Ans: 20m,4s)</a:t>
            </a:r>
            <a:br>
              <a:rPr lang="en-US" sz="4000" dirty="0"/>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057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fontScale="90000"/>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P17#                                                               (2009)</a:t>
            </a:r>
            <a:br>
              <a:rPr lang="en-US" sz="4000" dirty="0"/>
            </a:br>
            <a:r>
              <a:rPr lang="en-US" sz="4000" dirty="0"/>
              <a:t>A ball is dropped from a tower.it reaches the ground in 10 seconds. Calculate the height of the tower and the velocity with which it hits the ground.</a:t>
            </a:r>
            <a:br>
              <a:rPr lang="en-US" sz="4000" dirty="0"/>
            </a:br>
            <a:r>
              <a:rPr lang="en-US" sz="4000" dirty="0"/>
              <a:t>						(Ans: -500m, -100m/s)</a:t>
            </a:r>
            <a:br>
              <a:rPr lang="en-US" sz="4000" dirty="0"/>
            </a:br>
            <a:br>
              <a:rPr lang="en-US" sz="4000" dirty="0"/>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771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fontScale="90000"/>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P18#                                                              (2010,11)</a:t>
            </a:r>
            <a:br>
              <a:rPr lang="en-US" sz="4000" dirty="0"/>
            </a:br>
            <a:r>
              <a:rPr lang="en-US" sz="4000" dirty="0"/>
              <a:t>A stone is dropped from the height of 40m.</a:t>
            </a:r>
            <a:br>
              <a:rPr lang="en-US" sz="4000" dirty="0"/>
            </a:br>
            <a:r>
              <a:rPr lang="en-US" sz="4000" dirty="0"/>
              <a:t>a) How much time will take to reach the ground?</a:t>
            </a:r>
            <a:br>
              <a:rPr lang="en-US" sz="4000" dirty="0"/>
            </a:br>
            <a:r>
              <a:rPr lang="en-US" sz="4000" dirty="0"/>
              <a:t>b) with what velocity will it strike the ground</a:t>
            </a:r>
            <a:br>
              <a:rPr lang="en-US" sz="4000" dirty="0"/>
            </a:br>
            <a:r>
              <a:rPr lang="en-US" sz="4000" dirty="0"/>
              <a:t>					</a:t>
            </a:r>
            <a:r>
              <a:rPr lang="en-US" sz="4000" b="1" dirty="0"/>
              <a:t>(Ans:2.82 sec, 28.20 m/s)</a:t>
            </a:r>
            <a:br>
              <a:rPr lang="en-US" sz="4000" b="1" dirty="0"/>
            </a:br>
            <a:br>
              <a:rPr lang="en-US" sz="4000" b="1" dirty="0"/>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110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P18</a:t>
            </a:r>
            <a:r>
              <a:rPr lang="en-US" sz="4000" b="1">
                <a:effectLst>
                  <a:outerShdw blurRad="38100" dist="38100" dir="2700000" algn="tl">
                    <a:srgbClr val="000000">
                      <a:alpha val="43137"/>
                    </a:srgbClr>
                  </a:outerShdw>
                </a:effectLst>
              </a:rPr>
              <a:t>#                                               (2019,18,16)</a:t>
            </a:r>
            <a:br>
              <a:rPr lang="en-US" sz="4000" dirty="0"/>
            </a:br>
            <a:r>
              <a:rPr lang="en-US" sz="4000" dirty="0"/>
              <a:t>A ball is dropped from a height of 122.5m. How time will it take to reach the ground?</a:t>
            </a:r>
            <a:br>
              <a:rPr lang="en-US" sz="4000" dirty="0"/>
            </a:br>
            <a:r>
              <a:rPr lang="en-US" sz="4000" dirty="0"/>
              <a:t>							            (Ans:5sec)</a:t>
            </a:r>
            <a:br>
              <a:rPr lang="en-US" sz="4000" dirty="0"/>
            </a:br>
            <a:br>
              <a:rPr lang="en-US" sz="4000" dirty="0"/>
            </a:br>
            <a:br>
              <a:rPr lang="en-US" sz="4000" dirty="0"/>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45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F4E7-848E-4809-93DA-91CF0D9D59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84C2A0-CCE6-461F-912F-0E51E5340A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821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9393FC3-05F8-4F66-BE21-212BD693A556}"/>
                  </a:ext>
                </a:extLst>
              </p:cNvPr>
              <p:cNvSpPr>
                <a:spLocks noGrp="1"/>
              </p:cNvSpPr>
              <p:nvPr>
                <p:ph type="title"/>
              </p:nvPr>
            </p:nvSpPr>
            <p:spPr>
              <a:xfrm>
                <a:off x="1371599" y="159026"/>
                <a:ext cx="10012017" cy="6506817"/>
              </a:xfrm>
            </p:spPr>
            <p:txBody>
              <a:bodyPr>
                <a:normAutofit fontScale="90000"/>
              </a:bodyPr>
              <a:lstStyle/>
              <a:p>
                <a:pPr>
                  <a:lnSpc>
                    <a:spcPct val="100000"/>
                  </a:lnSpc>
                </a:pPr>
                <a:r>
                  <a:rPr lang="en-US" dirty="0"/>
                  <a:t>                         Chap#04</a:t>
                </a:r>
                <a:br>
                  <a:rPr lang="en-US" dirty="0"/>
                </a:br>
                <a:r>
                  <a:rPr lang="en-US" dirty="0"/>
                  <a:t>                    (Motion and force)</a:t>
                </a:r>
                <a:br>
                  <a:rPr lang="en-US" dirty="0"/>
                </a:br>
                <a:r>
                  <a:rPr lang="en-US" sz="4000" b="1" u="sng" dirty="0">
                    <a:effectLst>
                      <a:outerShdw blurRad="38100" dist="38100" dir="2700000" algn="tl">
                        <a:srgbClr val="000000">
                          <a:alpha val="43137"/>
                        </a:srgbClr>
                      </a:outerShdw>
                    </a:effectLst>
                  </a:rPr>
                  <a:t>Using Formula</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Symbol</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Unit</a:t>
                </a:r>
                <a:r>
                  <a:rPr lang="en-US" sz="4000" b="1" dirty="0">
                    <a:effectLst>
                      <a:outerShdw blurRad="38100" dist="38100" dir="2700000" algn="tl">
                        <a:srgbClr val="000000">
                          <a:alpha val="43137"/>
                        </a:srgbClr>
                      </a:outerShdw>
                    </a:effectLst>
                  </a:rPr>
                  <a:t>        </a:t>
                </a:r>
                <a:br>
                  <a:rPr lang="en-US" sz="4000" dirty="0"/>
                </a:br>
                <a:r>
                  <a:rPr lang="en-US" sz="4000" dirty="0"/>
                  <a:t> F=ma                          F=force              (m)</a:t>
                </a:r>
                <a:r>
                  <a:rPr lang="en-US" dirty="0"/>
                  <a:t> N</a:t>
                </a:r>
                <a:br>
                  <a:rPr lang="en-US" dirty="0"/>
                </a:br>
                <a:r>
                  <a:rPr lang="en-US" dirty="0" err="1"/>
                  <a:t>vf</a:t>
                </a:r>
                <a:r>
                  <a:rPr lang="en-US" dirty="0"/>
                  <a:t>=</a:t>
                </a:r>
                <a:r>
                  <a:rPr lang="en-US" dirty="0" err="1"/>
                  <a:t>vi+at</a:t>
                </a:r>
                <a:r>
                  <a:rPr lang="en-US" dirty="0"/>
                  <a:t>                 t=time                (S)                     </a:t>
                </a:r>
                <a:r>
                  <a:rPr lang="en-US" sz="4000" dirty="0"/>
                  <a:t>vi=Initial velocity           (m/s)</a:t>
                </a:r>
                <a:br>
                  <a:rPr lang="en-US" dirty="0"/>
                </a:br>
                <a:r>
                  <a:rPr lang="en-US" dirty="0"/>
                  <a:t>s=vit+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𝑎𝑡</m:t>
                        </m:r>
                      </m:e>
                      <m:sup>
                        <m:r>
                          <a:rPr lang="en-US" b="0" i="1" smtClean="0">
                            <a:latin typeface="Cambria Math" panose="02040503050406030204" pitchFamily="18" charset="0"/>
                          </a:rPr>
                          <m:t>2</m:t>
                        </m:r>
                      </m:sup>
                    </m:sSup>
                  </m:oMath>
                </a14:m>
                <a:r>
                  <a:rPr lang="en-US" dirty="0"/>
                  <a:t>          </a:t>
                </a:r>
                <a:r>
                  <a:rPr lang="en-US" sz="4000" dirty="0"/>
                  <a:t>vf=Final velocity     (m/s)</a:t>
                </a:r>
                <a:br>
                  <a:rPr lang="en-US" dirty="0"/>
                </a:br>
                <a:r>
                  <a:rPr lang="en-US" dirty="0"/>
                  <a:t>2as=</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𝑣𝑓</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𝑣𝑖</m:t>
                        </m:r>
                        <m:r>
                          <a:rPr lang="en-US" b="0" i="1" smtClean="0">
                            <a:latin typeface="Cambria Math" panose="02040503050406030204" pitchFamily="18" charset="0"/>
                          </a:rPr>
                          <m:t> </m:t>
                        </m:r>
                      </m:e>
                      <m:sup>
                        <m:r>
                          <a:rPr lang="en-US" b="0" i="1" smtClean="0">
                            <a:latin typeface="Cambria Math" panose="02040503050406030204" pitchFamily="18" charset="0"/>
                          </a:rPr>
                          <m:t>2</m:t>
                        </m:r>
                      </m:sup>
                    </m:sSup>
                  </m:oMath>
                </a14:m>
                <a:r>
                  <a:rPr lang="en-US" dirty="0"/>
                  <a:t>  a=acceleration     (m/</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89393FC3-05F8-4F66-BE21-212BD693A556}"/>
                  </a:ext>
                </a:extLst>
              </p:cNvPr>
              <p:cNvSpPr>
                <a:spLocks noGrp="1" noRot="1" noChangeAspect="1" noMove="1" noResize="1" noEditPoints="1" noAdjustHandles="1" noChangeArrowheads="1" noChangeShapeType="1" noTextEdit="1"/>
              </p:cNvSpPr>
              <p:nvPr>
                <p:ph type="title"/>
              </p:nvPr>
            </p:nvSpPr>
            <p:spPr>
              <a:xfrm>
                <a:off x="1371599" y="159026"/>
                <a:ext cx="10012017" cy="6506817"/>
              </a:xfrm>
              <a:blipFill>
                <a:blip r:embed="rId2"/>
                <a:stretch>
                  <a:fillRect l="-2132" t="-1687" r="-980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58B80B-EE9D-4BB1-8328-6541D593348B}"/>
              </a:ext>
            </a:extLst>
          </p:cNvPr>
          <p:cNvCxnSpPr>
            <a:cxnSpLocks/>
          </p:cNvCxnSpPr>
          <p:nvPr/>
        </p:nvCxnSpPr>
        <p:spPr>
          <a:xfrm>
            <a:off x="8335618" y="2292626"/>
            <a:ext cx="0" cy="372386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EC6EC69B-B72C-46CF-B080-BA7C24FD8411}"/>
              </a:ext>
            </a:extLst>
          </p:cNvPr>
          <p:cNvCxnSpPr>
            <a:cxnSpLocks/>
          </p:cNvCxnSpPr>
          <p:nvPr/>
        </p:nvCxnSpPr>
        <p:spPr>
          <a:xfrm>
            <a:off x="4850296" y="2292626"/>
            <a:ext cx="0" cy="37238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807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9393FC3-05F8-4F66-BE21-212BD693A556}"/>
                  </a:ext>
                </a:extLst>
              </p:cNvPr>
              <p:cNvSpPr>
                <a:spLocks noGrp="1"/>
              </p:cNvSpPr>
              <p:nvPr>
                <p:ph type="title"/>
              </p:nvPr>
            </p:nvSpPr>
            <p:spPr>
              <a:xfrm>
                <a:off x="1371599" y="159026"/>
                <a:ext cx="10012017" cy="6506817"/>
              </a:xfrm>
            </p:spPr>
            <p:txBody>
              <a:bodyPr>
                <a:normAutofit/>
              </a:bodyPr>
              <a:lstStyle/>
              <a:p>
                <a:pPr>
                  <a:lnSpc>
                    <a:spcPct val="100000"/>
                  </a:lnSpc>
                </a:pPr>
                <a:r>
                  <a:rPr lang="en-US" dirty="0"/>
                  <a:t>                         Chap#03</a:t>
                </a:r>
                <a:br>
                  <a:rPr lang="en-US" dirty="0"/>
                </a:br>
                <a:r>
                  <a:rPr lang="en-US" dirty="0"/>
                  <a:t>            (Kinematics of linear motion)</a:t>
                </a:r>
                <a:br>
                  <a:rPr lang="en-US" dirty="0"/>
                </a:br>
                <a:r>
                  <a:rPr lang="en-US" sz="4000" b="1" u="sng" dirty="0">
                    <a:effectLst>
                      <a:outerShdw blurRad="38100" dist="38100" dir="2700000" algn="tl">
                        <a:srgbClr val="000000">
                          <a:alpha val="43137"/>
                        </a:srgbClr>
                      </a:outerShdw>
                    </a:effectLst>
                  </a:rPr>
                  <a:t>Using Formula</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Symbol</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Unit</a:t>
                </a:r>
                <a:r>
                  <a:rPr lang="en-US" sz="4000" b="1" dirty="0">
                    <a:effectLst>
                      <a:outerShdw blurRad="38100" dist="38100" dir="2700000" algn="tl">
                        <a:srgbClr val="000000">
                          <a:alpha val="43137"/>
                        </a:srgbClr>
                      </a:outerShdw>
                    </a:effectLst>
                  </a:rPr>
                  <a:t>        </a:t>
                </a:r>
                <a:br>
                  <a:rPr lang="en-US" sz="4000" dirty="0"/>
                </a:br>
                <a:r>
                  <a:rPr lang="en-US" sz="4000" dirty="0"/>
                  <a:t> S=Vt                       S=distance            (m)</a:t>
                </a:r>
                <a:r>
                  <a:rPr lang="en-US" dirty="0"/>
                  <a:t> </a:t>
                </a:r>
                <a:br>
                  <a:rPr lang="en-US" dirty="0"/>
                </a:br>
                <a:r>
                  <a:rPr lang="en-US" dirty="0"/>
                  <a:t>a=</a:t>
                </a:r>
                <a14:m>
                  <m:oMath xmlns:m="http://schemas.openxmlformats.org/officeDocument/2006/math">
                    <m:f>
                      <m:fPr>
                        <m:ctrlPr>
                          <a:rPr lang="en-US" i="1" smtClean="0">
                            <a:latin typeface="Cambria Math" panose="02040503050406030204" pitchFamily="18" charset="0"/>
                          </a:rPr>
                        </m:ctrlPr>
                      </m:fPr>
                      <m:num>
                        <m:r>
                          <m:rPr>
                            <m:nor/>
                          </m:rPr>
                          <a:rPr lang="en-US" dirty="0"/>
                          <m:t>vf</m:t>
                        </m:r>
                        <m:r>
                          <m:rPr>
                            <m:nor/>
                          </m:rPr>
                          <a:rPr lang="en-US" dirty="0"/>
                          <m:t>−</m:t>
                        </m:r>
                        <m:r>
                          <m:rPr>
                            <m:nor/>
                          </m:rPr>
                          <a:rPr lang="en-US" dirty="0"/>
                          <m:t>vi</m:t>
                        </m:r>
                      </m:num>
                      <m:den>
                        <m:r>
                          <a:rPr lang="en-US" b="0" i="1" smtClean="0">
                            <a:latin typeface="Cambria Math" panose="02040503050406030204" pitchFamily="18" charset="0"/>
                          </a:rPr>
                          <m:t>𝑡</m:t>
                        </m:r>
                      </m:den>
                    </m:f>
                  </m:oMath>
                </a14:m>
                <a:r>
                  <a:rPr lang="en-US" dirty="0"/>
                  <a:t>                   t=time                (S)       vf=vi+at               </a:t>
                </a:r>
                <a:r>
                  <a:rPr lang="en-US" sz="4000" dirty="0"/>
                  <a:t>vi=Initial velocity    (m/s)</a:t>
                </a:r>
                <a:br>
                  <a:rPr lang="en-US" dirty="0"/>
                </a:br>
                <a:r>
                  <a:rPr lang="en-US" dirty="0"/>
                  <a:t>s=vit+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𝑎𝑡</m:t>
                        </m:r>
                      </m:e>
                      <m:sup>
                        <m:r>
                          <a:rPr lang="en-US" b="0" i="1" smtClean="0">
                            <a:latin typeface="Cambria Math" panose="02040503050406030204" pitchFamily="18" charset="0"/>
                          </a:rPr>
                          <m:t>2</m:t>
                        </m:r>
                      </m:sup>
                    </m:sSup>
                  </m:oMath>
                </a14:m>
                <a:r>
                  <a:rPr lang="en-US" dirty="0"/>
                  <a:t>          </a:t>
                </a:r>
                <a:r>
                  <a:rPr lang="en-US" sz="4000" dirty="0"/>
                  <a:t>vf=Final velocity     (m/s)</a:t>
                </a:r>
                <a:br>
                  <a:rPr lang="en-US" dirty="0"/>
                </a:br>
                <a:r>
                  <a:rPr lang="en-US" dirty="0"/>
                  <a:t>2as=</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𝑣𝑓</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𝑣𝑖</m:t>
                        </m:r>
                        <m:r>
                          <a:rPr lang="en-US" b="0" i="1" smtClean="0">
                            <a:latin typeface="Cambria Math" panose="02040503050406030204" pitchFamily="18" charset="0"/>
                          </a:rPr>
                          <m:t> </m:t>
                        </m:r>
                      </m:e>
                      <m:sup>
                        <m:r>
                          <a:rPr lang="en-US" b="0" i="1" smtClean="0">
                            <a:latin typeface="Cambria Math" panose="02040503050406030204" pitchFamily="18" charset="0"/>
                          </a:rPr>
                          <m:t>2</m:t>
                        </m:r>
                      </m:sup>
                    </m:sSup>
                  </m:oMath>
                </a14:m>
                <a:r>
                  <a:rPr lang="en-US" dirty="0"/>
                  <a:t>  a=acceleration     (m/</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89393FC3-05F8-4F66-BE21-212BD693A556}"/>
                  </a:ext>
                </a:extLst>
              </p:cNvPr>
              <p:cNvSpPr>
                <a:spLocks noGrp="1" noRot="1" noChangeAspect="1" noMove="1" noResize="1" noEditPoints="1" noAdjustHandles="1" noChangeArrowheads="1" noChangeShapeType="1" noTextEdit="1"/>
              </p:cNvSpPr>
              <p:nvPr>
                <p:ph type="title"/>
              </p:nvPr>
            </p:nvSpPr>
            <p:spPr>
              <a:xfrm>
                <a:off x="1371599" y="159026"/>
                <a:ext cx="10012017" cy="6506817"/>
              </a:xfrm>
              <a:blipFill>
                <a:blip r:embed="rId2"/>
                <a:stretch>
                  <a:fillRect l="-2436" t="-1874" r="-36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58B80B-EE9D-4BB1-8328-6541D593348B}"/>
              </a:ext>
            </a:extLst>
          </p:cNvPr>
          <p:cNvCxnSpPr>
            <a:cxnSpLocks/>
          </p:cNvCxnSpPr>
          <p:nvPr/>
        </p:nvCxnSpPr>
        <p:spPr>
          <a:xfrm>
            <a:off x="9144000" y="2292626"/>
            <a:ext cx="0" cy="372386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EC6EC69B-B72C-46CF-B080-BA7C24FD8411}"/>
              </a:ext>
            </a:extLst>
          </p:cNvPr>
          <p:cNvCxnSpPr>
            <a:cxnSpLocks/>
          </p:cNvCxnSpPr>
          <p:nvPr/>
        </p:nvCxnSpPr>
        <p:spPr>
          <a:xfrm>
            <a:off x="5300870" y="2292626"/>
            <a:ext cx="0" cy="37238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0539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P1#</a:t>
                </a:r>
                <a:br>
                  <a:rPr lang="en-US" sz="4000" dirty="0"/>
                </a:br>
                <a:r>
                  <a:rPr lang="en-US" sz="4000" dirty="0"/>
                  <a:t>Determine the acceleration of a car of mass 900kg , when a net force of 2700 N acts on it.</a:t>
                </a:r>
                <a:br>
                  <a:rPr lang="en-US" sz="4000" dirty="0"/>
                </a:br>
                <a:r>
                  <a:rPr lang="en-US" sz="4000" dirty="0"/>
                  <a:t>								(3 m/</a:t>
                </a:r>
                <a14:m>
                  <m:oMath xmlns:m="http://schemas.openxmlformats.org/officeDocument/2006/math">
                    <m:sSup>
                      <m:sSupPr>
                        <m:ctrlPr>
                          <a:rPr lang="en-US" sz="4000" i="1" smtClean="0">
                            <a:latin typeface="Cambria Math" panose="02040503050406030204" pitchFamily="18" charset="0"/>
                          </a:rPr>
                        </m:ctrlPr>
                      </m:sSupPr>
                      <m:e>
                        <m:r>
                          <a:rPr lang="en-US" sz="4000" b="0" i="1" smtClean="0">
                            <a:latin typeface="Cambria Math" panose="02040503050406030204" pitchFamily="18" charset="0"/>
                          </a:rPr>
                          <m:t>𝑠</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oMath>
                </a14:m>
                <a:br>
                  <a:rPr lang="en-US" sz="4000" dirty="0"/>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a:stretch>
              </a:blipFill>
            </p:spPr>
            <p:txBody>
              <a:bodyPr/>
              <a:lstStyle/>
              <a:p>
                <a:r>
                  <a:rPr lang="en-US">
                    <a:noFill/>
                  </a:rPr>
                  <a:t> </a:t>
                </a:r>
              </a:p>
            </p:txBody>
          </p:sp>
        </mc:Fallback>
      </mc:AlternateContent>
    </p:spTree>
    <p:extLst>
      <p:ext uri="{BB962C8B-B14F-4D97-AF65-F5344CB8AC3E}">
        <p14:creationId xmlns:p14="http://schemas.microsoft.com/office/powerpoint/2010/main" val="213395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P2#</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body of mass 50 kg is moving with an acceleration of 5m/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 Find the force acting on a body.</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(250 N) </a:t>
                </a: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1991"/>
                </a:stretch>
              </a:blipFill>
            </p:spPr>
            <p:txBody>
              <a:bodyPr/>
              <a:lstStyle/>
              <a:p>
                <a:r>
                  <a:rPr lang="en-US">
                    <a:noFill/>
                  </a:rPr>
                  <a:t> </a:t>
                </a:r>
              </a:p>
            </p:txBody>
          </p:sp>
        </mc:Fallback>
      </mc:AlternateContent>
    </p:spTree>
    <p:extLst>
      <p:ext uri="{BB962C8B-B14F-4D97-AF65-F5344CB8AC3E}">
        <p14:creationId xmlns:p14="http://schemas.microsoft.com/office/powerpoint/2010/main" val="1198176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P3#</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car of mass </a:t>
                </a:r>
                <a:r>
                  <a:rPr lang="en-US" sz="4000" b="1">
                    <a:effectLst>
                      <a:outerShdw blurRad="38100" dist="38100" dir="2700000" algn="tl">
                        <a:srgbClr val="000000">
                          <a:alpha val="43137"/>
                        </a:srgbClr>
                      </a:outerShdw>
                    </a:effectLst>
                  </a:rPr>
                  <a:t>1000kg traveling </a:t>
                </a:r>
                <a:r>
                  <a:rPr lang="en-US" sz="4000" b="1" dirty="0">
                    <a:effectLst>
                      <a:outerShdw blurRad="38100" dist="38100" dir="2700000" algn="tl">
                        <a:srgbClr val="000000">
                          <a:alpha val="43137"/>
                        </a:srgbClr>
                      </a:outerShdw>
                    </a:effectLst>
                  </a:rPr>
                  <a:t>at 100km/h is uniformly brought to rest over a distance of 40 meter. Find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the average deacceleration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(b) The average breaking force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(-9.6m/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 -9640N)</a:t>
                </a: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644"/>
                </a:stretch>
              </a:blipFill>
            </p:spPr>
            <p:txBody>
              <a:bodyPr/>
              <a:lstStyle/>
              <a:p>
                <a:r>
                  <a:rPr lang="en-US">
                    <a:noFill/>
                  </a:rPr>
                  <a:t> </a:t>
                </a:r>
              </a:p>
            </p:txBody>
          </p:sp>
        </mc:Fallback>
      </mc:AlternateContent>
    </p:spTree>
    <p:extLst>
      <p:ext uri="{BB962C8B-B14F-4D97-AF65-F5344CB8AC3E}">
        <p14:creationId xmlns:p14="http://schemas.microsoft.com/office/powerpoint/2010/main" val="66245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P4#</a:t>
                </a:r>
                <a:br>
                  <a:rPr lang="en-US" sz="40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A car of mass 100kg travelling at 72km</a:t>
                </a:r>
                <a14:m>
                  <m:oMath xmlns:m="http://schemas.openxmlformats.org/officeDocument/2006/math">
                    <m:sSup>
                      <m:sSupPr>
                        <m:ctrlPr>
                          <a:rPr lang="en-US" sz="3200" b="1" i="1" smtClean="0">
                            <a:effectLst>
                              <a:outerShdw blurRad="38100" dist="38100" dir="2700000" algn="tl">
                                <a:srgbClr val="000000">
                                  <a:alpha val="43137"/>
                                </a:srgbClr>
                              </a:outerShdw>
                            </a:effectLst>
                            <a:latin typeface="Cambria Math" panose="02040503050406030204" pitchFamily="18" charset="0"/>
                          </a:rPr>
                        </m:ctrlPr>
                      </m:sSupPr>
                      <m:e>
                        <m:r>
                          <a:rPr lang="en-US" sz="3200" b="1" i="1" smtClean="0">
                            <a:effectLst>
                              <a:outerShdw blurRad="38100" dist="38100" dir="2700000" algn="tl">
                                <a:srgbClr val="000000">
                                  <a:alpha val="43137"/>
                                </a:srgbClr>
                              </a:outerShdw>
                            </a:effectLst>
                            <a:latin typeface="Cambria Math" panose="02040503050406030204" pitchFamily="18" charset="0"/>
                          </a:rPr>
                          <m:t>𝒉</m:t>
                        </m:r>
                      </m:e>
                      <m:sup>
                        <m:r>
                          <a:rPr lang="en-US" sz="3200" b="1" i="1" smtClean="0">
                            <a:effectLst>
                              <a:outerShdw blurRad="38100" dist="38100" dir="2700000" algn="tl">
                                <a:srgbClr val="000000">
                                  <a:alpha val="43137"/>
                                </a:srgbClr>
                              </a:outerShdw>
                            </a:effectLst>
                            <a:latin typeface="Cambria Math" panose="02040503050406030204" pitchFamily="18" charset="0"/>
                          </a:rPr>
                          <m:t>−</m:t>
                        </m:r>
                        <m:r>
                          <a:rPr lang="en-US" sz="3200" b="1" i="1" smtClean="0">
                            <a:effectLst>
                              <a:outerShdw blurRad="38100" dist="38100" dir="2700000" algn="tl">
                                <a:srgbClr val="000000">
                                  <a:alpha val="43137"/>
                                </a:srgbClr>
                              </a:outerShdw>
                            </a:effectLst>
                            <a:latin typeface="Cambria Math" panose="02040503050406030204" pitchFamily="18" charset="0"/>
                          </a:rPr>
                          <m:t>𝟏</m:t>
                        </m:r>
                      </m:sup>
                    </m:sSup>
                    <m:r>
                      <a:rPr lang="en-US" sz="3200" b="1" i="1" smtClean="0">
                        <a:effectLst>
                          <a:outerShdw blurRad="38100" dist="38100" dir="2700000" algn="tl">
                            <a:srgbClr val="000000">
                              <a:alpha val="43137"/>
                            </a:srgbClr>
                          </a:outerShdw>
                        </a:effectLst>
                        <a:latin typeface="Cambria Math" panose="02040503050406030204" pitchFamily="18" charset="0"/>
                      </a:rPr>
                      <m:t> </m:t>
                    </m:r>
                    <m:r>
                      <a:rPr lang="en-US" sz="3200" b="1" i="1" smtClean="0">
                        <a:effectLst>
                          <a:outerShdw blurRad="38100" dist="38100" dir="2700000" algn="tl">
                            <a:srgbClr val="000000">
                              <a:alpha val="43137"/>
                            </a:srgbClr>
                          </a:outerShdw>
                        </a:effectLst>
                        <a:latin typeface="Cambria Math" panose="02040503050406030204" pitchFamily="18" charset="0"/>
                      </a:rPr>
                      <m:t>𝒊𝒔</m:t>
                    </m:r>
                    <m:r>
                      <a:rPr lang="en-US" sz="3200" b="1" i="1" smtClean="0">
                        <a:effectLst>
                          <a:outerShdw blurRad="38100" dist="38100" dir="2700000" algn="tl">
                            <a:srgbClr val="000000">
                              <a:alpha val="43137"/>
                            </a:srgbClr>
                          </a:outerShdw>
                        </a:effectLst>
                        <a:latin typeface="Cambria Math" panose="02040503050406030204" pitchFamily="18" charset="0"/>
                      </a:rPr>
                      <m:t> </m:t>
                    </m:r>
                  </m:oMath>
                </a14:m>
                <a:r>
                  <a:rPr lang="en-US" sz="3200" b="1" dirty="0">
                    <a:effectLst>
                      <a:outerShdw blurRad="38100" dist="38100" dir="2700000" algn="tl">
                        <a:srgbClr val="000000">
                          <a:alpha val="43137"/>
                        </a:srgbClr>
                      </a:outerShdw>
                    </a:effectLst>
                  </a:rPr>
                  <a:t>uniformly brought to rest over a distance of 40m.</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Find (a) The average acceleration </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        (b) The average breaking force.</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                                                                      ( -5m</a:t>
                </a:r>
                <a14:m>
                  <m:oMath xmlns:m="http://schemas.openxmlformats.org/officeDocument/2006/math">
                    <m:sSup>
                      <m:sSupPr>
                        <m:ctrlPr>
                          <a:rPr lang="en-US" sz="3200" b="1" i="1" smtClean="0">
                            <a:effectLst>
                              <a:outerShdw blurRad="38100" dist="38100" dir="2700000" algn="tl">
                                <a:srgbClr val="000000">
                                  <a:alpha val="43137"/>
                                </a:srgbClr>
                              </a:outerShdw>
                            </a:effectLst>
                            <a:latin typeface="Cambria Math" panose="02040503050406030204" pitchFamily="18" charset="0"/>
                          </a:rPr>
                        </m:ctrlPr>
                      </m:sSupPr>
                      <m:e>
                        <m:r>
                          <a:rPr lang="en-US" sz="3200" b="1" i="1" smtClean="0">
                            <a:effectLst>
                              <a:outerShdw blurRad="38100" dist="38100" dir="2700000" algn="tl">
                                <a:srgbClr val="000000">
                                  <a:alpha val="43137"/>
                                </a:srgbClr>
                              </a:outerShdw>
                            </a:effectLst>
                            <a:latin typeface="Cambria Math" panose="02040503050406030204" pitchFamily="18" charset="0"/>
                          </a:rPr>
                          <m:t>𝒔</m:t>
                        </m:r>
                      </m:e>
                      <m:sup>
                        <m:r>
                          <a:rPr lang="en-US" sz="3200" b="1" i="1" smtClean="0">
                            <a:effectLst>
                              <a:outerShdw blurRad="38100" dist="38100" dir="2700000" algn="tl">
                                <a:srgbClr val="000000">
                                  <a:alpha val="43137"/>
                                </a:srgbClr>
                              </a:outerShdw>
                            </a:effectLst>
                            <a:latin typeface="Cambria Math" panose="02040503050406030204" pitchFamily="18" charset="0"/>
                          </a:rPr>
                          <m:t>−</m:t>
                        </m:r>
                        <m:r>
                          <a:rPr lang="en-US" sz="32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3200" b="1" dirty="0">
                    <a:effectLst>
                      <a:outerShdw blurRad="38100" dist="38100" dir="2700000" algn="tl">
                        <a:srgbClr val="000000">
                          <a:alpha val="43137"/>
                        </a:srgbClr>
                      </a:outerShdw>
                    </a:effectLst>
                  </a:rPr>
                  <a:t>,-500N)</a:t>
                </a:r>
                <a:br>
                  <a:rPr lang="en-US" sz="32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 </a:t>
                </a: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a:stretch>
              </a:blipFill>
            </p:spPr>
            <p:txBody>
              <a:bodyPr/>
              <a:lstStyle/>
              <a:p>
                <a:r>
                  <a:rPr lang="en-US">
                    <a:noFill/>
                  </a:rPr>
                  <a:t> </a:t>
                </a:r>
              </a:p>
            </p:txBody>
          </p:sp>
        </mc:Fallback>
      </mc:AlternateContent>
    </p:spTree>
    <p:extLst>
      <p:ext uri="{BB962C8B-B14F-4D97-AF65-F5344CB8AC3E}">
        <p14:creationId xmlns:p14="http://schemas.microsoft.com/office/powerpoint/2010/main" val="115210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P5#</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bullet of mass 50g travelling with a speed of 15m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sup>
                    </m:sSup>
                  </m:oMath>
                </a14:m>
                <a:r>
                  <a:rPr lang="en-US" sz="4000" b="1" dirty="0">
                    <a:effectLst>
                      <a:outerShdw blurRad="38100" dist="38100" dir="2700000" algn="tl">
                        <a:srgbClr val="000000">
                          <a:alpha val="43137"/>
                        </a:srgbClr>
                      </a:outerShdw>
                    </a:effectLst>
                  </a:rPr>
                  <a:t>penetrates into a bag of sand and is uniformly brought to rest in 0.05s. Find</a:t>
                </a:r>
                <a:r>
                  <a:rPr lang="en-US" sz="4000" b="1" dirty="0">
                    <a:effectLst>
                      <a:outerShdw blurRad="38100" dist="38100" dir="2700000" algn="tl">
                        <a:srgbClr val="000000">
                          <a:alpha val="43137"/>
                        </a:srgbClr>
                      </a:outerShdw>
                    </a:effectLst>
                    <a:sym typeface="Wingdings" panose="05000000000000000000" pitchFamily="2" charset="2"/>
                  </a:rPr>
                  <a:t>:</a:t>
                </a:r>
                <a:br>
                  <a:rPr lang="en-US" sz="4000" b="1" dirty="0">
                    <a:effectLst>
                      <a:outerShdw blurRad="38100" dist="38100" dir="2700000" algn="tl">
                        <a:srgbClr val="000000">
                          <a:alpha val="43137"/>
                        </a:srgbClr>
                      </a:outerShdw>
                    </a:effectLst>
                    <a:sym typeface="Wingdings" panose="05000000000000000000" pitchFamily="2" charset="2"/>
                  </a:rPr>
                </a:br>
                <a:r>
                  <a:rPr lang="en-US" sz="4000" b="1" dirty="0">
                    <a:effectLst>
                      <a:outerShdw blurRad="38100" dist="38100" dir="2700000" algn="tl">
                        <a:srgbClr val="000000">
                          <a:alpha val="43137"/>
                        </a:srgbClr>
                      </a:outerShdw>
                    </a:effectLst>
                    <a:sym typeface="Wingdings" panose="05000000000000000000" pitchFamily="2" charset="2"/>
                  </a:rPr>
                  <a:t> (a) How for the bullet will penetrate into the bag of sand?</a:t>
                </a:r>
                <a:br>
                  <a:rPr lang="en-US" sz="4000" b="1" dirty="0">
                    <a:effectLst>
                      <a:outerShdw blurRad="38100" dist="38100" dir="2700000" algn="tl">
                        <a:srgbClr val="000000">
                          <a:alpha val="43137"/>
                        </a:srgbClr>
                      </a:outerShdw>
                    </a:effectLst>
                    <a:sym typeface="Wingdings" panose="05000000000000000000" pitchFamily="2" charset="2"/>
                  </a:rPr>
                </a:br>
                <a:r>
                  <a:rPr lang="en-US" sz="4000" b="1" dirty="0">
                    <a:effectLst>
                      <a:outerShdw blurRad="38100" dist="38100" dir="2700000" algn="tl">
                        <a:srgbClr val="000000">
                          <a:alpha val="43137"/>
                        </a:srgbClr>
                      </a:outerShdw>
                    </a:effectLst>
                    <a:sym typeface="Wingdings" panose="05000000000000000000" pitchFamily="2" charset="2"/>
                  </a:rPr>
                  <a:t> (b) The average force exerted by the sand?</a:t>
                </a:r>
                <a:br>
                  <a:rPr lang="en-US" sz="4000" b="1" dirty="0">
                    <a:effectLst>
                      <a:outerShdw blurRad="38100" dist="38100" dir="2700000" algn="tl">
                        <a:srgbClr val="000000">
                          <a:alpha val="43137"/>
                        </a:srgbClr>
                      </a:outerShdw>
                    </a:effectLst>
                    <a:sym typeface="Wingdings" panose="05000000000000000000" pitchFamily="2" charset="2"/>
                  </a:rPr>
                </a:br>
                <a:r>
                  <a:rPr lang="en-US" sz="4000" b="1" dirty="0">
                    <a:effectLst>
                      <a:outerShdw blurRad="38100" dist="38100" dir="2700000" algn="tl">
                        <a:srgbClr val="000000">
                          <a:alpha val="43137"/>
                        </a:srgbClr>
                      </a:outerShdw>
                    </a:effectLst>
                    <a:sym typeface="Wingdings" panose="05000000000000000000" pitchFamily="2" charset="2"/>
                  </a:rPr>
                  <a:t>                                                       (0.375m,-15N)</a:t>
                </a: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2049"/>
                </a:stretch>
              </a:blipFill>
            </p:spPr>
            <p:txBody>
              <a:bodyPr/>
              <a:lstStyle/>
              <a:p>
                <a:r>
                  <a:rPr lang="en-US">
                    <a:noFill/>
                  </a:rPr>
                  <a:t> </a:t>
                </a:r>
              </a:p>
            </p:txBody>
          </p:sp>
        </mc:Fallback>
      </mc:AlternateContent>
    </p:spTree>
    <p:extLst>
      <p:ext uri="{BB962C8B-B14F-4D97-AF65-F5344CB8AC3E}">
        <p14:creationId xmlns:p14="http://schemas.microsoft.com/office/powerpoint/2010/main" val="76760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P6#</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Force of 120N acts on a stationary body for 4sec and the body acquires a velocity of 36m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sup>
                    </m:sSup>
                  </m:oMath>
                </a14:m>
                <a:r>
                  <a:rPr lang="en-US" sz="4000" b="1" dirty="0">
                    <a:effectLst>
                      <a:outerShdw blurRad="38100" dist="38100" dir="2700000" algn="tl">
                        <a:srgbClr val="000000">
                          <a:alpha val="43137"/>
                        </a:srgbClr>
                      </a:outerShdw>
                    </a:effectLst>
                  </a:rPr>
                  <a:t>.Calculate the mass of the body.</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(13.33kg)</a:t>
                </a: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1639"/>
                </a:stretch>
              </a:blipFill>
            </p:spPr>
            <p:txBody>
              <a:bodyPr/>
              <a:lstStyle/>
              <a:p>
                <a:r>
                  <a:rPr lang="en-US">
                    <a:noFill/>
                  </a:rPr>
                  <a:t> </a:t>
                </a:r>
              </a:p>
            </p:txBody>
          </p:sp>
        </mc:Fallback>
      </mc:AlternateContent>
    </p:spTree>
    <p:extLst>
      <p:ext uri="{BB962C8B-B14F-4D97-AF65-F5344CB8AC3E}">
        <p14:creationId xmlns:p14="http://schemas.microsoft.com/office/powerpoint/2010/main" val="152243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P7#</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gun of mass 20kg fires a bullet of mass 50g with a velocity of 200m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sup>
                    </m:sSup>
                  </m:oMath>
                </a14:m>
                <a:r>
                  <a:rPr lang="en-US" sz="4000" b="1" dirty="0">
                    <a:effectLst>
                      <a:outerShdw blurRad="38100" dist="38100" dir="2700000" algn="tl">
                        <a:srgbClr val="000000">
                          <a:alpha val="43137"/>
                        </a:srgbClr>
                      </a:outerShdw>
                    </a:effectLst>
                  </a:rPr>
                  <a:t>.Calculate the velocity of the recoil of the gun.</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(-0.5m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sup>
                    </m:sSup>
                  </m:oMath>
                </a14:m>
                <a:r>
                  <a:rPr lang="en-US" sz="4000" b="1" dirty="0">
                    <a:effectLst>
                      <a:outerShdw blurRad="38100" dist="38100" dir="2700000" algn="tl">
                        <a:srgbClr val="000000">
                          <a:alpha val="43137"/>
                        </a:srgbClr>
                      </a:outerShdw>
                    </a:effectLst>
                  </a:rPr>
                  <a:t>)</a:t>
                </a: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59"/>
                </a:stretch>
              </a:blipFill>
            </p:spPr>
            <p:txBody>
              <a:bodyPr/>
              <a:lstStyle/>
              <a:p>
                <a:r>
                  <a:rPr lang="en-US">
                    <a:noFill/>
                  </a:rPr>
                  <a:t> </a:t>
                </a:r>
              </a:p>
            </p:txBody>
          </p:sp>
        </mc:Fallback>
      </mc:AlternateContent>
    </p:spTree>
    <p:extLst>
      <p:ext uri="{BB962C8B-B14F-4D97-AF65-F5344CB8AC3E}">
        <p14:creationId xmlns:p14="http://schemas.microsoft.com/office/powerpoint/2010/main" val="377136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P8#</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2g bullet is fired from a 800g pistol with speed of 50m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𝟏</m:t>
                        </m:r>
                      </m:sup>
                    </m:sSup>
                  </m:oMath>
                </a14:m>
                <a:r>
                  <a:rPr lang="en-US" sz="4000" b="1" dirty="0">
                    <a:effectLst>
                      <a:outerShdw blurRad="38100" dist="38100" dir="2700000" algn="tl">
                        <a:srgbClr val="000000">
                          <a:alpha val="43137"/>
                        </a:srgbClr>
                      </a:outerShdw>
                    </a:effectLst>
                  </a:rPr>
                  <a:t>.What is the speed of the recoil of the pistol.</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(-0.125m/s)</a:t>
                </a: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a:stretch>
              </a:blipFill>
            </p:spPr>
            <p:txBody>
              <a:bodyPr/>
              <a:lstStyle/>
              <a:p>
                <a:r>
                  <a:rPr lang="en-US">
                    <a:noFill/>
                  </a:rPr>
                  <a:t> </a:t>
                </a:r>
              </a:p>
            </p:txBody>
          </p:sp>
        </mc:Fallback>
      </mc:AlternateContent>
    </p:spTree>
    <p:extLst>
      <p:ext uri="{BB962C8B-B14F-4D97-AF65-F5344CB8AC3E}">
        <p14:creationId xmlns:p14="http://schemas.microsoft.com/office/powerpoint/2010/main" val="38779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P9#</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Two bodies A and B are attached to the ends of a string which passes over a pulley, so that they hang </a:t>
                </a:r>
                <a:r>
                  <a:rPr lang="en-US" sz="4000" b="1" dirty="0" err="1">
                    <a:effectLst>
                      <a:outerShdw blurRad="38100" dist="38100" dir="2700000" algn="tl">
                        <a:srgbClr val="000000">
                          <a:alpha val="43137"/>
                        </a:srgbClr>
                      </a:outerShdw>
                    </a:effectLst>
                  </a:rPr>
                  <a:t>vertically.if</a:t>
                </a:r>
                <a:r>
                  <a:rPr lang="en-US" sz="4000" b="1" dirty="0">
                    <a:effectLst>
                      <a:outerShdw blurRad="38100" dist="38100" dir="2700000" algn="tl">
                        <a:srgbClr val="000000">
                          <a:alpha val="43137"/>
                        </a:srgbClr>
                      </a:outerShdw>
                    </a:effectLst>
                  </a:rPr>
                  <a:t> the mass of the body B is 4kg; Find mass of the body A which moves up with an acceleration of 0.5m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𝒔𝒆𝒄</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3600" b="1" dirty="0">
                    <a:effectLst>
                      <a:outerShdw blurRad="38100" dist="38100" dir="2700000" algn="tl">
                        <a:srgbClr val="000000">
                          <a:alpha val="43137"/>
                        </a:srgbClr>
                      </a:outerShdw>
                    </a:effectLst>
                  </a:rPr>
                  <a:t>(Taking g=10m</a:t>
                </a:r>
                <a14:m>
                  <m:oMath xmlns:m="http://schemas.openxmlformats.org/officeDocument/2006/math">
                    <m:sSup>
                      <m:sSupPr>
                        <m:ctrlPr>
                          <a:rPr lang="en-US" sz="3600" b="1" i="1" smtClean="0">
                            <a:effectLst>
                              <a:outerShdw blurRad="38100" dist="38100" dir="2700000" algn="tl">
                                <a:srgbClr val="000000">
                                  <a:alpha val="43137"/>
                                </a:srgbClr>
                              </a:outerShdw>
                            </a:effectLst>
                            <a:latin typeface="Cambria Math" panose="02040503050406030204" pitchFamily="18" charset="0"/>
                          </a:rPr>
                        </m:ctrlPr>
                      </m:sSupPr>
                      <m:e>
                        <m:r>
                          <a:rPr lang="en-US" sz="3600" b="1" i="1" smtClean="0">
                            <a:effectLst>
                              <a:outerShdw blurRad="38100" dist="38100" dir="2700000" algn="tl">
                                <a:srgbClr val="000000">
                                  <a:alpha val="43137"/>
                                </a:srgbClr>
                              </a:outerShdw>
                            </a:effectLst>
                            <a:latin typeface="Cambria Math" panose="02040503050406030204" pitchFamily="18" charset="0"/>
                          </a:rPr>
                          <m:t>𝒔</m:t>
                        </m:r>
                      </m:e>
                      <m:sup>
                        <m:r>
                          <a:rPr lang="en-US" sz="3600" b="1" i="1" smtClean="0">
                            <a:effectLst>
                              <a:outerShdw blurRad="38100" dist="38100" dir="2700000" algn="tl">
                                <a:srgbClr val="000000">
                                  <a:alpha val="43137"/>
                                </a:srgbClr>
                              </a:outerShdw>
                            </a:effectLst>
                            <a:latin typeface="Cambria Math" panose="02040503050406030204" pitchFamily="18" charset="0"/>
                          </a:rPr>
                          <m:t>−</m:t>
                        </m:r>
                        <m:r>
                          <a:rPr lang="en-US" sz="36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3600" b="1" dirty="0">
                    <a:effectLst>
                      <a:outerShdw blurRad="38100" dist="38100" dir="2700000" algn="tl">
                        <a:srgbClr val="000000">
                          <a:alpha val="43137"/>
                        </a:srgbClr>
                      </a:outerShdw>
                    </a:effectLst>
                  </a:rPr>
                  <a:t>)</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                                                                          (3.61kg)</a:t>
                </a: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2342"/>
                </a:stretch>
              </a:blipFill>
            </p:spPr>
            <p:txBody>
              <a:bodyPr/>
              <a:lstStyle/>
              <a:p>
                <a:r>
                  <a:rPr lang="en-US">
                    <a:noFill/>
                  </a:rPr>
                  <a:t> </a:t>
                </a:r>
              </a:p>
            </p:txBody>
          </p:sp>
        </mc:Fallback>
      </mc:AlternateContent>
    </p:spTree>
    <p:extLst>
      <p:ext uri="{BB962C8B-B14F-4D97-AF65-F5344CB8AC3E}">
        <p14:creationId xmlns:p14="http://schemas.microsoft.com/office/powerpoint/2010/main" val="410896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P10#</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Two bodies of masses 5 and 4 kg are attached to the ends of a string which passes over a frictionless pulley such that the two bodies hang vertically. Find the accretion of the bodies and tension in the string.</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(1.1m/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,44.44N)</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2576"/>
                </a:stretch>
              </a:blipFill>
            </p:spPr>
            <p:txBody>
              <a:bodyPr/>
              <a:lstStyle/>
              <a:p>
                <a:r>
                  <a:rPr lang="en-US">
                    <a:noFill/>
                  </a:rPr>
                  <a:t> </a:t>
                </a:r>
              </a:p>
            </p:txBody>
          </p:sp>
        </mc:Fallback>
      </mc:AlternateContent>
    </p:spTree>
    <p:extLst>
      <p:ext uri="{BB962C8B-B14F-4D97-AF65-F5344CB8AC3E}">
        <p14:creationId xmlns:p14="http://schemas.microsoft.com/office/powerpoint/2010/main" val="217524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106017"/>
            <a:ext cx="10416208" cy="6122505"/>
          </a:xfrm>
        </p:spPr>
        <p:txBody>
          <a:bodyPr>
            <a:normAutofit/>
          </a:bodyPr>
          <a:lstStyle/>
          <a:p>
            <a:r>
              <a:rPr lang="en-US" sz="4000" dirty="0">
                <a:solidFill>
                  <a:schemeClr val="accent2">
                    <a:lumMod val="50000"/>
                  </a:schemeClr>
                </a:solidFill>
              </a:rPr>
              <a:t>                                 Chap#03</a:t>
            </a:r>
            <a:br>
              <a:rPr lang="en-US" sz="4000" dirty="0"/>
            </a:br>
            <a:r>
              <a:rPr lang="en-US" sz="4000" b="1" dirty="0">
                <a:solidFill>
                  <a:schemeClr val="tx1"/>
                </a:solidFill>
                <a:effectLst>
                  <a:outerShdw blurRad="38100" dist="38100" dir="2700000" algn="tl">
                    <a:srgbClr val="000000">
                      <a:alpha val="43137"/>
                    </a:srgbClr>
                  </a:outerShdw>
                </a:effectLst>
              </a:rPr>
              <a:t>P1#</a:t>
            </a:r>
            <a:br>
              <a:rPr lang="en-US" sz="4000" dirty="0"/>
            </a:br>
            <a:r>
              <a:rPr lang="en-US" sz="4000" dirty="0"/>
              <a:t> A Motorcyclist Covers 150m in 10sec . Find Speed of the Motorcyclist.</a:t>
            </a:r>
            <a:br>
              <a:rPr lang="en-US" sz="4000" dirty="0"/>
            </a:br>
            <a:r>
              <a:rPr lang="en-US" sz="4000" dirty="0"/>
              <a:t>								</a:t>
            </a:r>
            <a:r>
              <a:rPr lang="en-US" sz="3200" b="1" dirty="0">
                <a:effectLst>
                  <a:outerShdw blurRad="38100" dist="38100" dir="2700000" algn="tl">
                    <a:srgbClr val="000000">
                      <a:alpha val="43137"/>
                    </a:srgbClr>
                  </a:outerShdw>
                </a:effectLst>
              </a:rPr>
              <a:t>(Ans:15m/s)</a:t>
            </a:r>
            <a:br>
              <a:rPr lang="en-US" sz="32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535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P11#</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rectangular metal block of mass 4kg rests on the top of a material surface the coefficient of friction between the box and the metal surface is 0.2 what force parallel to the surface is needed to move the block?</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(8N)</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267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P12#</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 body weighting 50N is placed on a wooden table. How much force is required to set it into motion? Co-efficient of friction between the table and the body is 0.3?</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(15N)</a:t>
            </a:r>
          </a:p>
        </p:txBody>
      </p:sp>
    </p:spTree>
    <p:extLst>
      <p:ext uri="{BB962C8B-B14F-4D97-AF65-F5344CB8AC3E}">
        <p14:creationId xmlns:p14="http://schemas.microsoft.com/office/powerpoint/2010/main" val="340788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Chap#04</a:t>
                </a:r>
                <a:br>
                  <a:rPr lang="en-US" sz="4000" dirty="0"/>
                </a:br>
                <a:r>
                  <a:rPr lang="en-US" sz="4000" b="1" dirty="0">
                    <a:effectLst>
                      <a:outerShdw blurRad="38100" dist="38100" dir="2700000" algn="tl">
                        <a:srgbClr val="000000">
                          <a:alpha val="43137"/>
                        </a:srgbClr>
                      </a:outerShdw>
                    </a:effectLst>
                  </a:rPr>
                  <a:t>P13#</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An empty truck weight 4000N.Its engine can produce a maximum acceleration of 1m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𝟐</m:t>
                        </m:r>
                      </m:sup>
                    </m:sSup>
                    <m:r>
                      <a:rPr lang="en-US" sz="4000" b="1" i="0" smtClean="0">
                        <a:effectLst>
                          <a:outerShdw blurRad="38100" dist="38100" dir="2700000" algn="tl">
                            <a:srgbClr val="000000">
                              <a:alpha val="43137"/>
                            </a:srgbClr>
                          </a:outerShdw>
                        </a:effectLst>
                        <a:latin typeface="Cambria Math" panose="02040503050406030204" pitchFamily="18" charset="0"/>
                      </a:rPr>
                      <m:t>. </m:t>
                    </m:r>
                  </m:oMath>
                </a14:m>
                <a:r>
                  <a:rPr lang="en-US" sz="4000" b="1" dirty="0">
                    <a:effectLst>
                      <a:outerShdw blurRad="38100" dist="38100" dir="2700000" algn="tl">
                        <a:srgbClr val="000000">
                          <a:alpha val="43137"/>
                        </a:srgbClr>
                      </a:outerShdw>
                    </a:effectLst>
                  </a:rPr>
                  <a:t>If the truck is loaded with 2000N,Find the maximum acceleration the engine can produce.</a:t>
                </a:r>
                <a:br>
                  <a:rPr lang="en-US" sz="4000" b="1">
                    <a:effectLst>
                      <a:outerShdw blurRad="38100" dist="38100" dir="2700000" algn="tl">
                        <a:srgbClr val="000000">
                          <a:alpha val="43137"/>
                        </a:srgbClr>
                      </a:outerShdw>
                    </a:effectLst>
                  </a:rPr>
                </a:br>
                <a:r>
                  <a:rPr lang="en-US" sz="4000" b="1">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0.66m</a:t>
                </a:r>
                <a14:m>
                  <m:oMath xmlns:m="http://schemas.openxmlformats.org/officeDocument/2006/math">
                    <m:sSup>
                      <m:sSupPr>
                        <m:ctrlPr>
                          <a:rPr lang="en-US" sz="4000" b="1" i="1" smtClean="0">
                            <a:effectLst>
                              <a:outerShdw blurRad="38100" dist="38100" dir="2700000" algn="tl">
                                <a:srgbClr val="000000">
                                  <a:alpha val="43137"/>
                                </a:srgbClr>
                              </a:outerShdw>
                            </a:effectLst>
                            <a:latin typeface="Cambria Math" panose="02040503050406030204" pitchFamily="18" charset="0"/>
                          </a:rPr>
                        </m:ctrlPr>
                      </m:sSupPr>
                      <m:e>
                        <m:r>
                          <a:rPr lang="en-US" sz="4000" b="1" i="1" smtClean="0">
                            <a:effectLst>
                              <a:outerShdw blurRad="38100" dist="38100" dir="2700000" algn="tl">
                                <a:srgbClr val="000000">
                                  <a:alpha val="43137"/>
                                </a:srgbClr>
                              </a:outerShdw>
                            </a:effectLst>
                            <a:latin typeface="Cambria Math" panose="02040503050406030204" pitchFamily="18" charset="0"/>
                          </a:rPr>
                          <m:t>𝒔</m:t>
                        </m:r>
                      </m:e>
                      <m:sup>
                        <m:r>
                          <a:rPr lang="en-US" sz="4000" b="1" i="1" smtClean="0">
                            <a:effectLst>
                              <a:outerShdw blurRad="38100" dist="38100" dir="2700000" algn="tl">
                                <a:srgbClr val="000000">
                                  <a:alpha val="43137"/>
                                </a:srgbClr>
                              </a:outerShdw>
                            </a:effectLst>
                            <a:latin typeface="Cambria Math" panose="02040503050406030204" pitchFamily="18" charset="0"/>
                          </a:rPr>
                          <m:t>−</m:t>
                        </m:r>
                        <m:r>
                          <a:rPr lang="en-US" sz="4000" b="1" i="1" smtClean="0">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effectLst>
                      <a:outerShdw blurRad="38100" dist="38100" dir="2700000" algn="tl">
                        <a:srgbClr val="000000">
                          <a:alpha val="43137"/>
                        </a:srgbClr>
                      </a:outerShdw>
                    </a:effectLst>
                  </a:rPr>
                  <a:t>)</a:t>
                </a: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r="-2283"/>
                </a:stretch>
              </a:blipFill>
            </p:spPr>
            <p:txBody>
              <a:bodyPr/>
              <a:lstStyle/>
              <a:p>
                <a:r>
                  <a:rPr lang="en-US">
                    <a:noFill/>
                  </a:rPr>
                  <a:t> </a:t>
                </a:r>
              </a:p>
            </p:txBody>
          </p:sp>
        </mc:Fallback>
      </mc:AlternateContent>
    </p:spTree>
    <p:extLst>
      <p:ext uri="{BB962C8B-B14F-4D97-AF65-F5344CB8AC3E}">
        <p14:creationId xmlns:p14="http://schemas.microsoft.com/office/powerpoint/2010/main" val="427438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solidFill>
                      <a:schemeClr val="tx1"/>
                    </a:solidFill>
                    <a:effectLst>
                      <a:outerShdw blurRad="38100" dist="38100" dir="2700000" algn="tl">
                        <a:srgbClr val="000000">
                          <a:alpha val="43137"/>
                        </a:srgbClr>
                      </a:outerShdw>
                    </a:effectLst>
                  </a:rPr>
                  <a:t>P2# </a:t>
                </a:r>
                <a:br>
                  <a:rPr lang="en-US" sz="4000" b="1" dirty="0">
                    <a:solidFill>
                      <a:schemeClr val="accent2">
                        <a:lumMod val="50000"/>
                      </a:schemeClr>
                    </a:solidFill>
                    <a:effectLst>
                      <a:outerShdw blurRad="38100" dist="38100" dir="2700000" algn="tl">
                        <a:srgbClr val="000000">
                          <a:alpha val="43137"/>
                        </a:srgbClr>
                      </a:outerShdw>
                    </a:effectLst>
                  </a:rPr>
                </a:br>
                <a:r>
                  <a:rPr lang="en-US" sz="4000" dirty="0"/>
                  <a:t>Find the time taken by sunlight to reach the ground if the distance between the sun and earth is 1.5x</a:t>
                </a:r>
                <a14:m>
                  <m:oMath xmlns:m="http://schemas.openxmlformats.org/officeDocument/2006/math">
                    <m:sSup>
                      <m:sSupPr>
                        <m:ctrlPr>
                          <a:rPr lang="en-US" sz="4000" i="1">
                            <a:latin typeface="Cambria Math" panose="02040503050406030204" pitchFamily="18" charset="0"/>
                          </a:rPr>
                        </m:ctrlPr>
                      </m:sSupPr>
                      <m:e>
                        <m:r>
                          <a:rPr lang="en-US" sz="4000">
                            <a:latin typeface="Cambria Math" panose="02040503050406030204" pitchFamily="18" charset="0"/>
                          </a:rPr>
                          <m:t>𝟏𝟎</m:t>
                        </m:r>
                      </m:e>
                      <m:sup>
                        <m:r>
                          <a:rPr lang="en-US" sz="4000">
                            <a:latin typeface="Cambria Math" panose="02040503050406030204" pitchFamily="18" charset="0"/>
                          </a:rPr>
                          <m:t>𝟖</m:t>
                        </m:r>
                      </m:sup>
                    </m:sSup>
                    <m:r>
                      <a:rPr lang="en-US" sz="4000">
                        <a:latin typeface="Cambria Math" panose="02040503050406030204" pitchFamily="18" charset="0"/>
                      </a:rPr>
                      <m:t>𝑲𝒎</m:t>
                    </m:r>
                    <m:r>
                      <a:rPr lang="en-US" sz="4000">
                        <a:latin typeface="Cambria Math" panose="02040503050406030204" pitchFamily="18" charset="0"/>
                      </a:rPr>
                      <m:t>.</m:t>
                    </m:r>
                  </m:oMath>
                </a14:m>
                <a:r>
                  <a:rPr lang="en-US" sz="4000" dirty="0"/>
                  <a:t>Velocity of the light is 3x</a:t>
                </a:r>
                <a14:m>
                  <m:oMath xmlns:m="http://schemas.openxmlformats.org/officeDocument/2006/math">
                    <m:sSup>
                      <m:sSupPr>
                        <m:ctrlPr>
                          <a:rPr lang="en-US" sz="4000" i="1">
                            <a:latin typeface="Cambria Math" panose="02040503050406030204" pitchFamily="18" charset="0"/>
                          </a:rPr>
                        </m:ctrlPr>
                      </m:sSupPr>
                      <m:e>
                        <m:r>
                          <a:rPr lang="en-US" sz="4000">
                            <a:latin typeface="Cambria Math" panose="02040503050406030204" pitchFamily="18" charset="0"/>
                          </a:rPr>
                          <m:t>𝟏𝟎</m:t>
                        </m:r>
                      </m:e>
                      <m:sup>
                        <m:r>
                          <a:rPr lang="en-US" sz="4000">
                            <a:latin typeface="Cambria Math" panose="02040503050406030204" pitchFamily="18" charset="0"/>
                          </a:rPr>
                          <m:t>𝟖</m:t>
                        </m:r>
                      </m:sup>
                    </m:sSup>
                    <m:r>
                      <a:rPr lang="en-US" sz="4000">
                        <a:latin typeface="Cambria Math" panose="02040503050406030204" pitchFamily="18" charset="0"/>
                      </a:rPr>
                      <m:t>𝒎</m:t>
                    </m:r>
                    <m:r>
                      <a:rPr lang="en-US" sz="4000">
                        <a:latin typeface="Cambria Math" panose="02040503050406030204" pitchFamily="18" charset="0"/>
                      </a:rPr>
                      <m:t>/</m:t>
                    </m:r>
                    <m:r>
                      <a:rPr lang="en-US" sz="4000">
                        <a:latin typeface="Cambria Math" panose="02040503050406030204" pitchFamily="18" charset="0"/>
                      </a:rPr>
                      <m:t>𝒔</m:t>
                    </m:r>
                  </m:oMath>
                </a14:m>
                <a:r>
                  <a:rPr lang="en-US" sz="4000" dirty="0"/>
                  <a:t>.</a:t>
                </a:r>
                <a:br>
                  <a:rPr lang="en-US" sz="4000" dirty="0"/>
                </a:br>
                <a:r>
                  <a:rPr lang="en-US" sz="4000" dirty="0"/>
                  <a:t>     			</a:t>
                </a:r>
                <a:r>
                  <a:rPr lang="en-US" sz="4000" b="1" dirty="0">
                    <a:solidFill>
                      <a:schemeClr val="accent2">
                        <a:lumMod val="50000"/>
                      </a:schemeClr>
                    </a:solidFill>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(Ans: 8min 20 sec)</a:t>
                </a:r>
                <a:br>
                  <a:rPr lang="en-US" sz="3200" b="1" dirty="0">
                    <a:effectLst>
                      <a:outerShdw blurRad="38100" dist="38100" dir="2700000" algn="tl">
                        <a:srgbClr val="000000">
                          <a:alpha val="43137"/>
                        </a:srgbClr>
                      </a:outerShdw>
                    </a:effectLst>
                  </a:rPr>
                </a:br>
                <a:br>
                  <a:rPr lang="en-US" sz="3200" b="1" dirty="0">
                    <a:effectLst>
                      <a:outerShdw blurRad="38100" dist="38100" dir="2700000" algn="tl">
                        <a:srgbClr val="000000">
                          <a:alpha val="43137"/>
                        </a:srgbClr>
                      </a:outerShdw>
                    </a:effectLst>
                  </a:rPr>
                </a:br>
                <a:r>
                  <a:rPr lang="en-US" sz="4000" dirty="0"/>
                  <a:t> </a:t>
                </a: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a:stretch>
              </a:blipFill>
            </p:spPr>
            <p:txBody>
              <a:bodyPr/>
              <a:lstStyle/>
              <a:p>
                <a:r>
                  <a:rPr lang="en-US">
                    <a:noFill/>
                  </a:rPr>
                  <a:t> </a:t>
                </a:r>
              </a:p>
            </p:txBody>
          </p:sp>
        </mc:Fallback>
      </mc:AlternateContent>
    </p:spTree>
    <p:extLst>
      <p:ext uri="{BB962C8B-B14F-4D97-AF65-F5344CB8AC3E}">
        <p14:creationId xmlns:p14="http://schemas.microsoft.com/office/powerpoint/2010/main" val="285438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solidFill>
                  <a:schemeClr val="tx1"/>
                </a:solidFill>
                <a:effectLst>
                  <a:outerShdw blurRad="38100" dist="38100" dir="2700000" algn="tl">
                    <a:srgbClr val="000000">
                      <a:alpha val="43137"/>
                    </a:srgbClr>
                  </a:outerShdw>
                </a:effectLst>
              </a:rPr>
              <a:t>P3#</a:t>
            </a:r>
            <a:r>
              <a:rPr lang="en-US" sz="4000" b="1" dirty="0">
                <a:solidFill>
                  <a:schemeClr val="accent2">
                    <a:lumMod val="50000"/>
                  </a:schemeClr>
                </a:solidFill>
                <a:effectLst>
                  <a:outerShdw blurRad="38100" dist="38100" dir="2700000" algn="tl">
                    <a:srgbClr val="000000">
                      <a:alpha val="43137"/>
                    </a:srgbClr>
                  </a:outerShdw>
                </a:effectLst>
              </a:rPr>
              <a:t> </a:t>
            </a:r>
            <a:br>
              <a:rPr lang="en-US" sz="4000" b="1" dirty="0">
                <a:solidFill>
                  <a:schemeClr val="accent2">
                    <a:lumMod val="50000"/>
                  </a:schemeClr>
                </a:solidFill>
                <a:effectLst>
                  <a:outerShdw blurRad="38100" dist="38100" dir="2700000" algn="tl">
                    <a:srgbClr val="000000">
                      <a:alpha val="43137"/>
                    </a:srgbClr>
                  </a:outerShdw>
                </a:effectLst>
              </a:rPr>
            </a:br>
            <a:r>
              <a:rPr lang="en-US" sz="4000" dirty="0">
                <a:solidFill>
                  <a:schemeClr val="tx1"/>
                </a:solidFill>
              </a:rPr>
              <a:t>A Person hears the echo of his own sound from a distant hill after 2 sec . How four away is the person from the hill if the speed of sound is 330m/s</a:t>
            </a:r>
            <a:br>
              <a:rPr lang="en-US" sz="4000" dirty="0">
                <a:solidFill>
                  <a:schemeClr val="tx1"/>
                </a:solidFill>
              </a:rPr>
            </a:br>
            <a:r>
              <a:rPr lang="en-US" sz="4000" b="1" dirty="0">
                <a:solidFill>
                  <a:schemeClr val="accent2">
                    <a:lumMod val="50000"/>
                  </a:schemeClr>
                </a:solidFill>
                <a:effectLst>
                  <a:outerShdw blurRad="38100" dist="38100" dir="2700000" algn="tl">
                    <a:srgbClr val="000000">
                      <a:alpha val="43137"/>
                    </a:srgbClr>
                  </a:outerShdw>
                </a:effectLst>
              </a:rPr>
              <a:t>							</a:t>
            </a:r>
            <a:r>
              <a:rPr lang="en-US" sz="4000" b="1" dirty="0">
                <a:solidFill>
                  <a:schemeClr val="tx1"/>
                </a:solidFill>
                <a:effectLst>
                  <a:outerShdw blurRad="38100" dist="38100" dir="2700000" algn="tl">
                    <a:srgbClr val="000000">
                      <a:alpha val="43137"/>
                    </a:srgbClr>
                  </a:outerShdw>
                </a:effectLst>
              </a:rPr>
              <a:t>(Ans: 330m)</a:t>
            </a:r>
            <a:br>
              <a:rPr lang="en-US" sz="4000" b="1" dirty="0">
                <a:solidFill>
                  <a:schemeClr val="tx1"/>
                </a:solidFill>
                <a:effectLst>
                  <a:outerShdw blurRad="38100" dist="38100" dir="2700000" algn="tl">
                    <a:srgbClr val="000000">
                      <a:alpha val="43137"/>
                    </a:srgbClr>
                  </a:outerShdw>
                </a:effectLst>
              </a:rPr>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467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solidFill>
                      <a:schemeClr val="tx1"/>
                    </a:solidFill>
                    <a:effectLst>
                      <a:outerShdw blurRad="38100" dist="38100" dir="2700000" algn="tl">
                        <a:srgbClr val="000000">
                          <a:alpha val="43137"/>
                        </a:srgbClr>
                      </a:outerShdw>
                    </a:effectLst>
                  </a:rPr>
                  <a:t>P4# </a:t>
                </a:r>
                <a:br>
                  <a:rPr lang="en-US" sz="4000" b="1" dirty="0">
                    <a:solidFill>
                      <a:schemeClr val="accent2">
                        <a:lumMod val="50000"/>
                      </a:schemeClr>
                    </a:solidFill>
                    <a:effectLst>
                      <a:outerShdw blurRad="38100" dist="38100" dir="2700000" algn="tl">
                        <a:srgbClr val="000000">
                          <a:alpha val="43137"/>
                        </a:srgbClr>
                      </a:outerShdw>
                    </a:effectLst>
                  </a:rPr>
                </a:br>
                <a:r>
                  <a:rPr lang="en-US" sz="4000" dirty="0">
                    <a:solidFill>
                      <a:schemeClr val="tx1"/>
                    </a:solidFill>
                  </a:rPr>
                  <a:t>A car moving with a velocity of 36km/h is brought to rest in 5sec ;calculate its deceleration.</a:t>
                </a:r>
                <a:br>
                  <a:rPr lang="en-US" sz="4000" dirty="0">
                    <a:solidFill>
                      <a:schemeClr val="tx1"/>
                    </a:solidFill>
                  </a:rPr>
                </a:br>
                <a:r>
                  <a:rPr lang="en-US" sz="4000" b="1" dirty="0">
                    <a:solidFill>
                      <a:schemeClr val="accent2">
                        <a:lumMod val="50000"/>
                      </a:schemeClr>
                    </a:solidFill>
                    <a:effectLst>
                      <a:outerShdw blurRad="38100" dist="38100" dir="2700000" algn="tl">
                        <a:srgbClr val="000000">
                          <a:alpha val="43137"/>
                        </a:srgbClr>
                      </a:outerShdw>
                    </a:effectLst>
                  </a:rPr>
                  <a:t>							</a:t>
                </a:r>
                <a:r>
                  <a:rPr lang="en-US" sz="4000" b="1" dirty="0">
                    <a:solidFill>
                      <a:schemeClr val="tx1"/>
                    </a:solidFill>
                    <a:effectLst>
                      <a:outerShdw blurRad="38100" dist="38100" dir="2700000" algn="tl">
                        <a:srgbClr val="000000">
                          <a:alpha val="43137"/>
                        </a:srgbClr>
                      </a:outerShdw>
                    </a:effectLst>
                  </a:rPr>
                  <a:t>(Ans: -2m/</a:t>
                </a:r>
                <a14:m>
                  <m:oMath xmlns:m="http://schemas.openxmlformats.org/officeDocument/2006/math">
                    <m:sSup>
                      <m:sSupPr>
                        <m:ctrlP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t>𝒔</m:t>
                        </m:r>
                      </m:e>
                      <m:sup>
                        <m: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t>𝟐</m:t>
                        </m:r>
                      </m:sup>
                    </m:sSup>
                  </m:oMath>
                </a14:m>
                <a:r>
                  <a:rPr lang="en-US" sz="4000" b="1" dirty="0">
                    <a:solidFill>
                      <a:schemeClr val="tx1"/>
                    </a:solidFill>
                    <a:effectLst>
                      <a:outerShdw blurRad="38100" dist="38100" dir="2700000" algn="tl">
                        <a:srgbClr val="000000">
                          <a:alpha val="43137"/>
                        </a:srgbClr>
                      </a:outerShdw>
                    </a:effectLst>
                  </a:rPr>
                  <a:t>)</a:t>
                </a:r>
                <a:br>
                  <a:rPr lang="en-US" sz="4000" b="1" dirty="0">
                    <a:solidFill>
                      <a:schemeClr val="tx1"/>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66" t="-3005"/>
                </a:stretch>
              </a:blipFill>
            </p:spPr>
            <p:txBody>
              <a:bodyPr/>
              <a:lstStyle/>
              <a:p>
                <a:r>
                  <a:rPr lang="en-US">
                    <a:noFill/>
                  </a:rPr>
                  <a:t> </a:t>
                </a:r>
              </a:p>
            </p:txBody>
          </p:sp>
        </mc:Fallback>
      </mc:AlternateContent>
    </p:spTree>
    <p:extLst>
      <p:ext uri="{BB962C8B-B14F-4D97-AF65-F5344CB8AC3E}">
        <p14:creationId xmlns:p14="http://schemas.microsoft.com/office/powerpoint/2010/main" val="51515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fontScale="90000"/>
              </a:bodyPr>
              <a:lstStyle/>
              <a:p>
                <a:r>
                  <a:rPr lang="en-US" sz="4000" dirty="0">
                    <a:solidFill>
                      <a:schemeClr val="accent2">
                        <a:lumMod val="50000"/>
                      </a:schemeClr>
                    </a:solidFill>
                  </a:rPr>
                  <a:t>                                 Chap#03</a:t>
                </a:r>
                <a:br>
                  <a:rPr lang="en-US" sz="4000" dirty="0"/>
                </a:br>
                <a:r>
                  <a:rPr lang="en-US" sz="4000" b="1" dirty="0">
                    <a:solidFill>
                      <a:schemeClr val="tx1"/>
                    </a:solidFill>
                    <a:effectLst>
                      <a:outerShdw blurRad="38100" dist="38100" dir="2700000" algn="tl">
                        <a:srgbClr val="000000">
                          <a:alpha val="43137"/>
                        </a:srgbClr>
                      </a:outerShdw>
                    </a:effectLst>
                  </a:rPr>
                  <a:t>NOTE</a:t>
                </a:r>
                <a:br>
                  <a:rPr lang="en-US" sz="4000" b="1" dirty="0">
                    <a:solidFill>
                      <a:schemeClr val="tx1"/>
                    </a:solidFill>
                    <a:effectLst>
                      <a:outerShdw blurRad="38100" dist="38100" dir="2700000" algn="tl">
                        <a:srgbClr val="000000">
                          <a:alpha val="43137"/>
                        </a:srgbClr>
                      </a:outerShdw>
                    </a:effectLst>
                  </a:rPr>
                </a:br>
                <a:r>
                  <a:rPr lang="en-US" sz="4000" b="1" dirty="0">
                    <a:solidFill>
                      <a:schemeClr val="tx1"/>
                    </a:solidFill>
                    <a:effectLst>
                      <a:outerShdw blurRad="38100" dist="38100" dir="2700000" algn="tl">
                        <a:srgbClr val="000000">
                          <a:alpha val="43137"/>
                        </a:srgbClr>
                      </a:outerShdw>
                    </a:effectLst>
                  </a:rPr>
                  <a:t>(P5,P6(2013),P7 H.W)</a:t>
                </a:r>
                <a:br>
                  <a:rPr lang="en-US" sz="4000" b="1" dirty="0">
                    <a:solidFill>
                      <a:schemeClr val="tx1"/>
                    </a:solidFill>
                    <a:effectLst>
                      <a:outerShdw blurRad="38100" dist="38100" dir="2700000" algn="tl">
                        <a:srgbClr val="000000">
                          <a:alpha val="43137"/>
                        </a:srgbClr>
                      </a:outerShdw>
                    </a:effectLst>
                  </a:rPr>
                </a:br>
                <a:r>
                  <a:rPr lang="en-US" sz="4000" b="1" dirty="0">
                    <a:solidFill>
                      <a:schemeClr val="tx1"/>
                    </a:solidFill>
                    <a:effectLst>
                      <a:outerShdw blurRad="38100" dist="38100" dir="2700000" algn="tl">
                        <a:srgbClr val="000000">
                          <a:alpha val="43137"/>
                        </a:srgbClr>
                      </a:outerShdw>
                    </a:effectLst>
                  </a:rPr>
                  <a:t>P8#</a:t>
                </a:r>
                <a:br>
                  <a:rPr lang="en-US" sz="4000" b="1" dirty="0">
                    <a:solidFill>
                      <a:schemeClr val="tx1"/>
                    </a:solidFill>
                    <a:effectLst>
                      <a:outerShdw blurRad="38100" dist="38100" dir="2700000" algn="tl">
                        <a:srgbClr val="000000">
                          <a:alpha val="43137"/>
                        </a:srgbClr>
                      </a:outerShdw>
                    </a:effectLst>
                  </a:rPr>
                </a:br>
                <a:r>
                  <a:rPr lang="en-US" sz="4000" b="1" dirty="0">
                    <a:solidFill>
                      <a:schemeClr val="accent2">
                        <a:lumMod val="50000"/>
                      </a:schemeClr>
                    </a:solidFill>
                    <a:effectLst>
                      <a:outerShdw blurRad="38100" dist="38100" dir="2700000" algn="tl">
                        <a:srgbClr val="000000">
                          <a:alpha val="43137"/>
                        </a:srgbClr>
                      </a:outerShdw>
                    </a:effectLst>
                  </a:rPr>
                  <a:t> </a:t>
                </a:r>
                <a:r>
                  <a:rPr lang="en-US" dirty="0"/>
                  <a:t>A body starting from rest acquires a velocity of 10 m/s in 5 sec . Calculate the acceleration and the distance covered by a body in 5 seconds.</a:t>
                </a:r>
                <a:br>
                  <a:rPr lang="en-US" dirty="0"/>
                </a:br>
                <a:r>
                  <a:rPr lang="en-US" sz="4000" b="1" dirty="0">
                    <a:solidFill>
                      <a:schemeClr val="accent2">
                        <a:lumMod val="50000"/>
                      </a:schemeClr>
                    </a:solidFill>
                    <a:effectLst>
                      <a:outerShdw blurRad="38100" dist="38100" dir="2700000" algn="tl">
                        <a:srgbClr val="000000">
                          <a:alpha val="43137"/>
                        </a:srgbClr>
                      </a:outerShdw>
                    </a:effectLst>
                  </a:rPr>
                  <a:t>						 </a:t>
                </a:r>
                <a:r>
                  <a:rPr lang="en-US" sz="4000" b="1" dirty="0">
                    <a:solidFill>
                      <a:schemeClr val="tx1"/>
                    </a:solidFill>
                    <a:effectLst>
                      <a:outerShdw blurRad="38100" dist="38100" dir="2700000" algn="tl">
                        <a:srgbClr val="000000">
                          <a:alpha val="43137"/>
                        </a:srgbClr>
                      </a:outerShdw>
                    </a:effectLst>
                  </a:rPr>
                  <a:t>(Ans: 2m/</a:t>
                </a:r>
                <a14:m>
                  <m:oMath xmlns:m="http://schemas.openxmlformats.org/officeDocument/2006/math">
                    <m:sSup>
                      <m:sSupPr>
                        <m:ctrlP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t>𝒔</m:t>
                        </m:r>
                      </m:e>
                      <m:sup>
                        <m: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t>𝟐</m:t>
                        </m:r>
                        <m:r>
                          <a:rPr lang="en-US" sz="4000" b="1" i="1" smtClean="0">
                            <a:solidFill>
                              <a:schemeClr val="tx1"/>
                            </a:solidFill>
                            <a:effectLst>
                              <a:outerShdw blurRad="38100" dist="38100" dir="2700000" algn="tl">
                                <a:srgbClr val="000000">
                                  <a:alpha val="43137"/>
                                </a:srgbClr>
                              </a:outerShdw>
                            </a:effectLst>
                            <a:latin typeface="Cambria Math" panose="02040503050406030204" pitchFamily="18" charset="0"/>
                          </a:rPr>
                          <m:t> </m:t>
                        </m:r>
                      </m:sup>
                    </m:sSup>
                  </m:oMath>
                </a14:m>
                <a:r>
                  <a:rPr lang="en-US" sz="4000" b="1" dirty="0">
                    <a:solidFill>
                      <a:schemeClr val="tx1"/>
                    </a:solidFill>
                    <a:effectLst>
                      <a:outerShdw blurRad="38100" dist="38100" dir="2700000" algn="tl">
                        <a:srgbClr val="000000">
                          <a:alpha val="43137"/>
                        </a:srgbClr>
                      </a:outerShdw>
                    </a:effectLst>
                  </a:rPr>
                  <a:t>,25m)</a:t>
                </a:r>
                <a:br>
                  <a:rPr lang="en-US" sz="4000" b="1" dirty="0">
                    <a:solidFill>
                      <a:schemeClr val="tx1"/>
                    </a:solidFill>
                    <a:effectLst>
                      <a:outerShdw blurRad="38100" dist="38100" dir="2700000" algn="tl">
                        <a:srgbClr val="000000">
                          <a:alpha val="43137"/>
                        </a:srgbClr>
                      </a:outerShdw>
                    </a:effectLst>
                  </a:rPr>
                </a:br>
                <a:br>
                  <a:rPr lang="en-US" sz="4000" b="1" dirty="0">
                    <a:solidFill>
                      <a:schemeClr val="tx1"/>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mc:Choice>
        <mc:Fallback xmlns="">
          <p:sp>
            <p:nvSpPr>
              <p:cNvPr id="2" name="Title 1">
                <a:extLst>
                  <a:ext uri="{FF2B5EF4-FFF2-40B4-BE49-F238E27FC236}">
                    <a16:creationId xmlns:a16="http://schemas.microsoft.com/office/drawing/2014/main" id="{CC7832B3-B8D4-47F1-A7D8-33B222C5F8A5}"/>
                  </a:ext>
                </a:extLst>
              </p:cNvPr>
              <p:cNvSpPr>
                <a:spLocks noGrp="1" noRot="1" noChangeAspect="1" noMove="1" noResize="1" noEditPoints="1" noAdjustHandles="1" noChangeArrowheads="1" noChangeShapeType="1" noTextEdit="1"/>
              </p:cNvSpPr>
              <p:nvPr>
                <p:ph type="title"/>
              </p:nvPr>
            </p:nvSpPr>
            <p:spPr>
              <a:xfrm>
                <a:off x="1046922" y="344557"/>
                <a:ext cx="10416208" cy="5883965"/>
              </a:xfrm>
              <a:blipFill>
                <a:blip r:embed="rId2"/>
                <a:stretch>
                  <a:fillRect l="-2108" t="-2694" r="-761"/>
                </a:stretch>
              </a:blipFill>
            </p:spPr>
            <p:txBody>
              <a:bodyPr/>
              <a:lstStyle/>
              <a:p>
                <a:r>
                  <a:rPr lang="en-US">
                    <a:noFill/>
                  </a:rPr>
                  <a:t> </a:t>
                </a:r>
              </a:p>
            </p:txBody>
          </p:sp>
        </mc:Fallback>
      </mc:AlternateContent>
    </p:spTree>
    <p:extLst>
      <p:ext uri="{BB962C8B-B14F-4D97-AF65-F5344CB8AC3E}">
        <p14:creationId xmlns:p14="http://schemas.microsoft.com/office/powerpoint/2010/main" val="71359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07165" y="251791"/>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NOTE</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(P9,P10(2012),P11,P12 H.W)</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P13 #                                                         (2013)</a:t>
            </a:r>
            <a:br>
              <a:rPr lang="en-US" sz="4000" b="1" dirty="0">
                <a:effectLst>
                  <a:outerShdw blurRad="38100" dist="38100" dir="2700000" algn="tl">
                    <a:srgbClr val="000000">
                      <a:alpha val="43137"/>
                    </a:srgbClr>
                  </a:outerShdw>
                </a:effectLst>
              </a:rPr>
            </a:br>
            <a:r>
              <a:rPr lang="en-US" sz="4000" dirty="0"/>
              <a:t>A car starting from the rest attains a velocity 20m/s in 5 seconds. Find the distance cover by the car </a:t>
            </a:r>
            <a:br>
              <a:rPr lang="en-US" sz="4000" b="1" dirty="0">
                <a:solidFill>
                  <a:schemeClr val="accent2">
                    <a:lumMod val="50000"/>
                  </a:schemeClr>
                </a:solidFill>
                <a:effectLst>
                  <a:outerShdw blurRad="38100" dist="38100" dir="2700000" algn="tl">
                    <a:srgbClr val="000000">
                      <a:alpha val="43137"/>
                    </a:srgbClr>
                  </a:outerShdw>
                </a:effectLst>
              </a:rPr>
            </a:br>
            <a:r>
              <a:rPr lang="en-US" sz="4000" b="1" dirty="0">
                <a:solidFill>
                  <a:schemeClr val="accent2">
                    <a:lumMod val="50000"/>
                  </a:schemeClr>
                </a:solidFill>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rPr>
              <a:t>(Ans: 50m)</a:t>
            </a:r>
            <a:br>
              <a:rPr lang="en-US" sz="4000" b="1" dirty="0">
                <a:effectLst>
                  <a:outerShdw blurRad="38100" dist="38100" dir="2700000" algn="tl">
                    <a:srgbClr val="000000">
                      <a:alpha val="43137"/>
                    </a:srgbClr>
                  </a:outerShdw>
                </a:effectLst>
              </a:rPr>
            </a:br>
            <a:br>
              <a:rPr lang="en-US" sz="4000" b="1" dirty="0">
                <a:solidFill>
                  <a:schemeClr val="accent2">
                    <a:lumMod val="50000"/>
                  </a:schemeClr>
                </a:solidFill>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406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32B3-B8D4-47F1-A7D8-33B222C5F8A5}"/>
              </a:ext>
            </a:extLst>
          </p:cNvPr>
          <p:cNvSpPr>
            <a:spLocks noGrp="1"/>
          </p:cNvSpPr>
          <p:nvPr>
            <p:ph type="title"/>
          </p:nvPr>
        </p:nvSpPr>
        <p:spPr>
          <a:xfrm>
            <a:off x="1046922" y="344557"/>
            <a:ext cx="10416208" cy="5883965"/>
          </a:xfrm>
        </p:spPr>
        <p:txBody>
          <a:bodyPr>
            <a:normAutofit/>
          </a:bodyPr>
          <a:lstStyle/>
          <a:p>
            <a:r>
              <a:rPr lang="en-US" sz="4000" dirty="0">
                <a:solidFill>
                  <a:schemeClr val="accent2">
                    <a:lumMod val="50000"/>
                  </a:schemeClr>
                </a:solidFill>
              </a:rPr>
              <a:t>                                 Chap#03</a:t>
            </a:r>
            <a:br>
              <a:rPr lang="en-US" sz="4000" dirty="0"/>
            </a:br>
            <a:r>
              <a:rPr lang="en-US" sz="4000" b="1" dirty="0">
                <a:effectLst>
                  <a:outerShdw blurRad="38100" dist="38100" dir="2700000" algn="tl">
                    <a:srgbClr val="000000">
                      <a:alpha val="43137"/>
                    </a:srgbClr>
                  </a:outerShdw>
                </a:effectLst>
              </a:rPr>
              <a:t>NOTE</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(P9,P10,P11,P12 H.W)</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P13#</a:t>
            </a:r>
            <a:br>
              <a:rPr lang="en-US" sz="4000" b="1" dirty="0">
                <a:effectLst>
                  <a:outerShdw blurRad="38100" dist="38100" dir="2700000" algn="tl">
                    <a:srgbClr val="000000">
                      <a:alpha val="43137"/>
                    </a:srgbClr>
                  </a:outerShdw>
                </a:effectLst>
              </a:rPr>
            </a:br>
            <a:r>
              <a:rPr lang="en-US" sz="4000" dirty="0"/>
              <a:t>A car starting from rest attains a velocity 20m/s in 5 seconds. Find the distance cover by the car. </a:t>
            </a:r>
            <a:br>
              <a:rPr lang="en-US" sz="4000" dirty="0"/>
            </a:br>
            <a:r>
              <a:rPr lang="en-US" sz="4000" dirty="0"/>
              <a:t>							</a:t>
            </a:r>
            <a:r>
              <a:rPr lang="en-US" sz="4000" b="1" dirty="0">
                <a:effectLst>
                  <a:outerShdw blurRad="38100" dist="38100" dir="2700000" algn="tl">
                    <a:srgbClr val="000000">
                      <a:alpha val="43137"/>
                    </a:srgbClr>
                  </a:outerShdw>
                </a:effectLst>
              </a:rPr>
              <a:t>(Ans: 50m)</a:t>
            </a:r>
            <a:br>
              <a:rPr lang="en-US" sz="4000" b="1" dirty="0">
                <a:effectLst>
                  <a:outerShdw blurRad="38100" dist="38100" dir="2700000" algn="tl">
                    <a:srgbClr val="000000">
                      <a:alpha val="43137"/>
                    </a:srgbClr>
                  </a:outerShdw>
                </a:effectLst>
              </a:rPr>
            </a:br>
            <a:br>
              <a:rPr lang="en-US" sz="4000" dirty="0"/>
            </a:br>
            <a:endParaRPr lang="en-US" sz="4000" dirty="0"/>
          </a:p>
        </p:txBody>
      </p:sp>
    </p:spTree>
    <p:extLst>
      <p:ext uri="{BB962C8B-B14F-4D97-AF65-F5344CB8AC3E}">
        <p14:creationId xmlns:p14="http://schemas.microsoft.com/office/powerpoint/2010/main" val="34041502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299</TotalTime>
  <Words>1770</Words>
  <Application>Microsoft Office PowerPoint</Application>
  <PresentationFormat>Widescreen</PresentationFormat>
  <Paragraphs>35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Cambria Math</vt:lpstr>
      <vt:lpstr>Franklin Gothic Book</vt:lpstr>
      <vt:lpstr>Crop</vt:lpstr>
      <vt:lpstr>Physics Numericals </vt:lpstr>
      <vt:lpstr>                         Chap#03             (Kinematics of linear motion) Using Formula:             Symbol            Unit          S=Vt                       S=distance            (m)  a="vf-vi" /t                   t=time                (S)       vf=vi+at               vi=Initial velocity    (m/s) s=vit+1/2 〖at〗^2          vf=Final velocity     (m/s) 2as=〖vf〗^2-〖vi 〗^2  a=acceleration     (m/s^2)</vt:lpstr>
      <vt:lpstr>                                 Chap#03 P1#  A Motorcyclist Covers 150m in 10sec . Find Speed of the Motorcyclist.         (Ans:15m/s) </vt:lpstr>
      <vt:lpstr>                                 Chap#03 P2#  Find the time taken by sunlight to reach the ground if the distance between the sun and earth is 1.5x〖10〗^8 Km.Velocity of the light is 3x〖10〗^8 m/s.                (Ans: 8min 20 sec)   </vt:lpstr>
      <vt:lpstr>                                 Chap#03 P3#  A Person hears the echo of his own sound from a distant hill after 2 sec . How four away is the person from the hill if the speed of sound is 330m/s        (Ans: 330m)  </vt:lpstr>
      <vt:lpstr>                                 Chap#03 P4#  A car moving with a velocity of 36km/h is brought to rest in 5sec ;calculate its deceleration.        (Ans: -2m/s^2) </vt:lpstr>
      <vt:lpstr>                                 Chap#03 NOTE (P5,P6(2013),P7 H.W) P8#  A body starting from rest acquires a velocity of 10 m/s in 5 sec . Calculate the acceleration and the distance covered by a body in 5 seconds.        (Ans: 2m/s^(2 ),25m)  </vt:lpstr>
      <vt:lpstr>                                 Chap#03 NOTE (P9,P10(2012),P11,P12 H.W) P13 #                                                         (2013) A car starting from the rest attains a velocity 20m/s in 5 seconds. Find the distance cover by the car                   (Ans: 50m)  </vt:lpstr>
      <vt:lpstr>                                 Chap#03 NOTE (P9,P10,P11,P12 H.W) P13# A car starting from rest attains a velocity 20m/s in 5 seconds. Find the distance cover by the car.         (Ans: 50m)  </vt:lpstr>
      <vt:lpstr>                         Chap#03                (Motion under gravity)    Motion under gravity is defined as “the change in velocity due to attraction of the earth is called due to gravity” it is denoted by “g”                                the SI unit of “g ”is m/s^2                        when a body moves downward      (“g”=+9.8 or +10)  When a body moves upward   (“g”= -9.8 or -10)    </vt:lpstr>
      <vt:lpstr>                         Chap#03                (Motion under gravity)    CONVERSIONS OF LINEAR MOTIONS INTO MOTION INTO GRAVITY                                 S=H                                 a=g SO; vf= vi + at                                    vf= vi + gt S = vit +1/2at^2                          H=vit+1/2gt^2  2aS=vf^2-vi^2                           2gh=vf^2-vi^2</vt:lpstr>
      <vt:lpstr>                                 Chap#03 P14#                                                          (2016) A stone is dropped from the top of a tower takes 5 seconds to reach the ground.Calculate the height of the tower (take g= 10m/s^2)        (Ans: 125 m) </vt:lpstr>
      <vt:lpstr>                                 Chap#03 P15# A boy throws a ball with a velocity of 20m/s.Find the time elapsed between the throwing and catching the ball.        (Ans: 4s) </vt:lpstr>
      <vt:lpstr>                                 Chap#03 P16# A stone is thrown vertically upwards with a velocity of 20 m/s . Find the maximum height reached by the stone and the total time to flight.        (Ans: 20m,4s)  </vt:lpstr>
      <vt:lpstr>                                 Chap#03 P17#                                                               (2009) A ball is dropped from a tower.it reaches the ground in 10 seconds. Calculate the height of the tower and the velocity with which it hits the ground.       (Ans: -500m, -100m/s)   </vt:lpstr>
      <vt:lpstr>                                 Chap#03 P18#                                                              (2010,11) A stone is dropped from the height of 40m. a) How much time will take to reach the ground? b) with what velocity will it strike the ground      (Ans:2.82 sec, 28.20 m/s)   </vt:lpstr>
      <vt:lpstr>                                 Chap#03 P18#                                               (2019,18,16) A ball is dropped from a height of 122.5m. How time will it take to reach the ground?                    (Ans:5sec)    </vt:lpstr>
      <vt:lpstr>PowerPoint Presentation</vt:lpstr>
      <vt:lpstr>                         Chap#04                     (Motion and force) Using Formula:             Symbol            Unit          F=ma                          F=force              (m) N vf=vi+at                 t=time                (S)                     vi=Initial velocity           (m/s) s=vit+1/2 〖at〗^2          vf=Final velocity     (m/s) 2as=〖vf〗^2-〖vi 〗^2  a=acceleration     (m/s^2)</vt:lpstr>
      <vt:lpstr>                                 Chap#04 P1# Determine the acceleration of a car of mass 900kg , when a net force of 2700 N acts on it.         (3 m/s^2)  </vt:lpstr>
      <vt:lpstr>                                 Chap#04 P2# A body of mass 50 kg is moving with an acceleration of 5m/s^2. Find the force acting on a body.         (250 N)  </vt:lpstr>
      <vt:lpstr>                                 Chap#04 P3# A car of mass 1000kg traveling at 100km/h is uniformly brought to rest over a distance of 40 meter. Find  (a) the average deacceleration  (b) The average breaking force        (-9.6m/s^2, -9640N)</vt:lpstr>
      <vt:lpstr>                                 Chap#04 P4# A car of mass 100kg travelling at 72kmh^(-1)  is uniformly brought to rest over a distance of 40m. Find (a) The average acceleration          (b) The average breaking force.                                                                       ( -5ms^(-2),-500N)  </vt:lpstr>
      <vt:lpstr>                                 Chap#04 P5# A bullet of mass 50g travelling with a speed of 15ms^(-1)penetrates into a bag of sand and is uniformly brought to rest in 0.05s. Find:  (a) How for the bullet will penetrate into the bag of sand?  (b) The average force exerted by the sand?                                                        (0.375m,-15N)</vt:lpstr>
      <vt:lpstr>                                 Chap#04 P6# A Force of 120N acts on a stationary body for 4sec and the body acquires a velocity of 36ms^(-1).Calculate the mass of the body.                                                                (13.33kg)</vt:lpstr>
      <vt:lpstr>                                 Chap#04 P7# A gun of mass 20kg fires a bullet of mass 50g with a velocity of 200ms^(-1).Calculate the velocity of the recoil of the gun.                                                            (-0.5ms^(-1))</vt:lpstr>
      <vt:lpstr>                                 Chap#04 P8# A 2g bullet is fired from a 800g pistol with speed of 50ms^(-1).What is the speed of the recoil of the pistol.                                                         (-0.125m/s)</vt:lpstr>
      <vt:lpstr>                                 Chap#04 P9# Two bodies A and B are attached to the ends of a string which passes over a pulley, so that they hang vertically.if the mass of the body B is 4kg; Find mass of the body A which moves up with an acceleration of 0.5m〖sec〗^(-2)(Taking g=10ms^(-2))                                                                           (3.61kg)</vt:lpstr>
      <vt:lpstr>                                 Chap#04 P10# Two bodies of masses 5 and 4 kg are attached to the ends of a string which passes over a frictionless pulley such that the two bodies hang vertically. Find the accretion of the bodies and tension in the string.                                                  (1.1m/s^2,44.44N) </vt:lpstr>
      <vt:lpstr>                                 Chap#04 P11# A rectangular metal block of mass 4kg rests on the top of a material surface the coefficient of friction between the box and the metal surface is 0.2 what force parallel to the surface is needed to move the block?                                                                         (8N) </vt:lpstr>
      <vt:lpstr>                                 Chap#04 P12# A body weighting 50N is placed on a wooden table. How much force is required to set it into motion? Co-efficient of friction between the table and the body is 0.3?                                                                     (15N)</vt:lpstr>
      <vt:lpstr>                                 Chap#04 P13# An empty truck weight 4000N.Its engine can produce a maximum acceleration of 1ms^(-2). If the truck is loaded with 2000N,Find the maximum acceleration the engine can produce.                                                             (0.66ms^(-2))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Numericals</dc:title>
  <dc:creator>hk styles</dc:creator>
  <cp:lastModifiedBy>hk styles</cp:lastModifiedBy>
  <cp:revision>30</cp:revision>
  <dcterms:created xsi:type="dcterms:W3CDTF">2019-11-21T14:40:55Z</dcterms:created>
  <dcterms:modified xsi:type="dcterms:W3CDTF">2020-01-12T07:09:13Z</dcterms:modified>
</cp:coreProperties>
</file>