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5F33F2-20D9-4768-8177-36E0258E2D69}">
          <p14:sldIdLst>
            <p14:sldId id="256"/>
            <p14:sldId id="257"/>
            <p14:sldId id="258"/>
            <p14:sldId id="259"/>
          </p14:sldIdLst>
        </p14:section>
        <p14:section name="main body" id="{FC908DBD-C28E-4194-8ACC-490FEC7375FB}">
          <p14:sldIdLst>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dirty="0"/>
              <a:t>Type</a:t>
            </a:r>
            <a:r>
              <a:rPr lang="en-US" baseline="0" dirty="0"/>
              <a:t> of game people like </a:t>
            </a:r>
            <a:endParaRPr lang="en-US" dirty="0"/>
          </a:p>
        </c:rich>
      </c:tx>
      <c:layout>
        <c:manualLayout>
          <c:xMode val="edge"/>
          <c:yMode val="edge"/>
          <c:x val="0.53843740886555846"/>
          <c:y val="2.7777777777777776E-2"/>
        </c:manualLayout>
      </c:layout>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9046897783610381"/>
          <c:y val="0.19033777027871512"/>
          <c:w val="0.44684000437445309"/>
          <c:h val="0.76601143607049105"/>
        </c:manualLayout>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2488-4388-8356-51677765D101}"/>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2488-4388-8356-51677765D101}"/>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2488-4388-8356-51677765D101}"/>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2488-4388-8356-51677765D101}"/>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2488-4388-8356-51677765D101}"/>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2488-4388-8356-51677765D101}"/>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2488-4388-8356-51677765D101}"/>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2488-4388-8356-51677765D101}"/>
                </c:ext>
              </c:extLst>
            </c:dLbl>
            <c:dLbl>
              <c:idx val="1"/>
              <c:layout>
                <c:manualLayout>
                  <c:x val="0.11805555555555555"/>
                  <c:y val="0"/>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2488-4388-8356-51677765D101}"/>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2488-4388-8356-51677765D101}"/>
                </c:ext>
              </c:extLst>
            </c:dLbl>
            <c:dLbl>
              <c:idx val="3"/>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2488-4388-8356-51677765D101}"/>
                </c:ext>
              </c:extLst>
            </c:dLbl>
            <c:dLbl>
              <c:idx val="4"/>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9-2488-4388-8356-51677765D101}"/>
                </c:ext>
              </c:extLst>
            </c:dLbl>
            <c:dLbl>
              <c:idx val="5"/>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B-2488-4388-8356-51677765D101}"/>
                </c:ext>
              </c:extLst>
            </c:dLbl>
            <c:dLbl>
              <c:idx val="6"/>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D-2488-4388-8356-51677765D101}"/>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Shooting and Action </c:v>
                </c:pt>
                <c:pt idx="1">
                  <c:v>Sport </c:v>
                </c:pt>
                <c:pt idx="2">
                  <c:v>Role playing</c:v>
                </c:pt>
                <c:pt idx="3">
                  <c:v>Adventure </c:v>
                </c:pt>
                <c:pt idx="4">
                  <c:v>Racing and Fighting</c:v>
                </c:pt>
                <c:pt idx="5">
                  <c:v>Strategy </c:v>
                </c:pt>
                <c:pt idx="6">
                  <c:v>Other</c:v>
                </c:pt>
              </c:strCache>
            </c:strRef>
          </c:cat>
          <c:val>
            <c:numRef>
              <c:f>Sheet1!$B$2:$B$8</c:f>
              <c:numCache>
                <c:formatCode>General</c:formatCode>
                <c:ptCount val="7"/>
                <c:pt idx="0">
                  <c:v>41</c:v>
                </c:pt>
                <c:pt idx="1">
                  <c:v>11.6</c:v>
                </c:pt>
                <c:pt idx="2">
                  <c:v>11.3</c:v>
                </c:pt>
                <c:pt idx="3">
                  <c:v>9.6</c:v>
                </c:pt>
                <c:pt idx="4">
                  <c:v>13</c:v>
                </c:pt>
                <c:pt idx="5">
                  <c:v>3</c:v>
                </c:pt>
                <c:pt idx="6">
                  <c:v>5</c:v>
                </c:pt>
              </c:numCache>
            </c:numRef>
          </c:val>
          <c:extLst>
            <c:ext xmlns:c16="http://schemas.microsoft.com/office/drawing/2014/chart" uri="{C3380CC4-5D6E-409C-BE32-E72D297353CC}">
              <c16:uniqueId val="{0000000E-2488-4388-8356-51677765D101}"/>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11/11/2019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9DBC-3D3A-4AF0-B413-1D11F864D3B6}"/>
              </a:ext>
            </a:extLst>
          </p:cNvPr>
          <p:cNvSpPr>
            <a:spLocks noGrp="1"/>
          </p:cNvSpPr>
          <p:nvPr>
            <p:ph type="ctrTitle"/>
          </p:nvPr>
        </p:nvSpPr>
        <p:spPr>
          <a:xfrm>
            <a:off x="1537252" y="1878497"/>
            <a:ext cx="8903736" cy="2335693"/>
          </a:xfrm>
        </p:spPr>
        <p:txBody>
          <a:bodyPr>
            <a:normAutofit fontScale="90000"/>
          </a:bodyPr>
          <a:lstStyle/>
          <a:p>
            <a:r>
              <a:rPr lang="en-US" dirty="0">
                <a:solidFill>
                  <a:schemeClr val="tx2"/>
                </a:solidFill>
              </a:rPr>
              <a:t>Presentation </a:t>
            </a:r>
            <a:br>
              <a:rPr lang="en-US" dirty="0">
                <a:solidFill>
                  <a:schemeClr val="tx2"/>
                </a:solidFill>
              </a:rPr>
            </a:br>
            <a:r>
              <a:rPr lang="en-US" dirty="0">
                <a:solidFill>
                  <a:schemeClr val="tx2"/>
                </a:solidFill>
              </a:rPr>
              <a:t>On</a:t>
            </a:r>
            <a:br>
              <a:rPr lang="en-US" dirty="0">
                <a:solidFill>
                  <a:schemeClr val="tx2"/>
                </a:solidFill>
              </a:rPr>
            </a:br>
            <a:r>
              <a:rPr lang="en-US" dirty="0">
                <a:solidFill>
                  <a:schemeClr val="tx2"/>
                </a:solidFill>
              </a:rPr>
              <a:t>Negative Effect of video games</a:t>
            </a:r>
            <a:endParaRPr lang="en-US" dirty="0"/>
          </a:p>
        </p:txBody>
      </p:sp>
      <p:sp>
        <p:nvSpPr>
          <p:cNvPr id="3" name="Subtitle 2">
            <a:extLst>
              <a:ext uri="{FF2B5EF4-FFF2-40B4-BE49-F238E27FC236}">
                <a16:creationId xmlns:a16="http://schemas.microsoft.com/office/drawing/2014/main" id="{88864DE8-67DE-4CC3-AC9F-28D329C43A6E}"/>
              </a:ext>
            </a:extLst>
          </p:cNvPr>
          <p:cNvSpPr>
            <a:spLocks noGrp="1"/>
          </p:cNvSpPr>
          <p:nvPr>
            <p:ph type="subTitle" idx="1"/>
          </p:nvPr>
        </p:nvSpPr>
        <p:spPr>
          <a:xfrm>
            <a:off x="1751012" y="4585252"/>
            <a:ext cx="8689976" cy="672547"/>
          </a:xfrm>
        </p:spPr>
        <p:txBody>
          <a:bodyPr/>
          <a:lstStyle/>
          <a:p>
            <a:r>
              <a:rPr lang="en-US" dirty="0">
                <a:solidFill>
                  <a:schemeClr val="tx2">
                    <a:lumMod val="60000"/>
                    <a:lumOff val="40000"/>
                  </a:schemeClr>
                </a:solidFill>
              </a:rPr>
              <a:t>Teacher name = sir wajid </a:t>
            </a:r>
          </a:p>
          <a:p>
            <a:endParaRPr lang="en-US" dirty="0">
              <a:solidFill>
                <a:schemeClr val="tx2">
                  <a:lumMod val="60000"/>
                  <a:lumOff val="40000"/>
                </a:schemeClr>
              </a:solidFill>
            </a:endParaRPr>
          </a:p>
          <a:p>
            <a:endParaRPr lang="en-US" dirty="0"/>
          </a:p>
        </p:txBody>
      </p:sp>
      <p:pic>
        <p:nvPicPr>
          <p:cNvPr id="4" name="Picture 3">
            <a:extLst>
              <a:ext uri="{FF2B5EF4-FFF2-40B4-BE49-F238E27FC236}">
                <a16:creationId xmlns:a16="http://schemas.microsoft.com/office/drawing/2014/main" id="{081F4727-6E38-46AF-96A7-D02BF7FC4C8A}"/>
              </a:ext>
            </a:extLst>
          </p:cNvPr>
          <p:cNvPicPr>
            <a:picLocks noChangeAspect="1"/>
          </p:cNvPicPr>
          <p:nvPr/>
        </p:nvPicPr>
        <p:blipFill>
          <a:blip r:embed="rId2"/>
          <a:stretch>
            <a:fillRect/>
          </a:stretch>
        </p:blipFill>
        <p:spPr>
          <a:xfrm>
            <a:off x="5434526" y="128804"/>
            <a:ext cx="1322947" cy="1597290"/>
          </a:xfrm>
          <a:prstGeom prst="rect">
            <a:avLst/>
          </a:prstGeom>
        </p:spPr>
      </p:pic>
    </p:spTree>
    <p:extLst>
      <p:ext uri="{BB962C8B-B14F-4D97-AF65-F5344CB8AC3E}">
        <p14:creationId xmlns:p14="http://schemas.microsoft.com/office/powerpoint/2010/main" val="937971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4306A69-B2AD-4FFB-BC37-5C88557BB5C0}"/>
              </a:ext>
            </a:extLst>
          </p:cNvPr>
          <p:cNvSpPr>
            <a:spLocks noGrp="1"/>
          </p:cNvSpPr>
          <p:nvPr>
            <p:ph type="body" sz="half" idx="2"/>
          </p:nvPr>
        </p:nvSpPr>
        <p:spPr>
          <a:xfrm>
            <a:off x="913774" y="463826"/>
            <a:ext cx="9157877" cy="5327374"/>
          </a:xfrm>
        </p:spPr>
        <p:txBody>
          <a:bodyPr/>
          <a:lstStyle/>
          <a:p>
            <a:r>
              <a:rPr lang="en-US" sz="2400" b="1" dirty="0"/>
              <a:t>Can confuse reality and fantasy</a:t>
            </a:r>
          </a:p>
          <a:p>
            <a:r>
              <a:rPr lang="en-US" sz="2000" dirty="0">
                <a:solidFill>
                  <a:schemeClr val="tx1">
                    <a:lumMod val="95000"/>
                    <a:lumOff val="5000"/>
                  </a:schemeClr>
                </a:solidFill>
              </a:rPr>
              <a:t>The technology is so developed that in virtualization the virtual game forgot us what we are and where are we in 3d virtual game we confuses in reality and fantasy because of we are living in reality but we imagine it in fantasy because of it many incident are happen and people forgot what they are.</a:t>
            </a:r>
          </a:p>
          <a:p>
            <a:endParaRPr lang="en-US" dirty="0"/>
          </a:p>
          <a:p>
            <a:endParaRPr lang="en-US" dirty="0"/>
          </a:p>
        </p:txBody>
      </p:sp>
      <p:pic>
        <p:nvPicPr>
          <p:cNvPr id="7" name="Picture 6">
            <a:extLst>
              <a:ext uri="{FF2B5EF4-FFF2-40B4-BE49-F238E27FC236}">
                <a16:creationId xmlns:a16="http://schemas.microsoft.com/office/drawing/2014/main" id="{5031B36B-6889-4975-A2FE-1C8CC544E538}"/>
              </a:ext>
            </a:extLst>
          </p:cNvPr>
          <p:cNvPicPr>
            <a:picLocks noChangeAspect="1"/>
          </p:cNvPicPr>
          <p:nvPr/>
        </p:nvPicPr>
        <p:blipFill>
          <a:blip r:embed="rId2"/>
          <a:stretch>
            <a:fillRect/>
          </a:stretch>
        </p:blipFill>
        <p:spPr>
          <a:xfrm>
            <a:off x="3101008" y="2835965"/>
            <a:ext cx="5711687" cy="3558209"/>
          </a:xfrm>
          <a:prstGeom prst="rect">
            <a:avLst/>
          </a:prstGeom>
        </p:spPr>
      </p:pic>
    </p:spTree>
    <p:extLst>
      <p:ext uri="{BB962C8B-B14F-4D97-AF65-F5344CB8AC3E}">
        <p14:creationId xmlns:p14="http://schemas.microsoft.com/office/powerpoint/2010/main" val="3407792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1293DF-1D0D-4C8E-9007-FB92075A8BF2}"/>
              </a:ext>
            </a:extLst>
          </p:cNvPr>
          <p:cNvSpPr/>
          <p:nvPr/>
        </p:nvSpPr>
        <p:spPr>
          <a:xfrm>
            <a:off x="2895600" y="430696"/>
            <a:ext cx="6400800" cy="754053"/>
          </a:xfrm>
          <a:prstGeom prst="rect">
            <a:avLst/>
          </a:prstGeom>
        </p:spPr>
        <p:txBody>
          <a:bodyPr wrap="square">
            <a:spAutoFit/>
          </a:bodyPr>
          <a:lstStyle/>
          <a:p>
            <a:pPr algn="ctr"/>
            <a:r>
              <a:rPr lang="en-US" sz="4300" cap="all" dirty="0">
                <a:solidFill>
                  <a:schemeClr val="tx2"/>
                </a:solidFill>
                <a:latin typeface="+mj-lt"/>
                <a:ea typeface="+mj-ea"/>
                <a:cs typeface="+mj-cs"/>
              </a:rPr>
              <a:t>“Group Members”</a:t>
            </a:r>
          </a:p>
        </p:txBody>
      </p:sp>
      <p:sp>
        <p:nvSpPr>
          <p:cNvPr id="6" name="Rectangle 5">
            <a:extLst>
              <a:ext uri="{FF2B5EF4-FFF2-40B4-BE49-F238E27FC236}">
                <a16:creationId xmlns:a16="http://schemas.microsoft.com/office/drawing/2014/main" id="{8F74C054-0539-49DC-9135-929A4864D2AE}"/>
              </a:ext>
            </a:extLst>
          </p:cNvPr>
          <p:cNvSpPr/>
          <p:nvPr/>
        </p:nvSpPr>
        <p:spPr>
          <a:xfrm>
            <a:off x="1505244" y="1612349"/>
            <a:ext cx="10114670" cy="3726148"/>
          </a:xfrm>
          <a:prstGeom prst="rect">
            <a:avLst/>
          </a:prstGeom>
        </p:spPr>
        <p:txBody>
          <a:bodyPr wrap="square">
            <a:spAutoFit/>
          </a:bodyPr>
          <a:lstStyle/>
          <a:p>
            <a:pPr>
              <a:lnSpc>
                <a:spcPct val="150000"/>
              </a:lnSpc>
              <a:buFont typeface="Arial" pitchFamily="34" charset="0"/>
              <a:buChar char="•"/>
            </a:pPr>
            <a:r>
              <a:rPr lang="en-US" sz="2400" b="1" dirty="0">
                <a:solidFill>
                  <a:schemeClr val="tx2"/>
                </a:solidFill>
                <a:ea typeface="Batang" pitchFamily="18" charset="-127"/>
              </a:rPr>
              <a:t>Hamza Khan 		   	                “Introduction”  		          	  </a:t>
            </a:r>
            <a:r>
              <a:rPr lang="en-US" sz="2400" b="1" dirty="0">
                <a:solidFill>
                  <a:schemeClr val="tx2"/>
                </a:solidFill>
              </a:rPr>
              <a:t>“38”   </a:t>
            </a:r>
          </a:p>
          <a:p>
            <a:pPr>
              <a:lnSpc>
                <a:spcPct val="150000"/>
              </a:lnSpc>
            </a:pPr>
            <a:endParaRPr lang="en-US" sz="2000" b="1" dirty="0">
              <a:solidFill>
                <a:schemeClr val="tx2"/>
              </a:solidFill>
            </a:endParaRPr>
          </a:p>
          <a:p>
            <a:pPr>
              <a:lnSpc>
                <a:spcPct val="150000"/>
              </a:lnSpc>
              <a:buFont typeface="Arial" pitchFamily="34" charset="0"/>
              <a:buChar char="•"/>
            </a:pPr>
            <a:r>
              <a:rPr lang="en-US" sz="2400" b="1" dirty="0">
                <a:solidFill>
                  <a:schemeClr val="tx2"/>
                </a:solidFill>
              </a:rPr>
              <a:t> </a:t>
            </a:r>
            <a:r>
              <a:rPr lang="en-US" sz="2400" b="1" dirty="0">
                <a:solidFill>
                  <a:schemeClr val="tx2"/>
                </a:solidFill>
                <a:ea typeface="Batang" pitchFamily="18" charset="-127"/>
              </a:rPr>
              <a:t>Hammad Ahmed Khan              	“Main Body”	   </a:t>
            </a:r>
            <a:r>
              <a:rPr lang="en-US" sz="2400" b="1" dirty="0">
                <a:solidFill>
                  <a:schemeClr val="tx2"/>
                </a:solidFill>
              </a:rPr>
              <a:t>   		  	  “36”</a:t>
            </a:r>
          </a:p>
          <a:p>
            <a:pPr>
              <a:lnSpc>
                <a:spcPct val="150000"/>
              </a:lnSpc>
            </a:pPr>
            <a:endParaRPr lang="en-US" sz="2400" b="1" dirty="0">
              <a:solidFill>
                <a:schemeClr val="tx2"/>
              </a:solidFill>
            </a:endParaRPr>
          </a:p>
          <a:p>
            <a:pPr>
              <a:lnSpc>
                <a:spcPct val="150000"/>
              </a:lnSpc>
              <a:buFont typeface="Arial" pitchFamily="34" charset="0"/>
              <a:buChar char="•"/>
            </a:pPr>
            <a:r>
              <a:rPr lang="en-US" sz="2400" b="1" dirty="0">
                <a:solidFill>
                  <a:schemeClr val="tx2"/>
                </a:solidFill>
                <a:ea typeface="Batang" pitchFamily="18" charset="-127"/>
              </a:rPr>
              <a:t>Hafiz Jawad Akhtar </a:t>
            </a:r>
            <a:r>
              <a:rPr lang="en-US" sz="2400" b="1" dirty="0">
                <a:solidFill>
                  <a:schemeClr val="tx2"/>
                </a:solidFill>
              </a:rPr>
              <a:t>	                  	“Main Body”					  “34” </a:t>
            </a:r>
          </a:p>
          <a:p>
            <a:pPr>
              <a:lnSpc>
                <a:spcPct val="150000"/>
              </a:lnSpc>
            </a:pPr>
            <a:endParaRPr lang="en-US" sz="2000" b="1" dirty="0">
              <a:solidFill>
                <a:schemeClr val="tx2"/>
              </a:solidFill>
            </a:endParaRPr>
          </a:p>
          <a:p>
            <a:pPr>
              <a:lnSpc>
                <a:spcPct val="150000"/>
              </a:lnSpc>
              <a:buFont typeface="Arial" pitchFamily="34" charset="0"/>
              <a:buChar char="•"/>
            </a:pPr>
            <a:r>
              <a:rPr lang="en-US" sz="2400" b="1" dirty="0">
                <a:solidFill>
                  <a:schemeClr val="tx2"/>
                </a:solidFill>
                <a:ea typeface="Batang" pitchFamily="18" charset="-127"/>
              </a:rPr>
              <a:t>Abdul Haseeb 		      “Recommendation &amp; conclusion”            </a:t>
            </a:r>
            <a:r>
              <a:rPr lang="en-US" sz="2400" b="1" dirty="0">
                <a:solidFill>
                  <a:schemeClr val="tx2"/>
                </a:solidFill>
              </a:rPr>
              <a:t>“04”</a:t>
            </a:r>
          </a:p>
        </p:txBody>
      </p:sp>
    </p:spTree>
    <p:extLst>
      <p:ext uri="{BB962C8B-B14F-4D97-AF65-F5344CB8AC3E}">
        <p14:creationId xmlns:p14="http://schemas.microsoft.com/office/powerpoint/2010/main" val="2380045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8BCEBD-337D-46C9-A0DB-9B93EBE5B3BF}"/>
              </a:ext>
            </a:extLst>
          </p:cNvPr>
          <p:cNvSpPr>
            <a:spLocks noGrp="1"/>
          </p:cNvSpPr>
          <p:nvPr>
            <p:ph type="title"/>
          </p:nvPr>
        </p:nvSpPr>
        <p:spPr>
          <a:xfrm>
            <a:off x="4128156" y="382172"/>
            <a:ext cx="3935688" cy="684628"/>
          </a:xfrm>
        </p:spPr>
        <p:txBody>
          <a:bodyPr/>
          <a:lstStyle/>
          <a:p>
            <a:r>
              <a:rPr lang="en-US" dirty="0"/>
              <a:t>Introduction</a:t>
            </a:r>
          </a:p>
        </p:txBody>
      </p:sp>
      <p:sp>
        <p:nvSpPr>
          <p:cNvPr id="6" name="Text Placeholder 5">
            <a:extLst>
              <a:ext uri="{FF2B5EF4-FFF2-40B4-BE49-F238E27FC236}">
                <a16:creationId xmlns:a16="http://schemas.microsoft.com/office/drawing/2014/main" id="{C0721C78-FC94-4B8C-B7B1-DC432FC5C547}"/>
              </a:ext>
            </a:extLst>
          </p:cNvPr>
          <p:cNvSpPr>
            <a:spLocks noGrp="1"/>
          </p:cNvSpPr>
          <p:nvPr>
            <p:ph type="body" sz="half" idx="2"/>
          </p:nvPr>
        </p:nvSpPr>
        <p:spPr>
          <a:xfrm>
            <a:off x="913774" y="1280160"/>
            <a:ext cx="10354448" cy="5195668"/>
          </a:xfrm>
        </p:spPr>
        <p:txBody>
          <a:bodyPr/>
          <a:lstStyle/>
          <a:p>
            <a:pPr marL="285750" indent="-285750" algn="l">
              <a:buFont typeface="Arial" panose="020B0604020202020204" pitchFamily="34" charset="0"/>
              <a:buChar char="•"/>
            </a:pPr>
            <a:r>
              <a:rPr lang="en-US" b="1" dirty="0"/>
              <a:t>What is video game?</a:t>
            </a:r>
          </a:p>
          <a:p>
            <a:pPr marL="285750" indent="-285750" algn="l">
              <a:buFont typeface="Wingdings" panose="05000000000000000000" pitchFamily="2" charset="2"/>
              <a:buChar char="Ø"/>
            </a:pPr>
            <a:r>
              <a:rPr lang="en-US" dirty="0"/>
              <a:t>Video game is made for fun and entertainment. But in our report we will discus it negative effect on children and people. Video game is invented in 1970 by Nintendo.</a:t>
            </a:r>
          </a:p>
          <a:p>
            <a:pPr marL="285750" indent="-285750" algn="l">
              <a:buFont typeface="Arial" panose="020B0604020202020204" pitchFamily="34" charset="0"/>
              <a:buChar char="•"/>
            </a:pPr>
            <a:r>
              <a:rPr lang="en-US" sz="2400" b="1" dirty="0"/>
              <a:t>Negative effect of game ?</a:t>
            </a:r>
            <a:endParaRPr lang="en-US" sz="2000" b="1" dirty="0"/>
          </a:p>
          <a:p>
            <a:pPr marL="285750" indent="-285750" algn="l">
              <a:buFont typeface="Wingdings" panose="05000000000000000000" pitchFamily="2" charset="2"/>
              <a:buChar char="Ø"/>
            </a:pPr>
            <a:r>
              <a:rPr lang="en-US" sz="2000" b="1" u="sng" dirty="0"/>
              <a:t>Academic Performance</a:t>
            </a:r>
          </a:p>
          <a:p>
            <a:pPr marL="285750" indent="-285750" algn="l">
              <a:buFont typeface="Wingdings" panose="05000000000000000000" pitchFamily="2" charset="2"/>
              <a:buChar char="Ø"/>
            </a:pPr>
            <a:r>
              <a:rPr lang="en-US" sz="2000" b="1" u="sng" dirty="0"/>
              <a:t>Online game (spend money and time)</a:t>
            </a:r>
          </a:p>
          <a:p>
            <a:pPr marL="285750" indent="-285750" algn="l">
              <a:buFont typeface="Wingdings" panose="05000000000000000000" pitchFamily="2" charset="2"/>
              <a:buChar char="Ø"/>
            </a:pPr>
            <a:r>
              <a:rPr lang="en-US" sz="2000" b="1" u="sng" dirty="0"/>
              <a:t>Video Game addiction</a:t>
            </a:r>
          </a:p>
          <a:p>
            <a:pPr marL="285750" indent="-285750" algn="l">
              <a:buFont typeface="Wingdings" panose="05000000000000000000" pitchFamily="2" charset="2"/>
              <a:buChar char="Ø"/>
            </a:pPr>
            <a:r>
              <a:rPr lang="en-US" sz="2000" b="1" u="sng" dirty="0"/>
              <a:t>EFFECTS OF VIDEO GAMES ON HEALTH</a:t>
            </a:r>
          </a:p>
          <a:p>
            <a:pPr marL="285750" indent="-285750" algn="l">
              <a:buFont typeface="Wingdings" panose="05000000000000000000" pitchFamily="2" charset="2"/>
              <a:buChar char="Ø"/>
            </a:pPr>
            <a:r>
              <a:rPr lang="en-US" sz="2000" b="1" u="sng" dirty="0"/>
              <a:t>Violent Video Games</a:t>
            </a:r>
          </a:p>
          <a:p>
            <a:pPr marL="285750" indent="-285750" algn="l">
              <a:buFont typeface="Wingdings" panose="05000000000000000000" pitchFamily="2" charset="2"/>
              <a:buChar char="Ø"/>
            </a:pPr>
            <a:endParaRPr lang="en-US" dirty="0"/>
          </a:p>
          <a:p>
            <a:pPr marL="285750" indent="-285750" algn="l">
              <a:buFont typeface="Wingdings" panose="05000000000000000000" pitchFamily="2" charset="2"/>
              <a:buChar char="Ø"/>
            </a:pPr>
            <a:endParaRPr lang="en-US" dirty="0"/>
          </a:p>
        </p:txBody>
      </p:sp>
    </p:spTree>
    <p:extLst>
      <p:ext uri="{BB962C8B-B14F-4D97-AF65-F5344CB8AC3E}">
        <p14:creationId xmlns:p14="http://schemas.microsoft.com/office/powerpoint/2010/main" val="1098878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9C76-85B9-4770-B6BF-241BAA72DA0B}"/>
              </a:ext>
            </a:extLst>
          </p:cNvPr>
          <p:cNvSpPr>
            <a:spLocks noGrp="1"/>
          </p:cNvSpPr>
          <p:nvPr>
            <p:ph type="title"/>
          </p:nvPr>
        </p:nvSpPr>
        <p:spPr>
          <a:xfrm>
            <a:off x="913775" y="140676"/>
            <a:ext cx="10199702" cy="1477109"/>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Graphical representation </a:t>
            </a:r>
            <a:br>
              <a:rPr lang="en-US" dirty="0"/>
            </a:br>
            <a:r>
              <a:rPr lang="en-US" dirty="0"/>
              <a:t>Type of game people like </a:t>
            </a:r>
            <a:br>
              <a:rPr lang="en-US" dirty="0"/>
            </a:br>
            <a:endParaRPr lang="en-US" dirty="0"/>
          </a:p>
        </p:txBody>
      </p:sp>
      <p:graphicFrame>
        <p:nvGraphicFramePr>
          <p:cNvPr id="5" name="Chart 4">
            <a:extLst>
              <a:ext uri="{FF2B5EF4-FFF2-40B4-BE49-F238E27FC236}">
                <a16:creationId xmlns:a16="http://schemas.microsoft.com/office/drawing/2014/main" id="{AD94553F-26F1-4F07-9D1E-E9CD2C1129B0}"/>
              </a:ext>
            </a:extLst>
          </p:cNvPr>
          <p:cNvGraphicFramePr/>
          <p:nvPr>
            <p:extLst>
              <p:ext uri="{D42A27DB-BD31-4B8C-83A1-F6EECF244321}">
                <p14:modId xmlns:p14="http://schemas.microsoft.com/office/powerpoint/2010/main" val="3573411939"/>
              </p:ext>
            </p:extLst>
          </p:nvPr>
        </p:nvGraphicFramePr>
        <p:xfrm>
          <a:off x="2293034" y="1617785"/>
          <a:ext cx="7469944" cy="48814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619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AF45-67DF-4E41-B102-4A91E84EBDB2}"/>
              </a:ext>
            </a:extLst>
          </p:cNvPr>
          <p:cNvSpPr>
            <a:spLocks noGrp="1"/>
          </p:cNvSpPr>
          <p:nvPr>
            <p:ph type="title"/>
          </p:nvPr>
        </p:nvSpPr>
        <p:spPr>
          <a:xfrm>
            <a:off x="913774" y="609600"/>
            <a:ext cx="10157499" cy="1120726"/>
          </a:xfrm>
        </p:spPr>
        <p:txBody>
          <a:bodyPr/>
          <a:lstStyle/>
          <a:p>
            <a:r>
              <a:rPr lang="en-US" b="1" u="sng" dirty="0"/>
              <a:t>The Effects of Video Game Play On Academic Performance</a:t>
            </a:r>
            <a:endParaRPr lang="en-US" dirty="0"/>
          </a:p>
        </p:txBody>
      </p:sp>
      <p:sp>
        <p:nvSpPr>
          <p:cNvPr id="4" name="Text Placeholder 3">
            <a:extLst>
              <a:ext uri="{FF2B5EF4-FFF2-40B4-BE49-F238E27FC236}">
                <a16:creationId xmlns:a16="http://schemas.microsoft.com/office/drawing/2014/main" id="{80DC9666-9B44-4E85-A603-159D2556815B}"/>
              </a:ext>
            </a:extLst>
          </p:cNvPr>
          <p:cNvSpPr>
            <a:spLocks noGrp="1"/>
          </p:cNvSpPr>
          <p:nvPr>
            <p:ph type="body" sz="half" idx="2"/>
          </p:nvPr>
        </p:nvSpPr>
        <p:spPr>
          <a:xfrm>
            <a:off x="913774" y="1828801"/>
            <a:ext cx="10157500" cy="3962400"/>
          </a:xfrm>
        </p:spPr>
        <p:txBody>
          <a:bodyPr/>
          <a:lstStyle/>
          <a:p>
            <a:pPr marL="285750" indent="-285750" algn="l">
              <a:buFont typeface="Arial" panose="020B0604020202020204" pitchFamily="34" charset="0"/>
              <a:buChar char="•"/>
            </a:pPr>
            <a:r>
              <a:rPr lang="en-US" sz="2800" dirty="0"/>
              <a:t>Video game effect on Academic performance.</a:t>
            </a:r>
          </a:p>
          <a:p>
            <a:pPr marL="285750" indent="-285750" algn="l">
              <a:buFont typeface="Wingdings" panose="05000000000000000000" pitchFamily="2" charset="2"/>
              <a:buChar char="Ø"/>
            </a:pPr>
            <a:r>
              <a:rPr lang="en-US" sz="2400" dirty="0"/>
              <a:t>Distract their focus from study.</a:t>
            </a:r>
          </a:p>
          <a:p>
            <a:pPr marL="285750" indent="-285750" algn="l">
              <a:buFont typeface="Wingdings" panose="05000000000000000000" pitchFamily="2" charset="2"/>
              <a:buChar char="Ø"/>
            </a:pPr>
            <a:r>
              <a:rPr lang="en-US" sz="2400" dirty="0"/>
              <a:t>Don’t pay total attention on topic</a:t>
            </a:r>
          </a:p>
          <a:p>
            <a:pPr algn="l"/>
            <a:r>
              <a:rPr lang="en-US" sz="2400" dirty="0"/>
              <a:t>    and lecture in class.</a:t>
            </a:r>
          </a:p>
          <a:p>
            <a:pPr marL="285750" indent="-285750" algn="l">
              <a:buFont typeface="Wingdings" panose="05000000000000000000" pitchFamily="2" charset="2"/>
              <a:buChar char="Ø"/>
            </a:pPr>
            <a:r>
              <a:rPr lang="en-US" sz="2400" dirty="0"/>
              <a:t>Don’t sleep proper due to it </a:t>
            </a:r>
          </a:p>
          <a:p>
            <a:pPr algn="l"/>
            <a:r>
              <a:rPr lang="en-US" sz="2400" dirty="0"/>
              <a:t>    exam could not do well</a:t>
            </a:r>
          </a:p>
          <a:p>
            <a:pPr marL="285750" indent="-285750" algn="l">
              <a:buFont typeface="Wingdings" panose="05000000000000000000" pitchFamily="2" charset="2"/>
              <a:buChar char="Ø"/>
            </a:pPr>
            <a:endParaRPr lang="en-US" sz="2400" dirty="0"/>
          </a:p>
          <a:p>
            <a:pPr marL="285750" indent="-285750" algn="l">
              <a:buFont typeface="Wingdings" panose="05000000000000000000" pitchFamily="2" charset="2"/>
              <a:buChar char="Ø"/>
            </a:pPr>
            <a:endParaRPr lang="en-US" dirty="0"/>
          </a:p>
          <a:p>
            <a:pPr marL="285750" indent="-285750" algn="l">
              <a:buFont typeface="Wingdings" panose="05000000000000000000" pitchFamily="2" charset="2"/>
              <a:buChar char="Ø"/>
            </a:pPr>
            <a:endParaRPr lang="en-US" dirty="0"/>
          </a:p>
        </p:txBody>
      </p:sp>
      <p:pic>
        <p:nvPicPr>
          <p:cNvPr id="5" name="Picture 4">
            <a:extLst>
              <a:ext uri="{FF2B5EF4-FFF2-40B4-BE49-F238E27FC236}">
                <a16:creationId xmlns:a16="http://schemas.microsoft.com/office/drawing/2014/main" id="{8A73B713-78B1-4B1A-8BCF-9B02B016CF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18573" y="2697410"/>
            <a:ext cx="3809487" cy="2595562"/>
          </a:xfrm>
          <a:prstGeom prst="rect">
            <a:avLst/>
          </a:prstGeom>
          <a:noFill/>
          <a:ln>
            <a:noFill/>
          </a:ln>
        </p:spPr>
      </p:pic>
    </p:spTree>
    <p:extLst>
      <p:ext uri="{BB962C8B-B14F-4D97-AF65-F5344CB8AC3E}">
        <p14:creationId xmlns:p14="http://schemas.microsoft.com/office/powerpoint/2010/main" val="931016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5CBB4-6C7B-4AFD-AA5B-118F49D05C5D}"/>
              </a:ext>
            </a:extLst>
          </p:cNvPr>
          <p:cNvSpPr>
            <a:spLocks noGrp="1"/>
          </p:cNvSpPr>
          <p:nvPr>
            <p:ph type="title"/>
          </p:nvPr>
        </p:nvSpPr>
        <p:spPr>
          <a:xfrm>
            <a:off x="913775" y="609600"/>
            <a:ext cx="10087160" cy="1219200"/>
          </a:xfrm>
        </p:spPr>
        <p:txBody>
          <a:bodyPr/>
          <a:lstStyle/>
          <a:p>
            <a:r>
              <a:rPr lang="en-US" b="1" u="sng" dirty="0"/>
              <a:t>Online game (spend money and time)</a:t>
            </a:r>
            <a:br>
              <a:rPr lang="en-US" b="1" u="sng" dirty="0"/>
            </a:br>
            <a:endParaRPr lang="en-US" dirty="0"/>
          </a:p>
        </p:txBody>
      </p:sp>
      <p:sp>
        <p:nvSpPr>
          <p:cNvPr id="4" name="Text Placeholder 3">
            <a:extLst>
              <a:ext uri="{FF2B5EF4-FFF2-40B4-BE49-F238E27FC236}">
                <a16:creationId xmlns:a16="http://schemas.microsoft.com/office/drawing/2014/main" id="{89539138-E89D-4840-BF47-1A6F3D0406D7}"/>
              </a:ext>
            </a:extLst>
          </p:cNvPr>
          <p:cNvSpPr>
            <a:spLocks noGrp="1"/>
          </p:cNvSpPr>
          <p:nvPr>
            <p:ph type="body" sz="half" idx="2"/>
          </p:nvPr>
        </p:nvSpPr>
        <p:spPr>
          <a:xfrm>
            <a:off x="913774" y="1828800"/>
            <a:ext cx="10087160" cy="3962400"/>
          </a:xfrm>
        </p:spPr>
        <p:txBody>
          <a:bodyPr>
            <a:normAutofit/>
          </a:bodyPr>
          <a:lstStyle/>
          <a:p>
            <a:pPr marL="285750" indent="-285750" algn="l">
              <a:buFont typeface="Arial" panose="020B0604020202020204" pitchFamily="34" charset="0"/>
              <a:buChar char="•"/>
            </a:pPr>
            <a:r>
              <a:rPr lang="en-US" sz="2000" b="1" dirty="0"/>
              <a:t>Online video game effect.</a:t>
            </a:r>
          </a:p>
          <a:p>
            <a:pPr marL="285750" indent="-285750" algn="l">
              <a:buFont typeface="Wingdings" panose="05000000000000000000" pitchFamily="2" charset="2"/>
              <a:buChar char="Ø"/>
            </a:pPr>
            <a:r>
              <a:rPr lang="en-US" sz="2000" b="1" dirty="0"/>
              <a:t>Spending money .</a:t>
            </a:r>
          </a:p>
          <a:p>
            <a:pPr marL="285750" indent="-285750" algn="l">
              <a:buFont typeface="Wingdings" panose="05000000000000000000" pitchFamily="2" charset="2"/>
              <a:buChar char="Ø"/>
            </a:pPr>
            <a:r>
              <a:rPr lang="en-US" sz="2000" b="1" dirty="0"/>
              <a:t>Spending a lots of times. </a:t>
            </a:r>
          </a:p>
          <a:p>
            <a:pPr marL="285750" indent="-285750" algn="l">
              <a:buFont typeface="Wingdings" panose="05000000000000000000" pitchFamily="2" charset="2"/>
              <a:buChar char="Ø"/>
            </a:pPr>
            <a:r>
              <a:rPr lang="en-US" sz="2000" b="1" dirty="0"/>
              <a:t>Electrical energy use.</a:t>
            </a:r>
          </a:p>
          <a:p>
            <a:pPr marL="285750" indent="-285750" algn="l">
              <a:buFont typeface="Wingdings" panose="05000000000000000000" pitchFamily="2" charset="2"/>
              <a:buChar char="Ø"/>
            </a:pPr>
            <a:r>
              <a:rPr lang="en-US" sz="2000" b="1" dirty="0"/>
              <a:t>Greediness of money (game digital currency</a:t>
            </a:r>
            <a:r>
              <a:rPr lang="en-US" sz="2400" b="1" dirty="0"/>
              <a:t>)</a:t>
            </a:r>
          </a:p>
        </p:txBody>
      </p:sp>
      <p:pic>
        <p:nvPicPr>
          <p:cNvPr id="5" name="Picture 4">
            <a:extLst>
              <a:ext uri="{FF2B5EF4-FFF2-40B4-BE49-F238E27FC236}">
                <a16:creationId xmlns:a16="http://schemas.microsoft.com/office/drawing/2014/main" id="{0746178B-9B5C-46BB-AD43-E3A177CF68B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0978" y="1828800"/>
            <a:ext cx="3720808" cy="2658794"/>
          </a:xfrm>
          <a:prstGeom prst="rect">
            <a:avLst/>
          </a:prstGeom>
          <a:noFill/>
          <a:ln>
            <a:noFill/>
          </a:ln>
        </p:spPr>
      </p:pic>
    </p:spTree>
    <p:extLst>
      <p:ext uri="{BB962C8B-B14F-4D97-AF65-F5344CB8AC3E}">
        <p14:creationId xmlns:p14="http://schemas.microsoft.com/office/powerpoint/2010/main" val="3454979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EFC7-C488-4D81-9E79-91C8CBB7FF38}"/>
              </a:ext>
            </a:extLst>
          </p:cNvPr>
          <p:cNvSpPr>
            <a:spLocks noGrp="1"/>
          </p:cNvSpPr>
          <p:nvPr>
            <p:ph type="title"/>
          </p:nvPr>
        </p:nvSpPr>
        <p:spPr>
          <a:xfrm>
            <a:off x="913775" y="609600"/>
            <a:ext cx="10748342" cy="1205132"/>
          </a:xfrm>
        </p:spPr>
        <p:txBody>
          <a:bodyPr/>
          <a:lstStyle/>
          <a:p>
            <a:r>
              <a:rPr lang="en-US" b="1" u="sng" dirty="0"/>
              <a:t>Video Game addiction Effect </a:t>
            </a:r>
            <a:br>
              <a:rPr lang="en-US" b="1" u="sng" dirty="0"/>
            </a:br>
            <a:endParaRPr lang="en-US" dirty="0"/>
          </a:p>
        </p:txBody>
      </p:sp>
      <p:sp>
        <p:nvSpPr>
          <p:cNvPr id="4" name="Text Placeholder 3">
            <a:extLst>
              <a:ext uri="{FF2B5EF4-FFF2-40B4-BE49-F238E27FC236}">
                <a16:creationId xmlns:a16="http://schemas.microsoft.com/office/drawing/2014/main" id="{4CF204DD-1693-4A65-AB40-09F5D062BB05}"/>
              </a:ext>
            </a:extLst>
          </p:cNvPr>
          <p:cNvSpPr>
            <a:spLocks noGrp="1"/>
          </p:cNvSpPr>
          <p:nvPr>
            <p:ph type="body" sz="half" idx="2"/>
          </p:nvPr>
        </p:nvSpPr>
        <p:spPr>
          <a:xfrm>
            <a:off x="913773" y="1814732"/>
            <a:ext cx="10002755" cy="3976468"/>
          </a:xfrm>
        </p:spPr>
        <p:txBody>
          <a:bodyPr>
            <a:normAutofit/>
          </a:bodyPr>
          <a:lstStyle/>
          <a:p>
            <a:pPr marL="285750" indent="-285750" algn="l">
              <a:buFont typeface="Arial" panose="020B0604020202020204" pitchFamily="34" charset="0"/>
              <a:buChar char="•"/>
            </a:pPr>
            <a:endParaRPr lang="en-US" sz="2800" b="1" dirty="0"/>
          </a:p>
          <a:p>
            <a:pPr marL="285750" indent="-285750" algn="l">
              <a:buFont typeface="Arial" panose="020B0604020202020204" pitchFamily="34" charset="0"/>
              <a:buChar char="•"/>
            </a:pPr>
            <a:r>
              <a:rPr lang="en-US" sz="2800" b="1" dirty="0"/>
              <a:t>Video game addiction.</a:t>
            </a:r>
          </a:p>
          <a:p>
            <a:pPr marL="285750" indent="-285750" algn="l">
              <a:buFont typeface="Wingdings" panose="05000000000000000000" pitchFamily="2" charset="2"/>
              <a:buChar char="Ø"/>
            </a:pPr>
            <a:r>
              <a:rPr lang="en-US" sz="2800" b="1" dirty="0"/>
              <a:t>Video game became gambling.</a:t>
            </a:r>
          </a:p>
          <a:p>
            <a:pPr marL="285750" indent="-285750" algn="l">
              <a:buFont typeface="Wingdings" panose="05000000000000000000" pitchFamily="2" charset="2"/>
              <a:buChar char="Ø"/>
            </a:pPr>
            <a:r>
              <a:rPr lang="en-US" sz="2800" b="1" dirty="0"/>
              <a:t>Mental Disorders </a:t>
            </a:r>
          </a:p>
          <a:p>
            <a:pPr marL="285750" indent="-285750" algn="l">
              <a:buFont typeface="Wingdings" panose="05000000000000000000" pitchFamily="2" charset="2"/>
              <a:buChar char="Ø"/>
            </a:pPr>
            <a:r>
              <a:rPr lang="en-US" sz="2800" b="1" dirty="0"/>
              <a:t>Video game addiction like drugs </a:t>
            </a:r>
          </a:p>
        </p:txBody>
      </p:sp>
      <p:pic>
        <p:nvPicPr>
          <p:cNvPr id="5" name="Picture 4">
            <a:extLst>
              <a:ext uri="{FF2B5EF4-FFF2-40B4-BE49-F238E27FC236}">
                <a16:creationId xmlns:a16="http://schemas.microsoft.com/office/drawing/2014/main" id="{4D8D2BE1-8927-4F2B-8D5E-F1AEB5E00EC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96651" y="2415539"/>
            <a:ext cx="3424456" cy="2774853"/>
          </a:xfrm>
          <a:prstGeom prst="rect">
            <a:avLst/>
          </a:prstGeom>
          <a:noFill/>
          <a:ln>
            <a:noFill/>
          </a:ln>
        </p:spPr>
      </p:pic>
    </p:spTree>
    <p:extLst>
      <p:ext uri="{BB962C8B-B14F-4D97-AF65-F5344CB8AC3E}">
        <p14:creationId xmlns:p14="http://schemas.microsoft.com/office/powerpoint/2010/main" val="3292189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A41B-6101-40A6-B6E5-0942C63379FD}"/>
              </a:ext>
            </a:extLst>
          </p:cNvPr>
          <p:cNvSpPr>
            <a:spLocks noGrp="1"/>
          </p:cNvSpPr>
          <p:nvPr>
            <p:ph type="title"/>
          </p:nvPr>
        </p:nvSpPr>
        <p:spPr>
          <a:xfrm>
            <a:off x="913774" y="609600"/>
            <a:ext cx="9890213" cy="1022252"/>
          </a:xfrm>
        </p:spPr>
        <p:txBody>
          <a:bodyPr/>
          <a:lstStyle/>
          <a:p>
            <a:r>
              <a:rPr lang="en-US" b="1" u="sng" dirty="0"/>
              <a:t>EFFECTS OF VIDEO GAMES ON HEALTH</a:t>
            </a:r>
            <a:br>
              <a:rPr lang="en-US" b="1" u="sng" dirty="0"/>
            </a:br>
            <a:endParaRPr lang="en-US" dirty="0"/>
          </a:p>
        </p:txBody>
      </p:sp>
      <p:sp>
        <p:nvSpPr>
          <p:cNvPr id="4" name="Text Placeholder 3">
            <a:extLst>
              <a:ext uri="{FF2B5EF4-FFF2-40B4-BE49-F238E27FC236}">
                <a16:creationId xmlns:a16="http://schemas.microsoft.com/office/drawing/2014/main" id="{C4F34CA7-9210-4B31-A5F2-673ED145AAB7}"/>
              </a:ext>
            </a:extLst>
          </p:cNvPr>
          <p:cNvSpPr>
            <a:spLocks noGrp="1"/>
          </p:cNvSpPr>
          <p:nvPr>
            <p:ph type="body" sz="half" idx="2"/>
          </p:nvPr>
        </p:nvSpPr>
        <p:spPr>
          <a:xfrm>
            <a:off x="913774" y="2025748"/>
            <a:ext cx="10364452" cy="3765452"/>
          </a:xfrm>
        </p:spPr>
        <p:txBody>
          <a:bodyPr/>
          <a:lstStyle/>
          <a:p>
            <a:pPr marL="285750" indent="-285750" algn="l">
              <a:buFont typeface="Arial" panose="020B0604020202020204" pitchFamily="34" charset="0"/>
              <a:buChar char="•"/>
            </a:pPr>
            <a:r>
              <a:rPr lang="en-US" sz="2000" b="1" dirty="0"/>
              <a:t>Video game effect on heath and body.</a:t>
            </a:r>
          </a:p>
          <a:p>
            <a:pPr marL="285750" indent="-285750" algn="l">
              <a:buFont typeface="Wingdings" panose="05000000000000000000" pitchFamily="2" charset="2"/>
              <a:buChar char="Ø"/>
            </a:pPr>
            <a:r>
              <a:rPr lang="en-US" sz="2000" b="1" dirty="0"/>
              <a:t>Effect on thinking  </a:t>
            </a:r>
          </a:p>
          <a:p>
            <a:pPr marL="285750" indent="-285750" algn="l">
              <a:buFont typeface="Wingdings" panose="05000000000000000000" pitchFamily="2" charset="2"/>
              <a:buChar char="Ø"/>
            </a:pPr>
            <a:r>
              <a:rPr lang="en-US" sz="2000" b="1" dirty="0"/>
              <a:t>Effect on eyes.</a:t>
            </a:r>
          </a:p>
          <a:p>
            <a:pPr marL="285750" indent="-285750" algn="l">
              <a:buFont typeface="Wingdings" panose="05000000000000000000" pitchFamily="2" charset="2"/>
              <a:buChar char="Ø"/>
            </a:pPr>
            <a:r>
              <a:rPr lang="en-US" sz="2000" b="1" dirty="0"/>
              <a:t>Effect on brain.(headaches)</a:t>
            </a:r>
          </a:p>
          <a:p>
            <a:pPr marL="285750" indent="-285750" algn="l">
              <a:buFont typeface="Wingdings" panose="05000000000000000000" pitchFamily="2" charset="2"/>
              <a:buChar char="Ø"/>
            </a:pPr>
            <a:r>
              <a:rPr lang="en-US" sz="2000" b="1" dirty="0"/>
              <a:t>Physical weakness</a:t>
            </a:r>
          </a:p>
          <a:p>
            <a:pPr marL="285750" indent="-285750" algn="l">
              <a:buFont typeface="Wingdings" panose="05000000000000000000" pitchFamily="2" charset="2"/>
              <a:buChar char="Ø"/>
            </a:pPr>
            <a:endParaRPr lang="en-US" b="1" dirty="0"/>
          </a:p>
        </p:txBody>
      </p:sp>
      <p:pic>
        <p:nvPicPr>
          <p:cNvPr id="5" name="Picture 4">
            <a:extLst>
              <a:ext uri="{FF2B5EF4-FFF2-40B4-BE49-F238E27FC236}">
                <a16:creationId xmlns:a16="http://schemas.microsoft.com/office/drawing/2014/main" id="{3767D266-C362-4575-B0CD-809F83B0E1B8}"/>
              </a:ext>
            </a:extLst>
          </p:cNvPr>
          <p:cNvPicPr>
            <a:picLocks noChangeAspect="1"/>
          </p:cNvPicPr>
          <p:nvPr/>
        </p:nvPicPr>
        <p:blipFill>
          <a:blip r:embed="rId2"/>
          <a:stretch>
            <a:fillRect/>
          </a:stretch>
        </p:blipFill>
        <p:spPr>
          <a:xfrm>
            <a:off x="6748908" y="2205035"/>
            <a:ext cx="3809524" cy="2447929"/>
          </a:xfrm>
          <a:prstGeom prst="rect">
            <a:avLst/>
          </a:prstGeom>
        </p:spPr>
      </p:pic>
    </p:spTree>
    <p:extLst>
      <p:ext uri="{BB962C8B-B14F-4D97-AF65-F5344CB8AC3E}">
        <p14:creationId xmlns:p14="http://schemas.microsoft.com/office/powerpoint/2010/main" val="1926037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EDAD-30D2-4712-B514-2B7CF753DBAB}"/>
              </a:ext>
            </a:extLst>
          </p:cNvPr>
          <p:cNvSpPr>
            <a:spLocks noGrp="1"/>
          </p:cNvSpPr>
          <p:nvPr>
            <p:ph type="title"/>
          </p:nvPr>
        </p:nvSpPr>
        <p:spPr>
          <a:xfrm>
            <a:off x="913775" y="609600"/>
            <a:ext cx="9966260" cy="914400"/>
          </a:xfrm>
        </p:spPr>
        <p:txBody>
          <a:bodyPr>
            <a:normAutofit fontScale="90000"/>
          </a:bodyPr>
          <a:lstStyle/>
          <a:p>
            <a:r>
              <a:rPr lang="en-US" b="1" u="sng" dirty="0"/>
              <a:t>Violent Video Games</a:t>
            </a:r>
            <a:br>
              <a:rPr lang="en-US" b="1" u="sng" dirty="0"/>
            </a:br>
            <a:endParaRPr lang="en-US" b="1" dirty="0"/>
          </a:p>
        </p:txBody>
      </p:sp>
      <p:sp>
        <p:nvSpPr>
          <p:cNvPr id="4" name="Text Placeholder 3">
            <a:extLst>
              <a:ext uri="{FF2B5EF4-FFF2-40B4-BE49-F238E27FC236}">
                <a16:creationId xmlns:a16="http://schemas.microsoft.com/office/drawing/2014/main" id="{D8121D7F-F71B-41A3-ABB8-35E661A0FDBF}"/>
              </a:ext>
            </a:extLst>
          </p:cNvPr>
          <p:cNvSpPr>
            <a:spLocks noGrp="1"/>
          </p:cNvSpPr>
          <p:nvPr>
            <p:ph type="body" sz="half" idx="2"/>
          </p:nvPr>
        </p:nvSpPr>
        <p:spPr>
          <a:xfrm>
            <a:off x="886438" y="1749286"/>
            <a:ext cx="9993597" cy="4373217"/>
          </a:xfrm>
        </p:spPr>
        <p:txBody>
          <a:bodyPr/>
          <a:lstStyle/>
          <a:p>
            <a:pPr marL="285750" indent="-285750" algn="l">
              <a:buFont typeface="Arial" panose="020B0604020202020204" pitchFamily="34" charset="0"/>
              <a:buChar char="•"/>
            </a:pPr>
            <a:r>
              <a:rPr lang="en-US" sz="2000" b="1" dirty="0"/>
              <a:t>Negative effect of violent video Games.</a:t>
            </a:r>
          </a:p>
          <a:p>
            <a:pPr marL="285750" indent="-285750" algn="l">
              <a:buFont typeface="Wingdings" panose="05000000000000000000" pitchFamily="2" charset="2"/>
              <a:buChar char="Ø"/>
            </a:pPr>
            <a:r>
              <a:rPr lang="en-US" sz="2000" b="1" dirty="0"/>
              <a:t>Banded video games are not for children </a:t>
            </a:r>
          </a:p>
          <a:p>
            <a:pPr algn="l"/>
            <a:r>
              <a:rPr lang="en-US" sz="2000" b="1" dirty="0"/>
              <a:t>    it developed the mind to a wrong way.</a:t>
            </a:r>
          </a:p>
          <a:p>
            <a:pPr marL="285750" indent="-285750" algn="l">
              <a:buFont typeface="Wingdings" panose="05000000000000000000" pitchFamily="2" charset="2"/>
              <a:buChar char="Ø"/>
            </a:pPr>
            <a:r>
              <a:rPr lang="en-US" sz="2000" b="1" dirty="0"/>
              <a:t>Unwanted material and bloodiness seen </a:t>
            </a:r>
          </a:p>
          <a:p>
            <a:pPr algn="l"/>
            <a:r>
              <a:rPr lang="en-US" sz="2000" b="1" dirty="0"/>
              <a:t>    by child.(blood scene etc.)</a:t>
            </a:r>
          </a:p>
          <a:p>
            <a:pPr marL="342900" indent="-342900" algn="l">
              <a:buFont typeface="Wingdings" panose="05000000000000000000" pitchFamily="2" charset="2"/>
              <a:buChar char="Ø"/>
            </a:pPr>
            <a:r>
              <a:rPr lang="en-US" sz="2000" b="1" dirty="0"/>
              <a:t>Criminal thinking</a:t>
            </a:r>
          </a:p>
          <a:p>
            <a:pPr marL="342900" indent="-342900" algn="l">
              <a:buFont typeface="Wingdings" panose="05000000000000000000" pitchFamily="2" charset="2"/>
              <a:buChar char="Ø"/>
            </a:pPr>
            <a:r>
              <a:rPr lang="en-US" sz="2000" b="1" dirty="0"/>
              <a:t>Attempt subside. (blue whale game)</a:t>
            </a:r>
          </a:p>
          <a:p>
            <a:pPr algn="l"/>
            <a:endParaRPr lang="en-US" dirty="0"/>
          </a:p>
        </p:txBody>
      </p:sp>
      <p:pic>
        <p:nvPicPr>
          <p:cNvPr id="6" name="Picture 5">
            <a:extLst>
              <a:ext uri="{FF2B5EF4-FFF2-40B4-BE49-F238E27FC236}">
                <a16:creationId xmlns:a16="http://schemas.microsoft.com/office/drawing/2014/main" id="{6244098C-9005-4D95-8E6C-253B0195FE63}"/>
              </a:ext>
            </a:extLst>
          </p:cNvPr>
          <p:cNvPicPr>
            <a:picLocks noChangeAspect="1"/>
          </p:cNvPicPr>
          <p:nvPr/>
        </p:nvPicPr>
        <p:blipFill>
          <a:blip r:embed="rId2"/>
          <a:stretch>
            <a:fillRect/>
          </a:stretch>
        </p:blipFill>
        <p:spPr>
          <a:xfrm>
            <a:off x="7605919" y="2133600"/>
            <a:ext cx="2810290" cy="3180522"/>
          </a:xfrm>
          <a:prstGeom prst="rect">
            <a:avLst/>
          </a:prstGeom>
        </p:spPr>
      </p:pic>
    </p:spTree>
    <p:extLst>
      <p:ext uri="{BB962C8B-B14F-4D97-AF65-F5344CB8AC3E}">
        <p14:creationId xmlns:p14="http://schemas.microsoft.com/office/powerpoint/2010/main" val="277314207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128</TotalTime>
  <Words>451</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Tw Cen MT</vt:lpstr>
      <vt:lpstr>Wingdings</vt:lpstr>
      <vt:lpstr>Droplet</vt:lpstr>
      <vt:lpstr>Presentation  On Negative Effect of video games</vt:lpstr>
      <vt:lpstr>PowerPoint Presentation</vt:lpstr>
      <vt:lpstr>Introduction</vt:lpstr>
      <vt:lpstr>                  Graphical representation  Type of game people like  </vt:lpstr>
      <vt:lpstr>The Effects of Video Game Play On Academic Performance</vt:lpstr>
      <vt:lpstr>Online game (spend money and time) </vt:lpstr>
      <vt:lpstr>Video Game addiction Effect  </vt:lpstr>
      <vt:lpstr>EFFECTS OF VIDEO GAMES ON HEALTH </vt:lpstr>
      <vt:lpstr>Violent Video Games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Negative Effect of video games</dc:title>
  <dc:creator>hk styles</dc:creator>
  <cp:lastModifiedBy>hk styles</cp:lastModifiedBy>
  <cp:revision>14</cp:revision>
  <dcterms:created xsi:type="dcterms:W3CDTF">2019-11-11T07:06:55Z</dcterms:created>
  <dcterms:modified xsi:type="dcterms:W3CDTF">2019-11-11T18:40:08Z</dcterms:modified>
</cp:coreProperties>
</file>