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9" r:id="rId13"/>
    <p:sldId id="308" r:id="rId14"/>
    <p:sldId id="310" r:id="rId15"/>
    <p:sldId id="311" r:id="rId16"/>
    <p:sldId id="312"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117" autoAdjust="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9/29/2022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9/29/2022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9/29/2022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9/29/2022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9/29/2022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9/29/2022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9/29/2022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xmlns=""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394385"/>
            <a:ext cx="12191980" cy="6858000"/>
          </a:xfrm>
          <a:prstGeom prst="rect">
            <a:avLst/>
          </a:prstGeom>
        </p:spPr>
      </p:pic>
      <p:sp>
        <p:nvSpPr>
          <p:cNvPr id="35" name="Rectangle 34">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7909334" y="1475234"/>
            <a:ext cx="3635926" cy="1718537"/>
          </a:xfrm>
        </p:spPr>
        <p:txBody>
          <a:bodyPr anchor="b">
            <a:normAutofit fontScale="90000"/>
          </a:bodyPr>
          <a:lstStyle/>
          <a:p>
            <a:r>
              <a:rPr lang="en-US" sz="4400" dirty="0">
                <a:solidFill>
                  <a:schemeClr val="tx1"/>
                </a:solidFill>
              </a:rPr>
              <a:t>Ironhacker:</a:t>
            </a:r>
            <a:br>
              <a:rPr lang="en-US" sz="4400" dirty="0">
                <a:solidFill>
                  <a:schemeClr val="tx1"/>
                </a:solidFill>
              </a:rPr>
            </a:br>
            <a:r>
              <a:rPr lang="en-US" sz="4400" dirty="0">
                <a:solidFill>
                  <a:schemeClr val="tx1"/>
                </a:solidFill>
              </a:rPr>
              <a:t>Nikolaos Karras</a:t>
            </a: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8079410" y="4702506"/>
            <a:ext cx="3205640" cy="774186"/>
          </a:xfrm>
        </p:spPr>
        <p:txBody>
          <a:bodyPr anchor="t">
            <a:normAutofit fontScale="77500" lnSpcReduction="20000"/>
          </a:bodyPr>
          <a:lstStyle/>
          <a:p>
            <a:pPr>
              <a:lnSpc>
                <a:spcPct val="100000"/>
              </a:lnSpc>
            </a:pPr>
            <a:r>
              <a:rPr lang="en-US" sz="1600" dirty="0"/>
              <a:t>Teacher: Felipe Rocha</a:t>
            </a:r>
          </a:p>
          <a:p>
            <a:pPr>
              <a:lnSpc>
                <a:spcPct val="100000"/>
              </a:lnSpc>
            </a:pPr>
            <a:r>
              <a:rPr lang="en-US" sz="1600" dirty="0"/>
              <a:t>Teacher Assistant: Cristian Castro </a:t>
            </a:r>
            <a:r>
              <a:rPr lang="en-US" sz="1600" dirty="0" err="1"/>
              <a:t>Blua</a:t>
            </a:r>
            <a:endParaRPr lang="en-US" sz="1600" dirty="0"/>
          </a:p>
        </p:txBody>
      </p:sp>
      <p:cxnSp>
        <p:nvCxnSpPr>
          <p:cNvPr id="37" name="Straight Connector 36">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EDC90921-9082-491B-940E-827D679F3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xmlns="" id="{64BA15E4-5A67-FDF4-1016-63860FCFF37B}"/>
              </a:ext>
            </a:extLst>
          </p:cNvPr>
          <p:cNvSpPr txBox="1">
            <a:spLocks/>
          </p:cNvSpPr>
          <p:nvPr/>
        </p:nvSpPr>
        <p:spPr>
          <a:xfrm>
            <a:off x="1479191" y="685934"/>
            <a:ext cx="5464948" cy="14776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400" dirty="0">
                <a:solidFill>
                  <a:schemeClr val="tx1"/>
                </a:solidFill>
              </a:rPr>
              <a:t>Final project - Cars Dataset </a:t>
            </a:r>
          </a:p>
        </p:txBody>
      </p:sp>
      <p:pic>
        <p:nvPicPr>
          <p:cNvPr id="6" name="Picture 5">
            <a:extLst>
              <a:ext uri="{FF2B5EF4-FFF2-40B4-BE49-F238E27FC236}">
                <a16:creationId xmlns:a16="http://schemas.microsoft.com/office/drawing/2014/main" xmlns="" id="{38F73653-AA7A-C158-BF1A-DA2822953005}"/>
              </a:ext>
            </a:extLst>
          </p:cNvPr>
          <p:cNvPicPr>
            <a:picLocks noChangeAspect="1"/>
          </p:cNvPicPr>
          <p:nvPr/>
        </p:nvPicPr>
        <p:blipFill>
          <a:blip r:embed="rId4"/>
          <a:stretch>
            <a:fillRect/>
          </a:stretch>
        </p:blipFill>
        <p:spPr>
          <a:xfrm>
            <a:off x="9072963" y="3131930"/>
            <a:ext cx="1308668" cy="1376589"/>
          </a:xfrm>
          <a:prstGeom prst="rect">
            <a:avLst/>
          </a:prstGeom>
        </p:spPr>
      </p:pic>
      <p:pic>
        <p:nvPicPr>
          <p:cNvPr id="7" name="Picture 6">
            <a:extLst>
              <a:ext uri="{FF2B5EF4-FFF2-40B4-BE49-F238E27FC236}">
                <a16:creationId xmlns:a16="http://schemas.microsoft.com/office/drawing/2014/main" xmlns="" id="{33AB5035-9AE3-EE8D-50E3-F0E497006B62}"/>
              </a:ext>
            </a:extLst>
          </p:cNvPr>
          <p:cNvPicPr>
            <a:picLocks noChangeAspect="1"/>
          </p:cNvPicPr>
          <p:nvPr/>
        </p:nvPicPr>
        <p:blipFill>
          <a:blip r:embed="rId5"/>
          <a:stretch>
            <a:fillRect/>
          </a:stretch>
        </p:blipFill>
        <p:spPr>
          <a:xfrm>
            <a:off x="3273" y="4831942"/>
            <a:ext cx="2615428" cy="1569257"/>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Model Validation - 𝑅² score</a:t>
            </a:r>
            <a:r>
              <a:rPr lang="en-US" dirty="0"/>
              <a:t/>
            </a:r>
            <a:br>
              <a:rPr lang="en-US" dirty="0"/>
            </a:b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0946082"/>
              </p:ext>
            </p:extLst>
          </p:nvPr>
        </p:nvGraphicFramePr>
        <p:xfrm>
          <a:off x="47223" y="1943422"/>
          <a:ext cx="12144777" cy="2613802"/>
        </p:xfrm>
        <a:graphic>
          <a:graphicData uri="http://schemas.openxmlformats.org/drawingml/2006/table">
            <a:tbl>
              <a:tblPr firstRow="1" bandRow="1">
                <a:tableStyleId>{073A0DAA-6AF3-43AB-8588-CEC1D06C72B9}</a:tableStyleId>
              </a:tblPr>
              <a:tblGrid>
                <a:gridCol w="1184856"/>
                <a:gridCol w="991674"/>
                <a:gridCol w="2021983"/>
                <a:gridCol w="1828800"/>
                <a:gridCol w="1854557"/>
                <a:gridCol w="2047741"/>
                <a:gridCol w="2215166"/>
              </a:tblGrid>
              <a:tr h="483941">
                <a:tc gridSpan="7">
                  <a:txBody>
                    <a:bodyPr/>
                    <a:lstStyle/>
                    <a:p>
                      <a:pPr algn="ctr"/>
                      <a:r>
                        <a:rPr lang="en-US" sz="1600" dirty="0" smtClean="0"/>
                        <a:t>Model Validation - 𝑅² score</a:t>
                      </a:r>
                      <a:endParaRPr lang="en-US" sz="1600"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483941">
                <a:tc gridSpan="2">
                  <a:txBody>
                    <a:bodyPr/>
                    <a:lstStyle/>
                    <a:p>
                      <a:pPr algn="ctr"/>
                      <a:r>
                        <a:rPr lang="en-US" sz="1600" b="1" dirty="0" smtClean="0"/>
                        <a:t>Initial dataset</a:t>
                      </a:r>
                    </a:p>
                    <a:p>
                      <a:pPr algn="ctr"/>
                      <a:r>
                        <a:rPr lang="en-US" sz="1600" b="1" dirty="0" smtClean="0"/>
                        <a:t>(with outliers)</a:t>
                      </a:r>
                      <a:endParaRPr lang="en-US" sz="1600" b="1" dirty="0"/>
                    </a:p>
                  </a:txBody>
                  <a:tcPr/>
                </a:tc>
                <a:tc hMerge="1">
                  <a:txBody>
                    <a:bodyPr/>
                    <a:lstStyle/>
                    <a:p>
                      <a:endParaRPr lang="en-US"/>
                    </a:p>
                  </a:txBody>
                  <a:tcPr/>
                </a:tc>
                <a:tc gridSpan="5">
                  <a:txBody>
                    <a:bodyPr/>
                    <a:lstStyle/>
                    <a:p>
                      <a:pPr algn="ctr"/>
                      <a:r>
                        <a:rPr lang="en-US" sz="1600" b="1" dirty="0" smtClean="0"/>
                        <a:t>processed dataset</a:t>
                      </a:r>
                      <a:r>
                        <a:rPr lang="en-US" sz="1600" b="1" baseline="0" dirty="0" smtClean="0"/>
                        <a:t> </a:t>
                      </a:r>
                      <a:r>
                        <a:rPr lang="en-US" sz="1600" b="1" dirty="0" smtClean="0"/>
                        <a:t> (without outliers</a:t>
                      </a:r>
                      <a:r>
                        <a:rPr lang="en-US" sz="1600" b="1" baseline="0" dirty="0" smtClean="0"/>
                        <a:t> and bucketed)</a:t>
                      </a:r>
                      <a:endParaRPr lang="en-US" sz="1600" b="1"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83941">
                <a:tc>
                  <a:txBody>
                    <a:bodyPr/>
                    <a:lstStyle/>
                    <a:p>
                      <a:pPr algn="ctr"/>
                      <a:r>
                        <a:rPr lang="en-US" sz="1600" dirty="0" smtClean="0"/>
                        <a:t>Linear Regression</a:t>
                      </a:r>
                      <a:endParaRPr lang="en-US" sz="1600" dirty="0"/>
                    </a:p>
                  </a:txBody>
                  <a:tcPr/>
                </a:tc>
                <a:tc>
                  <a:txBody>
                    <a:bodyPr/>
                    <a:lstStyle/>
                    <a:p>
                      <a:pPr algn="ctr"/>
                      <a:r>
                        <a:rPr lang="en-US" sz="1600" dirty="0" smtClean="0"/>
                        <a:t>Random Forest</a:t>
                      </a:r>
                      <a:endParaRPr lang="en-US" sz="1600" dirty="0"/>
                    </a:p>
                  </a:txBody>
                  <a:tcPr/>
                </a:tc>
                <a:tc>
                  <a:txBody>
                    <a:bodyPr/>
                    <a:lstStyle/>
                    <a:p>
                      <a:pPr algn="ctr"/>
                      <a:r>
                        <a:rPr lang="en-US" sz="1600" dirty="0" smtClean="0"/>
                        <a:t>Min-Max scaling Linear Regression</a:t>
                      </a:r>
                    </a:p>
                    <a:p>
                      <a:pPr algn="ctr"/>
                      <a:endParaRPr lang="en-US" sz="1600" dirty="0"/>
                    </a:p>
                  </a:txBody>
                  <a:tcPr/>
                </a:tc>
                <a:tc>
                  <a:txBody>
                    <a:bodyPr/>
                    <a:lstStyle/>
                    <a:p>
                      <a:pPr algn="ctr"/>
                      <a:r>
                        <a:rPr lang="en-US" sz="1600" dirty="0" smtClean="0"/>
                        <a:t>Standar scaling</a:t>
                      </a:r>
                    </a:p>
                    <a:p>
                      <a:pPr algn="ctr"/>
                      <a:r>
                        <a:rPr lang="en-US" sz="1600" dirty="0" smtClean="0"/>
                        <a:t>Linear Regression</a:t>
                      </a:r>
                    </a:p>
                    <a:p>
                      <a:pPr algn="ctr"/>
                      <a:endParaRPr lang="en-US" sz="1600" dirty="0"/>
                    </a:p>
                  </a:txBody>
                  <a:tcPr/>
                </a:tc>
                <a:tc>
                  <a:txBody>
                    <a:bodyPr/>
                    <a:lstStyle/>
                    <a:p>
                      <a:pPr algn="ctr"/>
                      <a:r>
                        <a:rPr lang="en-US" sz="1600" dirty="0" smtClean="0"/>
                        <a:t>Normalization</a:t>
                      </a:r>
                    </a:p>
                    <a:p>
                      <a:pPr algn="ctr"/>
                      <a:r>
                        <a:rPr lang="en-US" sz="1600" dirty="0" smtClean="0"/>
                        <a:t>Linear Regression</a:t>
                      </a:r>
                    </a:p>
                    <a:p>
                      <a:pPr algn="ctr"/>
                      <a:endParaRPr lang="en-US" sz="1600" dirty="0"/>
                    </a:p>
                  </a:txBody>
                  <a:tcPr/>
                </a:tc>
                <a:tc>
                  <a:txBody>
                    <a:bodyPr/>
                    <a:lstStyle/>
                    <a:p>
                      <a:pPr algn="ctr"/>
                      <a:r>
                        <a:rPr lang="en-US" sz="1600" dirty="0" smtClean="0"/>
                        <a:t>K Nearest</a:t>
                      </a:r>
                    </a:p>
                    <a:p>
                      <a:pPr algn="ctr"/>
                      <a:r>
                        <a:rPr lang="en-US" sz="1600" dirty="0" smtClean="0"/>
                        <a:t>Neighbors</a:t>
                      </a:r>
                      <a:r>
                        <a:rPr lang="en-US" sz="1600" baseline="0" dirty="0" smtClean="0"/>
                        <a:t> </a:t>
                      </a:r>
                    </a:p>
                    <a:p>
                      <a:pPr algn="ctr"/>
                      <a:r>
                        <a:rPr lang="en-US" sz="1600" baseline="0" dirty="0" smtClean="0"/>
                        <a:t>(k=3)</a:t>
                      </a:r>
                    </a:p>
                  </a:txBody>
                  <a:tcPr/>
                </a:tc>
                <a:tc>
                  <a:txBody>
                    <a:bodyPr/>
                    <a:lstStyle/>
                    <a:p>
                      <a:pPr algn="ctr"/>
                      <a:r>
                        <a:rPr lang="en-US" sz="1600" dirty="0" smtClean="0"/>
                        <a:t>Random Forest –</a:t>
                      </a:r>
                    </a:p>
                    <a:p>
                      <a:pPr algn="ctr"/>
                      <a:r>
                        <a:rPr lang="en-US" sz="1600" dirty="0" smtClean="0"/>
                        <a:t>Scaled by </a:t>
                      </a:r>
                      <a:r>
                        <a:rPr lang="en-US" sz="1600" dirty="0" err="1" smtClean="0"/>
                        <a:t>MinMax</a:t>
                      </a:r>
                      <a:r>
                        <a:rPr lang="en-US" sz="1600" baseline="0" dirty="0" smtClean="0"/>
                        <a:t> </a:t>
                      </a:r>
                      <a:r>
                        <a:rPr lang="en-US" sz="1600" baseline="0" dirty="0" err="1" smtClean="0"/>
                        <a:t>Scaler</a:t>
                      </a:r>
                      <a:endParaRPr lang="en-US" sz="1600" dirty="0" smtClean="0"/>
                    </a:p>
                    <a:p>
                      <a:pPr algn="ctr"/>
                      <a:r>
                        <a:rPr lang="en-US" sz="1600" dirty="0" smtClean="0"/>
                        <a:t>(best approach)</a:t>
                      </a:r>
                      <a:endParaRPr lang="en-US" sz="1600" dirty="0"/>
                    </a:p>
                  </a:txBody>
                  <a:tcPr/>
                </a:tc>
              </a:tr>
              <a:tr h="483941">
                <a:tc>
                  <a:txBody>
                    <a:bodyPr/>
                    <a:lstStyle/>
                    <a:p>
                      <a:r>
                        <a:rPr lang="en-US" sz="1600" dirty="0" smtClean="0"/>
                        <a:t>*</a:t>
                      </a:r>
                      <a:endParaRPr lang="en-US" sz="1600" dirty="0"/>
                    </a:p>
                  </a:txBody>
                  <a:tcPr/>
                </a:tc>
                <a:tc>
                  <a:txBody>
                    <a:bodyPr/>
                    <a:lstStyle/>
                    <a:p>
                      <a:r>
                        <a:rPr lang="en-US" sz="1600" dirty="0" smtClean="0"/>
                        <a:t>*</a:t>
                      </a:r>
                      <a:endParaRPr lang="en-US" sz="1600" dirty="0"/>
                    </a:p>
                  </a:txBody>
                  <a:tcPr/>
                </a:tc>
                <a:tc>
                  <a:txBody>
                    <a:bodyPr/>
                    <a:lstStyle/>
                    <a:p>
                      <a:r>
                        <a:rPr lang="en-US" sz="1600" dirty="0" smtClean="0"/>
                        <a:t>0.902</a:t>
                      </a:r>
                      <a:endParaRPr lang="en-US" sz="1600" dirty="0"/>
                    </a:p>
                  </a:txBody>
                  <a:tcPr/>
                </a:tc>
                <a:tc>
                  <a:txBody>
                    <a:bodyPr/>
                    <a:lstStyle/>
                    <a:p>
                      <a:r>
                        <a:rPr lang="en-US" sz="1600" dirty="0" smtClean="0"/>
                        <a:t>0.902</a:t>
                      </a:r>
                      <a:endParaRPr lang="en-US" sz="1600" dirty="0"/>
                    </a:p>
                  </a:txBody>
                  <a:tcPr/>
                </a:tc>
                <a:tc>
                  <a:txBody>
                    <a:bodyPr/>
                    <a:lstStyle/>
                    <a:p>
                      <a:r>
                        <a:rPr lang="en-US" sz="1600" dirty="0" smtClean="0"/>
                        <a:t>0.682</a:t>
                      </a:r>
                      <a:endParaRPr lang="en-US" sz="1600" dirty="0"/>
                    </a:p>
                  </a:txBody>
                  <a:tcPr/>
                </a:tc>
                <a:tc>
                  <a:txBody>
                    <a:bodyPr/>
                    <a:lstStyle/>
                    <a:p>
                      <a:r>
                        <a:rPr lang="en-US" sz="1600" dirty="0" smtClean="0"/>
                        <a:t>0.914</a:t>
                      </a:r>
                      <a:endParaRPr lang="en-US" sz="1600" dirty="0"/>
                    </a:p>
                  </a:txBody>
                  <a:tcPr/>
                </a:tc>
                <a:tc>
                  <a:txBody>
                    <a:bodyPr/>
                    <a:lstStyle/>
                    <a:p>
                      <a:r>
                        <a:rPr lang="en-US" sz="1600" dirty="0" smtClean="0"/>
                        <a:t>0.938 (best score)</a:t>
                      </a:r>
                      <a:endParaRPr lang="en-US" sz="1600" dirty="0"/>
                    </a:p>
                  </a:txBody>
                  <a:tcPr/>
                </a:tc>
              </a:tr>
            </a:tbl>
          </a:graphicData>
        </a:graphic>
      </p:graphicFrame>
      <p:sp>
        <p:nvSpPr>
          <p:cNvPr id="10" name="Rectangle 9"/>
          <p:cNvSpPr/>
          <p:nvPr/>
        </p:nvSpPr>
        <p:spPr>
          <a:xfrm>
            <a:off x="0" y="4765183"/>
            <a:ext cx="11745532" cy="954107"/>
          </a:xfrm>
          <a:prstGeom prst="rect">
            <a:avLst/>
          </a:prstGeom>
        </p:spPr>
        <p:txBody>
          <a:bodyPr wrap="square">
            <a:spAutoFit/>
          </a:bodyPr>
          <a:lstStyle/>
          <a:p>
            <a:r>
              <a:rPr lang="en-US" sz="1400" dirty="0" smtClean="0"/>
              <a:t>* When </a:t>
            </a:r>
            <a:r>
              <a:rPr lang="en-US" sz="1400" dirty="0"/>
              <a:t>we retry the benchmark model, we get different r2 scores in a really big range from really big negative numbers </a:t>
            </a:r>
            <a:r>
              <a:rPr lang="en-US" sz="1400" dirty="0" smtClean="0"/>
              <a:t>that </a:t>
            </a:r>
            <a:r>
              <a:rPr lang="en-US" sz="1400" dirty="0"/>
              <a:t>show us the model is bad, till almost </a:t>
            </a:r>
            <a:r>
              <a:rPr lang="en-US" sz="1400" dirty="0" smtClean="0"/>
              <a:t>0.92 </a:t>
            </a:r>
            <a:r>
              <a:rPr lang="en-US" sz="1400" dirty="0"/>
              <a:t>that show us the model is a nice model which could be </a:t>
            </a:r>
            <a:r>
              <a:rPr lang="en-US" sz="1400" dirty="0" smtClean="0"/>
              <a:t>improved, these </a:t>
            </a:r>
            <a:r>
              <a:rPr lang="en-US" sz="1400" dirty="0"/>
              <a:t>different r2 scores depend on the train and test subsets in test-train splitting and I believe that the </a:t>
            </a:r>
            <a:r>
              <a:rPr lang="en-US" sz="1400" dirty="0" smtClean="0"/>
              <a:t>reason of </a:t>
            </a:r>
            <a:r>
              <a:rPr lang="en-US" sz="1400" dirty="0"/>
              <a:t>the big range (of r2 scores) is the huge </a:t>
            </a:r>
            <a:r>
              <a:rPr lang="en-US" sz="1400" dirty="0" smtClean="0"/>
              <a:t>outliers, </a:t>
            </a:r>
            <a:r>
              <a:rPr lang="en-US" sz="1400" dirty="0"/>
              <a:t>combined with the big amount of columns </a:t>
            </a:r>
            <a:r>
              <a:rPr lang="en-US" sz="1400" dirty="0" smtClean="0"/>
              <a:t>after concatenating </a:t>
            </a:r>
            <a:r>
              <a:rPr lang="en-US" sz="1400" dirty="0"/>
              <a:t>numerical part with dummies.</a:t>
            </a:r>
          </a:p>
        </p:txBody>
      </p:sp>
      <p:pic>
        <p:nvPicPr>
          <p:cNvPr id="11" name="Picture 10"/>
          <p:cNvPicPr>
            <a:picLocks noChangeAspect="1"/>
          </p:cNvPicPr>
          <p:nvPr/>
        </p:nvPicPr>
        <p:blipFill>
          <a:blip r:embed="rId2"/>
          <a:stretch>
            <a:fillRect/>
          </a:stretch>
        </p:blipFill>
        <p:spPr>
          <a:xfrm>
            <a:off x="4107821" y="5558992"/>
            <a:ext cx="3529890" cy="1201016"/>
          </a:xfrm>
          <a:prstGeom prst="rect">
            <a:avLst/>
          </a:prstGeom>
        </p:spPr>
      </p:pic>
    </p:spTree>
    <p:extLst>
      <p:ext uri="{BB962C8B-B14F-4D97-AF65-F5344CB8AC3E}">
        <p14:creationId xmlns:p14="http://schemas.microsoft.com/office/powerpoint/2010/main" val="333434593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36890"/>
          </a:xfrm>
        </p:spPr>
        <p:txBody>
          <a:bodyPr>
            <a:normAutofit/>
          </a:bodyPr>
          <a:lstStyle/>
          <a:p>
            <a:pPr algn="ctr"/>
            <a:r>
              <a:rPr lang="en-US" sz="4000" dirty="0" smtClean="0"/>
              <a:t>Conclusions</a:t>
            </a:r>
            <a:endParaRPr lang="en-US" sz="4000" dirty="0"/>
          </a:p>
        </p:txBody>
      </p:sp>
      <p:sp>
        <p:nvSpPr>
          <p:cNvPr id="3" name="Content Placeholder 2"/>
          <p:cNvSpPr>
            <a:spLocks noGrp="1"/>
          </p:cNvSpPr>
          <p:nvPr>
            <p:ph idx="1"/>
          </p:nvPr>
        </p:nvSpPr>
        <p:spPr>
          <a:xfrm>
            <a:off x="463640" y="2108201"/>
            <a:ext cx="4456704" cy="3760891"/>
          </a:xfrm>
        </p:spPr>
        <p:txBody>
          <a:bodyPr>
            <a:normAutofit/>
          </a:bodyPr>
          <a:lstStyle/>
          <a:p>
            <a:pPr>
              <a:buClr>
                <a:schemeClr val="tx1"/>
              </a:buClr>
              <a:buFont typeface="Arial" panose="020B0604020202020204" pitchFamily="34" charset="0"/>
              <a:buChar char="•"/>
            </a:pPr>
            <a:r>
              <a:rPr lang="en-US" sz="1600" dirty="0" smtClean="0"/>
              <a:t>High score, good and more stable metrics when we fit the linear regression in the processed </a:t>
            </a:r>
            <a:r>
              <a:rPr lang="en-US" sz="1600" dirty="0"/>
              <a:t>dataset  (without outliers and </a:t>
            </a:r>
            <a:r>
              <a:rPr lang="en-US" sz="1600" dirty="0" smtClean="0"/>
              <a:t>bucketed) in combination with scaling</a:t>
            </a:r>
          </a:p>
          <a:p>
            <a:pPr>
              <a:buClr>
                <a:schemeClr val="tx1"/>
              </a:buClr>
              <a:buFont typeface="Arial" panose="020B0604020202020204" pitchFamily="34" charset="0"/>
              <a:buChar char="•"/>
            </a:pPr>
            <a:r>
              <a:rPr lang="en-US" sz="1600" dirty="0" smtClean="0"/>
              <a:t>Best approach: Combination of </a:t>
            </a:r>
            <a:r>
              <a:rPr lang="en-US" sz="1600" dirty="0"/>
              <a:t>Random Forest in the </a:t>
            </a:r>
            <a:r>
              <a:rPr lang="en-US" sz="1600" dirty="0" smtClean="0"/>
              <a:t>processed (</a:t>
            </a:r>
            <a:r>
              <a:rPr lang="en-US" sz="1600" dirty="0"/>
              <a:t>without outliers and bucketed) </a:t>
            </a:r>
            <a:r>
              <a:rPr lang="en-US" sz="1600" dirty="0" smtClean="0"/>
              <a:t>dataset + </a:t>
            </a:r>
            <a:r>
              <a:rPr lang="en-US" sz="1600" dirty="0" err="1" smtClean="0"/>
              <a:t>MinMax</a:t>
            </a:r>
            <a:r>
              <a:rPr lang="en-US" sz="1600" dirty="0" smtClean="0"/>
              <a:t> scaling the numerical part</a:t>
            </a:r>
          </a:p>
          <a:p>
            <a:endParaRPr lang="en-US" dirty="0"/>
          </a:p>
          <a:p>
            <a:endParaRPr lang="en-US" dirty="0"/>
          </a:p>
        </p:txBody>
      </p:sp>
      <p:pic>
        <p:nvPicPr>
          <p:cNvPr id="4" name="Picture 3"/>
          <p:cNvPicPr>
            <a:picLocks noChangeAspect="1"/>
          </p:cNvPicPr>
          <p:nvPr/>
        </p:nvPicPr>
        <p:blipFill>
          <a:blip r:embed="rId2"/>
          <a:stretch>
            <a:fillRect/>
          </a:stretch>
        </p:blipFill>
        <p:spPr>
          <a:xfrm>
            <a:off x="5182281" y="1920380"/>
            <a:ext cx="7009719" cy="439333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493927541"/>
              </p:ext>
            </p:extLst>
          </p:nvPr>
        </p:nvGraphicFramePr>
        <p:xfrm>
          <a:off x="463640" y="4676986"/>
          <a:ext cx="3505200" cy="1341120"/>
        </p:xfrm>
        <a:graphic>
          <a:graphicData uri="http://schemas.openxmlformats.org/drawingml/2006/table">
            <a:tbl>
              <a:tblPr firstRow="1" bandRow="1">
                <a:tableStyleId>{9D7B26C5-4107-4FEC-AEDC-1716B250A1EF}</a:tableStyleId>
              </a:tblPr>
              <a:tblGrid>
                <a:gridCol w="2053830"/>
                <a:gridCol w="1451370"/>
              </a:tblGrid>
              <a:tr h="315807">
                <a:tc>
                  <a:txBody>
                    <a:bodyPr/>
                    <a:lstStyle/>
                    <a:p>
                      <a:pPr algn="ctr"/>
                      <a:r>
                        <a:rPr lang="en-US" sz="1600" b="1" dirty="0" smtClean="0"/>
                        <a:t>R2 score</a:t>
                      </a:r>
                      <a:endParaRPr lang="en-US" sz="1600" b="1" dirty="0"/>
                    </a:p>
                  </a:txBody>
                  <a:tcPr/>
                </a:tc>
                <a:tc>
                  <a:txBody>
                    <a:bodyPr/>
                    <a:lstStyle/>
                    <a:p>
                      <a:pPr algn="ctr"/>
                      <a:r>
                        <a:rPr lang="en-US" sz="1600" b="0" dirty="0" smtClean="0"/>
                        <a:t>0.938</a:t>
                      </a:r>
                      <a:endParaRPr lang="en-US" sz="1600" b="0" dirty="0"/>
                    </a:p>
                  </a:txBody>
                  <a:tcPr/>
                </a:tc>
              </a:tr>
              <a:tr h="315807">
                <a:tc>
                  <a:txBody>
                    <a:bodyPr/>
                    <a:lstStyle/>
                    <a:p>
                      <a:pPr algn="ctr"/>
                      <a:r>
                        <a:rPr lang="en-US" sz="1600" b="1" dirty="0" smtClean="0"/>
                        <a:t>RMSE</a:t>
                      </a:r>
                      <a:endParaRPr lang="en-US" sz="1600" b="1" dirty="0"/>
                    </a:p>
                  </a:txBody>
                  <a:tcPr/>
                </a:tc>
                <a:tc>
                  <a:txBody>
                    <a:bodyPr/>
                    <a:lstStyle/>
                    <a:p>
                      <a:pPr algn="ctr"/>
                      <a:r>
                        <a:rPr lang="en-US" sz="1600" b="0" dirty="0" smtClean="0"/>
                        <a:t>46.208</a:t>
                      </a:r>
                      <a:endParaRPr lang="en-US" sz="1600" b="0" dirty="0"/>
                    </a:p>
                  </a:txBody>
                  <a:tcPr/>
                </a:tc>
              </a:tr>
              <a:tr h="315807">
                <a:tc>
                  <a:txBody>
                    <a:bodyPr/>
                    <a:lstStyle/>
                    <a:p>
                      <a:pPr algn="ctr"/>
                      <a:r>
                        <a:rPr lang="en-US" sz="1600" b="1" dirty="0" smtClean="0"/>
                        <a:t>MAE</a:t>
                      </a:r>
                      <a:endParaRPr lang="en-US" sz="1600" b="1" dirty="0"/>
                    </a:p>
                  </a:txBody>
                  <a:tcPr/>
                </a:tc>
                <a:tc>
                  <a:txBody>
                    <a:bodyPr/>
                    <a:lstStyle/>
                    <a:p>
                      <a:pPr algn="ctr"/>
                      <a:r>
                        <a:rPr lang="en-US" sz="1600" b="0" dirty="0" smtClean="0"/>
                        <a:t>1432.703 </a:t>
                      </a:r>
                      <a:endParaRPr lang="en-US" sz="1600" b="0" dirty="0"/>
                    </a:p>
                  </a:txBody>
                  <a:tcPr/>
                </a:tc>
              </a:tr>
              <a:tr h="315807">
                <a:tc>
                  <a:txBody>
                    <a:bodyPr/>
                    <a:lstStyle/>
                    <a:p>
                      <a:pPr algn="ctr"/>
                      <a:r>
                        <a:rPr lang="en-US" sz="1600" b="1" dirty="0" smtClean="0"/>
                        <a:t>MSE</a:t>
                      </a:r>
                      <a:endParaRPr lang="en-US" sz="1600" b="1" dirty="0"/>
                    </a:p>
                  </a:txBody>
                  <a:tcPr/>
                </a:tc>
                <a:tc>
                  <a:txBody>
                    <a:bodyPr/>
                    <a:lstStyle/>
                    <a:p>
                      <a:pPr algn="ctr"/>
                      <a:r>
                        <a:rPr lang="en-US" sz="1600" b="0" dirty="0" smtClean="0"/>
                        <a:t>2135.204</a:t>
                      </a:r>
                      <a:endParaRPr lang="en-US" sz="1600" b="0" dirty="0"/>
                    </a:p>
                  </a:txBody>
                  <a:tcPr/>
                </a:tc>
              </a:tr>
            </a:tbl>
          </a:graphicData>
        </a:graphic>
      </p:graphicFrame>
    </p:spTree>
    <p:extLst>
      <p:ext uri="{BB962C8B-B14F-4D97-AF65-F5344CB8AC3E}">
        <p14:creationId xmlns:p14="http://schemas.microsoft.com/office/powerpoint/2010/main" val="248219032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8558"/>
          </a:xfrm>
        </p:spPr>
        <p:txBody>
          <a:bodyPr>
            <a:normAutofit/>
          </a:bodyPr>
          <a:lstStyle/>
          <a:p>
            <a:pPr algn="ctr"/>
            <a:r>
              <a:rPr lang="en-US" sz="4000" dirty="0" smtClean="0"/>
              <a:t>Conclusions - insights</a:t>
            </a:r>
            <a:endParaRPr lang="en-US" sz="4000" dirty="0"/>
          </a:p>
        </p:txBody>
      </p:sp>
      <p:sp>
        <p:nvSpPr>
          <p:cNvPr id="3" name="Content Placeholder 2"/>
          <p:cNvSpPr>
            <a:spLocks noGrp="1"/>
          </p:cNvSpPr>
          <p:nvPr>
            <p:ph idx="1"/>
          </p:nvPr>
        </p:nvSpPr>
        <p:spPr>
          <a:xfrm>
            <a:off x="193183" y="2108201"/>
            <a:ext cx="11384924" cy="4215326"/>
          </a:xfrm>
        </p:spPr>
        <p:txBody>
          <a:bodyPr>
            <a:normAutofit fontScale="77500" lnSpcReduction="20000"/>
          </a:bodyPr>
          <a:lstStyle/>
          <a:p>
            <a:r>
              <a:rPr lang="en-US" sz="2100" b="1" dirty="0" smtClean="0"/>
              <a:t>Price</a:t>
            </a:r>
            <a:r>
              <a:rPr lang="en-US" sz="2100" dirty="0" smtClean="0"/>
              <a:t> </a:t>
            </a:r>
            <a:r>
              <a:rPr lang="en-US" sz="2100" b="1" i="1" dirty="0" smtClean="0"/>
              <a:t>vs.</a:t>
            </a:r>
          </a:p>
          <a:p>
            <a:pPr>
              <a:buClr>
                <a:schemeClr val="tx1"/>
              </a:buClr>
              <a:buFont typeface="Arial" panose="020B0604020202020204" pitchFamily="34" charset="0"/>
              <a:buChar char="•"/>
            </a:pPr>
            <a:r>
              <a:rPr lang="en-US" sz="2100" b="1" dirty="0" smtClean="0"/>
              <a:t>Hp: </a:t>
            </a:r>
            <a:r>
              <a:rPr lang="en-US" sz="2100" dirty="0" smtClean="0"/>
              <a:t>The </a:t>
            </a:r>
            <a:r>
              <a:rPr lang="en-US" sz="2100" dirty="0"/>
              <a:t>biggest impact in </a:t>
            </a:r>
            <a:r>
              <a:rPr lang="en-US" sz="2100" dirty="0" smtClean="0"/>
              <a:t>prices (from numerical) </a:t>
            </a:r>
            <a:r>
              <a:rPr lang="en-US" sz="2100" dirty="0"/>
              <a:t>has the column  hp: 0.744893 according to the correlations </a:t>
            </a:r>
            <a:r>
              <a:rPr lang="en-US" sz="2100" dirty="0" smtClean="0"/>
              <a:t>matrix. (Follows a polynomial line - distribution, the score </a:t>
            </a:r>
            <a:r>
              <a:rPr lang="en-US" sz="2100" dirty="0"/>
              <a:t>is 0,61 for k=3). As the </a:t>
            </a:r>
            <a:r>
              <a:rPr lang="en-US" sz="2100" dirty="0" smtClean="0"/>
              <a:t>hp increases</a:t>
            </a:r>
            <a:r>
              <a:rPr lang="en-US" sz="2100" dirty="0"/>
              <a:t>, the price </a:t>
            </a:r>
            <a:r>
              <a:rPr lang="en-US" sz="2100" dirty="0" smtClean="0"/>
              <a:t>increases as well </a:t>
            </a:r>
            <a:r>
              <a:rPr lang="en-US" sz="2100" dirty="0"/>
              <a:t>and vice versa</a:t>
            </a:r>
            <a:endParaRPr lang="en-US" sz="2100" dirty="0" smtClean="0"/>
          </a:p>
          <a:p>
            <a:pPr>
              <a:buClr>
                <a:schemeClr val="tx1"/>
              </a:buClr>
              <a:buFont typeface="Arial" panose="020B0604020202020204" pitchFamily="34" charset="0"/>
              <a:buChar char="•"/>
            </a:pPr>
            <a:r>
              <a:rPr lang="en-US" sz="2100" b="1" dirty="0"/>
              <a:t>Mileage: </a:t>
            </a:r>
            <a:r>
              <a:rPr lang="en-US" sz="2100" dirty="0"/>
              <a:t>The distribution seems to </a:t>
            </a:r>
            <a:r>
              <a:rPr lang="en-US" sz="2100" dirty="0" smtClean="0"/>
              <a:t>be negative </a:t>
            </a:r>
            <a:r>
              <a:rPr lang="en-US" sz="2100" dirty="0"/>
              <a:t>exponential</a:t>
            </a:r>
            <a:r>
              <a:rPr lang="en-US" sz="2100" dirty="0" smtClean="0"/>
              <a:t>. As the mileage increases, the price decreases and vice versa.</a:t>
            </a:r>
          </a:p>
          <a:p>
            <a:pPr>
              <a:buClr>
                <a:schemeClr val="tx1"/>
              </a:buClr>
              <a:buFont typeface="Arial" panose="020B0604020202020204" pitchFamily="34" charset="0"/>
              <a:buChar char="•"/>
            </a:pPr>
            <a:r>
              <a:rPr lang="en-US" sz="2100" b="1" dirty="0" smtClean="0"/>
              <a:t>Fuel type: </a:t>
            </a:r>
            <a:r>
              <a:rPr lang="en-US" sz="2100" dirty="0" smtClean="0"/>
              <a:t>Electric/Diesel </a:t>
            </a:r>
            <a:r>
              <a:rPr lang="en-US" sz="2100" dirty="0"/>
              <a:t>and Hydrogen cars seems to be more expensive than the others and LPG, CNG and ethanol cars are cheaper than the rest. Ethanol (2 cars), Hydrogen (1 car) are not representative samples.</a:t>
            </a:r>
          </a:p>
          <a:p>
            <a:pPr>
              <a:buClr>
                <a:schemeClr val="tx1"/>
              </a:buClr>
              <a:buFont typeface="Arial" panose="020B0604020202020204" pitchFamily="34" charset="0"/>
              <a:buChar char="•"/>
            </a:pPr>
            <a:r>
              <a:rPr lang="en-US" sz="2100" b="1" dirty="0" smtClean="0"/>
              <a:t>Gear type: </a:t>
            </a:r>
            <a:r>
              <a:rPr lang="en-US" sz="2100" dirty="0" smtClean="0"/>
              <a:t>the </a:t>
            </a:r>
            <a:r>
              <a:rPr lang="en-US" sz="2100" dirty="0"/>
              <a:t>automatic cars have almost triple average price from the other categories (manual and semi-automatic)</a:t>
            </a:r>
          </a:p>
          <a:p>
            <a:pPr>
              <a:buClr>
                <a:schemeClr val="tx1"/>
              </a:buClr>
              <a:buFont typeface="Arial" panose="020B0604020202020204" pitchFamily="34" charset="0"/>
              <a:buChar char="•"/>
            </a:pPr>
            <a:r>
              <a:rPr lang="en-US" sz="2100" b="1" dirty="0" smtClean="0"/>
              <a:t>Makes and models: </a:t>
            </a:r>
            <a:r>
              <a:rPr lang="en-US" sz="2100" dirty="0" smtClean="0"/>
              <a:t>makes </a:t>
            </a:r>
            <a:r>
              <a:rPr lang="en-US" sz="2100" dirty="0"/>
              <a:t>and models affect the car prices (brand name, reliability etc.) (</a:t>
            </a:r>
            <a:r>
              <a:rPr lang="en-US" sz="2100" dirty="0" err="1"/>
              <a:t>Maybach</a:t>
            </a:r>
            <a:r>
              <a:rPr lang="en-US" sz="2100" dirty="0"/>
              <a:t> </a:t>
            </a:r>
            <a:r>
              <a:rPr lang="en-US" sz="2100" dirty="0" err="1"/>
              <a:t>avg</a:t>
            </a:r>
            <a:r>
              <a:rPr lang="en-US" sz="2100" dirty="0"/>
              <a:t> price: 608439 </a:t>
            </a:r>
            <a:r>
              <a:rPr lang="en-US" sz="2100" dirty="0" smtClean="0"/>
              <a:t>- Daihatsu </a:t>
            </a:r>
            <a:r>
              <a:rPr lang="en-US" sz="2100" dirty="0" err="1"/>
              <a:t>avg</a:t>
            </a:r>
            <a:r>
              <a:rPr lang="en-US" sz="2100" dirty="0"/>
              <a:t> price: 4927</a:t>
            </a:r>
            <a:r>
              <a:rPr lang="en-US" sz="2100" dirty="0" smtClean="0"/>
              <a:t>)</a:t>
            </a:r>
          </a:p>
          <a:p>
            <a:pPr>
              <a:buClr>
                <a:schemeClr val="tx1"/>
              </a:buClr>
              <a:buFont typeface="Arial" panose="020B0604020202020204" pitchFamily="34" charset="0"/>
              <a:buChar char="•"/>
            </a:pPr>
            <a:r>
              <a:rPr lang="en-US" sz="2100" b="1" dirty="0" smtClean="0"/>
              <a:t>Age: </a:t>
            </a:r>
            <a:r>
              <a:rPr lang="en-US" sz="2100" dirty="0" smtClean="0"/>
              <a:t>new </a:t>
            </a:r>
            <a:r>
              <a:rPr lang="en-US" sz="2100" dirty="0"/>
              <a:t>cars are more expensive than the other categories on average, as we </a:t>
            </a:r>
            <a:r>
              <a:rPr lang="en-US" sz="2100" dirty="0" smtClean="0"/>
              <a:t>expected. </a:t>
            </a:r>
            <a:r>
              <a:rPr lang="en-US" sz="2100" dirty="0"/>
              <a:t>I</a:t>
            </a:r>
            <a:r>
              <a:rPr lang="en-US" sz="2100" dirty="0" smtClean="0"/>
              <a:t>f </a:t>
            </a:r>
            <a:r>
              <a:rPr lang="en-US" sz="2100" dirty="0"/>
              <a:t>we were candidate buyers of a car and we were looking for cheap </a:t>
            </a:r>
            <a:r>
              <a:rPr lang="en-US" sz="2100" dirty="0" smtClean="0"/>
              <a:t>opportunities, then </a:t>
            </a:r>
            <a:r>
              <a:rPr lang="en-US" sz="2100" dirty="0"/>
              <a:t>we should check cars from the year 2016, because the distance between the point of the average price in 2016 </a:t>
            </a:r>
            <a:r>
              <a:rPr lang="en-US" sz="2100" dirty="0" smtClean="0"/>
              <a:t>and </a:t>
            </a:r>
            <a:r>
              <a:rPr lang="en-US" sz="2100" dirty="0"/>
              <a:t>the line is the biggest distance we </a:t>
            </a:r>
            <a:r>
              <a:rPr lang="en-US" sz="2100" dirty="0" smtClean="0"/>
              <a:t>meet under the linear regression.</a:t>
            </a:r>
            <a:endParaRPr lang="en-US" sz="2100" dirty="0"/>
          </a:p>
          <a:p>
            <a:endParaRPr lang="en-US" dirty="0"/>
          </a:p>
        </p:txBody>
      </p:sp>
    </p:spTree>
    <p:extLst>
      <p:ext uri="{BB962C8B-B14F-4D97-AF65-F5344CB8AC3E}">
        <p14:creationId xmlns:p14="http://schemas.microsoft.com/office/powerpoint/2010/main" val="327127575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94" y="-192368"/>
            <a:ext cx="10058400" cy="1450757"/>
          </a:xfrm>
        </p:spPr>
        <p:txBody>
          <a:bodyPr>
            <a:normAutofit/>
          </a:bodyPr>
          <a:lstStyle/>
          <a:p>
            <a:pPr algn="ctr"/>
            <a:r>
              <a:rPr lang="en-US" sz="4000" dirty="0" smtClean="0"/>
              <a:t>Any other future ideas?</a:t>
            </a:r>
            <a:endParaRPr lang="en-US" sz="4000" dirty="0"/>
          </a:p>
        </p:txBody>
      </p:sp>
      <p:sp>
        <p:nvSpPr>
          <p:cNvPr id="3" name="Content Placeholder 2"/>
          <p:cNvSpPr>
            <a:spLocks noGrp="1"/>
          </p:cNvSpPr>
          <p:nvPr>
            <p:ph idx="1"/>
          </p:nvPr>
        </p:nvSpPr>
        <p:spPr/>
        <p:txBody>
          <a:bodyPr/>
          <a:lstStyle/>
          <a:p>
            <a:r>
              <a:rPr lang="en-US" sz="1600" b="1" dirty="0" smtClean="0"/>
              <a:t>Trying:</a:t>
            </a:r>
          </a:p>
          <a:p>
            <a:r>
              <a:rPr lang="en-US" sz="1600" dirty="0" smtClean="0"/>
              <a:t>Scaling </a:t>
            </a:r>
            <a:r>
              <a:rPr lang="en-US" sz="1600" dirty="0"/>
              <a:t>with different methods (for example box cox </a:t>
            </a:r>
            <a:r>
              <a:rPr lang="en-US" sz="1600" dirty="0" smtClean="0"/>
              <a:t>transformation), making log the price</a:t>
            </a:r>
            <a:endParaRPr lang="en-US" sz="1600" dirty="0"/>
          </a:p>
          <a:p>
            <a:r>
              <a:rPr lang="en-US" sz="1600" dirty="0"/>
              <a:t>Using a, b </a:t>
            </a:r>
            <a:r>
              <a:rPr lang="en-US" sz="1600" dirty="0" smtClean="0"/>
              <a:t>tests</a:t>
            </a:r>
          </a:p>
          <a:p>
            <a:r>
              <a:rPr lang="en-US" sz="1600" dirty="0" smtClean="0"/>
              <a:t>Clustering</a:t>
            </a:r>
          </a:p>
          <a:p>
            <a:r>
              <a:rPr lang="en-US" sz="1600" dirty="0" smtClean="0"/>
              <a:t>Web scraping and then ANOVA to compare the means of the two datasets</a:t>
            </a:r>
            <a:endParaRPr lang="en-US" sz="1600" dirty="0"/>
          </a:p>
          <a:p>
            <a:r>
              <a:rPr lang="en-US" sz="1600" dirty="0" smtClean="0"/>
              <a:t>VIF</a:t>
            </a:r>
          </a:p>
          <a:p>
            <a:r>
              <a:rPr lang="en-US" sz="1600" dirty="0" smtClean="0"/>
              <a:t>PCA</a:t>
            </a:r>
          </a:p>
          <a:p>
            <a:r>
              <a:rPr lang="en-US" sz="1600" dirty="0"/>
              <a:t>a Classification Model by bucketing </a:t>
            </a:r>
            <a:r>
              <a:rPr lang="en-US" sz="1600" dirty="0" smtClean="0"/>
              <a:t>prices to check if a car is cheap, moderate or expensive </a:t>
            </a:r>
          </a:p>
          <a:p>
            <a:pPr marL="0" indent="0">
              <a:buNone/>
            </a:pPr>
            <a:endParaRPr lang="en-US" dirty="0"/>
          </a:p>
        </p:txBody>
      </p:sp>
    </p:spTree>
    <p:extLst>
      <p:ext uri="{BB962C8B-B14F-4D97-AF65-F5344CB8AC3E}">
        <p14:creationId xmlns:p14="http://schemas.microsoft.com/office/powerpoint/2010/main" val="14621178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794" y="1551795"/>
            <a:ext cx="10058400" cy="3566160"/>
          </a:xfrm>
        </p:spPr>
        <p:txBody>
          <a:bodyPr>
            <a:noAutofit/>
          </a:bodyPr>
          <a:lstStyle/>
          <a:p>
            <a:pPr algn="ctr"/>
            <a:r>
              <a:rPr lang="en-US" sz="4000" dirty="0" smtClean="0"/>
              <a:t>Thank you</a:t>
            </a:r>
            <a:br>
              <a:rPr lang="en-US" sz="4000" dirty="0" smtClean="0"/>
            </a:br>
            <a:r>
              <a:rPr lang="en-US" sz="4000" dirty="0" smtClean="0"/>
              <a:t>E</a:t>
            </a:r>
            <a:r>
              <a:rPr lang="el-GR" sz="4000" dirty="0" smtClean="0"/>
              <a:t>υχαριστώ</a:t>
            </a:r>
            <a:r>
              <a:rPr lang="en-US" sz="4000" dirty="0"/>
              <a:t/>
            </a:r>
            <a:br>
              <a:rPr lang="en-US" sz="4000" dirty="0"/>
            </a:br>
            <a:r>
              <a:rPr lang="de-DE" sz="4000" dirty="0"/>
              <a:t>G</a:t>
            </a:r>
            <a:r>
              <a:rPr lang="en-US" sz="4000" dirty="0" smtClean="0"/>
              <a:t>racias</a:t>
            </a:r>
            <a:r>
              <a:rPr lang="en-US" sz="4000" dirty="0"/>
              <a:t/>
            </a:r>
            <a:br>
              <a:rPr lang="en-US" sz="4000" dirty="0"/>
            </a:br>
            <a:r>
              <a:rPr lang="en-US" sz="4000" dirty="0"/>
              <a:t>O</a:t>
            </a:r>
            <a:r>
              <a:rPr lang="en-US" sz="4000" dirty="0" smtClean="0"/>
              <a:t>brigado</a:t>
            </a:r>
            <a:r>
              <a:rPr lang="el-GR" sz="4000" dirty="0"/>
              <a:t/>
            </a:r>
            <a:br>
              <a:rPr lang="el-GR" sz="4000" dirty="0"/>
            </a:br>
            <a:r>
              <a:rPr lang="en-US" sz="4000" dirty="0" smtClean="0"/>
              <a:t>Grazie</a:t>
            </a:r>
            <a:br>
              <a:rPr lang="en-US" sz="4000" dirty="0" smtClean="0"/>
            </a:br>
            <a:r>
              <a:rPr lang="en-US" sz="4000" dirty="0" smtClean="0"/>
              <a:t>Danke</a:t>
            </a:r>
            <a:br>
              <a:rPr lang="en-US" sz="4000" dirty="0" smtClean="0"/>
            </a:br>
            <a:r>
              <a:rPr lang="hi-IN" sz="4000" dirty="0" smtClean="0"/>
              <a:t>धन्यवाद</a:t>
            </a:r>
            <a:r>
              <a:rPr lang="en-US" sz="4000" dirty="0" smtClean="0"/>
              <a:t> (dhanyavaad)</a:t>
            </a:r>
            <a:r>
              <a:rPr lang="el-GR" sz="4000" dirty="0" smtClean="0"/>
              <a:t/>
            </a:r>
            <a:br>
              <a:rPr lang="el-GR" sz="4000" dirty="0" smtClean="0"/>
            </a:br>
            <a:r>
              <a:rPr lang="ar-AE" sz="4000" dirty="0"/>
              <a:t>با تشکر</a:t>
            </a:r>
            <a:endParaRPr lang="en-US" sz="4000" dirty="0"/>
          </a:p>
        </p:txBody>
      </p:sp>
    </p:spTree>
    <p:extLst>
      <p:ext uri="{BB962C8B-B14F-4D97-AF65-F5344CB8AC3E}">
        <p14:creationId xmlns:p14="http://schemas.microsoft.com/office/powerpoint/2010/main" val="38129309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29913-119D-4DB3-64C1-383A05316263}"/>
              </a:ext>
            </a:extLst>
          </p:cNvPr>
          <p:cNvSpPr>
            <a:spLocks noGrp="1"/>
          </p:cNvSpPr>
          <p:nvPr>
            <p:ph type="title"/>
          </p:nvPr>
        </p:nvSpPr>
        <p:spPr>
          <a:xfrm>
            <a:off x="1097280" y="286603"/>
            <a:ext cx="10058400" cy="945849"/>
          </a:xfrm>
        </p:spPr>
        <p:txBody>
          <a:bodyPr>
            <a:normAutofit/>
          </a:bodyPr>
          <a:lstStyle/>
          <a:p>
            <a:pPr algn="ctr"/>
            <a:r>
              <a:rPr lang="en-US" sz="4000" dirty="0"/>
              <a:t>Targets of the Final Project</a:t>
            </a:r>
            <a:endParaRPr lang="en-DE" sz="4000" dirty="0"/>
          </a:p>
        </p:txBody>
      </p:sp>
      <p:sp>
        <p:nvSpPr>
          <p:cNvPr id="3" name="Content Placeholder 2">
            <a:extLst>
              <a:ext uri="{FF2B5EF4-FFF2-40B4-BE49-F238E27FC236}">
                <a16:creationId xmlns:a16="http://schemas.microsoft.com/office/drawing/2014/main" xmlns="" id="{2FC2DDCB-A23A-ED53-04D0-EF640EBC9FA6}"/>
              </a:ext>
            </a:extLst>
          </p:cNvPr>
          <p:cNvSpPr>
            <a:spLocks noGrp="1"/>
          </p:cNvSpPr>
          <p:nvPr>
            <p:ph idx="1"/>
          </p:nvPr>
        </p:nvSpPr>
        <p:spPr>
          <a:xfrm>
            <a:off x="742122" y="2108201"/>
            <a:ext cx="10413558" cy="3760891"/>
          </a:xfrm>
        </p:spPr>
        <p:txBody>
          <a:bodyPr>
            <a:normAutofit/>
          </a:bodyPr>
          <a:lstStyle/>
          <a:p>
            <a:pPr>
              <a:buClr>
                <a:schemeClr val="tx1"/>
              </a:buClr>
              <a:buFont typeface="Arial" panose="020B0604020202020204" pitchFamily="34" charset="0"/>
              <a:buChar char="•"/>
            </a:pPr>
            <a:r>
              <a:rPr lang="en-US" sz="1600" dirty="0"/>
              <a:t>Data analysis of </a:t>
            </a:r>
            <a:r>
              <a:rPr lang="en-US" sz="1600" dirty="0" smtClean="0"/>
              <a:t>the cars </a:t>
            </a:r>
            <a:r>
              <a:rPr lang="en-US" sz="1600" dirty="0"/>
              <a:t>dataset</a:t>
            </a:r>
          </a:p>
          <a:p>
            <a:pPr>
              <a:buClr>
                <a:schemeClr val="tx1"/>
              </a:buClr>
              <a:buFont typeface="Arial" panose="020B0604020202020204" pitchFamily="34" charset="0"/>
              <a:buChar char="•"/>
            </a:pPr>
            <a:r>
              <a:rPr lang="en-US" sz="1600" dirty="0"/>
              <a:t>Exploring the data - Exploring the characteristics of cars using Business Intelligence tools</a:t>
            </a:r>
          </a:p>
          <a:p>
            <a:pPr>
              <a:buClr>
                <a:schemeClr val="tx1"/>
              </a:buClr>
              <a:buFont typeface="Arial" panose="020B0604020202020204" pitchFamily="34" charset="0"/>
              <a:buChar char="•"/>
            </a:pPr>
            <a:r>
              <a:rPr lang="en-US" sz="1600" dirty="0"/>
              <a:t>Use statistical methods, python libraries and different coding techniques</a:t>
            </a:r>
          </a:p>
          <a:p>
            <a:pPr>
              <a:buClr>
                <a:schemeClr val="tx1"/>
              </a:buClr>
              <a:buFont typeface="Arial" panose="020B0604020202020204" pitchFamily="34" charset="0"/>
              <a:buChar char="•"/>
            </a:pPr>
            <a:r>
              <a:rPr lang="en-US" sz="1600" dirty="0"/>
              <a:t>Building a machine learning model to predict the prices of cars based on features provided in the dataset</a:t>
            </a:r>
          </a:p>
          <a:p>
            <a:pPr>
              <a:buClr>
                <a:schemeClr val="tx1"/>
              </a:buClr>
              <a:buFont typeface="Arial" panose="020B0604020202020204" pitchFamily="34" charset="0"/>
              <a:buChar char="•"/>
            </a:pPr>
            <a:r>
              <a:rPr lang="en-US" sz="1600" dirty="0"/>
              <a:t>Comparing the accuracies of different models  and finding the model that best fits our data</a:t>
            </a:r>
          </a:p>
          <a:p>
            <a:pPr>
              <a:buClr>
                <a:schemeClr val="tx1"/>
              </a:buClr>
              <a:buFont typeface="Arial" panose="020B0604020202020204" pitchFamily="34" charset="0"/>
              <a:buChar char="•"/>
            </a:pPr>
            <a:r>
              <a:rPr lang="en-US" sz="1600" dirty="0"/>
              <a:t>Understanding insights and trends in the dataset like </a:t>
            </a:r>
            <a:r>
              <a:rPr lang="en-US" sz="1600" dirty="0">
                <a:latin typeface="Times New Roman" panose="02020603050405020304" pitchFamily="18" charset="0"/>
                <a:cs typeface="Times New Roman" panose="02020603050405020304" pitchFamily="18" charset="0"/>
              </a:rPr>
              <a:t>which factors are responsible for higher car prices</a:t>
            </a:r>
          </a:p>
          <a:p>
            <a:pPr>
              <a:buClr>
                <a:schemeClr val="tx1"/>
              </a:buClr>
              <a:buFont typeface="Arial" panose="020B0604020202020204" pitchFamily="34" charset="0"/>
              <a:buChar char="•"/>
            </a:pPr>
            <a:r>
              <a:rPr lang="en-US" sz="1600" dirty="0"/>
              <a:t>Creating fictional scenarios</a:t>
            </a:r>
          </a:p>
          <a:p>
            <a:pPr>
              <a:buClr>
                <a:schemeClr val="tx1"/>
              </a:buClr>
              <a:buFont typeface="Arial" panose="020B0604020202020204" pitchFamily="34" charset="0"/>
              <a:buChar char="•"/>
            </a:pPr>
            <a:r>
              <a:rPr lang="en-US" sz="1600" dirty="0"/>
              <a:t>Visualizing the explored data</a:t>
            </a:r>
          </a:p>
          <a:p>
            <a:endParaRPr lang="en-DE" dirty="0"/>
          </a:p>
        </p:txBody>
      </p:sp>
      <p:pic>
        <p:nvPicPr>
          <p:cNvPr id="5" name="Picture 4"/>
          <p:cNvPicPr>
            <a:picLocks noChangeAspect="1"/>
          </p:cNvPicPr>
          <p:nvPr/>
        </p:nvPicPr>
        <p:blipFill>
          <a:blip r:embed="rId2"/>
          <a:stretch>
            <a:fillRect/>
          </a:stretch>
        </p:blipFill>
        <p:spPr>
          <a:xfrm>
            <a:off x="9635973" y="1949720"/>
            <a:ext cx="1519707" cy="1446354"/>
          </a:xfrm>
          <a:prstGeom prst="rect">
            <a:avLst/>
          </a:prstGeom>
        </p:spPr>
      </p:pic>
    </p:spTree>
    <p:extLst>
      <p:ext uri="{BB962C8B-B14F-4D97-AF65-F5344CB8AC3E}">
        <p14:creationId xmlns:p14="http://schemas.microsoft.com/office/powerpoint/2010/main" val="209083694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D4F10-636D-B26D-5663-81108A77C93E}"/>
              </a:ext>
            </a:extLst>
          </p:cNvPr>
          <p:cNvSpPr>
            <a:spLocks noGrp="1"/>
          </p:cNvSpPr>
          <p:nvPr>
            <p:ph type="title"/>
          </p:nvPr>
        </p:nvSpPr>
        <p:spPr/>
        <p:txBody>
          <a:bodyPr>
            <a:normAutofit/>
          </a:bodyPr>
          <a:lstStyle/>
          <a:p>
            <a:pPr algn="ctr"/>
            <a:r>
              <a:rPr lang="en-US" sz="4000" dirty="0"/>
              <a:t>Data info and EDA (Exploratory Data Analysis)</a:t>
            </a:r>
            <a:endParaRPr lang="en-DE" sz="4000" dirty="0"/>
          </a:p>
        </p:txBody>
      </p:sp>
      <p:sp>
        <p:nvSpPr>
          <p:cNvPr id="3" name="Content Placeholder 2">
            <a:extLst>
              <a:ext uri="{FF2B5EF4-FFF2-40B4-BE49-F238E27FC236}">
                <a16:creationId xmlns:a16="http://schemas.microsoft.com/office/drawing/2014/main" xmlns="" id="{14331D15-65D3-869D-309C-7BC7F651ABE7}"/>
              </a:ext>
            </a:extLst>
          </p:cNvPr>
          <p:cNvSpPr>
            <a:spLocks noGrp="1"/>
          </p:cNvSpPr>
          <p:nvPr>
            <p:ph idx="1"/>
          </p:nvPr>
        </p:nvSpPr>
        <p:spPr>
          <a:xfrm>
            <a:off x="0" y="2108201"/>
            <a:ext cx="11155679" cy="3760891"/>
          </a:xfrm>
        </p:spPr>
        <p:txBody>
          <a:bodyPr>
            <a:normAutofit fontScale="70000" lnSpcReduction="20000"/>
          </a:bodyPr>
          <a:lstStyle/>
          <a:p>
            <a:pPr>
              <a:buClr>
                <a:schemeClr val="tx1"/>
              </a:buClr>
              <a:buFont typeface="Arial" panose="020B0604020202020204" pitchFamily="34" charset="0"/>
              <a:buChar char="•"/>
            </a:pPr>
            <a:r>
              <a:rPr lang="en-US" sz="2000" dirty="0"/>
              <a:t>Dataframe’s shape : (46405, 9)</a:t>
            </a:r>
          </a:p>
          <a:p>
            <a:pPr>
              <a:buClr>
                <a:schemeClr val="tx1"/>
              </a:buClr>
              <a:buFont typeface="Arial" panose="020B0604020202020204" pitchFamily="34" charset="0"/>
              <a:buChar char="•"/>
            </a:pPr>
            <a:r>
              <a:rPr lang="en-US" sz="2000" dirty="0"/>
              <a:t>Standardizing header-column names</a:t>
            </a:r>
          </a:p>
          <a:p>
            <a:pPr>
              <a:buClr>
                <a:schemeClr val="tx1"/>
              </a:buClr>
              <a:buFont typeface="Arial" panose="020B0604020202020204" pitchFamily="34" charset="0"/>
              <a:buChar char="•"/>
            </a:pPr>
            <a:r>
              <a:rPr lang="en-US" sz="2000" dirty="0"/>
              <a:t>creating a new column that has the age of every observation - dropping (or no use) column year</a:t>
            </a:r>
          </a:p>
          <a:p>
            <a:pPr>
              <a:buClr>
                <a:schemeClr val="tx1"/>
              </a:buClr>
              <a:buFont typeface="Arial" panose="020B0604020202020204" pitchFamily="34" charset="0"/>
              <a:buChar char="•"/>
            </a:pPr>
            <a:r>
              <a:rPr lang="en-US" sz="2000" dirty="0"/>
              <a:t>checking and dealing with NaN values: column model (143), column gearbox (182), column hp (29).</a:t>
            </a:r>
          </a:p>
          <a:p>
            <a:pPr lvl="1">
              <a:buClr>
                <a:schemeClr val="tx1"/>
              </a:buClr>
              <a:buFont typeface="Courier New" panose="02070309020205020404" pitchFamily="49" charset="0"/>
              <a:buChar char="o"/>
            </a:pPr>
            <a:r>
              <a:rPr lang="en-US" sz="2000" dirty="0"/>
              <a:t>column gearbox: replacing NaN values with a new category ‘unknown’</a:t>
            </a:r>
          </a:p>
          <a:p>
            <a:pPr lvl="1">
              <a:buClr>
                <a:schemeClr val="tx1"/>
              </a:buClr>
              <a:buFont typeface="Courier New" panose="02070309020205020404" pitchFamily="49" charset="0"/>
              <a:buChar char="o"/>
            </a:pPr>
            <a:r>
              <a:rPr lang="en-US" sz="2000" dirty="0"/>
              <a:t>columns model and hp: dropping the rows with NaN values</a:t>
            </a:r>
          </a:p>
          <a:p>
            <a:pPr marL="91440" marR="0" lvl="0" indent="-91440" algn="l" defTabSz="914400" rtl="0" eaLnBrk="1" fontAlgn="auto" latinLnBrk="0" hangingPunct="1">
              <a:lnSpc>
                <a:spcPct val="110000"/>
              </a:lnSpc>
              <a:spcBef>
                <a:spcPts val="1200"/>
              </a:spcBef>
              <a:spcAft>
                <a:spcPts val="200"/>
              </a:spcAft>
              <a:buClr>
                <a:prstClr val="black"/>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panose="020F0502020204030204"/>
              </a:rPr>
              <a:t>removing duplicate registrations - 44107 observations instead of 46236 (dataset without dropping NaN values)</a:t>
            </a:r>
          </a:p>
          <a:p>
            <a:pPr>
              <a:buClr>
                <a:schemeClr val="tx1"/>
              </a:buClr>
              <a:buFont typeface="Arial" panose="020B0604020202020204" pitchFamily="34" charset="0"/>
              <a:buChar char="•"/>
            </a:pPr>
            <a:r>
              <a:rPr lang="en-US" sz="2000" dirty="0"/>
              <a:t>finding the quantity of each observation in every column - feature with value_counts method</a:t>
            </a:r>
          </a:p>
          <a:p>
            <a:pPr>
              <a:buClr>
                <a:schemeClr val="tx1"/>
              </a:buClr>
              <a:buFont typeface="Arial" panose="020B0604020202020204" pitchFamily="34" charset="0"/>
              <a:buChar char="•"/>
            </a:pPr>
            <a:r>
              <a:rPr lang="en-US" sz="2000" dirty="0"/>
              <a:t>describing the dataframe after the NaN dealing (for numerical and categorical)</a:t>
            </a:r>
          </a:p>
          <a:p>
            <a:pPr>
              <a:buClr>
                <a:schemeClr val="tx1"/>
              </a:buClr>
              <a:buFont typeface="Arial" panose="020B0604020202020204" pitchFamily="34" charset="0"/>
              <a:buChar char="•"/>
            </a:pPr>
            <a:r>
              <a:rPr lang="en-US" sz="2000" dirty="0"/>
              <a:t>plotting different plots for the variables (</a:t>
            </a:r>
            <a:r>
              <a:rPr lang="en-US" sz="2000" dirty="0" err="1"/>
              <a:t>pairplot</a:t>
            </a:r>
            <a:r>
              <a:rPr lang="en-US" sz="2000" dirty="0"/>
              <a:t>, distribution plots, histograms, scatterplots, 3D plot, boxplots) – checking trends and insights</a:t>
            </a:r>
          </a:p>
          <a:p>
            <a:endParaRPr lang="en-US" dirty="0"/>
          </a:p>
          <a:p>
            <a:endParaRPr lang="en-DE" dirty="0"/>
          </a:p>
        </p:txBody>
      </p:sp>
      <p:pic>
        <p:nvPicPr>
          <p:cNvPr id="4" name="Picture 3"/>
          <p:cNvPicPr>
            <a:picLocks noChangeAspect="1"/>
          </p:cNvPicPr>
          <p:nvPr/>
        </p:nvPicPr>
        <p:blipFill>
          <a:blip r:embed="rId2"/>
          <a:stretch>
            <a:fillRect/>
          </a:stretch>
        </p:blipFill>
        <p:spPr>
          <a:xfrm>
            <a:off x="8435662" y="1906073"/>
            <a:ext cx="3773509" cy="3335627"/>
          </a:xfrm>
          <a:prstGeom prst="rect">
            <a:avLst/>
          </a:prstGeom>
        </p:spPr>
      </p:pic>
    </p:spTree>
    <p:extLst>
      <p:ext uri="{BB962C8B-B14F-4D97-AF65-F5344CB8AC3E}">
        <p14:creationId xmlns:p14="http://schemas.microsoft.com/office/powerpoint/2010/main" val="270988121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2553DA-AEF4-4977-20B7-DA5D8C266D00}"/>
              </a:ext>
            </a:extLst>
          </p:cNvPr>
          <p:cNvSpPr>
            <a:spLocks noGrp="1"/>
          </p:cNvSpPr>
          <p:nvPr>
            <p:ph idx="1"/>
          </p:nvPr>
        </p:nvSpPr>
        <p:spPr>
          <a:xfrm>
            <a:off x="0" y="1828801"/>
            <a:ext cx="12072731" cy="4598504"/>
          </a:xfrm>
        </p:spPr>
        <p:txBody>
          <a:bodyPr>
            <a:normAutofit/>
          </a:bodyPr>
          <a:lstStyle/>
          <a:p>
            <a:pPr>
              <a:buClr>
                <a:schemeClr val="tx1"/>
              </a:buClr>
              <a:buFont typeface="Arial" panose="020B0604020202020204" pitchFamily="34" charset="0"/>
              <a:buChar char="•"/>
            </a:pPr>
            <a:r>
              <a:rPr lang="en-US" sz="1600" dirty="0" smtClean="0"/>
              <a:t>top </a:t>
            </a:r>
            <a:r>
              <a:rPr lang="en-US" sz="1600" dirty="0"/>
              <a:t>10 mileaged cars: </a:t>
            </a:r>
            <a:r>
              <a:rPr lang="en-US" sz="1600" dirty="0" smtClean="0"/>
              <a:t>Mercedes-Benz </a:t>
            </a:r>
            <a:r>
              <a:rPr lang="en-US" sz="1600" dirty="0"/>
              <a:t>(5/10) and </a:t>
            </a:r>
            <a:r>
              <a:rPr lang="en-US" sz="1600" dirty="0" smtClean="0"/>
              <a:t>fuel </a:t>
            </a:r>
            <a:r>
              <a:rPr lang="en-US" sz="1600" dirty="0"/>
              <a:t>type is Diesel (</a:t>
            </a:r>
            <a:r>
              <a:rPr lang="en-US" sz="1600" dirty="0" smtClean="0"/>
              <a:t>8/10), assuming </a:t>
            </a:r>
            <a:r>
              <a:rPr lang="en-US" sz="1600" dirty="0"/>
              <a:t>that </a:t>
            </a:r>
            <a:r>
              <a:rPr lang="en-US" sz="1600" dirty="0" smtClean="0"/>
              <a:t>are</a:t>
            </a:r>
            <a:r>
              <a:rPr lang="de-DE" sz="1600" dirty="0" smtClean="0"/>
              <a:t> more</a:t>
            </a:r>
            <a:r>
              <a:rPr lang="en-US" sz="1600" dirty="0" smtClean="0"/>
              <a:t> </a:t>
            </a:r>
            <a:r>
              <a:rPr lang="en-US" sz="1600" dirty="0"/>
              <a:t>reliable.</a:t>
            </a:r>
          </a:p>
          <a:p>
            <a:pPr>
              <a:buClr>
                <a:schemeClr val="tx1"/>
              </a:buClr>
              <a:buFont typeface="Arial" panose="020B0604020202020204" pitchFamily="34" charset="0"/>
              <a:buChar char="•"/>
            </a:pPr>
            <a:r>
              <a:rPr lang="en-US" sz="1600" dirty="0" smtClean="0"/>
              <a:t>top </a:t>
            </a:r>
            <a:r>
              <a:rPr lang="en-US" sz="1600" dirty="0"/>
              <a:t>10 most expensive cars: </a:t>
            </a:r>
            <a:r>
              <a:rPr lang="en-US" sz="1600" dirty="0" smtClean="0"/>
              <a:t>use </a:t>
            </a:r>
            <a:r>
              <a:rPr lang="en-US" sz="1600" dirty="0"/>
              <a:t>gasoline, </a:t>
            </a:r>
            <a:r>
              <a:rPr lang="en-US" sz="1600" dirty="0" smtClean="0"/>
              <a:t>automatic </a:t>
            </a:r>
            <a:r>
              <a:rPr lang="en-US" sz="1600" dirty="0"/>
              <a:t>gearbox, </a:t>
            </a:r>
            <a:endParaRPr lang="en-US" sz="1600" dirty="0" smtClean="0"/>
          </a:p>
          <a:p>
            <a:pPr marL="0" indent="0">
              <a:buClr>
                <a:schemeClr val="tx1"/>
              </a:buClr>
              <a:buNone/>
            </a:pPr>
            <a:r>
              <a:rPr lang="en-US" sz="1600" dirty="0" smtClean="0"/>
              <a:t>little </a:t>
            </a:r>
            <a:r>
              <a:rPr lang="en-US" sz="1600" dirty="0"/>
              <a:t>mileage, low age and high hp </a:t>
            </a:r>
          </a:p>
          <a:p>
            <a:pPr>
              <a:buClr>
                <a:schemeClr val="tx1"/>
              </a:buClr>
              <a:buFont typeface="Arial" panose="020B0604020202020204" pitchFamily="34" charset="0"/>
              <a:buChar char="•"/>
            </a:pPr>
            <a:r>
              <a:rPr lang="en-US" sz="1600" dirty="0" smtClean="0"/>
              <a:t>top </a:t>
            </a:r>
            <a:r>
              <a:rPr lang="en-US" sz="1600" dirty="0"/>
              <a:t>10 hp cars: every car </a:t>
            </a:r>
            <a:r>
              <a:rPr lang="en-US" sz="1600" dirty="0" smtClean="0"/>
              <a:t>has </a:t>
            </a:r>
            <a:r>
              <a:rPr lang="en-US" sz="1600" dirty="0"/>
              <a:t>an Automatic gearbox</a:t>
            </a:r>
          </a:p>
          <a:p>
            <a:pPr>
              <a:buClr>
                <a:schemeClr val="tx1"/>
              </a:buClr>
              <a:buFont typeface="Arial" panose="020B0604020202020204" pitchFamily="34" charset="0"/>
              <a:buChar char="•"/>
            </a:pPr>
            <a:r>
              <a:rPr lang="en-US" sz="1600" dirty="0"/>
              <a:t>checking </a:t>
            </a:r>
            <a:r>
              <a:rPr lang="en-US" sz="1600" dirty="0" smtClean="0"/>
              <a:t>opportunities </a:t>
            </a:r>
            <a:r>
              <a:rPr lang="en-US" sz="1600" dirty="0"/>
              <a:t>for used cars </a:t>
            </a:r>
            <a:r>
              <a:rPr lang="en-US" sz="1600" dirty="0" smtClean="0"/>
              <a:t>(good characteristics - </a:t>
            </a:r>
            <a:r>
              <a:rPr lang="en-US" sz="1600" dirty="0"/>
              <a:t>low </a:t>
            </a:r>
            <a:r>
              <a:rPr lang="en-US" sz="1600" dirty="0" smtClean="0"/>
              <a:t>prices)</a:t>
            </a:r>
            <a:endParaRPr lang="en-US" sz="1600" dirty="0"/>
          </a:p>
          <a:p>
            <a:pPr marL="0" indent="0">
              <a:buClr>
                <a:schemeClr val="tx1"/>
              </a:buClr>
              <a:buNone/>
            </a:pPr>
            <a:r>
              <a:rPr lang="en-US" sz="1400" dirty="0"/>
              <a:t>(price&lt; 10000, mileage &lt; 50000, </a:t>
            </a:r>
            <a:r>
              <a:rPr lang="en-US" sz="1400" dirty="0" smtClean="0"/>
              <a:t>offer type: </a:t>
            </a:r>
            <a:r>
              <a:rPr lang="en-US" sz="1400" dirty="0"/>
              <a:t>Used, hp &gt; 100, age &lt;= 5) :</a:t>
            </a:r>
          </a:p>
          <a:p>
            <a:pPr marL="0" indent="0">
              <a:buClr>
                <a:schemeClr val="tx1"/>
              </a:buClr>
              <a:buNone/>
            </a:pPr>
            <a:r>
              <a:rPr lang="en-US" sz="1400" dirty="0"/>
              <a:t>27 opportunities (12 Opel, 7 Ford, 2 Fiat and Hyundai, 1 Lada, Mitsubishi, Renault, Citroen) </a:t>
            </a:r>
          </a:p>
          <a:p>
            <a:pPr>
              <a:buClr>
                <a:schemeClr val="tx1"/>
              </a:buClr>
              <a:buFont typeface="Arial" panose="020B0604020202020204" pitchFamily="34" charset="0"/>
              <a:buChar char="•"/>
            </a:pPr>
            <a:r>
              <a:rPr lang="en-US" sz="1600" dirty="0" smtClean="0"/>
              <a:t>average </a:t>
            </a:r>
            <a:r>
              <a:rPr lang="en-US" sz="1600" dirty="0"/>
              <a:t>price per make</a:t>
            </a:r>
          </a:p>
          <a:p>
            <a:pPr marL="0" indent="0">
              <a:buClr>
                <a:schemeClr val="tx1"/>
              </a:buClr>
              <a:buNone/>
            </a:pPr>
            <a:endParaRPr lang="en-US" sz="1200" dirty="0"/>
          </a:p>
        </p:txBody>
      </p:sp>
      <p:pic>
        <p:nvPicPr>
          <p:cNvPr id="5" name="Picture 4">
            <a:extLst>
              <a:ext uri="{FF2B5EF4-FFF2-40B4-BE49-F238E27FC236}">
                <a16:creationId xmlns:a16="http://schemas.microsoft.com/office/drawing/2014/main" xmlns="" id="{A306C9D7-86AD-6B45-F2AA-B52D8083C678}"/>
              </a:ext>
            </a:extLst>
          </p:cNvPr>
          <p:cNvPicPr>
            <a:picLocks noChangeAspect="1"/>
          </p:cNvPicPr>
          <p:nvPr/>
        </p:nvPicPr>
        <p:blipFill>
          <a:blip r:embed="rId2"/>
          <a:stretch>
            <a:fillRect/>
          </a:stretch>
        </p:blipFill>
        <p:spPr>
          <a:xfrm>
            <a:off x="6761408" y="2146851"/>
            <a:ext cx="5311323" cy="3648641"/>
          </a:xfrm>
          <a:prstGeom prst="rect">
            <a:avLst/>
          </a:prstGeom>
        </p:spPr>
      </p:pic>
      <p:sp>
        <p:nvSpPr>
          <p:cNvPr id="4" name="Title 3"/>
          <p:cNvSpPr>
            <a:spLocks noGrp="1"/>
          </p:cNvSpPr>
          <p:nvPr>
            <p:ph type="title"/>
          </p:nvPr>
        </p:nvSpPr>
        <p:spPr>
          <a:xfrm>
            <a:off x="1097280" y="286603"/>
            <a:ext cx="10058400" cy="1228435"/>
          </a:xfrm>
        </p:spPr>
        <p:txBody>
          <a:bodyPr>
            <a:normAutofit/>
          </a:bodyPr>
          <a:lstStyle/>
          <a:p>
            <a:pPr algn="ctr"/>
            <a:r>
              <a:rPr lang="en-US" sz="4000" dirty="0" smtClean="0"/>
              <a:t>Creating scenarios</a:t>
            </a:r>
            <a:endParaRPr lang="en-US" sz="4000" dirty="0"/>
          </a:p>
        </p:txBody>
      </p:sp>
    </p:spTree>
    <p:extLst>
      <p:ext uri="{BB962C8B-B14F-4D97-AF65-F5344CB8AC3E}">
        <p14:creationId xmlns:p14="http://schemas.microsoft.com/office/powerpoint/2010/main" val="150295726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16CA73-8295-B764-F47E-45212DD55441}"/>
              </a:ext>
            </a:extLst>
          </p:cNvPr>
          <p:cNvSpPr>
            <a:spLocks noGrp="1"/>
          </p:cNvSpPr>
          <p:nvPr>
            <p:ph type="title"/>
          </p:nvPr>
        </p:nvSpPr>
        <p:spPr/>
        <p:txBody>
          <a:bodyPr>
            <a:normAutofit/>
          </a:bodyPr>
          <a:lstStyle/>
          <a:p>
            <a:pPr algn="ctr"/>
            <a:r>
              <a:rPr lang="en-US" sz="4000" dirty="0"/>
              <a:t>the case study of Volkswagen (VW) – trends in VW cars</a:t>
            </a:r>
            <a:endParaRPr lang="en-DE" sz="4000" dirty="0"/>
          </a:p>
        </p:txBody>
      </p:sp>
      <p:sp>
        <p:nvSpPr>
          <p:cNvPr id="3" name="Content Placeholder 2">
            <a:extLst>
              <a:ext uri="{FF2B5EF4-FFF2-40B4-BE49-F238E27FC236}">
                <a16:creationId xmlns:a16="http://schemas.microsoft.com/office/drawing/2014/main" xmlns="" id="{274023C2-207A-6807-3A08-E7397D5CDAC3}"/>
              </a:ext>
            </a:extLst>
          </p:cNvPr>
          <p:cNvSpPr>
            <a:spLocks noGrp="1"/>
          </p:cNvSpPr>
          <p:nvPr>
            <p:ph idx="1"/>
          </p:nvPr>
        </p:nvSpPr>
        <p:spPr>
          <a:xfrm>
            <a:off x="2576" y="1972707"/>
            <a:ext cx="4311847" cy="4240696"/>
          </a:xfrm>
        </p:spPr>
        <p:txBody>
          <a:bodyPr>
            <a:normAutofit lnSpcReduction="10000"/>
          </a:bodyPr>
          <a:lstStyle/>
          <a:p>
            <a:pPr>
              <a:buClrTx/>
              <a:buFont typeface="Arial" panose="020B0604020202020204" pitchFamily="34" charset="0"/>
              <a:buChar char="•"/>
            </a:pPr>
            <a:r>
              <a:rPr lang="en-US" sz="1600" dirty="0"/>
              <a:t>Calculating useful information for the VW manager – also using queries in </a:t>
            </a:r>
            <a:r>
              <a:rPr lang="en-US" sz="1600" dirty="0" err="1"/>
              <a:t>mySQL</a:t>
            </a:r>
            <a:r>
              <a:rPr lang="en-US" sz="1600" dirty="0"/>
              <a:t> and Tableau like:</a:t>
            </a:r>
          </a:p>
          <a:p>
            <a:pPr>
              <a:buClrTx/>
              <a:buFont typeface="Arial" panose="020B0604020202020204" pitchFamily="34" charset="0"/>
              <a:buChar char="•"/>
            </a:pPr>
            <a:r>
              <a:rPr lang="en-US" sz="1600" dirty="0"/>
              <a:t>S</a:t>
            </a:r>
            <a:r>
              <a:rPr lang="en-US" sz="1600" dirty="0" smtClean="0"/>
              <a:t>ummary </a:t>
            </a:r>
            <a:r>
              <a:rPr lang="en-US" sz="1600" dirty="0"/>
              <a:t>of </a:t>
            </a:r>
            <a:r>
              <a:rPr lang="en-US" sz="1600" dirty="0" smtClean="0"/>
              <a:t>VW cars: </a:t>
            </a:r>
            <a:r>
              <a:rPr lang="en-US" sz="1600" dirty="0"/>
              <a:t>6693.</a:t>
            </a:r>
          </a:p>
          <a:p>
            <a:pPr>
              <a:buClrTx/>
              <a:buFont typeface="Arial" panose="020B0604020202020204" pitchFamily="34" charset="0"/>
              <a:buChar char="•"/>
            </a:pPr>
            <a:r>
              <a:rPr lang="en-US" sz="1600" dirty="0"/>
              <a:t>S</a:t>
            </a:r>
            <a:r>
              <a:rPr lang="en-US" sz="1600" dirty="0" smtClean="0"/>
              <a:t>ummary </a:t>
            </a:r>
            <a:r>
              <a:rPr lang="en-US" sz="1600" dirty="0"/>
              <a:t>of </a:t>
            </a:r>
            <a:r>
              <a:rPr lang="en-US" sz="1600" dirty="0" smtClean="0"/>
              <a:t>VW </a:t>
            </a:r>
            <a:r>
              <a:rPr lang="en-US" sz="1600" dirty="0"/>
              <a:t>Golf </a:t>
            </a:r>
            <a:r>
              <a:rPr lang="en-US" sz="1600" dirty="0" smtClean="0"/>
              <a:t>cars: 1453</a:t>
            </a:r>
            <a:r>
              <a:rPr lang="en-US" sz="1600" dirty="0"/>
              <a:t>.</a:t>
            </a:r>
          </a:p>
          <a:p>
            <a:pPr>
              <a:buClrTx/>
              <a:buFont typeface="Arial" panose="020B0604020202020204" pitchFamily="34" charset="0"/>
              <a:buChar char="•"/>
            </a:pPr>
            <a:r>
              <a:rPr lang="en-US" sz="1600" dirty="0" smtClean="0"/>
              <a:t>Plotting make </a:t>
            </a:r>
            <a:r>
              <a:rPr lang="en-US" sz="1600" dirty="0" err="1" smtClean="0"/>
              <a:t>countplot</a:t>
            </a:r>
            <a:r>
              <a:rPr lang="en-US" sz="1600" dirty="0"/>
              <a:t>, </a:t>
            </a:r>
            <a:r>
              <a:rPr lang="en-US" sz="1600" dirty="0" smtClean="0"/>
              <a:t>best-selling cars </a:t>
            </a:r>
            <a:r>
              <a:rPr lang="en-US" sz="1600" dirty="0" smtClean="0"/>
              <a:t>make is </a:t>
            </a:r>
            <a:r>
              <a:rPr lang="en-US" sz="1600" dirty="0"/>
              <a:t>Volkswagen (in 2021, the Volkswagen Golf, T-Roc, and Tiguan were the best-selling car models in Germany).</a:t>
            </a:r>
          </a:p>
          <a:p>
            <a:pPr>
              <a:buClrTx/>
              <a:buFont typeface="Arial" panose="020B0604020202020204" pitchFamily="34" charset="0"/>
              <a:buChar char="•"/>
            </a:pPr>
            <a:r>
              <a:rPr lang="en-US" sz="1600" dirty="0"/>
              <a:t>Creating a dataframe with VW </a:t>
            </a:r>
            <a:r>
              <a:rPr lang="en-US" sz="1600" dirty="0" smtClean="0"/>
              <a:t>cars, </a:t>
            </a:r>
            <a:r>
              <a:rPr lang="en-US" sz="1600" dirty="0"/>
              <a:t>describing it and checking </a:t>
            </a:r>
            <a:r>
              <a:rPr lang="en-US" sz="1600" dirty="0" smtClean="0"/>
              <a:t>trends by plotting:</a:t>
            </a:r>
            <a:endParaRPr lang="en-US" sz="1600" dirty="0"/>
          </a:p>
          <a:p>
            <a:pPr>
              <a:buClrTx/>
              <a:buFont typeface="Arial" panose="020B0604020202020204" pitchFamily="34" charset="0"/>
              <a:buChar char="•"/>
            </a:pPr>
            <a:r>
              <a:rPr lang="en-US" sz="1600" dirty="0" smtClean="0"/>
              <a:t>Finding </a:t>
            </a:r>
            <a:r>
              <a:rPr lang="en-US" sz="1600" dirty="0"/>
              <a:t>cheap opportunities for the Volkswagen best seller cars: Golf, T-Roc, and Tiguan</a:t>
            </a:r>
            <a:endParaRPr lang="en-DE" sz="1600" dirty="0"/>
          </a:p>
        </p:txBody>
      </p:sp>
      <p:pic>
        <p:nvPicPr>
          <p:cNvPr id="4" name="Picture 3"/>
          <p:cNvPicPr>
            <a:picLocks noChangeAspect="1"/>
          </p:cNvPicPr>
          <p:nvPr/>
        </p:nvPicPr>
        <p:blipFill>
          <a:blip r:embed="rId2"/>
          <a:stretch>
            <a:fillRect/>
          </a:stretch>
        </p:blipFill>
        <p:spPr>
          <a:xfrm>
            <a:off x="4314423" y="1972706"/>
            <a:ext cx="7877577" cy="4885294"/>
          </a:xfrm>
          <a:prstGeom prst="rect">
            <a:avLst/>
          </a:prstGeom>
        </p:spPr>
      </p:pic>
    </p:spTree>
    <p:extLst>
      <p:ext uri="{BB962C8B-B14F-4D97-AF65-F5344CB8AC3E}">
        <p14:creationId xmlns:p14="http://schemas.microsoft.com/office/powerpoint/2010/main" val="23489403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8253"/>
          </a:xfrm>
        </p:spPr>
        <p:txBody>
          <a:bodyPr>
            <a:noAutofit/>
          </a:bodyPr>
          <a:lstStyle/>
          <a:p>
            <a:pPr algn="ctr"/>
            <a:r>
              <a:rPr lang="en-US" sz="4000" dirty="0" smtClean="0"/>
              <a:t>Correlations matrix for numerical</a:t>
            </a:r>
            <a:endParaRPr lang="en-US" sz="4000" dirty="0"/>
          </a:p>
        </p:txBody>
      </p:sp>
      <p:pic>
        <p:nvPicPr>
          <p:cNvPr id="4" name="Content Placeholder 3"/>
          <p:cNvPicPr>
            <a:picLocks noGrp="1" noChangeAspect="1"/>
          </p:cNvPicPr>
          <p:nvPr>
            <p:ph idx="1"/>
          </p:nvPr>
        </p:nvPicPr>
        <p:blipFill>
          <a:blip r:embed="rId2"/>
          <a:stretch>
            <a:fillRect/>
          </a:stretch>
        </p:blipFill>
        <p:spPr>
          <a:xfrm>
            <a:off x="6526296" y="1902137"/>
            <a:ext cx="5437107" cy="4511541"/>
          </a:xfrm>
          <a:prstGeom prst="rect">
            <a:avLst/>
          </a:prstGeom>
        </p:spPr>
      </p:pic>
      <p:sp>
        <p:nvSpPr>
          <p:cNvPr id="5" name="Rectangle 4"/>
          <p:cNvSpPr/>
          <p:nvPr/>
        </p:nvSpPr>
        <p:spPr>
          <a:xfrm>
            <a:off x="296214" y="1902137"/>
            <a:ext cx="6230082" cy="3046988"/>
          </a:xfrm>
          <a:prstGeom prst="rect">
            <a:avLst/>
          </a:prstGeom>
        </p:spPr>
        <p:txBody>
          <a:bodyPr wrap="square">
            <a:spAutoFit/>
          </a:bodyPr>
          <a:lstStyle/>
          <a:p>
            <a:r>
              <a:rPr lang="en-US" sz="1600" b="1" dirty="0" smtClean="0"/>
              <a:t>Target: column </a:t>
            </a:r>
            <a:r>
              <a:rPr lang="en-US" sz="1600" b="1" dirty="0"/>
              <a:t>price </a:t>
            </a:r>
            <a:endParaRPr lang="en-US" sz="1600" b="1" dirty="0" smtClean="0"/>
          </a:p>
          <a:p>
            <a:endParaRPr lang="en-US" sz="1600" b="1" dirty="0"/>
          </a:p>
          <a:p>
            <a:r>
              <a:rPr lang="en-US" sz="1600" dirty="0" smtClean="0"/>
              <a:t>correlation values for numerical columns </a:t>
            </a:r>
            <a:r>
              <a:rPr lang="en-US" sz="1600" dirty="0"/>
              <a:t>with the column 'price‘ in descending </a:t>
            </a:r>
            <a:r>
              <a:rPr lang="en-US" sz="1600" dirty="0" smtClean="0"/>
              <a:t>order</a:t>
            </a:r>
          </a:p>
          <a:p>
            <a:r>
              <a:rPr lang="en-US" sz="1600" dirty="0" smtClean="0"/>
              <a:t>Price: 1.000000</a:t>
            </a:r>
            <a:endParaRPr lang="en-US" sz="1600" dirty="0"/>
          </a:p>
          <a:p>
            <a:r>
              <a:rPr lang="en-US" sz="1600" dirty="0" smtClean="0"/>
              <a:t>Hp: 0.744893  </a:t>
            </a:r>
            <a:r>
              <a:rPr lang="en-US" sz="1600" dirty="0"/>
              <a:t>-&gt; strong correlation</a:t>
            </a:r>
          </a:p>
          <a:p>
            <a:r>
              <a:rPr lang="en-US" sz="1600" dirty="0" smtClean="0"/>
              <a:t>Mileage: - 0.305364  -&gt; </a:t>
            </a:r>
            <a:r>
              <a:rPr lang="en-US" sz="1600" dirty="0"/>
              <a:t>weak correlation</a:t>
            </a:r>
          </a:p>
          <a:p>
            <a:r>
              <a:rPr lang="en-US" sz="1600" dirty="0" smtClean="0"/>
              <a:t>Age: - 0.411495  -&gt; </a:t>
            </a:r>
            <a:r>
              <a:rPr lang="en-US" sz="1600" dirty="0"/>
              <a:t>weak correlation</a:t>
            </a:r>
            <a:endParaRPr lang="en-US" sz="1600" dirty="0" smtClean="0"/>
          </a:p>
          <a:p>
            <a:endParaRPr lang="de-DE" sz="1600" dirty="0"/>
          </a:p>
          <a:p>
            <a:endParaRPr lang="de-DE" sz="1600" dirty="0" smtClean="0"/>
          </a:p>
          <a:p>
            <a:r>
              <a:rPr lang="en-US" sz="1600" dirty="0"/>
              <a:t>no multicollinearity between the features (one-to-one) as there is no correlation greater than 0.85</a:t>
            </a:r>
          </a:p>
        </p:txBody>
      </p:sp>
    </p:spTree>
    <p:extLst>
      <p:ext uri="{BB962C8B-B14F-4D97-AF65-F5344CB8AC3E}">
        <p14:creationId xmlns:p14="http://schemas.microsoft.com/office/powerpoint/2010/main" val="114709280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88405"/>
          </a:xfrm>
        </p:spPr>
        <p:txBody>
          <a:bodyPr>
            <a:normAutofit/>
          </a:bodyPr>
          <a:lstStyle/>
          <a:p>
            <a:pPr algn="ctr"/>
            <a:r>
              <a:rPr lang="en-US" sz="4000" dirty="0"/>
              <a:t>Build </a:t>
            </a:r>
            <a:r>
              <a:rPr lang="en-US" sz="4000" dirty="0" smtClean="0"/>
              <a:t>a (benchmark) </a:t>
            </a:r>
            <a:r>
              <a:rPr lang="en-US" sz="4000" dirty="0"/>
              <a:t>Model</a:t>
            </a:r>
          </a:p>
        </p:txBody>
      </p:sp>
      <p:sp>
        <p:nvSpPr>
          <p:cNvPr id="3" name="Content Placeholder 2"/>
          <p:cNvSpPr>
            <a:spLocks noGrp="1"/>
          </p:cNvSpPr>
          <p:nvPr>
            <p:ph idx="1"/>
          </p:nvPr>
        </p:nvSpPr>
        <p:spPr>
          <a:xfrm>
            <a:off x="193182" y="1996225"/>
            <a:ext cx="11998817" cy="3872867"/>
          </a:xfrm>
        </p:spPr>
        <p:txBody>
          <a:bodyPr>
            <a:normAutofit/>
          </a:bodyPr>
          <a:lstStyle/>
          <a:p>
            <a:pPr marL="0" indent="0">
              <a:buClr>
                <a:schemeClr val="tx1"/>
              </a:buClr>
              <a:buNone/>
            </a:pPr>
            <a:r>
              <a:rPr lang="en-US" sz="1600" dirty="0" smtClean="0"/>
              <a:t>Process:</a:t>
            </a:r>
          </a:p>
          <a:p>
            <a:pPr>
              <a:buClr>
                <a:schemeClr val="tx1"/>
              </a:buClr>
              <a:buFont typeface="Arial" panose="020B0604020202020204" pitchFamily="34" charset="0"/>
              <a:buChar char="•"/>
            </a:pPr>
            <a:r>
              <a:rPr lang="en-US" sz="1600" dirty="0" smtClean="0"/>
              <a:t>splitting </a:t>
            </a:r>
            <a:r>
              <a:rPr lang="en-US" sz="1600" dirty="0"/>
              <a:t>every column except the target in numerical and </a:t>
            </a:r>
            <a:r>
              <a:rPr lang="en-US" sz="1600" dirty="0" smtClean="0"/>
              <a:t>categorical</a:t>
            </a:r>
          </a:p>
          <a:p>
            <a:pPr>
              <a:buClr>
                <a:schemeClr val="tx1"/>
              </a:buClr>
              <a:buFont typeface="Arial" panose="020B0604020202020204" pitchFamily="34" charset="0"/>
              <a:buChar char="•"/>
            </a:pPr>
            <a:r>
              <a:rPr lang="en-US" sz="1600" dirty="0" smtClean="0"/>
              <a:t>using dummies for </a:t>
            </a:r>
            <a:r>
              <a:rPr lang="en-US" sz="1600" dirty="0"/>
              <a:t>the categorical </a:t>
            </a:r>
            <a:r>
              <a:rPr lang="en-US" sz="1600" dirty="0" smtClean="0"/>
              <a:t>features</a:t>
            </a:r>
          </a:p>
          <a:p>
            <a:pPr>
              <a:buClr>
                <a:schemeClr val="tx1"/>
              </a:buClr>
              <a:buFont typeface="Arial" panose="020B0604020202020204" pitchFamily="34" charset="0"/>
              <a:buChar char="•"/>
            </a:pPr>
            <a:r>
              <a:rPr lang="en-US" sz="1600" dirty="0" smtClean="0"/>
              <a:t>concatenating numerical part and dummies</a:t>
            </a:r>
          </a:p>
          <a:p>
            <a:pPr>
              <a:buClr>
                <a:schemeClr val="tx1"/>
              </a:buClr>
              <a:buFont typeface="Arial" panose="020B0604020202020204" pitchFamily="34" charset="0"/>
              <a:buChar char="•"/>
            </a:pPr>
            <a:r>
              <a:rPr lang="en-US" sz="1600" dirty="0"/>
              <a:t>X-y </a:t>
            </a:r>
            <a:r>
              <a:rPr lang="en-US" sz="1600" dirty="0" smtClean="0"/>
              <a:t>split</a:t>
            </a:r>
          </a:p>
          <a:p>
            <a:pPr>
              <a:buClr>
                <a:schemeClr val="tx1"/>
              </a:buClr>
              <a:buFont typeface="Arial" panose="020B0604020202020204" pitchFamily="34" charset="0"/>
              <a:buChar char="•"/>
            </a:pPr>
            <a:r>
              <a:rPr lang="en-US" sz="1600" dirty="0" smtClean="0"/>
              <a:t>Train-test split</a:t>
            </a:r>
          </a:p>
          <a:p>
            <a:pPr>
              <a:buClr>
                <a:schemeClr val="tx1"/>
              </a:buClr>
              <a:buFont typeface="Arial" panose="020B0604020202020204" pitchFamily="34" charset="0"/>
              <a:buChar char="•"/>
            </a:pPr>
            <a:r>
              <a:rPr lang="en-US" sz="1600" dirty="0"/>
              <a:t>Apply linear </a:t>
            </a:r>
            <a:r>
              <a:rPr lang="en-US" sz="1600" dirty="0" smtClean="0"/>
              <a:t>regression</a:t>
            </a:r>
          </a:p>
          <a:p>
            <a:pPr>
              <a:buClr>
                <a:schemeClr val="tx1"/>
              </a:buClr>
              <a:buFont typeface="Arial" panose="020B0604020202020204" pitchFamily="34" charset="0"/>
              <a:buChar char="•"/>
            </a:pPr>
            <a:r>
              <a:rPr lang="en-US" sz="1600" dirty="0"/>
              <a:t>Model </a:t>
            </a:r>
            <a:r>
              <a:rPr lang="en-US" sz="1600" dirty="0" smtClean="0"/>
              <a:t>Validation - Metrics (𝑅</a:t>
            </a:r>
            <a:r>
              <a:rPr lang="en-US" sz="1600" dirty="0"/>
              <a:t>² score - MSE (Mean Squared Error</a:t>
            </a:r>
            <a:r>
              <a:rPr lang="en-US" sz="1600" dirty="0" smtClean="0"/>
              <a:t>) </a:t>
            </a:r>
            <a:r>
              <a:rPr lang="en-US" sz="1600" dirty="0"/>
              <a:t>-  RMSE (Root Mean Squared Error) - MAE (Mean absolute error</a:t>
            </a:r>
            <a:r>
              <a:rPr lang="en-US" sz="1600" dirty="0" smtClean="0"/>
              <a:t>))</a:t>
            </a:r>
          </a:p>
        </p:txBody>
      </p:sp>
      <p:pic>
        <p:nvPicPr>
          <p:cNvPr id="4" name="Picture 3"/>
          <p:cNvPicPr>
            <a:picLocks noChangeAspect="1"/>
          </p:cNvPicPr>
          <p:nvPr/>
        </p:nvPicPr>
        <p:blipFill>
          <a:blip r:embed="rId2"/>
          <a:stretch>
            <a:fillRect/>
          </a:stretch>
        </p:blipFill>
        <p:spPr>
          <a:xfrm>
            <a:off x="7828369" y="1996225"/>
            <a:ext cx="3327311" cy="2894393"/>
          </a:xfrm>
          <a:prstGeom prst="rect">
            <a:avLst/>
          </a:prstGeom>
        </p:spPr>
      </p:pic>
    </p:spTree>
    <p:extLst>
      <p:ext uri="{BB962C8B-B14F-4D97-AF65-F5344CB8AC3E}">
        <p14:creationId xmlns:p14="http://schemas.microsoft.com/office/powerpoint/2010/main" val="292970634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249" y="-164158"/>
            <a:ext cx="10058400" cy="1450757"/>
          </a:xfrm>
        </p:spPr>
        <p:txBody>
          <a:bodyPr>
            <a:normAutofit/>
          </a:bodyPr>
          <a:lstStyle/>
          <a:p>
            <a:pPr algn="ctr"/>
            <a:r>
              <a:rPr lang="en-US" sz="4000" dirty="0" smtClean="0"/>
              <a:t>Trying different models and techniques</a:t>
            </a:r>
            <a:endParaRPr lang="en-US" sz="4000" dirty="0"/>
          </a:p>
        </p:txBody>
      </p:sp>
      <p:pic>
        <p:nvPicPr>
          <p:cNvPr id="4" name="Content Placeholder 3"/>
          <p:cNvPicPr>
            <a:picLocks noGrp="1" noChangeAspect="1"/>
          </p:cNvPicPr>
          <p:nvPr>
            <p:ph idx="1"/>
          </p:nvPr>
        </p:nvPicPr>
        <p:blipFill>
          <a:blip r:embed="rId2"/>
          <a:stretch>
            <a:fillRect/>
          </a:stretch>
        </p:blipFill>
        <p:spPr>
          <a:xfrm>
            <a:off x="7443989" y="1906073"/>
            <a:ext cx="4748012" cy="4340181"/>
          </a:xfrm>
          <a:prstGeom prst="rect">
            <a:avLst/>
          </a:prstGeom>
        </p:spPr>
      </p:pic>
      <p:sp>
        <p:nvSpPr>
          <p:cNvPr id="5" name="Rectangle 4"/>
          <p:cNvSpPr/>
          <p:nvPr/>
        </p:nvSpPr>
        <p:spPr>
          <a:xfrm>
            <a:off x="0" y="2018047"/>
            <a:ext cx="8268237" cy="5416868"/>
          </a:xfrm>
          <a:prstGeom prst="rect">
            <a:avLst/>
          </a:prstGeom>
        </p:spPr>
        <p:txBody>
          <a:bodyPr wrap="square">
            <a:spAutoFit/>
          </a:bodyPr>
          <a:lstStyle/>
          <a:p>
            <a:r>
              <a:rPr lang="de-DE" sz="1600" dirty="0" smtClean="0"/>
              <a:t>From price boxplot we notice:</a:t>
            </a:r>
            <a:endParaRPr lang="de-DE" sz="1600" dirty="0"/>
          </a:p>
          <a:p>
            <a:pPr marL="285750" indent="-285750">
              <a:buFont typeface="Arial" panose="020B0604020202020204" pitchFamily="34" charset="0"/>
              <a:buChar char="•"/>
            </a:pPr>
            <a:r>
              <a:rPr lang="de-DE" sz="1600" dirty="0" smtClean="0"/>
              <a:t>presence of huge outliers, skewed distribution and high density in low prices. </a:t>
            </a:r>
          </a:p>
          <a:p>
            <a:pPr marL="285750" indent="-285750">
              <a:buFont typeface="Arial" panose="020B0604020202020204" pitchFamily="34" charset="0"/>
              <a:buChar char="•"/>
            </a:pPr>
            <a:r>
              <a:rPr lang="de-DE" sz="1600" dirty="0" smtClean="0"/>
              <a:t>also proved by calculating </a:t>
            </a:r>
            <a:r>
              <a:rPr lang="de-DE" sz="1600" dirty="0"/>
              <a:t>some </a:t>
            </a:r>
            <a:r>
              <a:rPr lang="de-DE" sz="1600" dirty="0" smtClean="0"/>
              <a:t>percentiles: </a:t>
            </a:r>
          </a:p>
          <a:p>
            <a:r>
              <a:rPr lang="en-US" sz="1600" dirty="0" smtClean="0"/>
              <a:t>75th:  19490, 90th:  32490 </a:t>
            </a:r>
            <a:r>
              <a:rPr lang="en-US" sz="1600" dirty="0"/>
              <a:t>, </a:t>
            </a:r>
            <a:r>
              <a:rPr lang="en-US" sz="1600" dirty="0" smtClean="0"/>
              <a:t>95th :  42450, 99th:  83417.18, max price: 1199900</a:t>
            </a:r>
          </a:p>
          <a:p>
            <a:endParaRPr lang="en-US" sz="1600" dirty="0" smtClean="0"/>
          </a:p>
          <a:p>
            <a:r>
              <a:rPr lang="en-US" sz="1600" dirty="0" smtClean="0"/>
              <a:t>Creating the </a:t>
            </a:r>
            <a:r>
              <a:rPr lang="en-US" sz="1600" b="1" dirty="0" smtClean="0"/>
              <a:t>processed dataset</a:t>
            </a:r>
            <a:endParaRPr lang="en-US" sz="1600" b="1" dirty="0"/>
          </a:p>
          <a:p>
            <a:pPr marL="285750" indent="-285750">
              <a:buFont typeface="Arial" panose="020B0604020202020204" pitchFamily="34" charset="0"/>
              <a:buChar char="•"/>
            </a:pPr>
            <a:r>
              <a:rPr lang="en-US" sz="1600" dirty="0" smtClean="0"/>
              <a:t>Removing outliers - Creating a new dataframe with </a:t>
            </a:r>
            <a:r>
              <a:rPr lang="en-US" sz="1600" dirty="0"/>
              <a:t>price &lt; 95th </a:t>
            </a:r>
            <a:r>
              <a:rPr lang="en-US" sz="1600" dirty="0" smtClean="0"/>
              <a:t>percentile</a:t>
            </a:r>
          </a:p>
          <a:p>
            <a:r>
              <a:rPr lang="en-US" sz="1600" dirty="0" smtClean="0"/>
              <a:t> =&gt;</a:t>
            </a:r>
          </a:p>
          <a:p>
            <a:r>
              <a:rPr lang="en-US" sz="1600" dirty="0" smtClean="0"/>
              <a:t>deducting the </a:t>
            </a:r>
            <a:r>
              <a:rPr lang="en-US" sz="1600" dirty="0"/>
              <a:t>features from the </a:t>
            </a:r>
            <a:r>
              <a:rPr lang="en-US" sz="1600" dirty="0" smtClean="0"/>
              <a:t>dummies</a:t>
            </a:r>
          </a:p>
          <a:p>
            <a:pPr marL="285750" indent="-285750">
              <a:buFont typeface="Arial" panose="020B0604020202020204" pitchFamily="34" charset="0"/>
              <a:buChar char="•"/>
            </a:pPr>
            <a:r>
              <a:rPr lang="en-US" sz="1600" dirty="0"/>
              <a:t>Bucketing the </a:t>
            </a:r>
            <a:r>
              <a:rPr lang="en-US" sz="1600" dirty="0" smtClean="0"/>
              <a:t>columns: make, model, with logical thresholds (make:35, model:20)</a:t>
            </a:r>
          </a:p>
          <a:p>
            <a:r>
              <a:rPr lang="en-US" sz="1600" dirty="0" smtClean="0"/>
              <a:t> =&gt;</a:t>
            </a:r>
          </a:p>
          <a:p>
            <a:r>
              <a:rPr lang="en-US" sz="1600" dirty="0" smtClean="0"/>
              <a:t>reducing columns </a:t>
            </a:r>
            <a:r>
              <a:rPr lang="en-US" sz="1600" dirty="0"/>
              <a:t>after </a:t>
            </a:r>
            <a:r>
              <a:rPr lang="en-US" sz="1600" dirty="0" smtClean="0"/>
              <a:t>encoding (from 931 to 328)</a:t>
            </a:r>
          </a:p>
          <a:p>
            <a:pPr marL="285750" indent="-285750">
              <a:buFont typeface="Arial" panose="020B0604020202020204" pitchFamily="34" charset="0"/>
              <a:buChar char="•"/>
            </a:pPr>
            <a:r>
              <a:rPr lang="en-US" sz="1600" dirty="0" smtClean="0"/>
              <a:t>Model Validation: 0.902300597136 </a:t>
            </a:r>
            <a:r>
              <a:rPr lang="en-US" sz="1600" dirty="0"/>
              <a:t>(</a:t>
            </a:r>
            <a:r>
              <a:rPr lang="en-US" sz="1600" dirty="0" smtClean="0"/>
              <a:t>and stable)</a:t>
            </a:r>
          </a:p>
          <a:p>
            <a:pPr marL="285750" indent="-285750">
              <a:buFont typeface="Arial" panose="020B0604020202020204" pitchFamily="34" charset="0"/>
              <a:buChar char="•"/>
            </a:pPr>
            <a:endParaRPr lang="en-US" sz="1600" dirty="0" smtClean="0"/>
          </a:p>
          <a:p>
            <a:endParaRPr lang="en-US" sz="1600" dirty="0"/>
          </a:p>
          <a:p>
            <a:r>
              <a:rPr lang="en-US" sz="1600" dirty="0" smtClean="0"/>
              <a:t>Trying scaling the numerical part, </a:t>
            </a:r>
            <a:r>
              <a:rPr lang="en-US" sz="1600" dirty="0"/>
              <a:t>KNN-K Nearest </a:t>
            </a:r>
            <a:r>
              <a:rPr lang="en-US" sz="1600" dirty="0"/>
              <a:t>Neighbors and Random Forest</a:t>
            </a:r>
            <a:endParaRPr lang="en-US" sz="1600" dirty="0"/>
          </a:p>
          <a:p>
            <a:pPr marL="285750" indent="-285750">
              <a:buFont typeface="Arial" panose="020B0604020202020204" pitchFamily="34" charset="0"/>
              <a:buChar char="•"/>
            </a:pPr>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72655159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72496"/>
          </a:xfrm>
        </p:spPr>
        <p:txBody>
          <a:bodyPr>
            <a:normAutofit/>
          </a:bodyPr>
          <a:lstStyle/>
          <a:p>
            <a:pPr algn="ctr"/>
            <a:r>
              <a:rPr lang="en-US" sz="4000" dirty="0" smtClean="0"/>
              <a:t>Limitations </a:t>
            </a:r>
            <a:r>
              <a:rPr lang="en-US" sz="4000" dirty="0"/>
              <a:t>of the model</a:t>
            </a:r>
          </a:p>
        </p:txBody>
      </p:sp>
      <p:sp>
        <p:nvSpPr>
          <p:cNvPr id="3" name="Content Placeholder 2"/>
          <p:cNvSpPr>
            <a:spLocks noGrp="1"/>
          </p:cNvSpPr>
          <p:nvPr>
            <p:ph idx="1"/>
          </p:nvPr>
        </p:nvSpPr>
        <p:spPr>
          <a:xfrm>
            <a:off x="444500" y="2108201"/>
            <a:ext cx="10711180" cy="3760891"/>
          </a:xfrm>
        </p:spPr>
        <p:txBody>
          <a:bodyPr>
            <a:normAutofit lnSpcReduction="10000"/>
          </a:bodyPr>
          <a:lstStyle/>
          <a:p>
            <a:pPr>
              <a:buClr>
                <a:schemeClr val="tx1"/>
              </a:buClr>
              <a:buFont typeface="Wingdings" panose="05000000000000000000" pitchFamily="2" charset="2"/>
              <a:buChar char="Ø"/>
            </a:pPr>
            <a:r>
              <a:rPr lang="en-US" sz="1600" dirty="0" smtClean="0"/>
              <a:t>Difficulty to predict the prices of extreme outliers – extreme </a:t>
            </a:r>
            <a:r>
              <a:rPr lang="en-US" sz="1600" dirty="0" smtClean="0">
                <a:latin typeface="Times New Roman" panose="02020603050405020304" pitchFamily="18" charset="0"/>
                <a:cs typeface="Times New Roman" panose="02020603050405020304" pitchFamily="18" charset="0"/>
              </a:rPr>
              <a:t>outliers aren’t a </a:t>
            </a:r>
            <a:r>
              <a:rPr lang="en-US" sz="1600" dirty="0">
                <a:latin typeface="Times New Roman" panose="02020603050405020304" pitchFamily="18" charset="0"/>
                <a:cs typeface="Times New Roman" panose="02020603050405020304" pitchFamily="18" charset="0"/>
              </a:rPr>
              <a:t>representative </a:t>
            </a:r>
            <a:r>
              <a:rPr lang="en-US" sz="1600" dirty="0" smtClean="0">
                <a:latin typeface="Times New Roman" panose="02020603050405020304" pitchFamily="18" charset="0"/>
                <a:cs typeface="Times New Roman" panose="02020603050405020304" pitchFamily="18" charset="0"/>
              </a:rPr>
              <a:t>sample</a:t>
            </a:r>
          </a:p>
          <a:p>
            <a:pPr>
              <a:buClr>
                <a:schemeClr val="tx1"/>
              </a:buClr>
              <a:buFont typeface="Wingdings" panose="05000000000000000000" pitchFamily="2" charset="2"/>
              <a:buChar char="Ø"/>
            </a:pPr>
            <a:endParaRPr lang="el-GR" sz="1600" dirty="0" smtClean="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US" sz="1600" dirty="0" smtClean="0"/>
              <a:t>Issue: huge </a:t>
            </a:r>
            <a:r>
              <a:rPr lang="en-US" sz="1600" dirty="0"/>
              <a:t>outliers </a:t>
            </a:r>
            <a:r>
              <a:rPr lang="en-US" sz="1600" dirty="0" smtClean="0"/>
              <a:t>affect the Linear regression - big range of potential scores - metrics </a:t>
            </a:r>
            <a:r>
              <a:rPr lang="en-US" sz="1600" dirty="0" smtClean="0">
                <a:sym typeface="Wingdings" panose="05000000000000000000" pitchFamily="2" charset="2"/>
              </a:rPr>
              <a:t> </a:t>
            </a:r>
          </a:p>
          <a:p>
            <a:pPr marL="0" indent="0">
              <a:buClr>
                <a:schemeClr val="tx1"/>
              </a:buClr>
              <a:buNone/>
            </a:pPr>
            <a:r>
              <a:rPr lang="en-US" sz="1600" dirty="0" smtClean="0">
                <a:sym typeface="Wingdings" panose="05000000000000000000" pitchFamily="2" charset="2"/>
              </a:rPr>
              <a:t>Solution: dropping the extreme outliers (over the 95</a:t>
            </a:r>
            <a:r>
              <a:rPr lang="en-US" sz="1600" baseline="30000" dirty="0" smtClean="0">
                <a:sym typeface="Wingdings" panose="05000000000000000000" pitchFamily="2" charset="2"/>
              </a:rPr>
              <a:t>th</a:t>
            </a:r>
            <a:r>
              <a:rPr lang="en-US" sz="1600" dirty="0" smtClean="0">
                <a:sym typeface="Wingdings" panose="05000000000000000000" pitchFamily="2" charset="2"/>
              </a:rPr>
              <a:t> </a:t>
            </a:r>
            <a:r>
              <a:rPr lang="en-US" sz="1600" dirty="0">
                <a:sym typeface="Wingdings" panose="05000000000000000000" pitchFamily="2" charset="2"/>
              </a:rPr>
              <a:t>percentile</a:t>
            </a:r>
            <a:r>
              <a:rPr lang="en-US" sz="1600" dirty="0" smtClean="0">
                <a:sym typeface="Wingdings" panose="05000000000000000000" pitchFamily="2" charset="2"/>
              </a:rPr>
              <a:t>) - smaller </a:t>
            </a:r>
            <a:r>
              <a:rPr lang="en-US" sz="1600" dirty="0">
                <a:sym typeface="Wingdings" panose="05000000000000000000" pitchFamily="2" charset="2"/>
              </a:rPr>
              <a:t>price </a:t>
            </a:r>
            <a:r>
              <a:rPr lang="en-US" sz="1600" dirty="0" smtClean="0">
                <a:sym typeface="Wingdings" panose="05000000000000000000" pitchFamily="2" charset="2"/>
              </a:rPr>
              <a:t>range</a:t>
            </a:r>
          </a:p>
          <a:p>
            <a:pPr marL="0" indent="0">
              <a:buClr>
                <a:schemeClr val="tx1"/>
              </a:buClr>
              <a:buNone/>
            </a:pPr>
            <a:endParaRPr lang="en-US" sz="1600" dirty="0"/>
          </a:p>
          <a:p>
            <a:pPr marL="0" indent="0">
              <a:buClr>
                <a:schemeClr val="tx1"/>
              </a:buClr>
              <a:buNone/>
            </a:pPr>
            <a:endParaRPr lang="en-US" sz="1600" dirty="0" smtClean="0"/>
          </a:p>
          <a:p>
            <a:pPr>
              <a:buClr>
                <a:schemeClr val="tx1"/>
              </a:buClr>
              <a:buFont typeface="Wingdings" panose="05000000000000000000" pitchFamily="2" charset="2"/>
              <a:buChar char="Ø"/>
            </a:pPr>
            <a:r>
              <a:rPr lang="en-US" sz="1600" dirty="0" smtClean="0"/>
              <a:t>Issue: outliers </a:t>
            </a:r>
            <a:r>
              <a:rPr lang="en-US" sz="1600" dirty="0"/>
              <a:t>(</a:t>
            </a:r>
            <a:r>
              <a:rPr lang="en-US" sz="1600" dirty="0" smtClean="0"/>
              <a:t>in general</a:t>
            </a:r>
            <a:r>
              <a:rPr lang="en-US" sz="1600" dirty="0"/>
              <a:t>) </a:t>
            </a:r>
            <a:r>
              <a:rPr lang="en-US" sz="1600" dirty="0" smtClean="0"/>
              <a:t>are </a:t>
            </a:r>
            <a:r>
              <a:rPr lang="en-US" sz="1600" dirty="0"/>
              <a:t>a representative </a:t>
            </a:r>
            <a:r>
              <a:rPr lang="en-US" sz="1600" dirty="0" smtClean="0"/>
              <a:t>sample and </a:t>
            </a:r>
            <a:r>
              <a:rPr lang="en-US" sz="1600" dirty="0"/>
              <a:t>also </a:t>
            </a:r>
            <a:r>
              <a:rPr lang="en-US" sz="1600" dirty="0" smtClean="0"/>
              <a:t>have a small impact in Linear </a:t>
            </a:r>
            <a:r>
              <a:rPr lang="en-US" sz="1600" dirty="0"/>
              <a:t>regression </a:t>
            </a:r>
            <a:r>
              <a:rPr lang="en-US" sz="1600" dirty="0">
                <a:sym typeface="Wingdings" panose="05000000000000000000" pitchFamily="2" charset="2"/>
              </a:rPr>
              <a:t> </a:t>
            </a:r>
          </a:p>
          <a:p>
            <a:pPr marL="0" indent="0">
              <a:buClr>
                <a:schemeClr val="tx1"/>
              </a:buClr>
              <a:buNone/>
            </a:pPr>
            <a:r>
              <a:rPr lang="en-US" sz="1600" dirty="0" smtClean="0"/>
              <a:t>Solution: bucketing the outliers and deducting </a:t>
            </a:r>
            <a:r>
              <a:rPr lang="en-US" sz="1600" dirty="0"/>
              <a:t>the </a:t>
            </a:r>
            <a:r>
              <a:rPr lang="en-US" sz="1600" dirty="0" smtClean="0"/>
              <a:t>amount of </a:t>
            </a:r>
            <a:r>
              <a:rPr lang="en-US" sz="1600" dirty="0"/>
              <a:t>columns </a:t>
            </a:r>
            <a:r>
              <a:rPr lang="en-US" sz="1600" dirty="0" smtClean="0"/>
              <a:t>after encoding – reducing the dimensions of the model and using different techniques of scaling</a:t>
            </a:r>
            <a:endParaRPr lang="en-US" sz="1600" dirty="0"/>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8356600" y="2451100"/>
            <a:ext cx="3556000" cy="2235200"/>
          </a:xfrm>
          <a:prstGeom prst="rect">
            <a:avLst/>
          </a:prstGeom>
        </p:spPr>
      </p:pic>
    </p:spTree>
    <p:extLst>
      <p:ext uri="{BB962C8B-B14F-4D97-AF65-F5344CB8AC3E}">
        <p14:creationId xmlns:p14="http://schemas.microsoft.com/office/powerpoint/2010/main" val="24001014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documentManagement/types"/>
    <ds:schemaRef ds:uri="http://purl.org/dc/elements/1.1/"/>
    <ds:schemaRef ds:uri="http://schemas.openxmlformats.org/package/2006/metadata/core-properties"/>
    <ds:schemaRef ds:uri="http://purl.org/dc/terms/"/>
    <ds:schemaRef ds:uri="http://schemas.microsoft.com/office/2006/metadata/properties"/>
    <ds:schemaRef ds:uri="http://schemas.microsoft.com/office/infopath/2007/PartnerControls"/>
    <ds:schemaRef ds:uri="71af3243-3dd4-4a8d-8c0d-dd76da1f02a5"/>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{0098FE5D-ED1E-41EE-83F5-7A08A84E83F0}tf22712842_win32</Template>
  <TotalTime>2520</TotalTime>
  <Words>1365</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Courier New</vt:lpstr>
      <vt:lpstr>Franklin Gothic Book</vt:lpstr>
      <vt:lpstr>Mangal</vt:lpstr>
      <vt:lpstr>Times New Roman</vt:lpstr>
      <vt:lpstr>Wingdings</vt:lpstr>
      <vt:lpstr>1_RetrospectVTI</vt:lpstr>
      <vt:lpstr>Ironhacker: Nikolaos Karras</vt:lpstr>
      <vt:lpstr>Targets of the Final Project</vt:lpstr>
      <vt:lpstr>Data info and EDA (Exploratory Data Analysis)</vt:lpstr>
      <vt:lpstr>Creating scenarios</vt:lpstr>
      <vt:lpstr>the case study of Volkswagen (VW) – trends in VW cars</vt:lpstr>
      <vt:lpstr>Correlations matrix for numerical</vt:lpstr>
      <vt:lpstr>Build a (benchmark) Model</vt:lpstr>
      <vt:lpstr>Trying different models and techniques</vt:lpstr>
      <vt:lpstr>Limitations of the model</vt:lpstr>
      <vt:lpstr>Model Validation - 𝑅² score </vt:lpstr>
      <vt:lpstr>Conclusions</vt:lpstr>
      <vt:lpstr>Conclusions - insights</vt:lpstr>
      <vt:lpstr>Any other future ideas?</vt:lpstr>
      <vt:lpstr>Thank you Eυχαριστώ Gracias Obrigado Grazie Danke धन्यवाद (dhanyavaad) با تشکر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Ironhacker: Nikolaos Karras</dc:title>
  <dc:creator>Nikolaos Karras</dc:creator>
  <cp:lastModifiedBy>Admin</cp:lastModifiedBy>
  <cp:revision>59</cp:revision>
  <dcterms:created xsi:type="dcterms:W3CDTF">2022-09-28T20:28:23Z</dcterms:created>
  <dcterms:modified xsi:type="dcterms:W3CDTF">2022-10-01T00:14:46Z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