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>
        <p:guide pos="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9170-9D63-964C-85BF-993B5B45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E3A55-87F6-0C4D-8D99-E8531E54B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4B52-95FE-664C-89CF-58C12E46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9B0D-3C1C-C241-8F0B-2C69C2D5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E62E-6D18-F448-999D-7DEBB9CA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38B7-DD83-8F46-8D6B-9D820880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BA3F6-6281-6C4C-8AAE-00C5C358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C3AB-5356-CF41-8174-E027AB62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43F8-26A0-594E-A866-E6CDB300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5E96-93A9-B247-A7C4-0394E828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4175D-256F-5B44-8E3B-75381E89B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5E75-B314-C349-A19C-E4108805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159E-2C6D-3A44-869A-03590A4C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AB9A-8C61-6F4B-A59D-10367AA2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F3D6-12BD-EC4F-BDF2-42942E70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06AE-BE8A-A145-A899-26686C49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E5F4-F48E-7843-AA43-A2581CC8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4BC3-AF08-264B-B635-09E61A9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6313-0B2E-FE40-B395-477949B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AB44-24D7-3247-A71B-0007FFC4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B378-9B1A-1E4D-99A8-34F77CA5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F9710-FBA9-4A46-8E84-D961CC7A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5750-3F11-FD40-8087-385CB794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FE8D1-76E9-6140-B23D-C4FB33D6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C850-7500-8A4B-B775-CF9C9803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8822-A4FA-7748-8BF4-2D032D7E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D98F-D06C-1A4D-8C3C-B96C66BB6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46A5-04AB-D94E-9616-3B2D8266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7CF24-FE5E-1141-958C-1B24D6AB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386C6-42CD-A14E-A0C2-37E48615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B8B3-AF5F-B34E-9441-158C2F5E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2664-AF16-4945-9C53-B67E3241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2DF55-7113-1246-81C4-529A0EF9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7EF0E-3FB4-C04C-8A18-9424AAFD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38C50-8D99-6542-9F94-39648D93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3CA2B-722C-C940-BB94-70EB6E439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30F90-F0F4-4641-A48C-EB4683F2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D033B-8A4A-E443-AA02-A0E53D81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E6495-E1F2-8C43-8FCD-C6302399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3CF8-8768-804E-AF0B-C0652637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D98BE-1D1E-9742-B23F-E6CD97AA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ED07D-2E80-9649-9BB0-B00D57B6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08C76-D8EC-754C-8EDF-4623B48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F9BA4-9505-CD42-8013-A00183CF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FA3C9-185A-3C43-A46C-D770D214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6DE69-9538-A649-83CE-C1CEECD5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0F4A-6E3E-254B-8BB6-655E3587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DE6C-B98A-AE4F-80D1-1CA2A868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D2990-C196-404B-8CCB-0CA0E3F0A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A823C-916C-2C44-A278-927EC495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AFB5-6A26-4540-A868-B7022EC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00BC-2F23-344C-BC2B-86BE4AF8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D218-AC11-6B48-AADF-1D732D6F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EA79D-9D00-6D44-A8C6-33BD5546C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AC58A-DBF5-C943-A477-D54ACB984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1E223-24B2-CE44-B0EF-8BBBE461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87154-8591-374D-A20C-8463CB2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0BF45-222D-5848-B35E-0B5D8CCC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6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04679-D8FE-A340-B48B-522D713D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C02F-E16E-304C-8E16-931DA914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55DB-D096-894F-8612-C60F92DBC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9B0C-F9F9-F749-8FA7-1E53FE38833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2123-0F2F-0B45-8D0B-B1EA3FF6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C628-0FD4-4941-A248-F5466189B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2082-9A76-A44C-A108-32A28556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FDF647-068C-1D40-AB8A-CB18B65FEAB0}"/>
              </a:ext>
            </a:extLst>
          </p:cNvPr>
          <p:cNvGrpSpPr/>
          <p:nvPr/>
        </p:nvGrpSpPr>
        <p:grpSpPr>
          <a:xfrm>
            <a:off x="1430813" y="937885"/>
            <a:ext cx="8958380" cy="3697516"/>
            <a:chOff x="1481364" y="330198"/>
            <a:chExt cx="9055100" cy="37374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2C5EFD-176A-7E4F-8FD7-76CB07AE0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64" y="1001485"/>
              <a:ext cx="3035300" cy="469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221358-9F5A-8648-8541-2EB4DC3D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8364" y="330198"/>
              <a:ext cx="3721100" cy="482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71A244-1AFB-464B-95D3-E7300F66E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1364" y="1660072"/>
              <a:ext cx="9055100" cy="431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8CED1D-AAA0-C541-82AF-1D892ED79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4514" y="2280559"/>
              <a:ext cx="4368800" cy="469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5454CA-EF8F-1746-85FF-BA4ECF4A7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5614" y="2939146"/>
              <a:ext cx="4546600" cy="4699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5FC132-C142-3049-AC9A-AACC4A580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57764" y="3597735"/>
              <a:ext cx="5702300" cy="4699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CD38389-835C-134E-9790-EF7DB0D067A8}"/>
              </a:ext>
            </a:extLst>
          </p:cNvPr>
          <p:cNvSpPr/>
          <p:nvPr/>
        </p:nvSpPr>
        <p:spPr>
          <a:xfrm>
            <a:off x="571953" y="5520005"/>
            <a:ext cx="11048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Mean arrival date ~ migration distance + inverse migration speed + mean breeding latitude</a:t>
            </a:r>
          </a:p>
        </p:txBody>
      </p:sp>
    </p:spTree>
    <p:extLst>
      <p:ext uri="{BB962C8B-B14F-4D97-AF65-F5344CB8AC3E}">
        <p14:creationId xmlns:p14="http://schemas.microsoft.com/office/powerpoint/2010/main" val="184193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7AFFED-95B9-5249-9275-7C1B9B727196}"/>
              </a:ext>
            </a:extLst>
          </p:cNvPr>
          <p:cNvGrpSpPr/>
          <p:nvPr/>
        </p:nvGrpSpPr>
        <p:grpSpPr>
          <a:xfrm>
            <a:off x="186006" y="99702"/>
            <a:ext cx="11738881" cy="5008996"/>
            <a:chOff x="186006" y="284761"/>
            <a:chExt cx="11738881" cy="50089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C2FF44-51EF-C449-984C-7BAE6C1D0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393" y="808750"/>
              <a:ext cx="711200" cy="304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7DC8F9-657D-0D47-A49D-58C36294B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392" y="1341688"/>
              <a:ext cx="584200" cy="304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9D3075-A0C6-6E4B-9CA6-5D0BE65F3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48" y="2930567"/>
              <a:ext cx="803475" cy="32545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B14267-7336-ED41-9F39-B3BE7D660A73}"/>
                </a:ext>
              </a:extLst>
            </p:cNvPr>
            <p:cNvSpPr txBox="1"/>
            <p:nvPr/>
          </p:nvSpPr>
          <p:spPr>
            <a:xfrm>
              <a:off x="186006" y="284761"/>
              <a:ext cx="195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Given as data: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32BB87-0C6E-224F-85A1-24AEAFA7874F}"/>
                </a:ext>
              </a:extLst>
            </p:cNvPr>
            <p:cNvSpPr/>
            <p:nvPr/>
          </p:nvSpPr>
          <p:spPr>
            <a:xfrm>
              <a:off x="1246002" y="802423"/>
              <a:ext cx="10678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mean arrival date over species breeding range (mean of all mean cell arrival dates over breeding range)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020619-9049-A14D-9FDE-C4B4B236351A}"/>
                </a:ext>
              </a:extLst>
            </p:cNvPr>
            <p:cNvSpPr/>
            <p:nvPr/>
          </p:nvSpPr>
          <p:spPr>
            <a:xfrm>
              <a:off x="1256394" y="1275986"/>
              <a:ext cx="104593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standard error arrival date over species breeding range (</a:t>
              </a:r>
              <a:r>
                <a:rPr lang="en-US" dirty="0" err="1"/>
                <a:t>sd</a:t>
              </a:r>
              <a:r>
                <a:rPr lang="en-US" dirty="0"/>
                <a:t> of all mean cell arrival dates over breeding range over the sqrt number of cell/years)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DDC772-093B-6D44-B50E-1E7A3DAF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194" y="2035259"/>
              <a:ext cx="748792" cy="279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CF3620-E876-7647-93B8-DC4D2A39C7BB}"/>
                </a:ext>
              </a:extLst>
            </p:cNvPr>
            <p:cNvSpPr/>
            <p:nvPr/>
          </p:nvSpPr>
          <p:spPr>
            <a:xfrm>
              <a:off x="1256394" y="1991494"/>
              <a:ext cx="105734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migration distance, from La </a:t>
              </a:r>
              <a:r>
                <a:rPr lang="en-US" dirty="0" err="1"/>
                <a:t>Sorte</a:t>
              </a:r>
              <a:r>
                <a:rPr lang="en-US" dirty="0"/>
                <a:t> et al. 2013 (Ecology). Not available for all species. When data are available, line 4 is a likelihood (estimates \mu_{MD} and \sigma_{MD}), when data are not available, it is a prior (i.e., estimated when missing)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54D41D-4280-A947-877F-6825DA23CE42}"/>
                </a:ext>
              </a:extLst>
            </p:cNvPr>
            <p:cNvSpPr/>
            <p:nvPr/>
          </p:nvSpPr>
          <p:spPr>
            <a:xfrm>
              <a:off x="1263241" y="2991088"/>
              <a:ext cx="104679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inverse migration speed (mean posterior for \beta_{\gamma} from IAR model)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24E8E9-9DEE-DB49-B2D9-D138988B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048" y="3555536"/>
              <a:ext cx="673100" cy="279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4AB96-B703-8B4C-9C96-730241E51E13}"/>
                </a:ext>
              </a:extLst>
            </p:cNvPr>
            <p:cNvSpPr/>
            <p:nvPr/>
          </p:nvSpPr>
          <p:spPr>
            <a:xfrm>
              <a:off x="1248722" y="3511770"/>
              <a:ext cx="95499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uncertainty inverse migration speed (</a:t>
              </a:r>
              <a:r>
                <a:rPr lang="en-US" dirty="0" err="1"/>
                <a:t>sd</a:t>
              </a:r>
              <a:r>
                <a:rPr lang="en-US" dirty="0"/>
                <a:t> posterior for \beta_{\gamma} from IAR model)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BA6215-0CE5-1C42-AB2C-2937F52A5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878" y="4117608"/>
              <a:ext cx="986096" cy="29582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1489A1-F496-4343-8F25-9661F7216A66}"/>
                </a:ext>
              </a:extLst>
            </p:cNvPr>
            <p:cNvSpPr/>
            <p:nvPr/>
          </p:nvSpPr>
          <p:spPr>
            <a:xfrm>
              <a:off x="1261172" y="4037337"/>
              <a:ext cx="94161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mean breeding latitude (mean of cell center latitudes that cover species breeding range)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2C8706-442C-1241-A19B-D63C1BAF03A1}"/>
                </a:ext>
              </a:extLst>
            </p:cNvPr>
            <p:cNvSpPr/>
            <p:nvPr/>
          </p:nvSpPr>
          <p:spPr>
            <a:xfrm>
              <a:off x="1273626" y="4647426"/>
              <a:ext cx="96991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standard error LAT (standard deviation of all cell center latitude that cover species breeding range over the sqrt number of cells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7355DF0-803B-9343-AFE8-E92292CDA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878" y="4660669"/>
              <a:ext cx="1041400" cy="279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EAF091-AAEA-D94D-AAE5-EC0F057B21D4}"/>
              </a:ext>
            </a:extLst>
          </p:cNvPr>
          <p:cNvGrpSpPr/>
          <p:nvPr/>
        </p:nvGrpSpPr>
        <p:grpSpPr>
          <a:xfrm>
            <a:off x="251451" y="5188432"/>
            <a:ext cx="13566445" cy="1369134"/>
            <a:chOff x="-430773" y="5320520"/>
            <a:chExt cx="13566445" cy="136913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23902BB-D6D5-4D46-9934-7169CE85C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3263" y="5830664"/>
              <a:ext cx="279400" cy="2159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DAC278-B81C-5646-82EF-51243EB3AA1F}"/>
                </a:ext>
              </a:extLst>
            </p:cNvPr>
            <p:cNvSpPr txBox="1"/>
            <p:nvPr/>
          </p:nvSpPr>
          <p:spPr>
            <a:xfrm>
              <a:off x="-430773" y="5320520"/>
              <a:ext cx="195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Estimated: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DBD456-D3CD-8146-BF3A-F625AD0B1D49}"/>
                </a:ext>
              </a:extLst>
            </p:cNvPr>
            <p:cNvSpPr/>
            <p:nvPr/>
          </p:nvSpPr>
          <p:spPr>
            <a:xfrm>
              <a:off x="532663" y="5750930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intercept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D123659-C86C-014D-A9C0-52002CECC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6006" y="6270554"/>
              <a:ext cx="266700" cy="4191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2683C4-0BE2-E348-9D3D-896ECD3B428B}"/>
                </a:ext>
              </a:extLst>
            </p:cNvPr>
            <p:cNvSpPr/>
            <p:nvPr/>
          </p:nvSpPr>
          <p:spPr>
            <a:xfrm>
              <a:off x="532663" y="6265040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</a:t>
              </a:r>
              <a:r>
                <a:rPr lang="en-US" dirty="0" err="1"/>
                <a:t>mig</a:t>
              </a:r>
              <a:r>
                <a:rPr lang="en-US" dirty="0"/>
                <a:t> distance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B88320-0D5E-E140-B2C7-8A7CAB468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82501" y="5770734"/>
              <a:ext cx="254000" cy="3175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6ED84D-C572-3649-AC72-B7C3DEF5041B}"/>
                </a:ext>
              </a:extLst>
            </p:cNvPr>
            <p:cNvSpPr/>
            <p:nvPr/>
          </p:nvSpPr>
          <p:spPr>
            <a:xfrm>
              <a:off x="3436501" y="5740674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inverse </a:t>
              </a:r>
              <a:r>
                <a:rPr lang="en-US" dirty="0" err="1"/>
                <a:t>mig</a:t>
              </a:r>
              <a:r>
                <a:rPr lang="en-US" dirty="0"/>
                <a:t> speed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B83174-73E6-2241-9F7E-9BA381FAB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82501" y="6367864"/>
              <a:ext cx="254000" cy="2032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009390-6F71-5640-AEF2-DE1B132A6B4C}"/>
                </a:ext>
              </a:extLst>
            </p:cNvPr>
            <p:cNvSpPr/>
            <p:nvPr/>
          </p:nvSpPr>
          <p:spPr>
            <a:xfrm>
              <a:off x="3436501" y="6276556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mean breeding </a:t>
              </a:r>
              <a:r>
                <a:rPr lang="en-US" dirty="0" err="1"/>
                <a:t>lat</a:t>
              </a:r>
              <a:endParaRPr lang="en-US" dirty="0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149A465F-EE57-3647-AFA2-9F6A9901FF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5585" y="5902024"/>
            <a:ext cx="807114" cy="2726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9B2AE6-C84D-594F-A11A-C5464AC9C2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8052" y="6329134"/>
            <a:ext cx="948619" cy="3229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B45755-E35D-264A-8007-33E92E60EE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05585" y="5401374"/>
            <a:ext cx="1051640" cy="2754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03CB007-06FF-7442-8043-B57097B06871}"/>
              </a:ext>
            </a:extLst>
          </p:cNvPr>
          <p:cNvSpPr/>
          <p:nvPr/>
        </p:nvSpPr>
        <p:spPr>
          <a:xfrm>
            <a:off x="8557225" y="5321513"/>
            <a:ext cx="9699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‘true’ breeding latitude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8C7073-B94B-274B-8538-52761DDC1452}"/>
              </a:ext>
            </a:extLst>
          </p:cNvPr>
          <p:cNvSpPr/>
          <p:nvPr/>
        </p:nvSpPr>
        <p:spPr>
          <a:xfrm>
            <a:off x="8524185" y="5875897"/>
            <a:ext cx="9699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mean migratory distance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FED998-5A88-2B49-9042-2AEB33E0AE5B}"/>
              </a:ext>
            </a:extLst>
          </p:cNvPr>
          <p:cNvSpPr/>
          <p:nvPr/>
        </p:nvSpPr>
        <p:spPr>
          <a:xfrm>
            <a:off x="8557225" y="6329591"/>
            <a:ext cx="9699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‘true’ inverse </a:t>
            </a:r>
            <a:r>
              <a:rPr lang="en-US" dirty="0" err="1"/>
              <a:t>mig</a:t>
            </a:r>
            <a:r>
              <a:rPr lang="en-US" dirty="0"/>
              <a:t> speed</a:t>
            </a:r>
          </a:p>
        </p:txBody>
      </p:sp>
    </p:spTree>
    <p:extLst>
      <p:ext uri="{BB962C8B-B14F-4D97-AF65-F5344CB8AC3E}">
        <p14:creationId xmlns:p14="http://schemas.microsoft.com/office/powerpoint/2010/main" val="26491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4827EA7-90C2-0F42-A0D8-7EF1D8DA0096}"/>
              </a:ext>
            </a:extLst>
          </p:cNvPr>
          <p:cNvGrpSpPr/>
          <p:nvPr/>
        </p:nvGrpSpPr>
        <p:grpSpPr>
          <a:xfrm>
            <a:off x="1094362" y="407341"/>
            <a:ext cx="10003276" cy="5692037"/>
            <a:chOff x="616633" y="282081"/>
            <a:chExt cx="10003276" cy="56920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22FB33-210A-5943-9CF8-359610CCC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087" r="17123"/>
            <a:stretch/>
          </p:blipFill>
          <p:spPr>
            <a:xfrm>
              <a:off x="3711357" y="282081"/>
              <a:ext cx="6075124" cy="56920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F4087A-2A86-7942-B2D1-922B2332D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038" y="1913398"/>
              <a:ext cx="266700" cy="4191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217F10-6D2F-DD4F-8659-B59CAC260336}"/>
                </a:ext>
              </a:extLst>
            </p:cNvPr>
            <p:cNvSpPr/>
            <p:nvPr/>
          </p:nvSpPr>
          <p:spPr>
            <a:xfrm>
              <a:off x="920738" y="1938282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</a:t>
              </a:r>
              <a:r>
                <a:rPr lang="en-US" dirty="0" err="1"/>
                <a:t>mig</a:t>
              </a:r>
              <a:r>
                <a:rPr lang="en-US" dirty="0"/>
                <a:t> distance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689346-DEAB-2142-8A26-DDB7915B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33" y="2881160"/>
              <a:ext cx="254000" cy="3175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A2DCB0-7EE7-9D4B-A080-593316577CE9}"/>
                </a:ext>
              </a:extLst>
            </p:cNvPr>
            <p:cNvSpPr/>
            <p:nvPr/>
          </p:nvSpPr>
          <p:spPr>
            <a:xfrm>
              <a:off x="870633" y="2851100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inverse </a:t>
              </a:r>
              <a:r>
                <a:rPr lang="en-US" dirty="0" err="1"/>
                <a:t>mig</a:t>
              </a:r>
              <a:r>
                <a:rPr lang="en-US" dirty="0"/>
                <a:t> speed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6C076C-6CDA-5446-89F3-ACEEE5E3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633" y="3870457"/>
              <a:ext cx="254000" cy="2032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880AF-40CC-B24C-8E01-56EFC8E7A0BF}"/>
                </a:ext>
              </a:extLst>
            </p:cNvPr>
            <p:cNvSpPr/>
            <p:nvPr/>
          </p:nvSpPr>
          <p:spPr>
            <a:xfrm>
              <a:off x="870633" y="3779149"/>
              <a:ext cx="969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effect of mean breeding </a:t>
              </a:r>
              <a:r>
                <a:rPr lang="en-US" dirty="0" err="1"/>
                <a:t>lat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90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Youngflesh, Casey</dc:creator>
  <cp:lastModifiedBy>Youngflesh, Casey</cp:lastModifiedBy>
  <cp:revision>8</cp:revision>
  <dcterms:created xsi:type="dcterms:W3CDTF">2019-07-09T20:19:16Z</dcterms:created>
  <dcterms:modified xsi:type="dcterms:W3CDTF">2019-07-09T20:48:18Z</dcterms:modified>
</cp:coreProperties>
</file>