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54"/>
    <p:restoredTop sz="94682"/>
  </p:normalViewPr>
  <p:slideViewPr>
    <p:cSldViewPr snapToGrid="0" snapToObjects="1">
      <p:cViewPr varScale="1">
        <p:scale>
          <a:sx n="68" d="100"/>
          <a:sy n="68" d="100"/>
        </p:scale>
        <p:origin x="208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pasan.fernando/Downloads/phenophyloslid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Multiple</a:t>
            </a:r>
            <a:r>
              <a:rPr lang="en-US" b="1" baseline="0"/>
              <a:t> mapping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10.0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1652.0</c:v>
                </c:pt>
                <c:pt idx="1">
                  <c:v>126.0</c:v>
                </c:pt>
                <c:pt idx="2">
                  <c:v>26.0</c:v>
                </c:pt>
                <c:pt idx="3">
                  <c:v>10.0</c:v>
                </c:pt>
                <c:pt idx="4">
                  <c:v>4.0</c:v>
                </c:pt>
                <c:pt idx="5">
                  <c:v>2.0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93103584"/>
        <c:axId val="-454418048"/>
      </c:barChart>
      <c:catAx>
        <c:axId val="-89310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54418048"/>
        <c:crosses val="autoZero"/>
        <c:auto val="1"/>
        <c:lblAlgn val="ctr"/>
        <c:lblOffset val="100"/>
        <c:noMultiLvlLbl val="0"/>
      </c:catAx>
      <c:valAx>
        <c:axId val="-45441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931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51C3-00AB-5E4E-B34A-41CBF52A9BD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A593-53E9-1B4E-92A5-C7524479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51C3-00AB-5E4E-B34A-41CBF52A9BD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A593-53E9-1B4E-92A5-C7524479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5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51C3-00AB-5E4E-B34A-41CBF52A9BD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A593-53E9-1B4E-92A5-C7524479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51C3-00AB-5E4E-B34A-41CBF52A9BD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A593-53E9-1B4E-92A5-C7524479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9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51C3-00AB-5E4E-B34A-41CBF52A9BD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A593-53E9-1B4E-92A5-C7524479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8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51C3-00AB-5E4E-B34A-41CBF52A9BD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A593-53E9-1B4E-92A5-C7524479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51C3-00AB-5E4E-B34A-41CBF52A9BD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A593-53E9-1B4E-92A5-C7524479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0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51C3-00AB-5E4E-B34A-41CBF52A9BD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A593-53E9-1B4E-92A5-C7524479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2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51C3-00AB-5E4E-B34A-41CBF52A9BD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A593-53E9-1B4E-92A5-C7524479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2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51C3-00AB-5E4E-B34A-41CBF52A9BD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A593-53E9-1B4E-92A5-C7524479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1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51C3-00AB-5E4E-B34A-41CBF52A9BD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A593-53E9-1B4E-92A5-C7524479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E51C3-00AB-5E4E-B34A-41CBF52A9BDB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2A593-53E9-1B4E-92A5-C7524479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3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package" Target="../embeddings/Microsoft_Excel_Worksheet1.xlsx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Phylo</a:t>
            </a:r>
            <a:r>
              <a:rPr lang="en-US" dirty="0" err="1"/>
              <a:t>-</a:t>
            </a:r>
            <a:r>
              <a:rPr lang="en-US" dirty="0" err="1" smtClean="0"/>
              <a:t>pheno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4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ompact disk&#10;&#10;Description generated with high confidence">
            <a:extLst>
              <a:ext uri="{FF2B5EF4-FFF2-40B4-BE49-F238E27FC236}">
                <a16:creationId xmlns:a16="http://schemas.microsoft.com/office/drawing/2014/main" xmlns="" id="{07D91F1F-2215-410A-8E5E-40C027C32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68" y="1786887"/>
            <a:ext cx="4486665" cy="32842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D453E4-D584-4750-B2EA-690CD0ABB1D5}"/>
              </a:ext>
            </a:extLst>
          </p:cNvPr>
          <p:cNvSpPr/>
          <p:nvPr/>
        </p:nvSpPr>
        <p:spPr>
          <a:xfrm>
            <a:off x="1914293" y="578361"/>
            <a:ext cx="30219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Proportion of number of OTT-VTO matches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1DBD7EE-04F6-40E5-8751-613D95609092}"/>
              </a:ext>
            </a:extLst>
          </p:cNvPr>
          <p:cNvSpPr/>
          <p:nvPr/>
        </p:nvSpPr>
        <p:spPr>
          <a:xfrm>
            <a:off x="1776761" y="6072391"/>
            <a:ext cx="3021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OTT – Open Tree Taxonomy</a:t>
            </a:r>
          </a:p>
          <a:p>
            <a:r>
              <a:rPr lang="en-US" sz="1400" dirty="0"/>
              <a:t>VTO – Vertebrate Taxonomy Ontology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028C19B-2F41-4BBB-B5DE-ECB7D6B700CE}"/>
              </a:ext>
            </a:extLst>
          </p:cNvPr>
          <p:cNvSpPr/>
          <p:nvPr/>
        </p:nvSpPr>
        <p:spPr>
          <a:xfrm>
            <a:off x="6794810" y="4871058"/>
            <a:ext cx="1676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Total: 4763</a:t>
            </a:r>
          </a:p>
        </p:txBody>
      </p:sp>
    </p:spTree>
    <p:extLst>
      <p:ext uri="{BB962C8B-B14F-4D97-AF65-F5344CB8AC3E}">
        <p14:creationId xmlns:p14="http://schemas.microsoft.com/office/powerpoint/2010/main" val="14395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BB9155A-7F67-4E82-AFEC-92A76AD88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72" y="444548"/>
            <a:ext cx="5983656" cy="599651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E67E43FE-AF94-4FE1-BDE0-AEA062B4FED0}"/>
              </a:ext>
            </a:extLst>
          </p:cNvPr>
          <p:cNvGrpSpPr/>
          <p:nvPr/>
        </p:nvGrpSpPr>
        <p:grpSpPr>
          <a:xfrm>
            <a:off x="8860604" y="4826284"/>
            <a:ext cx="1174287" cy="1614774"/>
            <a:chOff x="7370056" y="5076981"/>
            <a:chExt cx="1174287" cy="16147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437F438-3232-437C-9F03-0705D3E4D109}"/>
                </a:ext>
              </a:extLst>
            </p:cNvPr>
            <p:cNvSpPr txBox="1"/>
            <p:nvPr/>
          </p:nvSpPr>
          <p:spPr>
            <a:xfrm>
              <a:off x="7374810" y="5076981"/>
              <a:ext cx="1169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# OTT to VTO </a:t>
              </a:r>
            </a:p>
            <a:p>
              <a:pPr algn="ctr"/>
              <a:r>
                <a:rPr lang="en-US" sz="1400" dirty="0"/>
                <a:t>match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5A772B6D-8014-4820-AA27-D40BB6DC480C}"/>
                </a:ext>
              </a:extLst>
            </p:cNvPr>
            <p:cNvGrpSpPr/>
            <p:nvPr/>
          </p:nvGrpSpPr>
          <p:grpSpPr>
            <a:xfrm>
              <a:off x="7370056" y="5491519"/>
              <a:ext cx="1170883" cy="1200236"/>
              <a:chOff x="7370056" y="5491519"/>
              <a:chExt cx="1170883" cy="120023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xmlns="" id="{23601FD4-1066-444C-B731-F8EA928EBC9C}"/>
                  </a:ext>
                </a:extLst>
              </p:cNvPr>
              <p:cNvGrpSpPr/>
              <p:nvPr/>
            </p:nvGrpSpPr>
            <p:grpSpPr>
              <a:xfrm>
                <a:off x="7820121" y="5576532"/>
                <a:ext cx="278922" cy="1035172"/>
                <a:chOff x="7820121" y="5576532"/>
                <a:chExt cx="278922" cy="1035172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xmlns="" id="{4DB60F90-5648-44A2-8A1C-A4F119D33162}"/>
                    </a:ext>
                  </a:extLst>
                </p:cNvPr>
                <p:cNvSpPr/>
                <p:nvPr/>
              </p:nvSpPr>
              <p:spPr>
                <a:xfrm>
                  <a:off x="7820121" y="5794374"/>
                  <a:ext cx="278922" cy="146898"/>
                </a:xfrm>
                <a:prstGeom prst="rect">
                  <a:avLst/>
                </a:prstGeom>
                <a:solidFill>
                  <a:srgbClr val="BEBE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xmlns="" id="{901D98D6-AE83-4E9C-9A97-7698DD94B713}"/>
                    </a:ext>
                  </a:extLst>
                </p:cNvPr>
                <p:cNvSpPr/>
                <p:nvPr/>
              </p:nvSpPr>
              <p:spPr>
                <a:xfrm>
                  <a:off x="7820121" y="6017852"/>
                  <a:ext cx="278922" cy="146898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xmlns="" id="{8E2B3A47-176C-4A29-BF92-73F630443A26}"/>
                    </a:ext>
                  </a:extLst>
                </p:cNvPr>
                <p:cNvSpPr/>
                <p:nvPr/>
              </p:nvSpPr>
              <p:spPr>
                <a:xfrm>
                  <a:off x="7820121" y="6241329"/>
                  <a:ext cx="278922" cy="146898"/>
                </a:xfrm>
                <a:prstGeom prst="rect">
                  <a:avLst/>
                </a:prstGeom>
                <a:solidFill>
                  <a:srgbClr val="0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xmlns="" id="{9958C460-A6A8-49B7-8A38-998A2D91BD1A}"/>
                    </a:ext>
                  </a:extLst>
                </p:cNvPr>
                <p:cNvSpPr/>
                <p:nvPr/>
              </p:nvSpPr>
              <p:spPr>
                <a:xfrm>
                  <a:off x="7820121" y="6464806"/>
                  <a:ext cx="278922" cy="14689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xmlns="" id="{916FFFBA-A890-4C39-8C35-90EBA814720F}"/>
                    </a:ext>
                  </a:extLst>
                </p:cNvPr>
                <p:cNvSpPr/>
                <p:nvPr/>
              </p:nvSpPr>
              <p:spPr>
                <a:xfrm>
                  <a:off x="7820121" y="5576532"/>
                  <a:ext cx="278922" cy="146898"/>
                </a:xfrm>
                <a:prstGeom prst="rect">
                  <a:avLst/>
                </a:prstGeom>
                <a:solidFill>
                  <a:srgbClr val="FFC0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xmlns="" id="{8A59D58C-E607-4986-ABEB-F58419EB4AEC}"/>
                  </a:ext>
                </a:extLst>
              </p:cNvPr>
              <p:cNvGrpSpPr/>
              <p:nvPr/>
            </p:nvGrpSpPr>
            <p:grpSpPr>
              <a:xfrm>
                <a:off x="7370056" y="5491519"/>
                <a:ext cx="1170883" cy="1200236"/>
                <a:chOff x="6293723" y="5491519"/>
                <a:chExt cx="1170883" cy="1200236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id="{14CE8DB4-B808-4C65-B344-C37803533854}"/>
                    </a:ext>
                  </a:extLst>
                </p:cNvPr>
                <p:cNvSpPr txBox="1"/>
                <p:nvPr/>
              </p:nvSpPr>
              <p:spPr>
                <a:xfrm>
                  <a:off x="6293726" y="5491519"/>
                  <a:ext cx="11695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0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xmlns="" id="{8CF11C50-5BC7-452F-9CB5-C0316047E8EE}"/>
                    </a:ext>
                  </a:extLst>
                </p:cNvPr>
                <p:cNvSpPr txBox="1"/>
                <p:nvPr/>
              </p:nvSpPr>
              <p:spPr>
                <a:xfrm>
                  <a:off x="6293727" y="5698744"/>
                  <a:ext cx="11695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="" id="{85E14CCB-F090-43AB-A951-A1055A558916}"/>
                    </a:ext>
                  </a:extLst>
                </p:cNvPr>
                <p:cNvSpPr txBox="1"/>
                <p:nvPr/>
              </p:nvSpPr>
              <p:spPr>
                <a:xfrm>
                  <a:off x="6293725" y="5928339"/>
                  <a:ext cx="11695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="" id="{117E476F-236F-473B-9FD0-E28D022B4DD7}"/>
                    </a:ext>
                  </a:extLst>
                </p:cNvPr>
                <p:cNvSpPr txBox="1"/>
                <p:nvPr/>
              </p:nvSpPr>
              <p:spPr>
                <a:xfrm>
                  <a:off x="6293723" y="6155583"/>
                  <a:ext cx="11695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3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A5ECA99F-43D0-401F-A051-BE7B5208A6C2}"/>
                    </a:ext>
                  </a:extLst>
                </p:cNvPr>
                <p:cNvSpPr txBox="1"/>
                <p:nvPr/>
              </p:nvSpPr>
              <p:spPr>
                <a:xfrm>
                  <a:off x="6295073" y="6383978"/>
                  <a:ext cx="11695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4</a:t>
                  </a:r>
                </a:p>
              </p:txBody>
            </p:sp>
          </p:grp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06376BA-88F2-417B-BE82-5B94B64CB809}"/>
              </a:ext>
            </a:extLst>
          </p:cNvPr>
          <p:cNvSpPr/>
          <p:nvPr/>
        </p:nvSpPr>
        <p:spPr>
          <a:xfrm>
            <a:off x="1702421" y="154618"/>
            <a:ext cx="3501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OTT-VTO taxon match mapped</a:t>
            </a:r>
          </a:p>
          <a:p>
            <a:r>
              <a:rPr lang="en-US" dirty="0"/>
              <a:t>on catfish (</a:t>
            </a:r>
            <a:r>
              <a:rPr lang="en-US" dirty="0" err="1"/>
              <a:t>Siluriformes</a:t>
            </a:r>
            <a:r>
              <a:rPr lang="en-US" dirty="0"/>
              <a:t>) </a:t>
            </a:r>
            <a:r>
              <a:rPr lang="en-US" dirty="0" err="1"/>
              <a:t>OpenTree</a:t>
            </a:r>
            <a:r>
              <a:rPr lang="en-US" dirty="0"/>
              <a:t> synthetic phylogeny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2A65778-BEB6-4648-869F-2C35E6820CE3}"/>
              </a:ext>
            </a:extLst>
          </p:cNvPr>
          <p:cNvSpPr/>
          <p:nvPr/>
        </p:nvSpPr>
        <p:spPr>
          <a:xfrm>
            <a:off x="1776761" y="6072391"/>
            <a:ext cx="3021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OTT – Open Tree Taxonomy</a:t>
            </a:r>
          </a:p>
          <a:p>
            <a:r>
              <a:rPr lang="en-US" sz="1400" dirty="0"/>
              <a:t>VTO – Vertebrate Taxonomy Ontology</a:t>
            </a:r>
          </a:p>
        </p:txBody>
      </p:sp>
    </p:spTree>
    <p:extLst>
      <p:ext uri="{BB962C8B-B14F-4D97-AF65-F5344CB8AC3E}">
        <p14:creationId xmlns:p14="http://schemas.microsoft.com/office/powerpoint/2010/main" val="2171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3777" y="609600"/>
            <a:ext cx="2005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Final reconciliation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59720"/>
              </p:ext>
            </p:extLst>
          </p:nvPr>
        </p:nvGraphicFramePr>
        <p:xfrm>
          <a:off x="560210" y="1634067"/>
          <a:ext cx="3932767" cy="22154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6742"/>
                <a:gridCol w="1296025"/>
              </a:tblGrid>
              <a:tr h="5538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NCBI matched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43,249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5538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TNRS exact matches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51,440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5538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TNRS synonyms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3108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5538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missing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 dirty="0">
                          <a:effectLst/>
                        </a:rPr>
                        <a:t>9087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239" y="1368691"/>
            <a:ext cx="7008802" cy="461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636894"/>
              </p:ext>
            </p:extLst>
          </p:nvPr>
        </p:nvGraphicFramePr>
        <p:xfrm>
          <a:off x="4494971" y="1490132"/>
          <a:ext cx="6658452" cy="4257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061853"/>
              </p:ext>
            </p:extLst>
          </p:nvPr>
        </p:nvGraphicFramePr>
        <p:xfrm>
          <a:off x="452260" y="2529240"/>
          <a:ext cx="3578161" cy="2607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4" imgW="2527300" imgH="1841500" progId="Excel.Sheet.12">
                  <p:embed/>
                </p:oleObj>
              </mc:Choice>
              <mc:Fallback>
                <p:oleObj name="Worksheet" r:id="rId4" imgW="2527300" imgH="1841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2260" y="2529240"/>
                        <a:ext cx="3578161" cy="2607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2260" y="519289"/>
            <a:ext cx="466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VTO mappings to a single </a:t>
            </a:r>
            <a:r>
              <a:rPr lang="en-US" smtClean="0"/>
              <a:t>Open Tree 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0755" y="1467260"/>
            <a:ext cx="804897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effectLst/>
              <a:latin typeface="Calibri" charset="0"/>
            </a:endParaRPr>
          </a:p>
          <a:p>
            <a:r>
              <a:rPr lang="en-US" dirty="0" err="1" smtClean="0">
                <a:effectLst/>
                <a:latin typeface="Calibri" charset="0"/>
              </a:rPr>
              <a:t>Trionychidae</a:t>
            </a:r>
            <a:endParaRPr lang="en-US" dirty="0">
              <a:latin typeface="Calibri" charset="0"/>
            </a:endParaRPr>
          </a:p>
          <a:p>
            <a:endParaRPr lang="en-US" dirty="0" smtClean="0">
              <a:effectLst/>
              <a:latin typeface="Calibri" charset="0"/>
            </a:endParaRPr>
          </a:p>
          <a:p>
            <a:r>
              <a:rPr lang="en-US" dirty="0" err="1" smtClean="0">
                <a:effectLst/>
                <a:latin typeface="Calibri" charset="0"/>
              </a:rPr>
              <a:t>Cretalamna</a:t>
            </a:r>
            <a:endParaRPr lang="en-US" dirty="0" smtClean="0">
              <a:effectLst/>
              <a:latin typeface="Calibri" charset="0"/>
            </a:endParaRPr>
          </a:p>
          <a:p>
            <a:r>
              <a:rPr lang="en-US" dirty="0" err="1" smtClean="0">
                <a:effectLst/>
                <a:latin typeface="Calibri" charset="0"/>
              </a:rPr>
              <a:t>Amyda</a:t>
            </a:r>
            <a:r>
              <a:rPr lang="en-US" dirty="0" smtClean="0">
                <a:effectLst/>
                <a:latin typeface="Calibri" charset="0"/>
              </a:rPr>
              <a:t> radula</a:t>
            </a:r>
          </a:p>
          <a:p>
            <a:r>
              <a:rPr lang="en-US" dirty="0" err="1" smtClean="0">
                <a:effectLst/>
                <a:latin typeface="Calibri" charset="0"/>
              </a:rPr>
              <a:t>Plastomenus</a:t>
            </a:r>
            <a:r>
              <a:rPr lang="en-US" dirty="0" smtClean="0">
                <a:effectLst/>
                <a:latin typeface="Calibri" charset="0"/>
              </a:rPr>
              <a:t> </a:t>
            </a:r>
            <a:r>
              <a:rPr lang="en-US" dirty="0" err="1" smtClean="0">
                <a:effectLst/>
                <a:latin typeface="Calibri" charset="0"/>
              </a:rPr>
              <a:t>communis</a:t>
            </a:r>
            <a:endParaRPr lang="en-US" dirty="0" smtClean="0">
              <a:effectLst/>
              <a:latin typeface="Calibri" charset="0"/>
            </a:endParaRPr>
          </a:p>
          <a:p>
            <a:r>
              <a:rPr lang="en-US" dirty="0" err="1" smtClean="0">
                <a:effectLst/>
                <a:latin typeface="Calibri" charset="0"/>
              </a:rPr>
              <a:t>Plastomenus</a:t>
            </a:r>
            <a:r>
              <a:rPr lang="en-US" dirty="0" smtClean="0">
                <a:effectLst/>
                <a:latin typeface="Calibri" charset="0"/>
              </a:rPr>
              <a:t> </a:t>
            </a:r>
            <a:r>
              <a:rPr lang="en-US" dirty="0" err="1" smtClean="0">
                <a:effectLst/>
                <a:latin typeface="Calibri" charset="0"/>
              </a:rPr>
              <a:t>lachrymalis</a:t>
            </a:r>
            <a:endParaRPr lang="en-US" dirty="0" smtClean="0">
              <a:effectLst/>
              <a:latin typeface="Calibri" charset="0"/>
            </a:endParaRPr>
          </a:p>
          <a:p>
            <a:r>
              <a:rPr lang="en-US" dirty="0" err="1" smtClean="0">
                <a:effectLst/>
                <a:latin typeface="Calibri" charset="0"/>
              </a:rPr>
              <a:t>Amyda</a:t>
            </a:r>
            <a:r>
              <a:rPr lang="en-US" dirty="0" smtClean="0">
                <a:effectLst/>
                <a:latin typeface="Calibri" charset="0"/>
              </a:rPr>
              <a:t> </a:t>
            </a:r>
            <a:r>
              <a:rPr lang="en-US" dirty="0" err="1" smtClean="0">
                <a:effectLst/>
                <a:latin typeface="Calibri" charset="0"/>
              </a:rPr>
              <a:t>cariosa</a:t>
            </a:r>
            <a:endParaRPr lang="en-US" dirty="0" smtClean="0">
              <a:effectLst/>
              <a:latin typeface="Calibri" charset="0"/>
            </a:endParaRPr>
          </a:p>
          <a:p>
            <a:r>
              <a:rPr lang="en-US" dirty="0" err="1" smtClean="0">
                <a:effectLst/>
                <a:latin typeface="Calibri" charset="0"/>
              </a:rPr>
              <a:t>Plastomenus</a:t>
            </a:r>
            <a:r>
              <a:rPr lang="en-US" dirty="0" smtClean="0">
                <a:effectLst/>
                <a:latin typeface="Calibri" charset="0"/>
              </a:rPr>
              <a:t> </a:t>
            </a:r>
            <a:r>
              <a:rPr lang="en-US" dirty="0" err="1" smtClean="0">
                <a:effectLst/>
                <a:latin typeface="Calibri" charset="0"/>
              </a:rPr>
              <a:t>corrugatus</a:t>
            </a:r>
            <a:endParaRPr lang="en-US" dirty="0" smtClean="0">
              <a:effectLst/>
              <a:latin typeface="Calibri" charset="0"/>
            </a:endParaRPr>
          </a:p>
          <a:p>
            <a:r>
              <a:rPr lang="en-US" dirty="0" err="1" smtClean="0">
                <a:effectLst/>
                <a:latin typeface="Calibri" charset="0"/>
              </a:rPr>
              <a:t>Trionychidae</a:t>
            </a:r>
            <a:endParaRPr lang="en-US" dirty="0" smtClean="0">
              <a:effectLst/>
              <a:latin typeface="Calibri" charset="0"/>
            </a:endParaRPr>
          </a:p>
          <a:p>
            <a:r>
              <a:rPr lang="en-US" dirty="0" err="1" smtClean="0">
                <a:effectLst/>
                <a:latin typeface="Calibri" charset="0"/>
              </a:rPr>
              <a:t>Plastomenus</a:t>
            </a:r>
            <a:r>
              <a:rPr lang="en-US" dirty="0" smtClean="0">
                <a:effectLst/>
                <a:latin typeface="Calibri" charset="0"/>
              </a:rPr>
              <a:t> </a:t>
            </a:r>
            <a:r>
              <a:rPr lang="en-US" dirty="0" err="1" smtClean="0">
                <a:effectLst/>
                <a:latin typeface="Calibri" charset="0"/>
              </a:rPr>
              <a:t>leptomitus</a:t>
            </a:r>
            <a:endParaRPr lang="en-US" dirty="0" smtClean="0">
              <a:effectLst/>
              <a:latin typeface="Calibri" charset="0"/>
            </a:endParaRPr>
          </a:p>
          <a:p>
            <a:r>
              <a:rPr lang="en-US" dirty="0" err="1" smtClean="0">
                <a:effectLst/>
                <a:latin typeface="Calibri" charset="0"/>
              </a:rPr>
              <a:t>Plastomenus</a:t>
            </a:r>
            <a:r>
              <a:rPr lang="en-US" dirty="0" smtClean="0">
                <a:effectLst/>
                <a:latin typeface="Calibri" charset="0"/>
              </a:rPr>
              <a:t> </a:t>
            </a:r>
            <a:r>
              <a:rPr lang="en-US" dirty="0" err="1" smtClean="0">
                <a:effectLst/>
                <a:latin typeface="Calibri" charset="0"/>
              </a:rPr>
              <a:t>fractus</a:t>
            </a:r>
            <a:endParaRPr lang="en-US" dirty="0" smtClean="0">
              <a:effectLst/>
              <a:latin typeface="Calibri" charset="0"/>
            </a:endParaRPr>
          </a:p>
          <a:p>
            <a:r>
              <a:rPr lang="en-US" dirty="0" err="1" smtClean="0">
                <a:effectLst/>
                <a:latin typeface="Calibri" charset="0"/>
              </a:rPr>
              <a:t>Amyda</a:t>
            </a:r>
            <a:r>
              <a:rPr lang="en-US" dirty="0" smtClean="0">
                <a:effectLst/>
                <a:latin typeface="Calibri" charset="0"/>
              </a:rPr>
              <a:t> </a:t>
            </a:r>
            <a:r>
              <a:rPr lang="en-US" dirty="0" err="1" smtClean="0">
                <a:effectLst/>
                <a:latin typeface="Calibri" charset="0"/>
              </a:rPr>
              <a:t>menenri</a:t>
            </a:r>
            <a:endParaRPr lang="en-US" dirty="0">
              <a:effectLst/>
              <a:latin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2197099"/>
            <a:ext cx="4203700" cy="31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97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Microsoft Excel Worksheet</vt:lpstr>
      <vt:lpstr>Phylo-pheno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pasan fernando</dc:creator>
  <cp:keywords/>
  <dc:description/>
  <cp:lastModifiedBy>pasan fernando</cp:lastModifiedBy>
  <cp:revision>7</cp:revision>
  <dcterms:created xsi:type="dcterms:W3CDTF">2017-12-14T16:54:48Z</dcterms:created>
  <dcterms:modified xsi:type="dcterms:W3CDTF">2017-12-14T20:44:45Z</dcterms:modified>
  <cp:category/>
</cp:coreProperties>
</file>