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18" r:id="rId2"/>
    <p:sldId id="353" r:id="rId3"/>
    <p:sldId id="351" r:id="rId4"/>
    <p:sldId id="320" r:id="rId5"/>
    <p:sldId id="334" r:id="rId6"/>
    <p:sldId id="304" r:id="rId7"/>
    <p:sldId id="335" r:id="rId8"/>
    <p:sldId id="35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2103-425F-4B40-916D-A6FBF410BCAA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137CA-795B-A94C-A64B-4EEAA9FAF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1F3D-7727-6647-9DF6-4EF7058ED5FB}" type="datetimeFigureOut">
              <a:rPr lang="en-US" smtClean="0"/>
              <a:pPr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b.phenoscape.org" TargetMode="External"/><Relationship Id="rId4" Type="http://schemas.openxmlformats.org/officeDocument/2006/relationships/hyperlink" Target="http://phenoscape.org" TargetMode="External"/><Relationship Id="rId5" Type="http://schemas.openxmlformats.org/officeDocument/2006/relationships/hyperlink" Target="http://blog.phenoscape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18047" y="1339453"/>
            <a:ext cx="6009680" cy="1178719"/>
          </a:xfrm>
        </p:spPr>
        <p:txBody>
          <a:bodyPr/>
          <a:lstStyle/>
          <a:p>
            <a:r>
              <a:rPr lang="en-US" sz="3100" b="1" dirty="0" smtClean="0">
                <a:solidFill>
                  <a:schemeClr val="tx2"/>
                </a:solidFill>
              </a:rPr>
              <a:t>Advisory Board Meeting</a:t>
            </a:r>
            <a:r>
              <a:rPr lang="en-US" sz="3100" dirty="0" smtClean="0">
                <a:solidFill>
                  <a:schemeClr val="tx2"/>
                </a:solidFill>
              </a:rPr>
              <a:t/>
            </a:r>
            <a:br>
              <a:rPr lang="en-US" sz="3100" dirty="0" smtClean="0">
                <a:solidFill>
                  <a:schemeClr val="tx2"/>
                </a:solidFill>
              </a:rPr>
            </a:br>
            <a:r>
              <a:rPr lang="en-US" sz="3100" dirty="0" smtClean="0">
                <a:solidFill>
                  <a:schemeClr val="tx2"/>
                </a:solidFill>
              </a:rPr>
              <a:t>April 26, 2012</a:t>
            </a:r>
            <a:endParaRPr lang="en-US" sz="31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851026" y="2786062"/>
            <a:ext cx="5117042" cy="2226205"/>
          </a:xfrm>
          <a:solidFill>
            <a:srgbClr val="CCFFCC"/>
          </a:solidFill>
        </p:spPr>
        <p:txBody>
          <a:bodyPr/>
          <a:lstStyle/>
          <a:p>
            <a:pPr marL="607197" indent="-401822">
              <a:buAutoNum type="romanUcPeriod"/>
            </a:pPr>
            <a:r>
              <a:rPr lang="en-US" sz="2200" dirty="0" smtClean="0"/>
              <a:t>Introductions</a:t>
            </a:r>
          </a:p>
          <a:p>
            <a:pPr marL="607197" indent="-401822">
              <a:buAutoNum type="romanUcPeriod"/>
            </a:pPr>
            <a:r>
              <a:rPr lang="en-US" sz="2200" dirty="0" smtClean="0"/>
              <a:t>Background &amp; overview </a:t>
            </a:r>
            <a:r>
              <a:rPr lang="en-US" sz="2200" dirty="0" smtClean="0"/>
              <a:t>of the project</a:t>
            </a:r>
          </a:p>
          <a:p>
            <a:pPr marL="607197" indent="-401822">
              <a:buAutoNum type="romanUcPeriod"/>
            </a:pPr>
            <a:r>
              <a:rPr lang="en-US" sz="2200" dirty="0" smtClean="0"/>
              <a:t>Project components</a:t>
            </a:r>
          </a:p>
          <a:p>
            <a:pPr marL="607197" indent="-401822">
              <a:buAutoNum type="romanUcPeriod"/>
            </a:pPr>
            <a:r>
              <a:rPr lang="en-US" sz="2200" dirty="0" smtClean="0"/>
              <a:t>Questions and discussion</a:t>
            </a:r>
          </a:p>
        </p:txBody>
      </p:sp>
      <p:pic>
        <p:nvPicPr>
          <p:cNvPr id="8" name="Content Placeholder 7" descr="Phenoscape_Logo.jpg"/>
          <p:cNvPicPr>
            <a:picLocks noGrp="1"/>
          </p:cNvPicPr>
          <p:nvPr>
            <p:ph sz="half" idx="1"/>
          </p:nvPr>
        </p:nvPicPr>
        <p:blipFill>
          <a:blip r:embed="rId2"/>
          <a:srcRect t="-38657" b="-32020"/>
          <a:stretch>
            <a:fillRect/>
          </a:stretch>
        </p:blipFill>
        <p:spPr>
          <a:xfrm>
            <a:off x="2803922" y="0"/>
            <a:ext cx="3214688" cy="139303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3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1293689" y="1937742"/>
            <a:ext cx="5876850" cy="4973836"/>
            <a:chOff x="0" y="0"/>
            <a:chExt cx="5264" cy="4456"/>
          </a:xfrm>
        </p:grpSpPr>
        <p:pic>
          <p:nvPicPr>
            <p:cNvPr id="1638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264" cy="4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6" name="Rectangle 2"/>
            <p:cNvSpPr>
              <a:spLocks/>
            </p:cNvSpPr>
            <p:nvPr/>
          </p:nvSpPr>
          <p:spPr bwMode="auto">
            <a:xfrm>
              <a:off x="1273" y="1351"/>
              <a:ext cx="626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teleosts</a:t>
              </a:r>
            </a:p>
          </p:txBody>
        </p:sp>
        <p:sp>
          <p:nvSpPr>
            <p:cNvPr id="16387" name="Rectangle 3"/>
            <p:cNvSpPr>
              <a:spLocks/>
            </p:cNvSpPr>
            <p:nvPr/>
          </p:nvSpPr>
          <p:spPr bwMode="auto">
            <a:xfrm>
              <a:off x="2293" y="2375"/>
              <a:ext cx="91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amphibians</a:t>
              </a:r>
            </a:p>
          </p:txBody>
        </p:sp>
        <p:sp>
          <p:nvSpPr>
            <p:cNvPr id="16388" name="Rectangle 4"/>
            <p:cNvSpPr>
              <a:spLocks/>
            </p:cNvSpPr>
            <p:nvPr/>
          </p:nvSpPr>
          <p:spPr bwMode="auto">
            <a:xfrm>
              <a:off x="3468" y="2359"/>
              <a:ext cx="73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amniotes</a:t>
              </a:r>
            </a:p>
          </p:txBody>
        </p:sp>
        <p:sp>
          <p:nvSpPr>
            <p:cNvPr id="16389" name="Rectangle 5"/>
            <p:cNvSpPr>
              <a:spLocks/>
            </p:cNvSpPr>
            <p:nvPr/>
          </p:nvSpPr>
          <p:spPr bwMode="auto">
            <a:xfrm>
              <a:off x="1510" y="375"/>
              <a:ext cx="721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zebrafish</a:t>
              </a:r>
            </a:p>
          </p:txBody>
        </p:sp>
        <p:sp>
          <p:nvSpPr>
            <p:cNvPr id="16390" name="Rectangle 6"/>
            <p:cNvSpPr>
              <a:spLocks/>
            </p:cNvSpPr>
            <p:nvPr/>
          </p:nvSpPr>
          <p:spPr bwMode="auto">
            <a:xfrm>
              <a:off x="2371" y="391"/>
              <a:ext cx="720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 i="1">
                  <a:ea typeface="ＭＳ Ｐゴシック" charset="0"/>
                  <a:cs typeface="Gill Sans" charset="0"/>
                </a:rPr>
                <a:t>Xenopus</a:t>
              </a:r>
            </a:p>
          </p:txBody>
        </p:sp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4409" y="356"/>
              <a:ext cx="7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mouse</a:t>
              </a: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>
              <a:off x="310" y="3767"/>
              <a:ext cx="91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vertebrates</a:t>
              </a:r>
            </a:p>
          </p:txBody>
        </p:sp>
        <p:sp>
          <p:nvSpPr>
            <p:cNvPr id="16393" name="Rectangle 9"/>
            <p:cNvSpPr>
              <a:spLocks/>
            </p:cNvSpPr>
            <p:nvPr/>
          </p:nvSpPr>
          <p:spPr bwMode="auto">
            <a:xfrm>
              <a:off x="3056" y="3104"/>
              <a:ext cx="1720" cy="1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6395" name="Rectangle 11"/>
          <p:cNvSpPr>
            <a:spLocks noGrp="1" noChangeArrowheads="1"/>
          </p:cNvSpPr>
          <p:nvPr>
            <p:ph type="title"/>
          </p:nvPr>
        </p:nvSpPr>
        <p:spPr>
          <a:xfrm>
            <a:off x="892969" y="178594"/>
            <a:ext cx="7358063" cy="1544836"/>
          </a:xfrm>
          <a:ln/>
        </p:spPr>
        <p:txBody>
          <a:bodyPr>
            <a:normAutofit/>
          </a:bodyPr>
          <a:lstStyle/>
          <a:p>
            <a:r>
              <a:rPr lang="en-US" sz="5000" dirty="0" smtClean="0"/>
              <a:t>Phenoscape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93462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71625" y="1660922"/>
            <a:ext cx="6107906" cy="2678906"/>
          </a:xfrm>
          <a:solidFill>
            <a:srgbClr val="CCFFCC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Duration: 48 months</a:t>
            </a:r>
          </a:p>
          <a:p>
            <a:pPr lvl="1"/>
            <a:r>
              <a:rPr lang="en-US" dirty="0" smtClean="0"/>
              <a:t>July 1, 2011 to June 30, 2015</a:t>
            </a:r>
          </a:p>
          <a:p>
            <a:r>
              <a:rPr lang="en-US" dirty="0" smtClean="0"/>
              <a:t>Funding: $3.3M in 2 NSF awards</a:t>
            </a:r>
          </a:p>
          <a:p>
            <a:pPr lvl="1"/>
            <a:r>
              <a:rPr lang="en-US" dirty="0" smtClean="0"/>
              <a:t>U South Dakota</a:t>
            </a:r>
          </a:p>
          <a:p>
            <a:pPr lvl="1"/>
            <a:r>
              <a:rPr lang="en-US" dirty="0" smtClean="0"/>
              <a:t>U North Carolina/NESCent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7" descr="Phenoscape_Logo.jpg"/>
          <p:cNvPicPr>
            <a:picLocks/>
          </p:cNvPicPr>
          <p:nvPr/>
        </p:nvPicPr>
        <p:blipFill>
          <a:blip r:embed="rId2"/>
          <a:srcRect t="-38657" b="-32020"/>
          <a:stretch>
            <a:fillRect/>
          </a:stretch>
        </p:blipFill>
        <p:spPr bwMode="auto">
          <a:xfrm>
            <a:off x="2803922" y="0"/>
            <a:ext cx="3214688" cy="13930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46204" y="4495040"/>
            <a:ext cx="5490279" cy="1988523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pPr lvl="1" algn="ctr"/>
            <a:r>
              <a:rPr lang="en-US" sz="2500" dirty="0" smtClean="0">
                <a:latin typeface="Gill Sans"/>
              </a:rPr>
              <a:t>Knowledgebase: </a:t>
            </a:r>
            <a:r>
              <a:rPr lang="en-US" sz="2500" dirty="0" smtClean="0">
                <a:latin typeface="Gill Sans"/>
                <a:hlinkClick r:id="rId3"/>
              </a:rPr>
              <a:t>http://kb.phenoscape.org</a:t>
            </a:r>
            <a:endParaRPr lang="en-US" sz="2500" dirty="0" smtClean="0">
              <a:latin typeface="Gill Sans"/>
            </a:endParaRPr>
          </a:p>
          <a:p>
            <a:pPr lvl="1" algn="ctr"/>
            <a:r>
              <a:rPr lang="en-US" sz="2500" dirty="0" smtClean="0">
                <a:latin typeface="Gill Sans"/>
              </a:rPr>
              <a:t>Wiki: </a:t>
            </a:r>
            <a:r>
              <a:rPr lang="en-US" sz="2500" dirty="0" smtClean="0">
                <a:latin typeface="Gill Sans"/>
                <a:hlinkClick r:id="rId4"/>
              </a:rPr>
              <a:t>http://phenoscape.org</a:t>
            </a:r>
            <a:endParaRPr lang="en-US" sz="2500" dirty="0" smtClean="0">
              <a:latin typeface="Gill Sans"/>
            </a:endParaRPr>
          </a:p>
          <a:p>
            <a:pPr lvl="1" algn="ctr"/>
            <a:r>
              <a:rPr lang="en-US" sz="2500" dirty="0" smtClean="0">
                <a:latin typeface="Gill Sans"/>
              </a:rPr>
              <a:t>Blog: </a:t>
            </a:r>
            <a:r>
              <a:rPr lang="en-US" sz="2500" dirty="0" smtClean="0">
                <a:latin typeface="Gill Sans"/>
                <a:hlinkClick r:id="rId5"/>
              </a:rPr>
              <a:t>http://blog.phenoscape.org</a:t>
            </a:r>
            <a:endParaRPr lang="en-US" sz="2500" dirty="0" smtClean="0">
              <a:latin typeface="Gill Sans"/>
            </a:endParaRPr>
          </a:p>
          <a:p>
            <a:pPr lvl="1" algn="ctr">
              <a:buNone/>
            </a:pPr>
            <a:endParaRPr lang="en-US" sz="2500" dirty="0" smtClean="0"/>
          </a:p>
          <a:p>
            <a:pPr algn="ctr"/>
            <a:endParaRPr lang="en-US" sz="25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Advisory Board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Evaluate goals, plans, progress</a:t>
            </a:r>
          </a:p>
          <a:p>
            <a:pPr lvl="1"/>
            <a:r>
              <a:rPr lang="en-US" dirty="0" smtClean="0"/>
              <a:t>Share knowledge</a:t>
            </a:r>
          </a:p>
          <a:p>
            <a:pPr lvl="1"/>
            <a:r>
              <a:rPr lang="en-US" dirty="0" smtClean="0"/>
              <a:t>Suggest opportunities</a:t>
            </a:r>
          </a:p>
          <a:p>
            <a:pPr lvl="1"/>
            <a:r>
              <a:rPr lang="en-US" dirty="0" smtClean="0"/>
              <a:t>Help prioritize activities </a:t>
            </a:r>
          </a:p>
          <a:p>
            <a:pPr lvl="1"/>
            <a:r>
              <a:rPr lang="en-US" dirty="0" smtClean="0"/>
              <a:t>Help us ameliorate our risks</a:t>
            </a:r>
          </a:p>
          <a:p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Annual virtual AB meeting</a:t>
            </a:r>
          </a:p>
          <a:p>
            <a:pPr lvl="1"/>
            <a:r>
              <a:rPr lang="en-US" dirty="0" smtClean="0"/>
              <a:t>Annual F2F project meeting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9024" y="107156"/>
            <a:ext cx="8092549" cy="1125141"/>
          </a:xfrm>
          <a:ln/>
        </p:spPr>
        <p:txBody>
          <a:bodyPr>
            <a:noAutofit/>
          </a:bodyPr>
          <a:lstStyle/>
          <a:p>
            <a:r>
              <a:rPr lang="en-US" dirty="0" smtClean="0"/>
              <a:t>Phenoscape</a:t>
            </a:r>
            <a:r>
              <a:rPr lang="en-US" dirty="0"/>
              <a:t> </a:t>
            </a:r>
            <a:r>
              <a:rPr lang="en-US" dirty="0" smtClean="0"/>
              <a:t>activities &amp; components overview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4" y="1432189"/>
            <a:ext cx="7912592" cy="48982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51798" y="6371374"/>
            <a:ext cx="541019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500" dirty="0" err="1">
                <a:latin typeface="Gill Sans"/>
              </a:rPr>
              <a:t>Trello</a:t>
            </a:r>
            <a:r>
              <a:rPr lang="en-US" sz="2500" dirty="0">
                <a:latin typeface="Gill Sans"/>
              </a:rPr>
              <a:t>: </a:t>
            </a:r>
            <a:r>
              <a:rPr lang="en-US" sz="2500" u="sng" dirty="0">
                <a:solidFill>
                  <a:srgbClr val="0000FF"/>
                </a:solidFill>
                <a:latin typeface="Gill Sans"/>
              </a:rPr>
              <a:t>https://</a:t>
            </a:r>
            <a:r>
              <a:rPr lang="en-US" sz="2500" u="sng" dirty="0" err="1">
                <a:solidFill>
                  <a:srgbClr val="0000FF"/>
                </a:solidFill>
                <a:latin typeface="Gill Sans"/>
              </a:rPr>
              <a:t>trello.com</a:t>
            </a:r>
            <a:r>
              <a:rPr lang="en-US" sz="2500" u="sng" dirty="0">
                <a:solidFill>
                  <a:srgbClr val="0000FF"/>
                </a:solidFill>
                <a:latin typeface="Gill San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27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88"/>
            <a:ext cx="8229600" cy="5707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Ontology development and data </a:t>
            </a:r>
            <a:r>
              <a:rPr lang="en-US" dirty="0" err="1"/>
              <a:t>curation</a:t>
            </a:r>
            <a:r>
              <a:rPr lang="en-US" dirty="0"/>
              <a:t> (model orgs) - Monte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Ontology development and data </a:t>
            </a:r>
            <a:r>
              <a:rPr lang="en-US" dirty="0" err="1"/>
              <a:t>curation</a:t>
            </a:r>
            <a:r>
              <a:rPr lang="en-US" dirty="0"/>
              <a:t> (evolutionary orgs) - Paula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Scaling up the </a:t>
            </a:r>
            <a:r>
              <a:rPr lang="en-US" dirty="0" err="1"/>
              <a:t>curation</a:t>
            </a:r>
            <a:r>
              <a:rPr lang="en-US" dirty="0"/>
              <a:t> workflow </a:t>
            </a:r>
            <a:r>
              <a:rPr lang="en-US" dirty="0" smtClean="0"/>
              <a:t>- Hong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Phenoscape KB development - Jim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Homology meeting report - Hilmar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Semantic search, capstone - Todd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Outreach - </a:t>
            </a:r>
            <a:r>
              <a:rPr lang="en-US" dirty="0" err="1" smtClean="0"/>
              <a:t>Nizar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0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Create </a:t>
            </a:r>
            <a:r>
              <a:rPr lang="en-US" dirty="0"/>
              <a:t>a community of KB users?</a:t>
            </a:r>
          </a:p>
          <a:p>
            <a:pPr lvl="1"/>
            <a:r>
              <a:rPr lang="en-US" dirty="0"/>
              <a:t>Make sure there is a case to stakeholders for sustainability?</a:t>
            </a:r>
          </a:p>
          <a:p>
            <a:pPr lvl="1"/>
            <a:r>
              <a:rPr lang="en-US" dirty="0"/>
              <a:t>Support </a:t>
            </a:r>
            <a:r>
              <a:rPr lang="en-US" dirty="0" err="1"/>
              <a:t>curation</a:t>
            </a:r>
            <a:r>
              <a:rPr lang="en-US" dirty="0"/>
              <a:t> of additional taxa and genetic models?</a:t>
            </a:r>
          </a:p>
          <a:p>
            <a:pPr lvl="1"/>
            <a:r>
              <a:rPr lang="en-US" dirty="0"/>
              <a:t>Incentivize contributions of data from other researchers?</a:t>
            </a:r>
          </a:p>
          <a:p>
            <a:pPr lvl="1"/>
            <a:r>
              <a:rPr lang="en-US" dirty="0"/>
              <a:t>Promote community participation in maintenance of ontologies and software?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7" descr="Phenoscape_Logo.jpg"/>
          <p:cNvPicPr>
            <a:picLocks/>
          </p:cNvPicPr>
          <p:nvPr/>
        </p:nvPicPr>
        <p:blipFill>
          <a:blip r:embed="rId2"/>
          <a:srcRect t="-38657" b="-32020"/>
          <a:stretch>
            <a:fillRect/>
          </a:stretch>
        </p:blipFill>
        <p:spPr>
          <a:xfrm>
            <a:off x="2803922" y="0"/>
            <a:ext cx="3214688" cy="13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9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215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Advisory Board Meeting April 26, 2012</vt:lpstr>
      <vt:lpstr>PowerPoint Presentation</vt:lpstr>
      <vt:lpstr>Phenoscape</vt:lpstr>
      <vt:lpstr>PowerPoint Presentation</vt:lpstr>
      <vt:lpstr>Advisory Board</vt:lpstr>
      <vt:lpstr>Phenoscape activities &amp; components overview</vt:lpstr>
      <vt:lpstr>Project Components</vt:lpstr>
      <vt:lpstr>How can we: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Phenoscape Advisory Board meeting </dc:title>
  <dc:creator>Paula Mabee</dc:creator>
  <cp:lastModifiedBy>Paula Mabee</cp:lastModifiedBy>
  <cp:revision>49</cp:revision>
  <dcterms:created xsi:type="dcterms:W3CDTF">2011-11-11T11:12:00Z</dcterms:created>
  <dcterms:modified xsi:type="dcterms:W3CDTF">2012-04-27T12:08:05Z</dcterms:modified>
</cp:coreProperties>
</file>