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  <p:sldMasterId id="2147483656" r:id="rId2"/>
    <p:sldMasterId id="2147483657" r:id="rId3"/>
    <p:sldMasterId id="2147483658" r:id="rId4"/>
    <p:sldMasterId id="2147483659" r:id="rId5"/>
    <p:sldMasterId id="2147483660" r:id="rId6"/>
    <p:sldMasterId id="2147483661" r:id="rId7"/>
    <p:sldMasterId id="2147483662" r:id="rId8"/>
    <p:sldMasterId id="2147483663" r:id="rId9"/>
    <p:sldMasterId id="2147483664" r:id="rId10"/>
    <p:sldMasterId id="2147483665" r:id="rId11"/>
  </p:sldMasterIdLst>
  <p:notesMasterIdLst>
    <p:notesMasterId r:id="rId17"/>
  </p:notesMasterIdLst>
  <p:sldIdLst>
    <p:sldId id="366" r:id="rId12"/>
    <p:sldId id="352" r:id="rId13"/>
    <p:sldId id="371" r:id="rId14"/>
    <p:sldId id="367" r:id="rId15"/>
    <p:sldId id="368" r:id="rId16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FFFFFF"/>
        </a:solidFill>
        <a:latin typeface="American Typewriter" charset="0"/>
        <a:ea typeface="ヒラギノ明朝 ProN W3" charset="-128"/>
        <a:cs typeface="ヒラギノ明朝 ProN W3" charset="-128"/>
        <a:sym typeface="American Typewriter" charset="0"/>
      </a:defRPr>
    </a:lvl1pPr>
    <a:lvl2pPr marL="321457" algn="ctr" rtl="0" fontAlgn="base">
      <a:spcBef>
        <a:spcPct val="0"/>
      </a:spcBef>
      <a:spcAft>
        <a:spcPct val="0"/>
      </a:spcAft>
      <a:defRPr sz="2800" kern="1200">
        <a:solidFill>
          <a:srgbClr val="FFFFFF"/>
        </a:solidFill>
        <a:latin typeface="American Typewriter" charset="0"/>
        <a:ea typeface="ヒラギノ明朝 ProN W3" charset="-128"/>
        <a:cs typeface="ヒラギノ明朝 ProN W3" charset="-128"/>
        <a:sym typeface="American Typewriter" charset="0"/>
      </a:defRPr>
    </a:lvl2pPr>
    <a:lvl3pPr marL="642915" algn="ctr" rtl="0" fontAlgn="base">
      <a:spcBef>
        <a:spcPct val="0"/>
      </a:spcBef>
      <a:spcAft>
        <a:spcPct val="0"/>
      </a:spcAft>
      <a:defRPr sz="2800" kern="1200">
        <a:solidFill>
          <a:srgbClr val="FFFFFF"/>
        </a:solidFill>
        <a:latin typeface="American Typewriter" charset="0"/>
        <a:ea typeface="ヒラギノ明朝 ProN W3" charset="-128"/>
        <a:cs typeface="ヒラギノ明朝 ProN W3" charset="-128"/>
        <a:sym typeface="American Typewriter" charset="0"/>
      </a:defRPr>
    </a:lvl3pPr>
    <a:lvl4pPr marL="964372" algn="ctr" rtl="0" fontAlgn="base">
      <a:spcBef>
        <a:spcPct val="0"/>
      </a:spcBef>
      <a:spcAft>
        <a:spcPct val="0"/>
      </a:spcAft>
      <a:defRPr sz="2800" kern="1200">
        <a:solidFill>
          <a:srgbClr val="FFFFFF"/>
        </a:solidFill>
        <a:latin typeface="American Typewriter" charset="0"/>
        <a:ea typeface="ヒラギノ明朝 ProN W3" charset="-128"/>
        <a:cs typeface="ヒラギノ明朝 ProN W3" charset="-128"/>
        <a:sym typeface="American Typewriter" charset="0"/>
      </a:defRPr>
    </a:lvl4pPr>
    <a:lvl5pPr marL="1285829" algn="ctr" rtl="0" fontAlgn="base">
      <a:spcBef>
        <a:spcPct val="0"/>
      </a:spcBef>
      <a:spcAft>
        <a:spcPct val="0"/>
      </a:spcAft>
      <a:defRPr sz="2800" kern="1200">
        <a:solidFill>
          <a:srgbClr val="FFFFFF"/>
        </a:solidFill>
        <a:latin typeface="American Typewriter" charset="0"/>
        <a:ea typeface="ヒラギノ明朝 ProN W3" charset="-128"/>
        <a:cs typeface="ヒラギノ明朝 ProN W3" charset="-128"/>
        <a:sym typeface="American Typewriter" charset="0"/>
      </a:defRPr>
    </a:lvl5pPr>
    <a:lvl6pPr marL="1607287" algn="l" defTabSz="321457" rtl="0" eaLnBrk="1" latinLnBrk="0" hangingPunct="1">
      <a:defRPr sz="2800" kern="1200">
        <a:solidFill>
          <a:srgbClr val="FFFFFF"/>
        </a:solidFill>
        <a:latin typeface="American Typewriter" charset="0"/>
        <a:ea typeface="ヒラギノ明朝 ProN W3" charset="-128"/>
        <a:cs typeface="ヒラギノ明朝 ProN W3" charset="-128"/>
        <a:sym typeface="American Typewriter" charset="0"/>
      </a:defRPr>
    </a:lvl6pPr>
    <a:lvl7pPr marL="1928744" algn="l" defTabSz="321457" rtl="0" eaLnBrk="1" latinLnBrk="0" hangingPunct="1">
      <a:defRPr sz="2800" kern="1200">
        <a:solidFill>
          <a:srgbClr val="FFFFFF"/>
        </a:solidFill>
        <a:latin typeface="American Typewriter" charset="0"/>
        <a:ea typeface="ヒラギノ明朝 ProN W3" charset="-128"/>
        <a:cs typeface="ヒラギノ明朝 ProN W3" charset="-128"/>
        <a:sym typeface="American Typewriter" charset="0"/>
      </a:defRPr>
    </a:lvl7pPr>
    <a:lvl8pPr marL="2250201" algn="l" defTabSz="321457" rtl="0" eaLnBrk="1" latinLnBrk="0" hangingPunct="1">
      <a:defRPr sz="2800" kern="1200">
        <a:solidFill>
          <a:srgbClr val="FFFFFF"/>
        </a:solidFill>
        <a:latin typeface="American Typewriter" charset="0"/>
        <a:ea typeface="ヒラギノ明朝 ProN W3" charset="-128"/>
        <a:cs typeface="ヒラギノ明朝 ProN W3" charset="-128"/>
        <a:sym typeface="American Typewriter" charset="0"/>
      </a:defRPr>
    </a:lvl8pPr>
    <a:lvl9pPr marL="2571659" algn="l" defTabSz="321457" rtl="0" eaLnBrk="1" latinLnBrk="0" hangingPunct="1">
      <a:defRPr sz="2800" kern="1200">
        <a:solidFill>
          <a:srgbClr val="FFFFFF"/>
        </a:solidFill>
        <a:latin typeface="American Typewriter" charset="0"/>
        <a:ea typeface="ヒラギノ明朝 ProN W3" charset="-128"/>
        <a:cs typeface="ヒラギノ明朝 ProN W3" charset="-128"/>
        <a:sym typeface="American Typewriter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4B3"/>
    <a:srgbClr val="51800F"/>
    <a:srgbClr val="598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560" autoAdjust="0"/>
  </p:normalViewPr>
  <p:slideViewPr>
    <p:cSldViewPr>
      <p:cViewPr varScale="1">
        <p:scale>
          <a:sx n="58" d="100"/>
          <a:sy n="58" d="100"/>
        </p:scale>
        <p:origin x="-2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9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2" name="Rectangle 2"/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22256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merican Typewriter" charset="0"/>
        <a:ea typeface="+mn-ea"/>
        <a:cs typeface="+mn-cs"/>
      </a:defRPr>
    </a:lvl1pPr>
    <a:lvl2pPr marL="321457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merican Typewriter" charset="0"/>
        <a:ea typeface="ＭＳ Ｐゴシック" charset="-128"/>
        <a:cs typeface="+mn-cs"/>
      </a:defRPr>
    </a:lvl2pPr>
    <a:lvl3pPr marL="642915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merican Typewriter" charset="0"/>
        <a:ea typeface="ＭＳ Ｐゴシック" charset="-128"/>
        <a:cs typeface="+mn-cs"/>
      </a:defRPr>
    </a:lvl3pPr>
    <a:lvl4pPr marL="964372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merican Typewriter" charset="0"/>
        <a:ea typeface="ＭＳ Ｐゴシック" charset="-128"/>
        <a:cs typeface="+mn-cs"/>
      </a:defRPr>
    </a:lvl4pPr>
    <a:lvl5pPr marL="1285829" algn="l" rtl="0" fontAlgn="base">
      <a:spcBef>
        <a:spcPct val="0"/>
      </a:spcBef>
      <a:spcAft>
        <a:spcPct val="0"/>
      </a:spcAft>
      <a:defRPr sz="800" kern="1200">
        <a:solidFill>
          <a:schemeClr val="tx1"/>
        </a:solidFill>
        <a:latin typeface="American Typewriter" charset="0"/>
        <a:ea typeface="ＭＳ Ｐゴシック" charset="-128"/>
        <a:cs typeface="+mn-cs"/>
      </a:defRPr>
    </a:lvl5pPr>
    <a:lvl6pPr marL="1607287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928744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250201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571659" algn="l" defTabSz="321457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21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----- Meeting Notes (4/26/12 17:20) -----</a:t>
            </a:r>
          </a:p>
          <a:p>
            <a:r>
              <a:rPr lang="en-US" dirty="0"/>
              <a:t>colorize entities and qualities</a:t>
            </a:r>
          </a:p>
          <a:p>
            <a:r>
              <a:rPr lang="en-US" dirty="0"/>
              <a:t>pull in example from KB - scale loss</a:t>
            </a:r>
          </a:p>
        </p:txBody>
      </p:sp>
    </p:spTree>
    <p:extLst>
      <p:ext uri="{BB962C8B-B14F-4D97-AF65-F5344CB8AC3E}">
        <p14:creationId xmlns:p14="http://schemas.microsoft.com/office/powerpoint/2010/main" val="226679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80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Presentations, Ph1 paper, conferences…</a:t>
            </a:r>
          </a:p>
          <a:p>
            <a:r>
              <a:rPr lang="en-US" dirty="0" smtClean="0"/>
              <a:t>Publication</a:t>
            </a:r>
            <a:r>
              <a:rPr lang="en-US" baseline="0" dirty="0" smtClean="0"/>
              <a:t> plan…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8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946672"/>
            <a:ext cx="3625453" cy="401835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946672"/>
            <a:ext cx="3625453" cy="401835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488" y="107156"/>
            <a:ext cx="1906488" cy="59650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023" y="107156"/>
            <a:ext cx="5612309" cy="59650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69" y="1946672"/>
            <a:ext cx="3625453" cy="401835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946672"/>
            <a:ext cx="3625453" cy="401835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178594"/>
            <a:ext cx="1839516" cy="57864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69" y="178594"/>
            <a:ext cx="5411391" cy="57864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52511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023" y="1777008"/>
            <a:ext cx="1785938" cy="429518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2117" y="1777008"/>
            <a:ext cx="1785938" cy="429518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488" y="107156"/>
            <a:ext cx="1906488" cy="59650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023" y="107156"/>
            <a:ext cx="5612309" cy="59650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024" y="1777008"/>
            <a:ext cx="3759398" cy="429518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1777008"/>
            <a:ext cx="3759398" cy="429518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6858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685854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258" y="3509367"/>
            <a:ext cx="1933277" cy="216098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88692" y="3509367"/>
            <a:ext cx="1933277" cy="2160984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28541" y="1169789"/>
            <a:ext cx="993428" cy="4500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8258" y="1169789"/>
            <a:ext cx="2873127" cy="4500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6858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685854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horz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647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9" y="1600647"/>
            <a:ext cx="4060775" cy="4525119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  <a:prstGeom prst="rect">
            <a:avLst/>
          </a:prstGeom>
        </p:spPr>
        <p:txBody>
          <a:bodyPr vert="horz" lIns="64291" tIns="32146" rIns="64291" bIns="32146"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  <a:prstGeom prst="rect">
            <a:avLst/>
          </a:prstGeom>
        </p:spPr>
        <p:txBody>
          <a:bodyPr vert="horz" lIns="64291" tIns="32146" rIns="64291" bIns="32146"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  <a:prstGeom prst="rect">
            <a:avLst/>
          </a:prstGeom>
        </p:spPr>
        <p:txBody>
          <a:bodyPr vert="horz" lIns="64291" tIns="32146" rIns="64291" bIns="32146"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8228707" cy="4525119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177" y="1600647"/>
            <a:ext cx="2057176" cy="46858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647" y="1600647"/>
            <a:ext cx="6064374" cy="4685854"/>
          </a:xfrm>
          <a:prstGeom prst="rect">
            <a:avLst/>
          </a:prstGeom>
        </p:spPr>
        <p:txBody>
          <a:bodyPr vert="eaVert" lIns="64291" tIns="32146" rIns="64291" bIns="32146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4969" y="1777008"/>
            <a:ext cx="1406426" cy="429518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8551" y="1777008"/>
            <a:ext cx="1406426" cy="429518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488" y="107156"/>
            <a:ext cx="1906488" cy="59650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023" y="107156"/>
            <a:ext cx="5612309" cy="59650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47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1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57" indent="0">
              <a:buNone/>
              <a:defRPr sz="1300"/>
            </a:lvl2pPr>
            <a:lvl3pPr marL="642915" indent="0">
              <a:buNone/>
              <a:defRPr sz="1100"/>
            </a:lvl3pPr>
            <a:lvl4pPr marL="964372" indent="0">
              <a:buNone/>
              <a:defRPr sz="1000"/>
            </a:lvl4pPr>
            <a:lvl5pPr marL="1285829" indent="0">
              <a:buNone/>
              <a:defRPr sz="1000"/>
            </a:lvl5pPr>
            <a:lvl6pPr marL="1607287" indent="0">
              <a:buNone/>
              <a:defRPr sz="1000"/>
            </a:lvl6pPr>
            <a:lvl7pPr marL="1928744" indent="0">
              <a:buNone/>
              <a:defRPr sz="1000"/>
            </a:lvl7pPr>
            <a:lvl8pPr marL="2250201" indent="0">
              <a:buNone/>
              <a:defRPr sz="1000"/>
            </a:lvl8pPr>
            <a:lvl9pPr marL="2571659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9023" y="1777008"/>
            <a:ext cx="1785938" cy="429518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2117" y="1777008"/>
            <a:ext cx="1785938" cy="4295180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57" indent="0">
              <a:buNone/>
              <a:defRPr sz="1400" b="1"/>
            </a:lvl2pPr>
            <a:lvl3pPr marL="642915" indent="0">
              <a:buNone/>
              <a:defRPr sz="1300" b="1"/>
            </a:lvl3pPr>
            <a:lvl4pPr marL="964372" indent="0">
              <a:buNone/>
              <a:defRPr sz="1100" b="1"/>
            </a:lvl4pPr>
            <a:lvl5pPr marL="1285829" indent="0">
              <a:buNone/>
              <a:defRPr sz="1100" b="1"/>
            </a:lvl5pPr>
            <a:lvl6pPr marL="1607287" indent="0">
              <a:buNone/>
              <a:defRPr sz="1100" b="1"/>
            </a:lvl6pPr>
            <a:lvl7pPr marL="1928744" indent="0">
              <a:buNone/>
              <a:defRPr sz="1100" b="1"/>
            </a:lvl7pPr>
            <a:lvl8pPr marL="2250201" indent="0">
              <a:buNone/>
              <a:defRPr sz="1100" b="1"/>
            </a:lvl8pPr>
            <a:lvl9pPr marL="2571659" indent="0">
              <a:buNone/>
              <a:defRPr sz="1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3473"/>
            <a:ext cx="3008189" cy="116197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2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47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5" y="4800824"/>
            <a:ext cx="5486177" cy="56703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5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57" indent="0">
              <a:buNone/>
              <a:defRPr sz="2000"/>
            </a:lvl2pPr>
            <a:lvl3pPr marL="642915" indent="0">
              <a:buNone/>
              <a:defRPr sz="1700"/>
            </a:lvl3pPr>
            <a:lvl4pPr marL="964372" indent="0">
              <a:buNone/>
              <a:defRPr sz="1400"/>
            </a:lvl4pPr>
            <a:lvl5pPr marL="1285829" indent="0">
              <a:buNone/>
              <a:defRPr sz="1400"/>
            </a:lvl5pPr>
            <a:lvl6pPr marL="1607287" indent="0">
              <a:buNone/>
              <a:defRPr sz="1400"/>
            </a:lvl6pPr>
            <a:lvl7pPr marL="1928744" indent="0">
              <a:buNone/>
              <a:defRPr sz="1400"/>
            </a:lvl7pPr>
            <a:lvl8pPr marL="2250201" indent="0">
              <a:buNone/>
              <a:defRPr sz="1400"/>
            </a:lvl8pPr>
            <a:lvl9pPr marL="2571659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5" y="5367859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57" indent="0">
              <a:buNone/>
              <a:defRPr sz="800"/>
            </a:lvl2pPr>
            <a:lvl3pPr marL="642915" indent="0">
              <a:buNone/>
              <a:defRPr sz="700"/>
            </a:lvl3pPr>
            <a:lvl4pPr marL="964372" indent="0">
              <a:buNone/>
              <a:defRPr sz="600"/>
            </a:lvl4pPr>
            <a:lvl5pPr marL="1285829" indent="0">
              <a:buNone/>
              <a:defRPr sz="600"/>
            </a:lvl5pPr>
            <a:lvl6pPr marL="1607287" indent="0">
              <a:buNone/>
              <a:defRPr sz="600"/>
            </a:lvl6pPr>
            <a:lvl7pPr marL="1928744" indent="0">
              <a:buNone/>
              <a:defRPr sz="600"/>
            </a:lvl7pPr>
            <a:lvl8pPr marL="2250201" indent="0">
              <a:buNone/>
              <a:defRPr sz="600"/>
            </a:lvl8pPr>
            <a:lvl9pPr marL="2571659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8488" y="107156"/>
            <a:ext cx="1906488" cy="596503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9023" y="107156"/>
            <a:ext cx="5612309" cy="596503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10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0.xml"/><Relationship Id="rId12" Type="http://schemas.openxmlformats.org/officeDocument/2006/relationships/theme" Target="../theme/theme10.xml"/><Relationship Id="rId1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9.xml"/></Relationships>
</file>

<file path=ppt/slideMasters/_rels/slideMaster1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1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16.xml"/><Relationship Id="rId7" Type="http://schemas.openxmlformats.org/officeDocument/2006/relationships/slideLayout" Target="../slideLayouts/slideLayout117.xml"/><Relationship Id="rId8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/Relationships>
</file>

<file path=ppt/slideMasters/_rels/slideMaster7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77.xml"/><Relationship Id="rId12" Type="http://schemas.openxmlformats.org/officeDocument/2006/relationships/theme" Target="../theme/theme7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88.xml"/><Relationship Id="rId12" Type="http://schemas.openxmlformats.org/officeDocument/2006/relationships/theme" Target="../theme/theme8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9.xml"/><Relationship Id="rId3" Type="http://schemas.openxmlformats.org/officeDocument/2006/relationships/slideLayout" Target="../slideLayouts/slideLayout80.xml"/><Relationship Id="rId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4.xml"/><Relationship Id="rId8" Type="http://schemas.openxmlformats.org/officeDocument/2006/relationships/slideLayout" Target="../slideLayouts/slideLayout85.xml"/><Relationship Id="rId9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87.xml"/></Relationships>
</file>

<file path=ppt/slideMasters/_rels/slideMaster9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99.xml"/><Relationship Id="rId12" Type="http://schemas.openxmlformats.org/officeDocument/2006/relationships/theme" Target="../theme/theme9.xml"/><Relationship Id="rId13" Type="http://schemas.openxmlformats.org/officeDocument/2006/relationships/image" Target="../media/image2.jpeg"/><Relationship Id="rId1" Type="http://schemas.openxmlformats.org/officeDocument/2006/relationships/slideLayout" Target="../slideLayouts/slideLayout89.xml"/><Relationship Id="rId2" Type="http://schemas.openxmlformats.org/officeDocument/2006/relationships/slideLayout" Target="../slideLayouts/slideLayout90.xml"/><Relationship Id="rId3" Type="http://schemas.openxmlformats.org/officeDocument/2006/relationships/slideLayout" Target="../slideLayouts/slideLayout91.xml"/><Relationship Id="rId4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5.xml"/><Relationship Id="rId8" Type="http://schemas.openxmlformats.org/officeDocument/2006/relationships/slideLayout" Target="../slideLayouts/slideLayout96.xml"/><Relationship Id="rId9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9024" y="107156"/>
            <a:ext cx="7625953" cy="1473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merican Typewriter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024" y="1777008"/>
            <a:ext cx="7625953" cy="4295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 dirty="0">
                <a:sym typeface="American Typewriter" charset="0"/>
              </a:rPr>
              <a:t>Second level</a:t>
            </a:r>
          </a:p>
          <a:p>
            <a:pPr lvl="2"/>
            <a:r>
              <a:rPr lang="en-US" dirty="0">
                <a:sym typeface="American Typewriter" charset="0"/>
              </a:rPr>
              <a:t>Third level</a:t>
            </a:r>
          </a:p>
          <a:p>
            <a:pPr lvl="3"/>
            <a:r>
              <a:rPr lang="en-US" dirty="0">
                <a:sym typeface="American Typewriter" charset="0"/>
              </a:rPr>
              <a:t>Fourth level</a:t>
            </a:r>
          </a:p>
          <a:p>
            <a:pPr lvl="4"/>
            <a:r>
              <a:rPr lang="en-US" dirty="0">
                <a:sym typeface="American Typewriter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3800">
          <a:solidFill>
            <a:schemeClr val="accent2"/>
          </a:solidFill>
          <a:latin typeface="Gill Sans"/>
          <a:ea typeface="+mj-ea"/>
          <a:cs typeface="Gill San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9pPr>
    </p:titleStyle>
    <p:bodyStyle>
      <a:lvl1pPr marL="599384" indent="-394009" algn="l" rtl="0" fontAlgn="base">
        <a:spcBef>
          <a:spcPts val="844"/>
        </a:spcBef>
        <a:spcAft>
          <a:spcPct val="0"/>
        </a:spcAft>
        <a:buSzPct val="120000"/>
        <a:buFont typeface="American Typewriter" charset="0"/>
        <a:buChar char="•"/>
        <a:defRPr sz="2500">
          <a:solidFill>
            <a:schemeClr val="tx1"/>
          </a:solidFill>
          <a:latin typeface="Gill Sans"/>
          <a:ea typeface="+mn-ea"/>
          <a:cs typeface="Gill Sans"/>
          <a:sym typeface="American Typewriter" charset="0"/>
        </a:defRPr>
      </a:lvl1pPr>
      <a:lvl2pPr marL="968837" indent="-395125" algn="l" rtl="0" fontAlgn="base">
        <a:spcBef>
          <a:spcPts val="844"/>
        </a:spcBef>
        <a:spcAft>
          <a:spcPct val="0"/>
        </a:spcAft>
        <a:buSzPct val="120000"/>
        <a:buFont typeface="American Typewriter" charset="0"/>
        <a:buChar char="•"/>
        <a:defRPr sz="2500">
          <a:solidFill>
            <a:schemeClr val="tx1"/>
          </a:solidFill>
          <a:latin typeface="Gill Sans"/>
          <a:ea typeface="+mn-ea"/>
          <a:cs typeface="Gill Sans"/>
          <a:sym typeface="American Typewriter" charset="0"/>
        </a:defRPr>
      </a:lvl2pPr>
      <a:lvl3pPr marL="1326011" indent="-395125" algn="l" rtl="0" fontAlgn="base">
        <a:spcBef>
          <a:spcPts val="844"/>
        </a:spcBef>
        <a:spcAft>
          <a:spcPct val="0"/>
        </a:spcAft>
        <a:buSzPct val="120000"/>
        <a:buFont typeface="American Typewriter" charset="0"/>
        <a:buChar char="•"/>
        <a:defRPr sz="2500">
          <a:solidFill>
            <a:schemeClr val="tx1"/>
          </a:solidFill>
          <a:latin typeface="Gill Sans"/>
          <a:ea typeface="+mn-ea"/>
          <a:cs typeface="Gill Sans"/>
          <a:sym typeface="American Typewriter" charset="0"/>
        </a:defRPr>
      </a:lvl3pPr>
      <a:lvl4pPr marL="1695464" indent="-395125" algn="l" rtl="0" fontAlgn="base">
        <a:spcBef>
          <a:spcPts val="844"/>
        </a:spcBef>
        <a:spcAft>
          <a:spcPct val="0"/>
        </a:spcAft>
        <a:buSzPct val="120000"/>
        <a:buFont typeface="American Typewriter" charset="0"/>
        <a:buChar char="•"/>
        <a:defRPr sz="2500">
          <a:solidFill>
            <a:schemeClr val="tx1"/>
          </a:solidFill>
          <a:latin typeface="Gill Sans"/>
          <a:ea typeface="+mn-ea"/>
          <a:cs typeface="Gill Sans"/>
          <a:sym typeface="American Typewriter" charset="0"/>
        </a:defRPr>
      </a:lvl4pPr>
      <a:lvl5pPr marL="2063801" indent="-394009" algn="l" rtl="0" fontAlgn="base">
        <a:spcBef>
          <a:spcPts val="844"/>
        </a:spcBef>
        <a:spcAft>
          <a:spcPct val="0"/>
        </a:spcAft>
        <a:buSzPct val="120000"/>
        <a:buFont typeface="American Typewriter" charset="0"/>
        <a:buChar char="•"/>
        <a:defRPr sz="2500">
          <a:solidFill>
            <a:schemeClr val="tx1"/>
          </a:solidFill>
          <a:latin typeface="Gill Sans"/>
          <a:ea typeface="+mn-ea"/>
          <a:cs typeface="Gill Sans"/>
          <a:sym typeface="American Typewriter" charset="0"/>
        </a:defRPr>
      </a:lvl5pPr>
      <a:lvl6pPr marL="2385258" indent="-394009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2706716" indent="-394009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3028173" indent="-394009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3349630" indent="-394009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78594"/>
            <a:ext cx="7358063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1946672"/>
            <a:ext cx="7358063" cy="40183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34646" indent="-347130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847174" indent="-347130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159702" indent="-347130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472230" indent="-347130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784758" indent="-347130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06216" indent="-347130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427673" indent="-347130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749130" indent="-347130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070587" indent="-347130" algn="l" rtl="0" fontAlgn="base">
        <a:spcBef>
          <a:spcPts val="2672"/>
        </a:spcBef>
        <a:spcAft>
          <a:spcPct val="0"/>
        </a:spcAft>
        <a:buSzPct val="171000"/>
        <a:buFont typeface="Gill Sans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78594"/>
            <a:ext cx="7358063" cy="1714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1946672"/>
            <a:ext cx="7358063" cy="40183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589338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901866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214394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526922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1839450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160908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482365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2803822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125280" indent="-401822" algn="l" rtl="0" fontAlgn="base">
        <a:spcBef>
          <a:spcPts val="1687"/>
        </a:spcBef>
        <a:spcAft>
          <a:spcPct val="0"/>
        </a:spcAft>
        <a:buSzPct val="171000"/>
        <a:buFont typeface="Gill Sans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9024" y="2089547"/>
            <a:ext cx="7625953" cy="26789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9pPr>
    </p:titleStyle>
    <p:bodyStyle>
      <a:lvl1pPr marL="227699" indent="-227699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227699" indent="-227699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227699" indent="-227699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227699" indent="-227699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227699" indent="-227699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549156" indent="-227699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870614" indent="-227699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1192071" indent="-227699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1513528" indent="-227699" algn="ctr" rtl="0" fontAlgn="base">
        <a:spcBef>
          <a:spcPct val="0"/>
        </a:spcBef>
        <a:spcAft>
          <a:spcPct val="0"/>
        </a:spcAft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9024" y="107156"/>
            <a:ext cx="7625953" cy="1473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title style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024" y="1777008"/>
            <a:ext cx="3679031" cy="4295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>
                <a:sym typeface="American Typewriter" charset="0"/>
              </a:rPr>
              <a:t>Second level</a:t>
            </a:r>
          </a:p>
          <a:p>
            <a:pPr lvl="2"/>
            <a:r>
              <a:rPr lang="en-US">
                <a:sym typeface="American Typewriter" charset="0"/>
              </a:rPr>
              <a:t>Third level</a:t>
            </a:r>
          </a:p>
          <a:p>
            <a:pPr lvl="3"/>
            <a:r>
              <a:rPr lang="en-US">
                <a:sym typeface="American Typewriter" charset="0"/>
              </a:rPr>
              <a:t>Fourth level</a:t>
            </a:r>
          </a:p>
          <a:p>
            <a:pPr lvl="4"/>
            <a:r>
              <a:rPr lang="en-US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9pPr>
    </p:titleStyle>
    <p:bodyStyle>
      <a:lvl1pPr marL="527949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897402" indent="-323690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254576" indent="-323690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1622913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1992366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2313823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2635281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2956738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3278195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9024" y="5259586"/>
            <a:ext cx="7625953" cy="10269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48258" y="1169789"/>
            <a:ext cx="3973711" cy="23217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title style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8258" y="3509367"/>
            <a:ext cx="3973711" cy="216098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>
                <a:sym typeface="American Typewriter" charset="0"/>
              </a:rPr>
              <a:t>Second level</a:t>
            </a:r>
          </a:p>
          <a:p>
            <a:pPr lvl="2"/>
            <a:r>
              <a:rPr lang="en-US">
                <a:sym typeface="American Typewriter" charset="0"/>
              </a:rPr>
              <a:t>Third level</a:t>
            </a:r>
          </a:p>
          <a:p>
            <a:pPr lvl="3"/>
            <a:r>
              <a:rPr lang="en-US">
                <a:sym typeface="American Typewriter" charset="0"/>
              </a:rPr>
              <a:t>Fourth level</a:t>
            </a:r>
          </a:p>
          <a:p>
            <a:pPr lvl="4"/>
            <a:r>
              <a:rPr lang="en-US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5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35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35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35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35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35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35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35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3500">
          <a:solidFill>
            <a:srgbClr val="7E8484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9024" y="5259586"/>
            <a:ext cx="7625953" cy="10269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6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9024" y="5259586"/>
            <a:ext cx="7617023" cy="10269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55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9024" y="107156"/>
            <a:ext cx="7625953" cy="1473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title style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64969" y="1777008"/>
            <a:ext cx="2920008" cy="4295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>
                <a:sym typeface="American Typewriter" charset="0"/>
              </a:rPr>
              <a:t>Second level</a:t>
            </a:r>
          </a:p>
          <a:p>
            <a:pPr lvl="2"/>
            <a:r>
              <a:rPr lang="en-US">
                <a:sym typeface="American Typewriter" charset="0"/>
              </a:rPr>
              <a:t>Third level</a:t>
            </a:r>
          </a:p>
          <a:p>
            <a:pPr lvl="3"/>
            <a:r>
              <a:rPr lang="en-US">
                <a:sym typeface="American Typewriter" charset="0"/>
              </a:rPr>
              <a:t>Fourth level</a:t>
            </a:r>
          </a:p>
          <a:p>
            <a:pPr lvl="4"/>
            <a:r>
              <a:rPr lang="en-US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9pPr>
    </p:titleStyle>
    <p:bodyStyle>
      <a:lvl1pPr marL="527949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897402" indent="-323690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254576" indent="-323690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1622913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1992366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2313823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2635281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2956738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3278195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759024" y="107156"/>
            <a:ext cx="7625953" cy="14733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title style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9024" y="1777008"/>
            <a:ext cx="3679031" cy="4295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American Typewriter" charset="0"/>
              </a:rPr>
              <a:t>Click to edit Master text styles</a:t>
            </a:r>
          </a:p>
          <a:p>
            <a:pPr lvl="1"/>
            <a:r>
              <a:rPr lang="en-US">
                <a:sym typeface="American Typewriter" charset="0"/>
              </a:rPr>
              <a:t>Second level</a:t>
            </a:r>
          </a:p>
          <a:p>
            <a:pPr lvl="2"/>
            <a:r>
              <a:rPr lang="en-US">
                <a:sym typeface="American Typewriter" charset="0"/>
              </a:rPr>
              <a:t>Third level</a:t>
            </a:r>
          </a:p>
          <a:p>
            <a:pPr lvl="3"/>
            <a:r>
              <a:rPr lang="en-US">
                <a:sym typeface="American Typewriter" charset="0"/>
              </a:rPr>
              <a:t>Fourth level</a:t>
            </a:r>
          </a:p>
          <a:p>
            <a:pPr lvl="4"/>
            <a:r>
              <a:rPr lang="en-US">
                <a:sym typeface="American Typewriter" charset="0"/>
              </a:rPr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+mj-lt"/>
          <a:ea typeface="+mj-ea"/>
          <a:cs typeface="+mj-cs"/>
          <a:sym typeface="American Typewriter" charset="0"/>
        </a:defRPr>
      </a:lvl1pPr>
      <a:lvl2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2pPr>
      <a:lvl3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3pPr>
      <a:lvl4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4pPr>
      <a:lvl5pPr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5pPr>
      <a:lvl6pPr marL="321457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6pPr>
      <a:lvl7pPr marL="642915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7pPr>
      <a:lvl8pPr marL="964372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8pPr>
      <a:lvl9pPr marL="1285829" algn="ctr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American Typewriter" charset="0"/>
          <a:ea typeface="ヒラギノ明朝 ProN W3" charset="-128"/>
          <a:cs typeface="ヒラギノ明朝 ProN W3" charset="-128"/>
          <a:sym typeface="American Typewriter" charset="0"/>
        </a:defRPr>
      </a:lvl9pPr>
    </p:titleStyle>
    <p:bodyStyle>
      <a:lvl1pPr marL="527949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1pPr>
      <a:lvl2pPr marL="897402" indent="-323690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2pPr>
      <a:lvl3pPr marL="1254576" indent="-323690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3pPr>
      <a:lvl4pPr marL="1622913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4pPr>
      <a:lvl5pPr marL="1992366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5pPr>
      <a:lvl6pPr marL="2313823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6pPr>
      <a:lvl7pPr marL="2635281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7pPr>
      <a:lvl8pPr marL="2956738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8pPr>
      <a:lvl9pPr marL="3278195" indent="-322574" algn="l" rtl="0" fontAlgn="base">
        <a:spcBef>
          <a:spcPts val="2250"/>
        </a:spcBef>
        <a:spcAft>
          <a:spcPct val="0"/>
        </a:spcAft>
        <a:buSzPct val="120000"/>
        <a:buFont typeface="American Typewriter" charset="0"/>
        <a:buChar char="•"/>
        <a:defRPr sz="2200">
          <a:solidFill>
            <a:schemeClr val="tx1"/>
          </a:solidFill>
          <a:latin typeface="+mn-lt"/>
          <a:ea typeface="+mn-ea"/>
          <a:cs typeface="+mn-cs"/>
          <a:sym typeface="American Typewriter" charset="0"/>
        </a:defRPr>
      </a:lvl9pPr>
    </p:bodyStyle>
    <p:otherStyle>
      <a:defPPr>
        <a:defRPr lang="en-US"/>
      </a:defPPr>
      <a:lvl1pPr marL="0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3214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024" y="107156"/>
            <a:ext cx="7625953" cy="1340644"/>
          </a:xfrm>
        </p:spPr>
        <p:txBody>
          <a:bodyPr/>
          <a:lstStyle/>
          <a:p>
            <a:r>
              <a:rPr lang="en-US" dirty="0" smtClean="0"/>
              <a:t>Semantic similarity (aka </a:t>
            </a:r>
            <a:r>
              <a:rPr lang="en-US" dirty="0" err="1" smtClean="0"/>
              <a:t>Phenoblast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625953" cy="4295180"/>
          </a:xfrm>
        </p:spPr>
        <p:txBody>
          <a:bodyPr/>
          <a:lstStyle/>
          <a:p>
            <a:r>
              <a:rPr lang="en-US" sz="2400" dirty="0"/>
              <a:t>Participants</a:t>
            </a:r>
          </a:p>
          <a:p>
            <a:pPr lvl="1"/>
            <a:r>
              <a:rPr lang="en-US" sz="2000" dirty="0" err="1"/>
              <a:t>Balhoff</a:t>
            </a:r>
            <a:r>
              <a:rPr lang="en-US" sz="2000" dirty="0"/>
              <a:t>, Blake, </a:t>
            </a:r>
            <a:r>
              <a:rPr lang="en-US" sz="2000" dirty="0" err="1"/>
              <a:t>Mungall</a:t>
            </a:r>
            <a:r>
              <a:rPr lang="en-US" sz="2000" dirty="0"/>
              <a:t>, Lapp, </a:t>
            </a:r>
            <a:r>
              <a:rPr lang="en-US" sz="2000" dirty="0" err="1"/>
              <a:t>Mabee</a:t>
            </a:r>
            <a:r>
              <a:rPr lang="en-US" sz="2000" dirty="0"/>
              <a:t>, </a:t>
            </a:r>
            <a:r>
              <a:rPr lang="en-US" sz="2000" dirty="0" err="1"/>
              <a:t>Midford</a:t>
            </a:r>
            <a:r>
              <a:rPr lang="en-US" sz="2000" dirty="0"/>
              <a:t>, Vision, postdoc TBD</a:t>
            </a:r>
          </a:p>
          <a:p>
            <a:r>
              <a:rPr lang="en-US" sz="2400" dirty="0" smtClean="0"/>
              <a:t>Profile</a:t>
            </a:r>
            <a:endParaRPr lang="en-US" sz="2400" dirty="0"/>
          </a:p>
          <a:p>
            <a:pPr lvl="1"/>
            <a:r>
              <a:rPr lang="en-US" sz="2200" i="1" dirty="0" smtClean="0"/>
              <a:t>Definition</a:t>
            </a:r>
            <a:r>
              <a:rPr lang="en-US" sz="2200" dirty="0" smtClean="0"/>
              <a:t>: the </a:t>
            </a:r>
            <a:r>
              <a:rPr lang="en-US" sz="2200" dirty="0"/>
              <a:t>set of phenotypes associated with a genotype or an evolutionary </a:t>
            </a:r>
            <a:r>
              <a:rPr lang="en-US" sz="2200" dirty="0" smtClean="0"/>
              <a:t>lineage</a:t>
            </a:r>
          </a:p>
          <a:p>
            <a:r>
              <a:rPr lang="en-US" sz="2400" dirty="0" smtClean="0"/>
              <a:t>Motivation</a:t>
            </a:r>
          </a:p>
          <a:p>
            <a:pPr lvl="1"/>
            <a:r>
              <a:rPr lang="en-US" sz="2200" dirty="0"/>
              <a:t>E</a:t>
            </a:r>
            <a:r>
              <a:rPr lang="en-US" sz="2200" dirty="0" smtClean="0"/>
              <a:t>nabling </a:t>
            </a:r>
            <a:r>
              <a:rPr lang="en-US" sz="2200" dirty="0"/>
              <a:t>use of </a:t>
            </a:r>
            <a:r>
              <a:rPr lang="en-US" sz="2200" dirty="0" err="1"/>
              <a:t>PhenoscapeKB</a:t>
            </a:r>
            <a:r>
              <a:rPr lang="en-US" sz="2200" dirty="0"/>
              <a:t> for discovery of  similar profiles </a:t>
            </a:r>
            <a:r>
              <a:rPr lang="en-US" sz="2200" dirty="0" smtClean="0"/>
              <a:t>among both genotypes and lineages</a:t>
            </a:r>
          </a:p>
          <a:p>
            <a:pPr lvl="1"/>
            <a:r>
              <a:rPr lang="en-US" sz="2200" dirty="0" smtClean="0"/>
              <a:t>It is </a:t>
            </a:r>
            <a:r>
              <a:rPr lang="en-US" sz="2200" i="1" dirty="0" smtClean="0"/>
              <a:t>semantic similarity</a:t>
            </a:r>
            <a:r>
              <a:rPr lang="en-US" sz="2200" dirty="0" smtClean="0"/>
              <a:t> to the extent that we leverage the ontologies</a:t>
            </a:r>
          </a:p>
        </p:txBody>
      </p:sp>
    </p:spTree>
    <p:extLst>
      <p:ext uri="{BB962C8B-B14F-4D97-AF65-F5344CB8AC3E}">
        <p14:creationId xmlns:p14="http://schemas.microsoft.com/office/powerpoint/2010/main" val="331402772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Accounting for ontology structure, information content, and messy biology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85800" y="2286000"/>
            <a:ext cx="3321844" cy="198120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50800" dir="2700000" algn="tl" rotWithShape="0">
              <a:srgbClr val="000000">
                <a:alpha val="43000"/>
              </a:srgbClr>
            </a:outerShdw>
            <a:softEdge rad="50800"/>
          </a:effectLst>
        </p:spPr>
        <p:txBody>
          <a:bodyPr/>
          <a:lstStyle/>
          <a:p>
            <a:pPr>
              <a:buNone/>
            </a:pPr>
            <a:r>
              <a:rPr lang="en-US" dirty="0" smtClean="0">
                <a:solidFill>
                  <a:srgbClr val="660066"/>
                </a:solidFill>
              </a:rPr>
              <a:t>Dorsal fin </a:t>
            </a:r>
            <a:r>
              <a:rPr lang="en-US" dirty="0" smtClean="0">
                <a:solidFill>
                  <a:srgbClr val="FF6600"/>
                </a:solidFill>
              </a:rPr>
              <a:t>position</a:t>
            </a:r>
          </a:p>
          <a:p>
            <a:pPr>
              <a:buNone/>
            </a:pPr>
            <a:r>
              <a:rPr lang="en-US" dirty="0" err="1" smtClean="0">
                <a:solidFill>
                  <a:srgbClr val="660066"/>
                </a:solidFill>
              </a:rPr>
              <a:t>Orpbitosphenoid</a:t>
            </a:r>
            <a:r>
              <a:rPr lang="en-US" dirty="0" smtClean="0">
                <a:solidFill>
                  <a:srgbClr val="660066"/>
                </a:solidFill>
              </a:rPr>
              <a:t> </a:t>
            </a:r>
            <a:r>
              <a:rPr lang="en-US" dirty="0" smtClean="0">
                <a:solidFill>
                  <a:srgbClr val="FF6600"/>
                </a:solidFill>
              </a:rPr>
              <a:t>present</a:t>
            </a:r>
            <a:endParaRPr lang="en-US" dirty="0" smtClean="0">
              <a:solidFill>
                <a:srgbClr val="FF66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660066"/>
                </a:solidFill>
              </a:rPr>
              <a:t>Lateral </a:t>
            </a:r>
            <a:r>
              <a:rPr lang="en-US" dirty="0">
                <a:solidFill>
                  <a:srgbClr val="660066"/>
                </a:solidFill>
              </a:rPr>
              <a:t>line </a:t>
            </a:r>
            <a:r>
              <a:rPr lang="en-US" dirty="0">
                <a:solidFill>
                  <a:srgbClr val="FF6600"/>
                </a:solidFill>
              </a:rPr>
              <a:t>length </a:t>
            </a:r>
            <a:r>
              <a:rPr lang="en-US" dirty="0" smtClean="0">
                <a:solidFill>
                  <a:srgbClr val="FF6600"/>
                </a:solidFill>
              </a:rPr>
              <a:t>decreased</a:t>
            </a:r>
          </a:p>
          <a:p>
            <a:pPr>
              <a:buNone/>
            </a:pPr>
            <a:r>
              <a:rPr lang="en-US" dirty="0" smtClean="0">
                <a:solidFill>
                  <a:srgbClr val="FF6600"/>
                </a:solidFill>
              </a:rPr>
              <a:t>…</a:t>
            </a:r>
          </a:p>
          <a:p>
            <a:pPr>
              <a:buNone/>
            </a:pP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16" name="Content Placeholder 5"/>
          <p:cNvSpPr txBox="1">
            <a:spLocks/>
          </p:cNvSpPr>
          <p:nvPr/>
        </p:nvSpPr>
        <p:spPr bwMode="auto">
          <a:xfrm>
            <a:off x="914400" y="4800600"/>
            <a:ext cx="6858000" cy="17680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marL="599384" indent="-394009" algn="l" defTabSz="642915">
              <a:spcBef>
                <a:spcPts val="844"/>
              </a:spcBef>
              <a:buSzPct val="120000"/>
              <a:buFont typeface="American Typewriter" charset="0"/>
              <a:buChar char="•"/>
              <a:defRPr/>
            </a:pPr>
            <a:r>
              <a:rPr lang="en-US" sz="2000" kern="0" dirty="0">
                <a:solidFill>
                  <a:schemeClr val="tx1"/>
                </a:solidFill>
                <a:latin typeface="Gill Sans"/>
                <a:ea typeface="+mn-ea"/>
                <a:cs typeface="Gill Sans"/>
              </a:rPr>
              <a:t>Terms need not necessarily match lexically</a:t>
            </a:r>
          </a:p>
          <a:p>
            <a:pPr marL="599384" indent="-394009" algn="l" defTabSz="642915">
              <a:spcBef>
                <a:spcPts val="844"/>
              </a:spcBef>
              <a:buSzPct val="120000"/>
              <a:buFont typeface="American Typewriter" charset="0"/>
              <a:buChar char="•"/>
              <a:defRPr/>
            </a:pPr>
            <a:r>
              <a:rPr lang="en-US" sz="2000" kern="0" dirty="0">
                <a:solidFill>
                  <a:schemeClr val="tx1"/>
                </a:solidFill>
                <a:latin typeface="Gill Sans"/>
                <a:ea typeface="+mn-ea"/>
                <a:cs typeface="Gill Sans"/>
              </a:rPr>
              <a:t>There need not be a one-to-one match between phenotypes, for biological and methodological reasons</a:t>
            </a:r>
          </a:p>
          <a:p>
            <a:pPr marL="599384" indent="-394009" algn="l" defTabSz="642915">
              <a:spcBef>
                <a:spcPts val="844"/>
              </a:spcBef>
              <a:buSzPct val="120000"/>
              <a:buFont typeface="American Typewriter" charset="0"/>
              <a:buChar char="•"/>
              <a:defRPr/>
            </a:pPr>
            <a:r>
              <a:rPr lang="en-US" sz="2000" kern="0" dirty="0">
                <a:solidFill>
                  <a:schemeClr val="tx1"/>
                </a:solidFill>
                <a:latin typeface="Gill Sans"/>
                <a:ea typeface="+mn-ea"/>
                <a:cs typeface="Gill Sans"/>
              </a:rPr>
              <a:t>Similarity between common phenotypes is less informative</a:t>
            </a:r>
          </a:p>
          <a:p>
            <a:pPr marL="599384" indent="-394009" algn="l">
              <a:spcBef>
                <a:spcPts val="844"/>
              </a:spcBef>
              <a:buSzPct val="120000"/>
              <a:buFont typeface="American Typewriter" charset="0"/>
              <a:buChar char="•"/>
            </a:pPr>
            <a:r>
              <a:rPr lang="en-US" sz="2000" kern="0" dirty="0">
                <a:solidFill>
                  <a:schemeClr val="tx1"/>
                </a:solidFill>
                <a:latin typeface="Gill Sans"/>
                <a:cs typeface="Gill Sans"/>
              </a:rPr>
              <a:t>A match in quality alone is not meaningful</a:t>
            </a:r>
          </a:p>
          <a:p>
            <a:pPr marL="599384" indent="-394009" algn="l" defTabSz="642915">
              <a:spcBef>
                <a:spcPts val="844"/>
              </a:spcBef>
              <a:buSzPct val="120000"/>
              <a:defRPr/>
            </a:pPr>
            <a:r>
              <a:rPr lang="en-US" sz="2000" kern="0" dirty="0">
                <a:solidFill>
                  <a:schemeClr val="tx1"/>
                </a:solidFill>
                <a:latin typeface="Gill Sans"/>
                <a:ea typeface="+mn-ea"/>
                <a:cs typeface="Gill Sans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2621" y="1600200"/>
            <a:ext cx="2673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Gill Sans"/>
                <a:cs typeface="Gill Sans"/>
              </a:rPr>
              <a:t>Pristigaster</a:t>
            </a:r>
            <a:r>
              <a:rPr lang="en-US" dirty="0" smtClean="0">
                <a:solidFill>
                  <a:schemeClr val="tx1"/>
                </a:solidFill>
                <a:latin typeface="Gill Sans"/>
                <a:cs typeface="Gill Sans"/>
              </a:rPr>
              <a:t> (123)</a:t>
            </a:r>
            <a:endParaRPr lang="en-US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  <p:sp>
        <p:nvSpPr>
          <p:cNvPr id="11" name="Content Placeholder 5"/>
          <p:cNvSpPr txBox="1">
            <a:spLocks/>
          </p:cNvSpPr>
          <p:nvPr/>
        </p:nvSpPr>
        <p:spPr bwMode="auto">
          <a:xfrm>
            <a:off x="4648200" y="2286000"/>
            <a:ext cx="3321844" cy="2362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50800" dir="2700000" algn="tl" rotWithShape="0">
              <a:srgbClr val="000000">
                <a:alpha val="43000"/>
              </a:srgbClr>
            </a:outerShdw>
            <a:softEdge rad="50800"/>
          </a:effec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>
            <a:lvl1pPr marL="599384" indent="-394009" algn="l" rtl="0" fontAlgn="base">
              <a:spcBef>
                <a:spcPts val="844"/>
              </a:spcBef>
              <a:spcAft>
                <a:spcPct val="0"/>
              </a:spcAft>
              <a:buSzPct val="120000"/>
              <a:buFont typeface="American Typewriter" charset="0"/>
              <a:buChar char="•"/>
              <a:defRPr sz="2000">
                <a:solidFill>
                  <a:schemeClr val="tx1"/>
                </a:solidFill>
                <a:latin typeface="Gill Sans"/>
                <a:ea typeface="+mn-ea"/>
                <a:cs typeface="Gill Sans"/>
                <a:sym typeface="American Typewriter" charset="0"/>
              </a:defRPr>
            </a:lvl1pPr>
            <a:lvl2pPr marL="968837" indent="-395125" algn="l" rtl="0" fontAlgn="base">
              <a:spcBef>
                <a:spcPts val="844"/>
              </a:spcBef>
              <a:spcAft>
                <a:spcPct val="0"/>
              </a:spcAft>
              <a:buSzPct val="120000"/>
              <a:buFont typeface="American Typewriter" charset="0"/>
              <a:buChar char="•"/>
              <a:defRPr sz="1700">
                <a:solidFill>
                  <a:schemeClr val="tx1"/>
                </a:solidFill>
                <a:latin typeface="Gill Sans"/>
                <a:ea typeface="+mn-ea"/>
                <a:cs typeface="Gill Sans"/>
                <a:sym typeface="American Typewriter" charset="0"/>
              </a:defRPr>
            </a:lvl2pPr>
            <a:lvl3pPr marL="1326011" indent="-395125" algn="l" rtl="0" fontAlgn="base">
              <a:spcBef>
                <a:spcPts val="844"/>
              </a:spcBef>
              <a:spcAft>
                <a:spcPct val="0"/>
              </a:spcAft>
              <a:buSzPct val="120000"/>
              <a:buFont typeface="American Typewriter" charset="0"/>
              <a:buChar char="•"/>
              <a:defRPr sz="1400">
                <a:solidFill>
                  <a:schemeClr val="tx1"/>
                </a:solidFill>
                <a:latin typeface="Gill Sans"/>
                <a:ea typeface="+mn-ea"/>
                <a:cs typeface="Gill Sans"/>
                <a:sym typeface="American Typewriter" charset="0"/>
              </a:defRPr>
            </a:lvl3pPr>
            <a:lvl4pPr marL="1695464" indent="-395125" algn="l" rtl="0" fontAlgn="base">
              <a:spcBef>
                <a:spcPts val="844"/>
              </a:spcBef>
              <a:spcAft>
                <a:spcPct val="0"/>
              </a:spcAft>
              <a:buSzPct val="120000"/>
              <a:buFont typeface="American Typewriter" charset="0"/>
              <a:buChar char="•"/>
              <a:defRPr sz="1300">
                <a:solidFill>
                  <a:schemeClr val="tx1"/>
                </a:solidFill>
                <a:latin typeface="Gill Sans"/>
                <a:ea typeface="+mn-ea"/>
                <a:cs typeface="Gill Sans"/>
                <a:sym typeface="American Typewriter" charset="0"/>
              </a:defRPr>
            </a:lvl4pPr>
            <a:lvl5pPr marL="2063801" indent="-394009" algn="l" rtl="0" fontAlgn="base">
              <a:spcBef>
                <a:spcPts val="844"/>
              </a:spcBef>
              <a:spcAft>
                <a:spcPct val="0"/>
              </a:spcAft>
              <a:buSzPct val="120000"/>
              <a:buFont typeface="American Typewriter" charset="0"/>
              <a:buChar char="•"/>
              <a:defRPr sz="1300">
                <a:solidFill>
                  <a:schemeClr val="tx1"/>
                </a:solidFill>
                <a:latin typeface="Gill Sans"/>
                <a:ea typeface="+mn-ea"/>
                <a:cs typeface="Gill Sans"/>
                <a:sym typeface="American Typewriter" charset="0"/>
              </a:defRPr>
            </a:lvl5pPr>
            <a:lvl6pPr marL="2385258" indent="-394009" algn="l" rtl="0" fontAlgn="base">
              <a:spcBef>
                <a:spcPts val="2250"/>
              </a:spcBef>
              <a:spcAft>
                <a:spcPct val="0"/>
              </a:spcAft>
              <a:buSzPct val="120000"/>
              <a:buFont typeface="American Typewriter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American Typewriter" charset="0"/>
              </a:defRPr>
            </a:lvl6pPr>
            <a:lvl7pPr marL="2706716" indent="-394009" algn="l" rtl="0" fontAlgn="base">
              <a:spcBef>
                <a:spcPts val="2250"/>
              </a:spcBef>
              <a:spcAft>
                <a:spcPct val="0"/>
              </a:spcAft>
              <a:buSzPct val="120000"/>
              <a:buFont typeface="American Typewriter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American Typewriter" charset="0"/>
              </a:defRPr>
            </a:lvl7pPr>
            <a:lvl8pPr marL="3028173" indent="-394009" algn="l" rtl="0" fontAlgn="base">
              <a:spcBef>
                <a:spcPts val="2250"/>
              </a:spcBef>
              <a:spcAft>
                <a:spcPct val="0"/>
              </a:spcAft>
              <a:buSzPct val="120000"/>
              <a:buFont typeface="American Typewriter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American Typewriter" charset="0"/>
              </a:defRPr>
            </a:lvl8pPr>
            <a:lvl9pPr marL="3349630" indent="-394009" algn="l" rtl="0" fontAlgn="base">
              <a:spcBef>
                <a:spcPts val="2250"/>
              </a:spcBef>
              <a:spcAft>
                <a:spcPct val="0"/>
              </a:spcAft>
              <a:buSzPct val="120000"/>
              <a:buFont typeface="American Typewriter" charset="0"/>
              <a:buChar char="•"/>
              <a:defRPr sz="1300">
                <a:solidFill>
                  <a:schemeClr val="tx1"/>
                </a:solidFill>
                <a:latin typeface="+mn-lt"/>
                <a:ea typeface="+mn-ea"/>
                <a:cs typeface="+mn-cs"/>
                <a:sym typeface="American Typewriter" charset="0"/>
              </a:defRPr>
            </a:lvl9pPr>
          </a:lstStyle>
          <a:p>
            <a:pPr>
              <a:buNone/>
            </a:pPr>
            <a:r>
              <a:rPr lang="en-US" dirty="0">
                <a:solidFill>
                  <a:srgbClr val="660066"/>
                </a:solidFill>
              </a:rPr>
              <a:t>A</a:t>
            </a:r>
            <a:r>
              <a:rPr lang="en-US" dirty="0" smtClean="0">
                <a:solidFill>
                  <a:srgbClr val="660066"/>
                </a:solidFill>
              </a:rPr>
              <a:t>natomical </a:t>
            </a:r>
            <a:r>
              <a:rPr lang="en-US" dirty="0">
                <a:solidFill>
                  <a:srgbClr val="660066"/>
                </a:solidFill>
              </a:rPr>
              <a:t>system </a:t>
            </a:r>
            <a:r>
              <a:rPr lang="en-US" dirty="0" smtClean="0">
                <a:solidFill>
                  <a:srgbClr val="FF6600"/>
                </a:solidFill>
              </a:rPr>
              <a:t>abnormal</a:t>
            </a:r>
          </a:p>
          <a:p>
            <a:pPr>
              <a:buNone/>
            </a:pPr>
            <a:r>
              <a:rPr lang="en-US" dirty="0">
                <a:solidFill>
                  <a:srgbClr val="660066"/>
                </a:solidFill>
              </a:rPr>
              <a:t>N</a:t>
            </a:r>
            <a:r>
              <a:rPr lang="en-US" dirty="0" smtClean="0">
                <a:solidFill>
                  <a:srgbClr val="660066"/>
                </a:solidFill>
              </a:rPr>
              <a:t>euromuscular </a:t>
            </a:r>
            <a:r>
              <a:rPr lang="en-US" dirty="0">
                <a:solidFill>
                  <a:srgbClr val="660066"/>
                </a:solidFill>
              </a:rPr>
              <a:t>process controlling balance </a:t>
            </a:r>
            <a:r>
              <a:rPr lang="en-US" dirty="0">
                <a:solidFill>
                  <a:srgbClr val="FF6600"/>
                </a:solidFill>
              </a:rPr>
              <a:t>abnormal </a:t>
            </a:r>
            <a:endParaRPr lang="en-US" dirty="0" smtClean="0">
              <a:solidFill>
                <a:srgbClr val="FF6600"/>
              </a:solidFill>
            </a:endParaRPr>
          </a:p>
          <a:p>
            <a:pPr>
              <a:buNone/>
            </a:pPr>
            <a:r>
              <a:rPr lang="en-US" dirty="0" err="1">
                <a:solidFill>
                  <a:srgbClr val="660066"/>
                </a:solidFill>
              </a:rPr>
              <a:t>O</a:t>
            </a:r>
            <a:r>
              <a:rPr lang="en-US" dirty="0" err="1" smtClean="0">
                <a:solidFill>
                  <a:srgbClr val="660066"/>
                </a:solidFill>
              </a:rPr>
              <a:t>tolith</a:t>
            </a:r>
            <a:r>
              <a:rPr lang="en-US" dirty="0" smtClean="0"/>
              <a:t> </a:t>
            </a:r>
            <a:r>
              <a:rPr lang="en-US" dirty="0">
                <a:solidFill>
                  <a:srgbClr val="FF6600"/>
                </a:solidFill>
              </a:rPr>
              <a:t>abnormal </a:t>
            </a:r>
            <a:endParaRPr lang="en-US" dirty="0" smtClean="0">
              <a:solidFill>
                <a:srgbClr val="FF660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660066"/>
                </a:solidFill>
              </a:rPr>
              <a:t>S</a:t>
            </a:r>
            <a:r>
              <a:rPr lang="en-US" dirty="0" smtClean="0">
                <a:solidFill>
                  <a:srgbClr val="660066"/>
                </a:solidFill>
              </a:rPr>
              <a:t>ensory </a:t>
            </a:r>
            <a:r>
              <a:rPr lang="en-US" dirty="0">
                <a:solidFill>
                  <a:srgbClr val="660066"/>
                </a:solidFill>
              </a:rPr>
              <a:t>system </a:t>
            </a:r>
            <a:r>
              <a:rPr lang="en-US" dirty="0">
                <a:solidFill>
                  <a:srgbClr val="FF6600"/>
                </a:solidFill>
              </a:rPr>
              <a:t>abnormal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0" y="1610380"/>
            <a:ext cx="1238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Gill Sans"/>
                <a:cs typeface="Gill Sans"/>
              </a:rPr>
              <a:t>sub (4)</a:t>
            </a:r>
            <a:endParaRPr lang="en-US" i="1" dirty="0">
              <a:solidFill>
                <a:schemeClr val="tx1"/>
              </a:solidFill>
              <a:latin typeface="Gill Sans"/>
              <a:cs typeface="Gill Sans"/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625953" cy="4295180"/>
          </a:xfrm>
        </p:spPr>
        <p:txBody>
          <a:bodyPr/>
          <a:lstStyle/>
          <a:p>
            <a:pPr marL="205375" indent="0">
              <a:buNone/>
            </a:pPr>
            <a:r>
              <a:rPr lang="en-US" sz="3200" dirty="0" smtClean="0">
                <a:solidFill>
                  <a:srgbClr val="000090"/>
                </a:solidFill>
              </a:rPr>
              <a:t>Objective</a:t>
            </a:r>
            <a:endParaRPr lang="en-US" sz="3200" dirty="0">
              <a:solidFill>
                <a:srgbClr val="000090"/>
              </a:solidFill>
            </a:endParaRPr>
          </a:p>
          <a:p>
            <a:pPr lvl="1"/>
            <a:r>
              <a:rPr lang="en-US" sz="2400" dirty="0" smtClean="0"/>
              <a:t>Fast, statistically justifiable methodology for finding and ranking semantically similar profiles</a:t>
            </a:r>
          </a:p>
          <a:p>
            <a:pPr marL="205375" indent="0">
              <a:buNone/>
            </a:pPr>
            <a:endParaRPr lang="en-US" dirty="0" smtClean="0"/>
          </a:p>
          <a:p>
            <a:pPr marL="205375" indent="0">
              <a:buNone/>
            </a:pPr>
            <a:r>
              <a:rPr lang="en-US" sz="3200" dirty="0" smtClean="0">
                <a:solidFill>
                  <a:srgbClr val="000090"/>
                </a:solidFill>
              </a:rPr>
              <a:t>Progress to date </a:t>
            </a:r>
          </a:p>
          <a:p>
            <a:pPr lvl="1"/>
            <a:r>
              <a:rPr lang="en-US" dirty="0" smtClean="0"/>
              <a:t>Planned for Yr2+</a:t>
            </a:r>
          </a:p>
          <a:p>
            <a:pPr lvl="1"/>
            <a:r>
              <a:rPr lang="en-US" dirty="0" smtClean="0"/>
              <a:t>Have been gaining experience with existing semantic similarity measures on the </a:t>
            </a:r>
            <a:r>
              <a:rPr lang="en-US" dirty="0" err="1" smtClean="0"/>
              <a:t>Phenoscape</a:t>
            </a:r>
            <a:r>
              <a:rPr lang="en-US" dirty="0" smtClean="0"/>
              <a:t> I dataset </a:t>
            </a:r>
          </a:p>
          <a:p>
            <a:pPr lvl="1"/>
            <a:r>
              <a:rPr lang="en-US" dirty="0" smtClean="0"/>
              <a:t>Have collected (some of the) relevant recent literature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919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024" y="107156"/>
            <a:ext cx="7625953" cy="1125141"/>
          </a:xfrm>
        </p:spPr>
        <p:txBody>
          <a:bodyPr/>
          <a:lstStyle/>
          <a:p>
            <a:r>
              <a:rPr lang="en-US" dirty="0" err="1" smtClean="0"/>
              <a:t>Yr</a:t>
            </a:r>
            <a:r>
              <a:rPr lang="en-US" dirty="0" smtClean="0"/>
              <a:t> 2 plans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531" y="1343620"/>
            <a:ext cx="7625953" cy="4295180"/>
          </a:xfrm>
        </p:spPr>
        <p:txBody>
          <a:bodyPr/>
          <a:lstStyle/>
          <a:p>
            <a:r>
              <a:rPr lang="en-US" dirty="0" smtClean="0"/>
              <a:t>Deploy measures implemented in OBD on </a:t>
            </a:r>
            <a:r>
              <a:rPr lang="en-US" dirty="0" err="1" smtClean="0"/>
              <a:t>Phenoscape</a:t>
            </a:r>
            <a:r>
              <a:rPr lang="en-US" dirty="0" smtClean="0"/>
              <a:t> I dataset</a:t>
            </a:r>
          </a:p>
          <a:p>
            <a:r>
              <a:rPr lang="en-US" dirty="0"/>
              <a:t>Recruit </a:t>
            </a:r>
            <a:r>
              <a:rPr lang="en-US" dirty="0" smtClean="0"/>
              <a:t>postdoc</a:t>
            </a:r>
          </a:p>
          <a:p>
            <a:r>
              <a:rPr lang="en-US" dirty="0" smtClean="0"/>
              <a:t>Explore ideas for (hopefully faster) set overlap measures, mindful of</a:t>
            </a:r>
          </a:p>
          <a:p>
            <a:pPr lvl="1"/>
            <a:r>
              <a:rPr lang="en-US" dirty="0" smtClean="0"/>
              <a:t>Biological interpretation of similarity ranking and/or probability</a:t>
            </a:r>
          </a:p>
          <a:p>
            <a:pPr lvl="1"/>
            <a:r>
              <a:rPr lang="en-US" dirty="0" smtClean="0"/>
              <a:t>Algorithm complexity/scalability (&gt;billion EQs)</a:t>
            </a:r>
          </a:p>
          <a:p>
            <a:pPr lvl="1"/>
            <a:r>
              <a:rPr lang="en-US" dirty="0" smtClean="0"/>
              <a:t>Ability to </a:t>
            </a:r>
            <a:r>
              <a:rPr lang="en-US" dirty="0" err="1" smtClean="0"/>
              <a:t>precompute</a:t>
            </a:r>
            <a:r>
              <a:rPr lang="en-US" dirty="0" smtClean="0"/>
              <a:t> input data structure</a:t>
            </a:r>
          </a:p>
          <a:p>
            <a:r>
              <a:rPr lang="en-US" dirty="0" smtClean="0"/>
              <a:t>Develop evaluation process, test datasets and a demonstration project (e.g. visualization of profile clusters)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024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625953" cy="4295180"/>
          </a:xfrm>
        </p:spPr>
        <p:txBody>
          <a:bodyPr/>
          <a:lstStyle/>
          <a:p>
            <a:r>
              <a:rPr lang="en-US" dirty="0" smtClean="0"/>
              <a:t>Related research in progress (PATO project, others?)</a:t>
            </a:r>
          </a:p>
          <a:p>
            <a:r>
              <a:rPr lang="en-US" dirty="0" smtClean="0"/>
              <a:t>How will users want to take advantage of this capability? And what requirements will they have?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654111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Title &amp; Bullets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80"/>
      </a:accent1>
      <a:accent2>
        <a:srgbClr val="333399"/>
      </a:accent2>
      <a:accent3>
        <a:srgbClr val="AAAAAA"/>
      </a:accent3>
      <a:accent4>
        <a:srgbClr val="DADADA"/>
      </a:accent4>
      <a:accent5>
        <a:srgbClr val="AAAAC0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&amp; Bullets - Lef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hoto - Horizont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hoto - Vertical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hoto - 6 Up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6 Up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Photo - 6 U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Photo - Horizontal cop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copy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Photo - Horizontal cop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Title &amp; Bullets - Right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Title, Bullets &amp; Photo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American Typewriter"/>
        <a:ea typeface="ヒラギノ明朝 ProN W3"/>
        <a:cs typeface="ヒラギノ明朝 ProN W3"/>
      </a:majorFont>
      <a:minorFont>
        <a:latin typeface="American Typewriter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FFFFFF"/>
            </a:solidFill>
            <a:effectLst/>
            <a:latin typeface="American Typewriter" charset="0"/>
            <a:ea typeface="ヒラギノ明朝 ProN W3" charset="-128"/>
            <a:cs typeface="ヒラギノ明朝 ProN W3" charset="-128"/>
            <a:sym typeface="American Typewriter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2735</TotalTime>
  <Pages>0</Pages>
  <Words>335</Words>
  <Characters>0</Characters>
  <Application>Microsoft Macintosh PowerPoint</Application>
  <PresentationFormat>On-screen Show (4:3)</PresentationFormat>
  <Lines>0</Lines>
  <Paragraphs>52</Paragraphs>
  <Slides>5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Title &amp; Bullets</vt:lpstr>
      <vt:lpstr>Title - Center</vt:lpstr>
      <vt:lpstr>Title &amp; Bullets - Left</vt:lpstr>
      <vt:lpstr>Photo - Horizontal</vt:lpstr>
      <vt:lpstr>Photo - Vertical</vt:lpstr>
      <vt:lpstr>Photo - 6 Up</vt:lpstr>
      <vt:lpstr>Photo - Horizontal copy</vt:lpstr>
      <vt:lpstr>Title &amp; Bullets - Right</vt:lpstr>
      <vt:lpstr>Title, Bullets &amp; Photo</vt:lpstr>
      <vt:lpstr>Title &amp; Bullets - 2 Column</vt:lpstr>
      <vt:lpstr>Title &amp; Bullets</vt:lpstr>
      <vt:lpstr>Semantic similarity (aka Phenoblast)</vt:lpstr>
      <vt:lpstr>Accounting for ontology structure, information content, and messy biology</vt:lpstr>
      <vt:lpstr>PowerPoint Presentation</vt:lpstr>
      <vt:lpstr>Yr 2 plans</vt:lpstr>
      <vt:lpstr>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Prospects for semi-automated ontology-based curation of legacy phenotype data</dc:title>
  <dc:subject/>
  <dc:creator/>
  <cp:keywords/>
  <dc:description/>
  <cp:lastModifiedBy>Todd Vision</cp:lastModifiedBy>
  <cp:revision>39</cp:revision>
  <cp:lastPrinted>2012-04-25T15:09:48Z</cp:lastPrinted>
  <dcterms:created xsi:type="dcterms:W3CDTF">2011-11-11T09:32:21Z</dcterms:created>
  <dcterms:modified xsi:type="dcterms:W3CDTF">2012-04-27T16:26:22Z</dcterms:modified>
</cp:coreProperties>
</file>