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66" r:id="rId4"/>
    <p:sldId id="259" r:id="rId5"/>
    <p:sldId id="260" r:id="rId6"/>
    <p:sldId id="299" r:id="rId7"/>
    <p:sldId id="298" r:id="rId8"/>
    <p:sldId id="287" r:id="rId9"/>
    <p:sldId id="270" r:id="rId10"/>
    <p:sldId id="284" r:id="rId11"/>
    <p:sldId id="293" r:id="rId12"/>
    <p:sldId id="294" r:id="rId13"/>
    <p:sldId id="295" r:id="rId14"/>
    <p:sldId id="283" r:id="rId15"/>
    <p:sldId id="288" r:id="rId16"/>
    <p:sldId id="289" r:id="rId17"/>
    <p:sldId id="300" r:id="rId18"/>
    <p:sldId id="296" r:id="rId19"/>
    <p:sldId id="29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a Mabee" initials="PM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62" autoAdjust="0"/>
    <p:restoredTop sz="87679" autoAdjust="0"/>
  </p:normalViewPr>
  <p:slideViewPr>
    <p:cSldViewPr snapToGrid="0" snapToObjects="1">
      <p:cViewPr varScale="1">
        <p:scale>
          <a:sx n="131" d="100"/>
          <a:sy n="131" d="100"/>
        </p:scale>
        <p:origin x="-2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4-26T16:40:22.075" idx="1">
    <p:pos x="4494" y="3236"/>
    <p:text>add arrow to fin/limb transition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4-26T16:43:33.481" idx="2">
    <p:pos x="896" y="3259"/>
    <p:text>bone workshop, worked out critical problem; tissues and typs of bones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4-26T17:04:27.738" idx="5">
    <p:pos x="10" y="10"/>
    <p:text>emphasize that 41 papers capture expertly picked to capture range of taxa
- papers cover taxa and phtnoeyps of interest
-bitf psprtd; extincyt, not just frog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A8D2F-AF06-7E47-8577-20B40F01F49D}" type="datetimeFigureOut">
              <a:rPr lang="en-US" smtClean="0"/>
              <a:t>4/27/12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3C3AC-10C4-9546-9641-0BE5AAEC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0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Relationship Id="rId3" Type="http://schemas.openxmlformats.org/officeDocument/2006/relationships/hyperlink" Target="http://tolweb.org/Trogloglanis/6991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137CA-795B-A94C-A64B-4EEAA9FAFB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1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Can we leverage the information from model organisms to understand evolutionary phenotypes?  Conservation would lead us to believe that we can.  </a:t>
            </a:r>
          </a:p>
          <a:p>
            <a:endParaRPr lang="en-US" sz="2200">
              <a:latin typeface="Lucida Grande" charset="0"/>
              <a:cs typeface="Lucida Grande" charset="0"/>
              <a:sym typeface="Lucida Grande" charset="0"/>
            </a:endParaRPr>
          </a:p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Can the genetic/devo basis for the blindness of the blind cat Trogloglanis be understood through such translation? </a:t>
            </a:r>
          </a:p>
          <a:p>
            <a:endParaRPr lang="en-US" sz="2200">
              <a:latin typeface="Lucida Grande" charset="0"/>
              <a:cs typeface="Lucida Grande" charset="0"/>
              <a:sym typeface="Lucida Grande" charset="0"/>
            </a:endParaRPr>
          </a:p>
          <a:p>
            <a:endParaRPr lang="en-US" sz="2300">
              <a:latin typeface="Lucida Grande" charset="0"/>
              <a:cs typeface="Lucida Grande" charset="0"/>
              <a:sym typeface="Lucida Grande" charset="0"/>
            </a:endParaRPr>
          </a:p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image of Trogloglanis: </a:t>
            </a:r>
            <a:r>
              <a:rPr lang="en-US" sz="2200" u="sng">
                <a:latin typeface="Lucida Grande" charset="0"/>
                <a:cs typeface="Lucida Grande" charset="0"/>
                <a:sym typeface="Lucida Grande" charset="0"/>
                <a:hlinkClick r:id="rId3"/>
              </a:rPr>
              <a:t>http://tolweb.org/Trogloglanis/69910</a:t>
            </a:r>
            <a:endParaRPr lang="en-US" sz="2200">
              <a:latin typeface="Lucida Grande" charset="0"/>
              <a:cs typeface="Lucida Grande" charset="0"/>
              <a:sym typeface="Lucida Grande" charset="0"/>
            </a:endParaRPr>
          </a:p>
          <a:p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image of </a:t>
            </a:r>
            <a:r>
              <a:rPr lang="en-US" sz="1600" i="1">
                <a:latin typeface="Times" charset="0"/>
                <a:cs typeface="Times" charset="0"/>
                <a:sym typeface="Times" charset="0"/>
              </a:rPr>
              <a:t>Ameiurus nebulosus</a:t>
            </a:r>
            <a:r>
              <a:rPr lang="en-US" sz="2200">
                <a:latin typeface="Lucida Grande" charset="0"/>
                <a:cs typeface="Lucida Grande" charset="0"/>
                <a:sym typeface="Lucida Grande" charset="0"/>
              </a:rPr>
              <a:t>: Mark Sabaj Perez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64C7-C2C9-DD41-8B9D-9AA3B92A0C13}" type="datetimeFigureOut">
              <a:rPr lang="en-US" smtClean="0"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E89C-DC49-7148-957C-DBCAEA27A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8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64C7-C2C9-DD41-8B9D-9AA3B92A0C13}" type="datetimeFigureOut">
              <a:rPr lang="en-US" smtClean="0"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E89C-DC49-7148-957C-DBCAEA27A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1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64C7-C2C9-DD41-8B9D-9AA3B92A0C13}" type="datetimeFigureOut">
              <a:rPr lang="en-US" smtClean="0"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E89C-DC49-7148-957C-DBCAEA27A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64C7-C2C9-DD41-8B9D-9AA3B92A0C13}" type="datetimeFigureOut">
              <a:rPr lang="en-US" smtClean="0"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E89C-DC49-7148-957C-DBCAEA27A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8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64C7-C2C9-DD41-8B9D-9AA3B92A0C13}" type="datetimeFigureOut">
              <a:rPr lang="en-US" smtClean="0"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E89C-DC49-7148-957C-DBCAEA27A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6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64C7-C2C9-DD41-8B9D-9AA3B92A0C13}" type="datetimeFigureOut">
              <a:rPr lang="en-US" smtClean="0"/>
              <a:t>4/27/12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E89C-DC49-7148-957C-DBCAEA27A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3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64C7-C2C9-DD41-8B9D-9AA3B92A0C13}" type="datetimeFigureOut">
              <a:rPr lang="en-US" smtClean="0"/>
              <a:t>4/27/12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E89C-DC49-7148-957C-DBCAEA27A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0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64C7-C2C9-DD41-8B9D-9AA3B92A0C13}" type="datetimeFigureOut">
              <a:rPr lang="en-US" smtClean="0"/>
              <a:t>4/27/12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E89C-DC49-7148-957C-DBCAEA27A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64C7-C2C9-DD41-8B9D-9AA3B92A0C13}" type="datetimeFigureOut">
              <a:rPr lang="en-US" smtClean="0"/>
              <a:t>4/27/12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E89C-DC49-7148-957C-DBCAEA27A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3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64C7-C2C9-DD41-8B9D-9AA3B92A0C13}" type="datetimeFigureOut">
              <a:rPr lang="en-US" smtClean="0"/>
              <a:t>4/27/12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E89C-DC49-7148-957C-DBCAEA27A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7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64C7-C2C9-DD41-8B9D-9AA3B92A0C13}" type="datetimeFigureOut">
              <a:rPr lang="en-US" smtClean="0"/>
              <a:t>4/27/12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E89C-DC49-7148-957C-DBCAEA27A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6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464C7-C2C9-DD41-8B9D-9AA3B92A0C13}" type="datetimeFigureOut">
              <a:rPr lang="en-US" smtClean="0"/>
              <a:t>4/27/12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1E89C-DC49-7148-957C-DBCAEA27A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1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hyperlink" Target="http://tolweb.org/Trogloglanis/69910" TargetMode="External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Ontology development and </a:t>
            </a:r>
            <a:r>
              <a:rPr lang="en-US" dirty="0" smtClean="0"/>
              <a:t>evolutionary data </a:t>
            </a:r>
            <a:r>
              <a:rPr lang="en-US" dirty="0" err="1" smtClean="0"/>
              <a:t>curation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Participants: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Wasila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Dahdul</a:t>
            </a:r>
            <a:r>
              <a:rPr lang="en-US" dirty="0">
                <a:solidFill>
                  <a:srgbClr val="000000"/>
                </a:solidFill>
              </a:rPr>
              <a:t>, Melissa </a:t>
            </a:r>
            <a:r>
              <a:rPr lang="en-US" dirty="0" err="1" smtClean="0">
                <a:solidFill>
                  <a:srgbClr val="000000"/>
                </a:solidFill>
              </a:rPr>
              <a:t>Haendel</a:t>
            </a:r>
            <a:r>
              <a:rPr lang="en-US" dirty="0" smtClean="0">
                <a:solidFill>
                  <a:srgbClr val="000000"/>
                </a:solidFill>
              </a:rPr>
              <a:t>, Peter </a:t>
            </a:r>
            <a:r>
              <a:rPr lang="en-US" dirty="0" err="1" smtClean="0">
                <a:solidFill>
                  <a:srgbClr val="000000"/>
                </a:solidFill>
              </a:rPr>
              <a:t>Midford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Paula Mabee, David Blackburn, Alex </a:t>
            </a:r>
            <a:r>
              <a:rPr lang="en-US" dirty="0" err="1">
                <a:solidFill>
                  <a:srgbClr val="000000"/>
                </a:solidFill>
              </a:rPr>
              <a:t>Dececchi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Paul </a:t>
            </a:r>
            <a:r>
              <a:rPr lang="en-US" dirty="0" err="1">
                <a:solidFill>
                  <a:srgbClr val="000000"/>
                </a:solidFill>
              </a:rPr>
              <a:t>Sereno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Nizar</a:t>
            </a:r>
            <a:r>
              <a:rPr lang="en-US" dirty="0">
                <a:solidFill>
                  <a:srgbClr val="000000"/>
                </a:solidFill>
              </a:rPr>
              <a:t> Ibrahim, Lauren Conroy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Content Placeholder 7" descr="Phenoscape_Logo.jpg"/>
          <p:cNvPicPr>
            <a:picLocks/>
          </p:cNvPicPr>
          <p:nvPr/>
        </p:nvPicPr>
        <p:blipFill>
          <a:blip r:embed="rId2"/>
          <a:srcRect t="-38657" b="-32020"/>
          <a:stretch>
            <a:fillRect/>
          </a:stretch>
        </p:blipFill>
        <p:spPr>
          <a:xfrm>
            <a:off x="2803922" y="581700"/>
            <a:ext cx="3214688" cy="139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5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modularization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702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One of the benefits of using protégé is the use of a modular imports strategy</a:t>
            </a:r>
          </a:p>
          <a:p>
            <a:r>
              <a:rPr lang="en-US" dirty="0" smtClean="0"/>
              <a:t>Enables much easier reuse of external ontologies</a:t>
            </a:r>
          </a:p>
          <a:p>
            <a:r>
              <a:rPr lang="en-US" dirty="0" smtClean="0"/>
              <a:t>Easy to annotate classes and properties for UI display (e.g., preferred labels)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217259" y="4963233"/>
            <a:ext cx="2023916" cy="5556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</a:t>
            </a:r>
            <a:r>
              <a:rPr lang="en-US" sz="1200" dirty="0" err="1" smtClean="0">
                <a:solidFill>
                  <a:schemeClr val="tx1"/>
                </a:solidFill>
              </a:rPr>
              <a:t>ertebrate_skeletal_anatomy.owl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01352" y="3845055"/>
            <a:ext cx="1422860" cy="5556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u</a:t>
            </a:r>
            <a:r>
              <a:rPr lang="en-US" sz="1200" dirty="0" err="1" smtClean="0">
                <a:solidFill>
                  <a:schemeClr val="tx1"/>
                </a:solidFill>
              </a:rPr>
              <a:t>beron-mireot.owl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40912" y="6074537"/>
            <a:ext cx="1515458" cy="5556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Cl-mireot.owl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78927" y="4670633"/>
            <a:ext cx="1422860" cy="5556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</a:t>
            </a:r>
            <a:r>
              <a:rPr lang="en-US" sz="1200" dirty="0" err="1" smtClean="0">
                <a:solidFill>
                  <a:schemeClr val="tx1"/>
                </a:solidFill>
              </a:rPr>
              <a:t>ato-mireot.owl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418312" y="5518885"/>
            <a:ext cx="1422860" cy="5556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</a:t>
            </a:r>
            <a:r>
              <a:rPr lang="en-US" sz="1200" dirty="0" err="1" smtClean="0">
                <a:solidFill>
                  <a:schemeClr val="tx1"/>
                </a:solidFill>
              </a:rPr>
              <a:t>o-mireot.owl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560242" y="3892133"/>
            <a:ext cx="1422860" cy="5556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caro.owl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48968" y="3567228"/>
            <a:ext cx="1529374" cy="5556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</a:t>
            </a:r>
            <a:r>
              <a:rPr lang="en-US" sz="1200" dirty="0" smtClean="0">
                <a:solidFill>
                  <a:schemeClr val="tx1"/>
                </a:solidFill>
              </a:rPr>
              <a:t>ntology-</a:t>
            </a:r>
            <a:r>
              <a:rPr lang="en-US" sz="1200" dirty="0" err="1" smtClean="0">
                <a:solidFill>
                  <a:schemeClr val="tx1"/>
                </a:solidFill>
              </a:rPr>
              <a:t>metadata.owl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Curved Connector 13"/>
          <p:cNvCxnSpPr>
            <a:endCxn id="12" idx="5"/>
          </p:cNvCxnSpPr>
          <p:nvPr/>
        </p:nvCxnSpPr>
        <p:spPr>
          <a:xfrm rot="16200000" flipV="1">
            <a:off x="6990069" y="4105808"/>
            <a:ext cx="1004892" cy="8762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2"/>
            <a:endCxn id="11" idx="6"/>
          </p:cNvCxnSpPr>
          <p:nvPr/>
        </p:nvCxnSpPr>
        <p:spPr>
          <a:xfrm rot="10800000" flipV="1">
            <a:off x="2983102" y="4122881"/>
            <a:ext cx="618250" cy="4707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2"/>
            <a:endCxn id="8" idx="6"/>
          </p:cNvCxnSpPr>
          <p:nvPr/>
        </p:nvCxnSpPr>
        <p:spPr>
          <a:xfrm rot="10800000" flipV="1">
            <a:off x="4756371" y="5241059"/>
            <a:ext cx="1460889" cy="111130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2"/>
            <a:endCxn id="9" idx="6"/>
          </p:cNvCxnSpPr>
          <p:nvPr/>
        </p:nvCxnSpPr>
        <p:spPr>
          <a:xfrm rot="10800000">
            <a:off x="2501787" y="4948459"/>
            <a:ext cx="3715472" cy="2926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2"/>
            <a:endCxn id="10" idx="6"/>
          </p:cNvCxnSpPr>
          <p:nvPr/>
        </p:nvCxnSpPr>
        <p:spPr>
          <a:xfrm rot="10800000" flipV="1">
            <a:off x="2841173" y="5241059"/>
            <a:ext cx="3376087" cy="55565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4" idx="1"/>
            <a:endCxn id="7" idx="6"/>
          </p:cNvCxnSpPr>
          <p:nvPr/>
        </p:nvCxnSpPr>
        <p:spPr>
          <a:xfrm rot="16200000" flipV="1">
            <a:off x="5308072" y="3839022"/>
            <a:ext cx="921725" cy="148944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4" idx="1"/>
            <a:endCxn id="11" idx="5"/>
          </p:cNvCxnSpPr>
          <p:nvPr/>
        </p:nvCxnSpPr>
        <p:spPr>
          <a:xfrm rot="16200000" flipV="1">
            <a:off x="4305095" y="2836046"/>
            <a:ext cx="678194" cy="373892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21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Evolutionary phenotype </a:t>
            </a:r>
            <a:r>
              <a:rPr lang="en-US" dirty="0" err="1" smtClean="0"/>
              <a:t>curation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2446" b="55300"/>
          <a:stretch>
            <a:fillRect/>
          </a:stretch>
        </p:blipFill>
        <p:spPr>
          <a:xfrm>
            <a:off x="260718" y="3492666"/>
            <a:ext cx="8229600" cy="1880933"/>
          </a:xfrm>
        </p:spPr>
      </p:pic>
      <p:sp>
        <p:nvSpPr>
          <p:cNvPr id="5" name="Rectangle 4"/>
          <p:cNvSpPr/>
          <p:nvPr/>
        </p:nvSpPr>
        <p:spPr>
          <a:xfrm>
            <a:off x="228600" y="5444066"/>
            <a:ext cx="87189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Clack, J. A. (2009). The Fin to Limb Transition: New Data, Interpretations, and Hypotheses from Paleontology and Developmental Biology. </a:t>
            </a:r>
            <a:r>
              <a:rPr lang="en-US" sz="1100" i="1" dirty="0"/>
              <a:t>Annual Review of Earth and Planetary Sciences</a:t>
            </a:r>
            <a:r>
              <a:rPr lang="en-US" sz="1100" dirty="0"/>
              <a:t>, </a:t>
            </a:r>
            <a:r>
              <a:rPr lang="en-US" sz="1100" i="1" dirty="0"/>
              <a:t>37</a:t>
            </a:r>
            <a:r>
              <a:rPr lang="en-US" sz="1100" dirty="0"/>
              <a:t>(1), 163-179</a:t>
            </a:r>
            <a:r>
              <a:rPr lang="en-US" sz="1100" dirty="0" smtClean="0">
                <a:effectLst/>
              </a:rPr>
              <a:t> 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736262" y="1411474"/>
            <a:ext cx="73060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5056"/>
            <a:r>
              <a:rPr lang="en-US" sz="2800" dirty="0" smtClean="0"/>
              <a:t>Aim: Transform characters for fin/limb from published </a:t>
            </a:r>
            <a:r>
              <a:rPr lang="en-US" sz="2800" dirty="0" err="1" smtClean="0"/>
              <a:t>phylogenetic</a:t>
            </a:r>
            <a:r>
              <a:rPr lang="en-US" sz="2800" dirty="0" smtClean="0"/>
              <a:t> studies into ontology terms (EQ)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091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94018" cy="679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84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9144000" cy="682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2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Curation</a:t>
            </a:r>
            <a:r>
              <a:rPr lang="en-US" dirty="0" smtClean="0"/>
              <a:t> Progress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66 papers selected for fin/limb test case </a:t>
            </a:r>
            <a:r>
              <a:rPr lang="en-US" dirty="0" err="1" smtClean="0"/>
              <a:t>curation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PDFs acquired (online, ILL, scanned); OCR formatted</a:t>
            </a:r>
          </a:p>
          <a:p>
            <a:pPr lvl="1"/>
            <a:r>
              <a:rPr lang="en-US" dirty="0" smtClean="0"/>
              <a:t>Initiated or completed character x taxon matrices, EQ phenotypes, and taxon </a:t>
            </a:r>
            <a:r>
              <a:rPr lang="en-US" dirty="0"/>
              <a:t>lists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Phenex</a:t>
            </a:r>
            <a:r>
              <a:rPr lang="en-US" dirty="0" smtClean="0"/>
              <a:t> </a:t>
            </a:r>
            <a:r>
              <a:rPr lang="en-US" dirty="0" err="1" smtClean="0"/>
              <a:t>curation</a:t>
            </a:r>
            <a:r>
              <a:rPr lang="en-US" dirty="0" smtClean="0"/>
              <a:t> software updated </a:t>
            </a:r>
            <a:r>
              <a:rPr lang="en-US" dirty="0"/>
              <a:t>to allow for collaborative editing using file synchronization software </a:t>
            </a:r>
            <a:r>
              <a:rPr lang="en-US" dirty="0" smtClean="0"/>
              <a:t>(</a:t>
            </a:r>
            <a:r>
              <a:rPr lang="en-US" dirty="0" err="1" smtClean="0"/>
              <a:t>DropBox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592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 &amp;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Papers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Bone concepts paper (in revision)</a:t>
            </a:r>
          </a:p>
          <a:p>
            <a:r>
              <a:rPr lang="en-US" dirty="0" smtClean="0"/>
              <a:t>Vertebrate Anatomy Ontology paper (in revision)</a:t>
            </a:r>
          </a:p>
          <a:p>
            <a:r>
              <a:rPr lang="en-US" dirty="0" smtClean="0"/>
              <a:t>White paper on what kinds of phenotype aggregation questions that can (and cannot) be addressed?</a:t>
            </a:r>
          </a:p>
          <a:p>
            <a:r>
              <a:rPr lang="en-US" dirty="0" smtClean="0"/>
              <a:t>Pitfalls of this type of project</a:t>
            </a:r>
          </a:p>
          <a:p>
            <a:r>
              <a:rPr lang="en-US" dirty="0" smtClean="0"/>
              <a:t>Taxonomy paper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Meetings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Society of Vertebrate Paleontology (October, 2012)</a:t>
            </a:r>
          </a:p>
          <a:p>
            <a:r>
              <a:rPr lang="en-US" dirty="0" smtClean="0"/>
              <a:t>Joint Meeting of Ichthyologists and Herpetologists (August, 2012)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5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for the advisory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give ownership/attribution </a:t>
            </a:r>
            <a:r>
              <a:rPr lang="en-US" dirty="0" smtClean="0"/>
              <a:t>to a community within a modular set of ontologies(e.g., VAO within </a:t>
            </a:r>
            <a:r>
              <a:rPr lang="en-US" dirty="0" err="1" smtClean="0"/>
              <a:t>Uberon</a:t>
            </a:r>
            <a:r>
              <a:rPr lang="en-US" dirty="0" smtClean="0"/>
              <a:t>)?</a:t>
            </a:r>
          </a:p>
          <a:p>
            <a:r>
              <a:rPr lang="en-US" dirty="0" smtClean="0"/>
              <a:t>How to clarify maintenance responsibilities and develop mechanisms to sustain ontology and data </a:t>
            </a:r>
            <a:r>
              <a:rPr lang="en-US" dirty="0" err="1" smtClean="0"/>
              <a:t>curation</a:t>
            </a:r>
            <a:r>
              <a:rPr lang="en-US" dirty="0" smtClean="0"/>
              <a:t>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52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00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759024" y="107156"/>
            <a:ext cx="7625953" cy="750094"/>
          </a:xfrm>
          <a:ln/>
        </p:spPr>
        <p:txBody>
          <a:bodyPr/>
          <a:lstStyle/>
          <a:p>
            <a:r>
              <a:rPr lang="en-US" sz="4200" b="1" dirty="0" smtClean="0">
                <a:latin typeface="Gill Sans"/>
                <a:cs typeface="Gill Sans"/>
              </a:rPr>
              <a:t>Profiles</a:t>
            </a:r>
            <a:endParaRPr lang="en-US" sz="4200" b="1" dirty="0">
              <a:latin typeface="Gill Sans"/>
              <a:cs typeface="Gill Sans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797" y="1111836"/>
            <a:ext cx="7500938" cy="496312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177800" dist="406400" dir="3000000" algn="tl" rotWithShape="0">
              <a:schemeClr val="bg2">
                <a:alpha val="68000"/>
              </a:schemeClr>
            </a:outerShdw>
          </a:effectLst>
        </p:spPr>
      </p:pic>
      <p:sp>
        <p:nvSpPr>
          <p:cNvPr id="27653" name="Rectangle 5"/>
          <p:cNvSpPr>
            <a:spLocks/>
          </p:cNvSpPr>
          <p:nvPr/>
        </p:nvSpPr>
        <p:spPr bwMode="auto">
          <a:xfrm>
            <a:off x="6232922" y="6322219"/>
            <a:ext cx="2044898" cy="23552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1700" dirty="0" smtClean="0">
                <a:solidFill>
                  <a:srgbClr val="000000"/>
                </a:solidFill>
                <a:latin typeface="Gill Sans"/>
                <a:ea typeface="American Typewriter" charset="0"/>
                <a:cs typeface="Gill Sans"/>
              </a:rPr>
              <a:t>Washington </a:t>
            </a:r>
            <a:r>
              <a:rPr lang="en-US" sz="1700" dirty="0">
                <a:solidFill>
                  <a:srgbClr val="000000"/>
                </a:solidFill>
                <a:latin typeface="Gill Sans"/>
                <a:ea typeface="American Typewriter" charset="0"/>
                <a:cs typeface="Gill Sans"/>
              </a:rPr>
              <a:t>et </a:t>
            </a:r>
            <a:r>
              <a:rPr lang="en-US" sz="1700" dirty="0" smtClean="0">
                <a:solidFill>
                  <a:srgbClr val="000000"/>
                </a:solidFill>
                <a:latin typeface="Gill Sans"/>
                <a:ea typeface="American Typewriter" charset="0"/>
                <a:cs typeface="Gill Sans"/>
              </a:rPr>
              <a:t>al. 2009</a:t>
            </a:r>
            <a:endParaRPr lang="en-US" sz="1700" dirty="0">
              <a:solidFill>
                <a:srgbClr val="000000"/>
              </a:solidFill>
              <a:latin typeface="Gill Sans"/>
              <a:ea typeface="American Typewriter" charset="0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854149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6286500" y="1893094"/>
            <a:ext cx="2678906" cy="379511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79" y="2087314"/>
            <a:ext cx="1804913" cy="1214438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6" y="1878584"/>
            <a:ext cx="5947172" cy="380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4"/>
          <p:cNvSpPr>
            <a:spLocks/>
          </p:cNvSpPr>
          <p:nvPr/>
        </p:nvSpPr>
        <p:spPr bwMode="auto">
          <a:xfrm>
            <a:off x="6286500" y="2138660"/>
            <a:ext cx="830461" cy="49113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300" b="1" i="1">
                <a:latin typeface="Times" charset="0"/>
                <a:ea typeface="ＭＳ Ｐゴシック" charset="0"/>
                <a:cs typeface="Times" charset="0"/>
                <a:sym typeface="Times" charset="0"/>
              </a:rPr>
              <a:t>Ameiurus </a:t>
            </a:r>
          </a:p>
          <a:p>
            <a:pPr algn="l"/>
            <a:r>
              <a:rPr lang="en-US" sz="1300" b="1" i="1">
                <a:latin typeface="Times" charset="0"/>
                <a:ea typeface="ＭＳ Ｐゴシック" charset="0"/>
                <a:cs typeface="Times" charset="0"/>
                <a:sym typeface="Times" charset="0"/>
              </a:rPr>
              <a:t>  nebulosus  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6581180" y="5839063"/>
            <a:ext cx="22670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sz="900" u="sng" dirty="0">
                <a:latin typeface="Lucida Grande" charset="0"/>
                <a:ea typeface="ＭＳ Ｐゴシック" charset="0"/>
                <a:cs typeface="Lucida Grande" charset="0"/>
                <a:sym typeface="Lucida Grande" charset="0"/>
                <a:hlinkClick r:id="rId5"/>
              </a:rPr>
              <a:t>http://tolweb.org/Trogloglanis/69910</a:t>
            </a:r>
            <a:endParaRPr lang="en-US" sz="900" u="sng" dirty="0"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endParaRPr lang="en-US" sz="900" u="sng" dirty="0">
              <a:ea typeface="ＭＳ Ｐゴシック" charset="0"/>
              <a:cs typeface="Gill Sans" charset="0"/>
            </a:endParaRP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28" y="3463603"/>
            <a:ext cx="1848445" cy="1378520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Rectangle 7"/>
          <p:cNvSpPr>
            <a:spLocks/>
          </p:cNvSpPr>
          <p:nvPr/>
        </p:nvSpPr>
        <p:spPr bwMode="auto">
          <a:xfrm>
            <a:off x="197570" y="5715952"/>
            <a:ext cx="125855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800">
                <a:ea typeface="ＭＳ Ｐゴシック" charset="0"/>
                <a:cs typeface="Gill Sans" charset="0"/>
              </a:rPr>
              <a:t>Fig. 1, Washington et al., 2010</a:t>
            </a:r>
          </a:p>
        </p:txBody>
      </p:sp>
      <p:sp>
        <p:nvSpPr>
          <p:cNvPr id="17416" name="Rectangle 8"/>
          <p:cNvSpPr>
            <a:spLocks/>
          </p:cNvSpPr>
          <p:nvPr/>
        </p:nvSpPr>
        <p:spPr bwMode="auto">
          <a:xfrm>
            <a:off x="7182818" y="1856050"/>
            <a:ext cx="6184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 b="1">
                <a:ea typeface="ＭＳ Ｐゴシック" charset="0"/>
                <a:cs typeface="Gill Sans" charset="0"/>
              </a:rPr>
              <a:t>Catfish</a:t>
            </a:r>
          </a:p>
        </p:txBody>
      </p:sp>
      <p:sp>
        <p:nvSpPr>
          <p:cNvPr id="17417" name="Rectangle 9"/>
          <p:cNvSpPr>
            <a:spLocks/>
          </p:cNvSpPr>
          <p:nvPr/>
        </p:nvSpPr>
        <p:spPr bwMode="auto">
          <a:xfrm>
            <a:off x="6384727" y="3626316"/>
            <a:ext cx="946786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300" b="1" i="1">
                <a:latin typeface="Times" charset="0"/>
                <a:ea typeface="ＭＳ Ｐゴシック" charset="0"/>
                <a:cs typeface="Times" charset="0"/>
                <a:sym typeface="Times" charset="0"/>
              </a:rPr>
              <a:t>Trogloglanis</a:t>
            </a:r>
          </a:p>
          <a:p>
            <a:pPr algn="l"/>
            <a:r>
              <a:rPr lang="en-US" sz="1300" b="1" i="1">
                <a:latin typeface="Times" charset="0"/>
                <a:ea typeface="ＭＳ Ｐゴシック" charset="0"/>
                <a:cs typeface="Times" charset="0"/>
                <a:sym typeface="Times" charset="0"/>
              </a:rPr>
              <a:t>pattersoni</a:t>
            </a:r>
          </a:p>
        </p:txBody>
      </p:sp>
      <p:sp>
        <p:nvSpPr>
          <p:cNvPr id="17418" name="Rectangle 10"/>
          <p:cNvSpPr>
            <a:spLocks/>
          </p:cNvSpPr>
          <p:nvPr/>
        </p:nvSpPr>
        <p:spPr bwMode="auto">
          <a:xfrm>
            <a:off x="7009805" y="4971187"/>
            <a:ext cx="13336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700" b="1" dirty="0">
                <a:ea typeface="ＭＳ Ｐゴシック" charset="0"/>
                <a:cs typeface="Gill Sans" charset="0"/>
              </a:rPr>
              <a:t>gene?</a:t>
            </a:r>
          </a:p>
          <a:p>
            <a:r>
              <a:rPr lang="en-US" sz="1700" dirty="0">
                <a:ea typeface="ＭＳ Ｐゴシック" charset="0"/>
                <a:cs typeface="Gill Sans" charset="0"/>
              </a:rPr>
              <a:t>EQ: eye absent</a:t>
            </a:r>
          </a:p>
        </p:txBody>
      </p:sp>
      <p:sp>
        <p:nvSpPr>
          <p:cNvPr id="17419" name="Rectangle 11"/>
          <p:cNvSpPr>
            <a:spLocks noGrp="1" noChangeArrowheads="1"/>
          </p:cNvSpPr>
          <p:nvPr>
            <p:ph type="title"/>
          </p:nvPr>
        </p:nvSpPr>
        <p:spPr>
          <a:xfrm>
            <a:off x="160735" y="98227"/>
            <a:ext cx="8822531" cy="1714500"/>
          </a:xfrm>
          <a:ln/>
        </p:spPr>
        <p:txBody>
          <a:bodyPr/>
          <a:lstStyle/>
          <a:p>
            <a:r>
              <a:rPr lang="en-US" b="1" dirty="0" smtClean="0"/>
              <a:t>Translational biodiversity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40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Taxon phenotype annotations that reflect major transitions in vertebrate skeletal evolution required for fin/limb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9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5056">
              <a:spcBef>
                <a:spcPct val="0"/>
              </a:spcBef>
            </a:pPr>
            <a:r>
              <a:rPr lang="en-US" dirty="0"/>
              <a:t>C</a:t>
            </a:r>
            <a:r>
              <a:rPr lang="en-US" dirty="0" smtClean="0"/>
              <a:t>oordinate the development and alignment of vertebrate anatomy ontologies, with focus on the fin/limb skeleton</a:t>
            </a:r>
          </a:p>
          <a:p>
            <a:pPr marL="625056">
              <a:spcBef>
                <a:spcPts val="1547"/>
              </a:spcBef>
            </a:pPr>
            <a:r>
              <a:rPr lang="en-US" dirty="0" smtClean="0"/>
              <a:t>Develop supporting vertebrate taxonomy ontology (VTO)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51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Group 10"/>
          <p:cNvGrpSpPr>
            <a:grpSpLocks/>
          </p:cNvGrpSpPr>
          <p:nvPr/>
        </p:nvGrpSpPr>
        <p:grpSpPr bwMode="auto">
          <a:xfrm>
            <a:off x="1258972" y="1142999"/>
            <a:ext cx="6476272" cy="5734711"/>
            <a:chOff x="0" y="0"/>
            <a:chExt cx="5264" cy="4456"/>
          </a:xfrm>
        </p:grpSpPr>
        <p:pic>
          <p:nvPicPr>
            <p:cNvPr id="16385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264" cy="4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86" name="Rectangle 2"/>
            <p:cNvSpPr>
              <a:spLocks/>
            </p:cNvSpPr>
            <p:nvPr/>
          </p:nvSpPr>
          <p:spPr bwMode="auto">
            <a:xfrm>
              <a:off x="1273" y="1351"/>
              <a:ext cx="626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>
                  <a:ea typeface="ＭＳ Ｐゴシック" charset="0"/>
                  <a:cs typeface="Gill Sans" charset="0"/>
                </a:rPr>
                <a:t>teleosts</a:t>
              </a:r>
            </a:p>
          </p:txBody>
        </p:sp>
        <p:sp>
          <p:nvSpPr>
            <p:cNvPr id="16387" name="Rectangle 3"/>
            <p:cNvSpPr>
              <a:spLocks/>
            </p:cNvSpPr>
            <p:nvPr/>
          </p:nvSpPr>
          <p:spPr bwMode="auto">
            <a:xfrm>
              <a:off x="2293" y="2375"/>
              <a:ext cx="919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>
                  <a:ea typeface="ＭＳ Ｐゴシック" charset="0"/>
                  <a:cs typeface="Gill Sans" charset="0"/>
                </a:rPr>
                <a:t>amphibians</a:t>
              </a:r>
            </a:p>
          </p:txBody>
        </p:sp>
        <p:sp>
          <p:nvSpPr>
            <p:cNvPr id="16388" name="Rectangle 4"/>
            <p:cNvSpPr>
              <a:spLocks/>
            </p:cNvSpPr>
            <p:nvPr/>
          </p:nvSpPr>
          <p:spPr bwMode="auto">
            <a:xfrm>
              <a:off x="3468" y="2359"/>
              <a:ext cx="739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>
                  <a:ea typeface="ＭＳ Ｐゴシック" charset="0"/>
                  <a:cs typeface="Gill Sans" charset="0"/>
                </a:rPr>
                <a:t>amniotes</a:t>
              </a:r>
            </a:p>
          </p:txBody>
        </p:sp>
        <p:sp>
          <p:nvSpPr>
            <p:cNvPr id="16389" name="Rectangle 5"/>
            <p:cNvSpPr>
              <a:spLocks/>
            </p:cNvSpPr>
            <p:nvPr/>
          </p:nvSpPr>
          <p:spPr bwMode="auto">
            <a:xfrm>
              <a:off x="1510" y="375"/>
              <a:ext cx="721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>
                  <a:ea typeface="ＭＳ Ｐゴシック" charset="0"/>
                  <a:cs typeface="Gill Sans" charset="0"/>
                </a:rPr>
                <a:t>zebrafish</a:t>
              </a:r>
            </a:p>
          </p:txBody>
        </p:sp>
        <p:sp>
          <p:nvSpPr>
            <p:cNvPr id="16390" name="Rectangle 6"/>
            <p:cNvSpPr>
              <a:spLocks/>
            </p:cNvSpPr>
            <p:nvPr/>
          </p:nvSpPr>
          <p:spPr bwMode="auto">
            <a:xfrm>
              <a:off x="2371" y="391"/>
              <a:ext cx="720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 i="1">
                  <a:ea typeface="ＭＳ Ｐゴシック" charset="0"/>
                  <a:cs typeface="Gill Sans" charset="0"/>
                </a:rPr>
                <a:t>Xenopus</a:t>
              </a:r>
            </a:p>
          </p:txBody>
        </p:sp>
        <p:sp>
          <p:nvSpPr>
            <p:cNvPr id="16391" name="Rectangle 7"/>
            <p:cNvSpPr>
              <a:spLocks/>
            </p:cNvSpPr>
            <p:nvPr/>
          </p:nvSpPr>
          <p:spPr bwMode="auto">
            <a:xfrm>
              <a:off x="4409" y="356"/>
              <a:ext cx="77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ea typeface="ＭＳ Ｐゴシック" charset="0"/>
                  <a:cs typeface="Gill Sans" charset="0"/>
                </a:rPr>
                <a:t>mouse</a:t>
              </a:r>
            </a:p>
          </p:txBody>
        </p:sp>
        <p:sp>
          <p:nvSpPr>
            <p:cNvPr id="16392" name="Rectangle 8"/>
            <p:cNvSpPr>
              <a:spLocks/>
            </p:cNvSpPr>
            <p:nvPr/>
          </p:nvSpPr>
          <p:spPr bwMode="auto">
            <a:xfrm>
              <a:off x="310" y="3767"/>
              <a:ext cx="919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>
                  <a:ea typeface="ＭＳ Ｐゴシック" charset="0"/>
                  <a:cs typeface="Gill Sans" charset="0"/>
                </a:rPr>
                <a:t>vertebrates</a:t>
              </a:r>
            </a:p>
          </p:txBody>
        </p:sp>
        <p:sp>
          <p:nvSpPr>
            <p:cNvPr id="16393" name="Rectangle 9"/>
            <p:cNvSpPr>
              <a:spLocks/>
            </p:cNvSpPr>
            <p:nvPr/>
          </p:nvSpPr>
          <p:spPr bwMode="auto">
            <a:xfrm>
              <a:off x="3056" y="3104"/>
              <a:ext cx="1720" cy="12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6395" name="Rectangle 11"/>
          <p:cNvSpPr>
            <a:spLocks noGrp="1" noChangeArrowheads="1"/>
          </p:cNvSpPr>
          <p:nvPr>
            <p:ph type="title"/>
          </p:nvPr>
        </p:nvSpPr>
        <p:spPr>
          <a:xfrm>
            <a:off x="892969" y="178594"/>
            <a:ext cx="7666831" cy="837406"/>
          </a:xfrm>
          <a:ln/>
        </p:spPr>
        <p:txBody>
          <a:bodyPr>
            <a:normAutofit/>
          </a:bodyPr>
          <a:lstStyle/>
          <a:p>
            <a:r>
              <a:rPr lang="en-US" sz="4000" dirty="0" smtClean="0"/>
              <a:t>Scope of ontologies in Phenoscape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7420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 smtClean="0"/>
              <a:t>Ontology Progress to date</a:t>
            </a:r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772009" y="1455458"/>
            <a:ext cx="7822406" cy="4909936"/>
          </a:xfrm>
          <a:ln/>
        </p:spPr>
        <p:txBody>
          <a:bodyPr>
            <a:normAutofit fontScale="85000" lnSpcReduction="10000"/>
          </a:bodyPr>
          <a:lstStyle/>
          <a:p>
            <a:pPr marL="401822" lvl="1">
              <a:spcBef>
                <a:spcPct val="0"/>
              </a:spcBef>
            </a:pPr>
            <a:r>
              <a:rPr lang="en-US" sz="3300" dirty="0" smtClean="0"/>
              <a:t>Integrating teleost, amphibian, and </a:t>
            </a:r>
            <a:r>
              <a:rPr lang="en-US" sz="3300" dirty="0" err="1" smtClean="0"/>
              <a:t>amniote</a:t>
            </a:r>
            <a:r>
              <a:rPr lang="en-US" sz="3300" dirty="0" smtClean="0"/>
              <a:t> ontologies into Vertebrate Anatomy Ontology (VAO)</a:t>
            </a:r>
          </a:p>
          <a:p>
            <a:pPr marL="801872" lvl="2">
              <a:spcBef>
                <a:spcPts val="1468"/>
              </a:spcBef>
            </a:pPr>
            <a:r>
              <a:rPr lang="en-US" sz="2900" dirty="0" smtClean="0"/>
              <a:t>Agreed </a:t>
            </a:r>
            <a:r>
              <a:rPr lang="en-US" sz="2900" dirty="0"/>
              <a:t>upon a uniform terminology for </a:t>
            </a:r>
            <a:r>
              <a:rPr lang="en-US" sz="2900" dirty="0" smtClean="0"/>
              <a:t>limbs </a:t>
            </a:r>
          </a:p>
          <a:p>
            <a:pPr marL="801872" lvl="2">
              <a:spcBef>
                <a:spcPts val="1468"/>
              </a:spcBef>
            </a:pPr>
            <a:r>
              <a:rPr lang="en-US" sz="3200" dirty="0"/>
              <a:t>Resolved bone tissue vs. organ distinction</a:t>
            </a:r>
          </a:p>
          <a:p>
            <a:pPr marL="401822" lvl="1">
              <a:spcBef>
                <a:spcPts val="1468"/>
              </a:spcBef>
            </a:pPr>
            <a:r>
              <a:rPr lang="en-US" sz="3300" dirty="0" smtClean="0"/>
              <a:t>Collaboratively improved musculoskeletal </a:t>
            </a:r>
            <a:r>
              <a:rPr lang="en-US" sz="3300" dirty="0"/>
              <a:t>cell (</a:t>
            </a:r>
            <a:r>
              <a:rPr lang="en-US" sz="3300" dirty="0" smtClean="0"/>
              <a:t>CL) and GO process </a:t>
            </a:r>
            <a:r>
              <a:rPr lang="en-US" sz="3300" dirty="0"/>
              <a:t>terms </a:t>
            </a:r>
            <a:endParaRPr lang="en-US" sz="3300" dirty="0" smtClean="0"/>
          </a:p>
          <a:p>
            <a:pPr marL="401822" lvl="1">
              <a:spcBef>
                <a:spcPts val="1468"/>
              </a:spcBef>
            </a:pPr>
            <a:r>
              <a:rPr lang="en-US" sz="3300" dirty="0" smtClean="0"/>
              <a:t>Settled </a:t>
            </a:r>
            <a:r>
              <a:rPr lang="en-US" sz="3300" dirty="0"/>
              <a:t>on strategies for ontology </a:t>
            </a:r>
            <a:r>
              <a:rPr lang="en-US" sz="3300" dirty="0" smtClean="0"/>
              <a:t>synchronization</a:t>
            </a:r>
            <a:endParaRPr lang="en-US" sz="3300" dirty="0"/>
          </a:p>
          <a:p>
            <a:pPr marL="401822" lvl="1">
              <a:spcBef>
                <a:spcPts val="1468"/>
              </a:spcBef>
            </a:pPr>
            <a:r>
              <a:rPr lang="en-US" sz="3300" dirty="0" smtClean="0"/>
              <a:t>Ongoing monthly </a:t>
            </a:r>
            <a:r>
              <a:rPr lang="en-US" sz="3300" dirty="0"/>
              <a:t>conference calls, mailing lists, and wiki </a:t>
            </a:r>
            <a:r>
              <a:rPr lang="en-US" sz="3300" dirty="0" smtClean="0"/>
              <a:t>documentation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0651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84029" y="1023907"/>
            <a:ext cx="2470293" cy="16994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188390" y="2018616"/>
            <a:ext cx="1156501" cy="11049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VAO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387046" y="3969148"/>
            <a:ext cx="2470293" cy="1235049"/>
            <a:chOff x="6387046" y="3880795"/>
            <a:chExt cx="2470293" cy="1235049"/>
          </a:xfrm>
        </p:grpSpPr>
        <p:sp>
          <p:nvSpPr>
            <p:cNvPr id="3" name="Oval 2"/>
            <p:cNvSpPr/>
            <p:nvPr/>
          </p:nvSpPr>
          <p:spPr>
            <a:xfrm>
              <a:off x="6387046" y="3880795"/>
              <a:ext cx="2470293" cy="123504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800" dirty="0" smtClean="0"/>
                <a:t>AAO</a:t>
              </a:r>
              <a:endParaRPr lang="en-US" sz="28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389141" y="3978178"/>
              <a:ext cx="1156501" cy="110497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AAO-skeletal portion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718669" y="3969148"/>
            <a:ext cx="2470293" cy="1235049"/>
            <a:chOff x="3718669" y="4057500"/>
            <a:chExt cx="2470293" cy="1235049"/>
          </a:xfrm>
        </p:grpSpPr>
        <p:sp>
          <p:nvSpPr>
            <p:cNvPr id="4" name="Oval 3"/>
            <p:cNvSpPr/>
            <p:nvPr/>
          </p:nvSpPr>
          <p:spPr>
            <a:xfrm>
              <a:off x="3718669" y="4057500"/>
              <a:ext cx="2470293" cy="123504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/>
                <a:t>TAO</a:t>
              </a:r>
              <a:endParaRPr lang="en-US" sz="28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032414" y="4137488"/>
              <a:ext cx="1156501" cy="110497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TAO-skeletal portion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8" name="Trapezoid 7"/>
          <p:cNvSpPr/>
          <p:nvPr/>
        </p:nvSpPr>
        <p:spPr>
          <a:xfrm>
            <a:off x="4305251" y="5666158"/>
            <a:ext cx="1322128" cy="904543"/>
          </a:xfrm>
          <a:prstGeom prst="trapezoi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ZFA</a:t>
            </a:r>
            <a:endParaRPr lang="en-US" sz="2800" dirty="0"/>
          </a:p>
        </p:txBody>
      </p:sp>
      <p:sp>
        <p:nvSpPr>
          <p:cNvPr id="9" name="Trapezoid 8"/>
          <p:cNvSpPr/>
          <p:nvPr/>
        </p:nvSpPr>
        <p:spPr>
          <a:xfrm>
            <a:off x="6976429" y="5657152"/>
            <a:ext cx="1322128" cy="904543"/>
          </a:xfrm>
          <a:prstGeom prst="trapezoi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XAO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5162652" y="2003317"/>
            <a:ext cx="1156501" cy="11049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AMAO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rapezoid 10"/>
          <p:cNvSpPr/>
          <p:nvPr/>
        </p:nvSpPr>
        <p:spPr>
          <a:xfrm>
            <a:off x="412105" y="5666158"/>
            <a:ext cx="1322128" cy="904543"/>
          </a:xfrm>
          <a:prstGeom prst="trapezoi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EMAPA+</a:t>
            </a:r>
          </a:p>
          <a:p>
            <a:pPr algn="ctr"/>
            <a:r>
              <a:rPr lang="en-US" sz="2000" dirty="0" smtClean="0"/>
              <a:t>MA</a:t>
            </a:r>
            <a:endParaRPr lang="en-US" sz="2000" dirty="0"/>
          </a:p>
        </p:txBody>
      </p:sp>
      <p:sp>
        <p:nvSpPr>
          <p:cNvPr id="12" name="Oval 11"/>
          <p:cNvSpPr/>
          <p:nvPr/>
        </p:nvSpPr>
        <p:spPr>
          <a:xfrm>
            <a:off x="2759431" y="1202819"/>
            <a:ext cx="1273387" cy="11049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Uberon</a:t>
            </a:r>
            <a:r>
              <a:rPr lang="en-US" sz="1600" dirty="0" smtClean="0">
                <a:solidFill>
                  <a:srgbClr val="000000"/>
                </a:solidFill>
              </a:rPr>
              <a:t>-skeletal portion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>
            <a:stCxn id="8" idx="0"/>
            <a:endCxn id="4" idx="4"/>
          </p:cNvCxnSpPr>
          <p:nvPr/>
        </p:nvCxnSpPr>
        <p:spPr>
          <a:xfrm flipH="1" flipV="1">
            <a:off x="4953816" y="5204197"/>
            <a:ext cx="12499" cy="461961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3" idx="4"/>
          </p:cNvCxnSpPr>
          <p:nvPr/>
        </p:nvCxnSpPr>
        <p:spPr>
          <a:xfrm flipH="1" flipV="1">
            <a:off x="7622193" y="5204197"/>
            <a:ext cx="15300" cy="452955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0"/>
            <a:endCxn id="34" idx="2"/>
          </p:cNvCxnSpPr>
          <p:nvPr/>
        </p:nvCxnSpPr>
        <p:spPr>
          <a:xfrm rot="5400000" flipH="1" flipV="1">
            <a:off x="4016657" y="2148671"/>
            <a:ext cx="2757637" cy="883318"/>
          </a:xfrm>
          <a:prstGeom prst="curvedConnector3">
            <a:avLst>
              <a:gd name="adj1" fmla="val 83288"/>
            </a:avLst>
          </a:prstGeom>
          <a:ln>
            <a:solidFill>
              <a:schemeClr val="accent6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03044" y="1303776"/>
            <a:ext cx="109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uberon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Trapezoid 29"/>
          <p:cNvSpPr/>
          <p:nvPr/>
        </p:nvSpPr>
        <p:spPr>
          <a:xfrm>
            <a:off x="2358678" y="5666158"/>
            <a:ext cx="1322128" cy="904543"/>
          </a:xfrm>
          <a:prstGeom prst="trapezoi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FMA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428416" y="351888"/>
            <a:ext cx="2657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What we have now</a:t>
            </a:r>
            <a:endParaRPr 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80125" y="3784483"/>
            <a:ext cx="140780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Taxon </a:t>
            </a:r>
            <a:r>
              <a:rPr lang="en-US" dirty="0" err="1" smtClean="0"/>
              <a:t>equivs</a:t>
            </a:r>
            <a:endParaRPr lang="en-US" dirty="0" smtClean="0"/>
          </a:p>
        </p:txBody>
      </p:sp>
      <p:sp>
        <p:nvSpPr>
          <p:cNvPr id="34" name="Hexagon 33"/>
          <p:cNvSpPr/>
          <p:nvPr/>
        </p:nvSpPr>
        <p:spPr>
          <a:xfrm>
            <a:off x="5638155" y="415594"/>
            <a:ext cx="1009837" cy="795917"/>
          </a:xfrm>
          <a:prstGeom prst="hex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CARO</a:t>
            </a:r>
            <a:endParaRPr lang="en-US" dirty="0"/>
          </a:p>
        </p:txBody>
      </p:sp>
      <p:cxnSp>
        <p:nvCxnSpPr>
          <p:cNvPr id="39" name="Curved Connector 38"/>
          <p:cNvCxnSpPr>
            <a:stCxn id="6" idx="0"/>
            <a:endCxn id="34" idx="1"/>
          </p:cNvCxnSpPr>
          <p:nvPr/>
        </p:nvCxnSpPr>
        <p:spPr>
          <a:xfrm rot="16200000" flipV="1">
            <a:off x="6204275" y="1456250"/>
            <a:ext cx="807105" cy="317628"/>
          </a:xfrm>
          <a:prstGeom prst="curvedConnector3">
            <a:avLst>
              <a:gd name="adj1" fmla="val 51895"/>
            </a:avLst>
          </a:prstGeom>
          <a:ln>
            <a:solidFill>
              <a:schemeClr val="accent6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3" idx="0"/>
            <a:endCxn id="34" idx="1"/>
          </p:cNvCxnSpPr>
          <p:nvPr/>
        </p:nvCxnSpPr>
        <p:spPr>
          <a:xfrm rot="16200000" flipV="1">
            <a:off x="5656785" y="2003740"/>
            <a:ext cx="2757637" cy="1173180"/>
          </a:xfrm>
          <a:prstGeom prst="curvedConnector3">
            <a:avLst>
              <a:gd name="adj1" fmla="val 85508"/>
            </a:avLst>
          </a:prstGeom>
          <a:ln>
            <a:solidFill>
              <a:schemeClr val="accent6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808862" y="158901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cxnSp>
        <p:nvCxnSpPr>
          <p:cNvPr id="55" name="Curved Connector 54"/>
          <p:cNvCxnSpPr>
            <a:stCxn id="2" idx="0"/>
          </p:cNvCxnSpPr>
          <p:nvPr/>
        </p:nvCxnSpPr>
        <p:spPr>
          <a:xfrm rot="5400000" flipH="1" flipV="1">
            <a:off x="4049532" y="-648975"/>
            <a:ext cx="442526" cy="2903238"/>
          </a:xfrm>
          <a:prstGeom prst="curvedConnector2">
            <a:avLst/>
          </a:prstGeom>
          <a:ln>
            <a:solidFill>
              <a:srgbClr val="8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34428" y="260097"/>
            <a:ext cx="78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equivs</a:t>
            </a:r>
            <a:endParaRPr lang="en-US" dirty="0"/>
          </a:p>
        </p:txBody>
      </p:sp>
      <p:cxnSp>
        <p:nvCxnSpPr>
          <p:cNvPr id="59" name="Curved Connector 58"/>
          <p:cNvCxnSpPr>
            <a:stCxn id="2" idx="4"/>
            <a:endCxn id="8" idx="1"/>
          </p:cNvCxnSpPr>
          <p:nvPr/>
        </p:nvCxnSpPr>
        <p:spPr>
          <a:xfrm rot="16200000" flipH="1">
            <a:off x="1921197" y="3621308"/>
            <a:ext cx="3395100" cy="1599143"/>
          </a:xfrm>
          <a:prstGeom prst="curvedConnector2">
            <a:avLst/>
          </a:prstGeom>
          <a:ln>
            <a:solidFill>
              <a:schemeClr val="tx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2" idx="4"/>
            <a:endCxn id="11" idx="0"/>
          </p:cNvCxnSpPr>
          <p:nvPr/>
        </p:nvCxnSpPr>
        <p:spPr>
          <a:xfrm rot="5400000">
            <a:off x="474759" y="3321741"/>
            <a:ext cx="2942828" cy="1746007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2" idx="4"/>
            <a:endCxn id="30" idx="0"/>
          </p:cNvCxnSpPr>
          <p:nvPr/>
        </p:nvCxnSpPr>
        <p:spPr>
          <a:xfrm rot="16200000" flipH="1">
            <a:off x="1448045" y="4094461"/>
            <a:ext cx="2942828" cy="200566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2" idx="4"/>
            <a:endCxn id="3" idx="0"/>
          </p:cNvCxnSpPr>
          <p:nvPr/>
        </p:nvCxnSpPr>
        <p:spPr>
          <a:xfrm rot="16200000" flipH="1">
            <a:off x="4597775" y="944730"/>
            <a:ext cx="1245818" cy="4803017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endCxn id="9" idx="3"/>
          </p:cNvCxnSpPr>
          <p:nvPr/>
        </p:nvCxnSpPr>
        <p:spPr>
          <a:xfrm>
            <a:off x="2971575" y="2875730"/>
            <a:ext cx="5213914" cy="3233694"/>
          </a:xfrm>
          <a:prstGeom prst="curvedConnector3">
            <a:avLst>
              <a:gd name="adj1" fmla="val 115063"/>
            </a:avLst>
          </a:prstGeom>
          <a:ln>
            <a:solidFill>
              <a:schemeClr val="tx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435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Ontology coordination issues</a:t>
            </a:r>
            <a:endParaRPr lang="en-US" dirty="0"/>
          </a:p>
        </p:txBody>
      </p:sp>
      <p:sp>
        <p:nvSpPr>
          <p:cNvPr id="4" name="Vertical Tex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Have overlap between a number of different ontologies</a:t>
            </a:r>
          </a:p>
          <a:p>
            <a:r>
              <a:rPr lang="en-US" dirty="0" smtClean="0"/>
              <a:t>Need logically consistent orthogonal</a:t>
            </a:r>
            <a:r>
              <a:rPr lang="en-US" baseline="0" dirty="0" smtClean="0"/>
              <a:t> </a:t>
            </a:r>
            <a:r>
              <a:rPr lang="en-US" dirty="0" smtClean="0"/>
              <a:t>ontologies to query across taxa</a:t>
            </a:r>
          </a:p>
          <a:p>
            <a:r>
              <a:rPr lang="en-US" dirty="0" smtClean="0"/>
              <a:t>Need easily</a:t>
            </a:r>
            <a:r>
              <a:rPr lang="en-US" baseline="0" dirty="0" smtClean="0"/>
              <a:t> edited in a timely fashion</a:t>
            </a:r>
          </a:p>
          <a:p>
            <a:r>
              <a:rPr lang="en-US" baseline="0" dirty="0" smtClean="0"/>
              <a:t>Need proper attribution of ontology contribution</a:t>
            </a:r>
          </a:p>
          <a:p>
            <a:r>
              <a:rPr lang="en-US" dirty="0" smtClean="0"/>
              <a:t>Will all work together to modularize across taxa and distribute effort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6385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 smtClean="0"/>
              <a:t>Taxonomy ontology</a:t>
            </a:r>
            <a:endParaRPr 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772009" y="1455458"/>
            <a:ext cx="7822406" cy="4909936"/>
          </a:xfrm>
          <a:ln/>
        </p:spPr>
        <p:txBody>
          <a:bodyPr>
            <a:normAutofit/>
          </a:bodyPr>
          <a:lstStyle/>
          <a:p>
            <a:pPr marL="401822" lvl="1">
              <a:spcBef>
                <a:spcPct val="0"/>
              </a:spcBef>
            </a:pPr>
            <a:r>
              <a:rPr lang="en-US" sz="3300" dirty="0" smtClean="0"/>
              <a:t>Vertebrate Taxonomy Ontology (VTO) released</a:t>
            </a:r>
          </a:p>
          <a:p>
            <a:pPr marL="801872" lvl="2">
              <a:spcBef>
                <a:spcPct val="0"/>
              </a:spcBef>
            </a:pPr>
            <a:r>
              <a:rPr lang="en-US" sz="2900" dirty="0" smtClean="0"/>
              <a:t>Fishes (from CAS database)</a:t>
            </a:r>
          </a:p>
          <a:p>
            <a:pPr marL="801872" lvl="2">
              <a:spcBef>
                <a:spcPct val="0"/>
              </a:spcBef>
            </a:pPr>
            <a:r>
              <a:rPr lang="en-US" sz="2900" dirty="0" smtClean="0"/>
              <a:t>Amphibians (from </a:t>
            </a:r>
            <a:r>
              <a:rPr lang="en-US" sz="2900" dirty="0" err="1" smtClean="0"/>
              <a:t>AmphibiaWeb</a:t>
            </a:r>
            <a:r>
              <a:rPr lang="en-US" sz="2900" dirty="0" smtClean="0"/>
              <a:t>)</a:t>
            </a:r>
          </a:p>
          <a:p>
            <a:pPr marL="801872" lvl="2">
              <a:spcBef>
                <a:spcPct val="0"/>
              </a:spcBef>
            </a:pPr>
            <a:r>
              <a:rPr lang="en-US" sz="2900" dirty="0" smtClean="0"/>
              <a:t>Amniotes (from NCBI and IOU)</a:t>
            </a:r>
          </a:p>
          <a:p>
            <a:pPr marL="801872" lvl="2">
              <a:spcBef>
                <a:spcPct val="0"/>
              </a:spcBef>
            </a:pPr>
            <a:r>
              <a:rPr lang="en-US" sz="2900" dirty="0" smtClean="0"/>
              <a:t>Extinct vertebrates (</a:t>
            </a:r>
            <a:r>
              <a:rPr lang="en-US" sz="2900" dirty="0" err="1" smtClean="0"/>
              <a:t>PaleoDB</a:t>
            </a:r>
            <a:r>
              <a:rPr lang="en-US" sz="2900" dirty="0" smtClean="0"/>
              <a:t>)</a:t>
            </a:r>
          </a:p>
          <a:p>
            <a:pPr marL="401822" lvl="1">
              <a:spcBef>
                <a:spcPct val="0"/>
              </a:spcBef>
            </a:pPr>
            <a:r>
              <a:rPr lang="en-US" sz="3300" dirty="0" smtClean="0"/>
              <a:t>Strengthening connection to NCBI  by converting </a:t>
            </a:r>
            <a:r>
              <a:rPr lang="en-US" sz="3300" dirty="0" err="1" smtClean="0"/>
              <a:t>xrefs</a:t>
            </a:r>
            <a:r>
              <a:rPr lang="en-US" sz="3300" dirty="0" smtClean="0"/>
              <a:t> to </a:t>
            </a:r>
            <a:r>
              <a:rPr lang="en-US" sz="3300" dirty="0" err="1" smtClean="0"/>
              <a:t>altIDs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3628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Adopt Protégé 4 ontology editor and OWL2 format </a:t>
            </a:r>
          </a:p>
          <a:p>
            <a:pPr lvl="1"/>
            <a:r>
              <a:rPr lang="en-US" dirty="0" smtClean="0"/>
              <a:t>Document workflows for ontology updates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8244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1696</TotalTime>
  <Words>679</Words>
  <Application>Microsoft Macintosh PowerPoint</Application>
  <PresentationFormat>On-screen Show (4:3)</PresentationFormat>
  <Paragraphs>112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Ontology development and evolutionary data curation</vt:lpstr>
      <vt:lpstr>Motivation</vt:lpstr>
      <vt:lpstr>Overall objectives</vt:lpstr>
      <vt:lpstr>Scope of ontologies in Phenoscape</vt:lpstr>
      <vt:lpstr>Ontology Progress to date</vt:lpstr>
      <vt:lpstr>PowerPoint Presentation</vt:lpstr>
      <vt:lpstr>Ontology coordination issues</vt:lpstr>
      <vt:lpstr>Taxonomy ontology</vt:lpstr>
      <vt:lpstr>Immediate plans</vt:lpstr>
      <vt:lpstr>Ontology modularization strategy</vt:lpstr>
      <vt:lpstr>Evolutionary phenotype curation</vt:lpstr>
      <vt:lpstr>PowerPoint Presentation</vt:lpstr>
      <vt:lpstr>PowerPoint Presentation</vt:lpstr>
      <vt:lpstr>Curation Progress to Date</vt:lpstr>
      <vt:lpstr>Presentations &amp; Papers</vt:lpstr>
      <vt:lpstr>Questions for the advisory board</vt:lpstr>
      <vt:lpstr>PowerPoint Presentation</vt:lpstr>
      <vt:lpstr>Profiles</vt:lpstr>
      <vt:lpstr>Translational biodiversity</vt:lpstr>
    </vt:vector>
  </TitlesOfParts>
  <Company>University of South Dakota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development and data curation (evolutionary) </dc:title>
  <dc:creator>Paula Mabee</dc:creator>
  <cp:lastModifiedBy>Paula Mabee</cp:lastModifiedBy>
  <cp:revision>131</cp:revision>
  <dcterms:created xsi:type="dcterms:W3CDTF">2012-04-22T20:07:37Z</dcterms:created>
  <dcterms:modified xsi:type="dcterms:W3CDTF">2012-04-27T12:53:42Z</dcterms:modified>
</cp:coreProperties>
</file>