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62EF3-3C4F-43EE-ACEE-D4B806740EA3}" type="datetimeFigureOut">
              <a:rPr lang="en-US" smtClean="0"/>
              <a:pPr/>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248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3164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01778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484753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47464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6666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786BE5-D2A3-4BF0-8B30-D7403E61B3DC}" type="datetimeFigureOut">
              <a:rPr lang="en-US" smtClean="0"/>
              <a:t>3/8/2017</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77545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362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188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76C0EF2-9919-473B-8215-8616BAF10692}"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84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smtClean="0"/>
              <a:t>3/8/2017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125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smtClean="0"/>
              <a:t>3/8/2017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031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smtClean="0"/>
              <a:t>3/8/2017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4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BE790C-34EB-4565-8437-CACF4CDB7822}" type="datetimeFigureOut">
              <a:rPr lang="en-US" smtClean="0"/>
              <a:t>3/8/2017</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711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4A4C11-22B8-4A4E-8126-B3AF6B948A8E}" type="datetimeFigureOut">
              <a:rPr lang="en-US" smtClean="0"/>
              <a:t>3/8/2017</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443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6ED06B6-C816-4861-964D-15A98395707D}" type="datetimeFigureOut">
              <a:rPr lang="en-US" smtClean="0"/>
              <a:t>3/8/2017</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84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smtClean="0"/>
              <a:t>3/8/2017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60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786BE5-D2A3-4BF0-8B30-D7403E61B3DC}" type="datetimeFigureOut">
              <a:rPr lang="en-US" smtClean="0"/>
              <a:t>3/8/2017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7034329"/>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ZA" sz="9600" b="1" dirty="0">
                <a:solidFill>
                  <a:schemeClr val="tx1"/>
                </a:solidFill>
              </a:rPr>
              <a:t>MANCOSA</a:t>
            </a:r>
          </a:p>
        </p:txBody>
      </p:sp>
      <p:sp>
        <p:nvSpPr>
          <p:cNvPr id="3" name="Subtitle 2"/>
          <p:cNvSpPr>
            <a:spLocks noGrp="1"/>
          </p:cNvSpPr>
          <p:nvPr>
            <p:ph type="subTitle" idx="1"/>
          </p:nvPr>
        </p:nvSpPr>
        <p:spPr/>
        <p:txBody>
          <a:bodyPr/>
          <a:lstStyle/>
          <a:p>
            <a:r>
              <a:rPr lang="en-ZA" dirty="0">
                <a:solidFill>
                  <a:schemeClr val="bg1"/>
                </a:solidFill>
              </a:rPr>
              <a:t>INTERNAL COMMUNICATION SYSTEM</a:t>
            </a:r>
          </a:p>
        </p:txBody>
      </p:sp>
    </p:spTree>
    <p:extLst>
      <p:ext uri="{BB962C8B-B14F-4D97-AF65-F5344CB8AC3E}">
        <p14:creationId xmlns:p14="http://schemas.microsoft.com/office/powerpoint/2010/main" val="19145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7508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86922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77" y="466785"/>
            <a:ext cx="9404723" cy="1400530"/>
          </a:xfrm>
        </p:spPr>
        <p:txBody>
          <a:bodyPr/>
          <a:lstStyle/>
          <a:p>
            <a:r>
              <a:rPr lang="en-ZA" b="1" dirty="0"/>
              <a:t>ABOUT THE COMPANY</a:t>
            </a:r>
          </a:p>
        </p:txBody>
      </p:sp>
      <p:sp>
        <p:nvSpPr>
          <p:cNvPr id="3" name="TextBox 2"/>
          <p:cNvSpPr txBox="1"/>
          <p:nvPr/>
        </p:nvSpPr>
        <p:spPr>
          <a:xfrm>
            <a:off x="361477" y="1616233"/>
            <a:ext cx="6771861" cy="4305654"/>
          </a:xfrm>
          <a:prstGeom prst="rect">
            <a:avLst/>
          </a:prstGeom>
          <a:noFill/>
        </p:spPr>
        <p:txBody>
          <a:bodyPr wrap="square" rtlCol="0">
            <a:spAutoFit/>
          </a:bodyPr>
          <a:lstStyle/>
          <a:p>
            <a:r>
              <a:rPr lang="en-US" dirty="0"/>
              <a:t>The Management College of Southern Africa (MANCOSA) is a private higher education institution registered in terms of the Higher Education Act (Act 101 of 1997 as amended). It was established in 1995 as a post-apartheid empowerment institution offering affordable and accessible management education primarily to persons previously denied access to postgraduate education. MANCOSA has 100% black ownership, i.e. it is owned entirely by previously disadvantaged individuals in the South African context. MANCOSA has extensive experience in working with a wide range of students over the past 20 years in delivering high quality management and education programmes offered locally and internationally. The Master of Business Administration (MBA) degree programme has been offered since 1995.</a:t>
            </a:r>
            <a:endParaRPr lang="en-ZA"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133338" y="1867315"/>
            <a:ext cx="4753861" cy="3532829"/>
          </a:xfrm>
          <a:prstGeom prst="rect">
            <a:avLst/>
          </a:prstGeom>
        </p:spPr>
      </p:pic>
    </p:spTree>
    <p:extLst>
      <p:ext uri="{BB962C8B-B14F-4D97-AF65-F5344CB8AC3E}">
        <p14:creationId xmlns:p14="http://schemas.microsoft.com/office/powerpoint/2010/main" val="382393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SYSTEM REQUIREMENTS</a:t>
            </a:r>
          </a:p>
        </p:txBody>
      </p:sp>
      <p:sp>
        <p:nvSpPr>
          <p:cNvPr id="3" name="Content Placeholder 2"/>
          <p:cNvSpPr>
            <a:spLocks noGrp="1"/>
          </p:cNvSpPr>
          <p:nvPr>
            <p:ph sz="half" idx="1"/>
          </p:nvPr>
        </p:nvSpPr>
        <p:spPr>
          <a:xfrm>
            <a:off x="646111" y="2056092"/>
            <a:ext cx="4396339" cy="4195763"/>
          </a:xfrm>
        </p:spPr>
        <p:txBody>
          <a:bodyPr/>
          <a:lstStyle/>
          <a:p>
            <a:r>
              <a:rPr lang="en-ZA" b="1" dirty="0"/>
              <a:t>ACCESS TO CONTACTS</a:t>
            </a:r>
          </a:p>
          <a:p>
            <a:pPr>
              <a:buFont typeface="Wingdings" panose="05000000000000000000" pitchFamily="2" charset="2"/>
              <a:buChar char="§"/>
            </a:pPr>
            <a:r>
              <a:rPr lang="en-ZA" dirty="0"/>
              <a:t>View contact details</a:t>
            </a:r>
          </a:p>
        </p:txBody>
      </p:sp>
      <p:sp>
        <p:nvSpPr>
          <p:cNvPr id="8" name="Content Placeholder 7"/>
          <p:cNvSpPr>
            <a:spLocks noGrp="1"/>
          </p:cNvSpPr>
          <p:nvPr>
            <p:ph sz="half" idx="2"/>
          </p:nvPr>
        </p:nvSpPr>
        <p:spPr/>
        <p:txBody>
          <a:bodyPr/>
          <a:lstStyle/>
          <a:p>
            <a:r>
              <a:rPr lang="en-ZA" b="1" dirty="0"/>
              <a:t>EMERGENCY</a:t>
            </a:r>
          </a:p>
          <a:p>
            <a:pPr>
              <a:buFont typeface="Wingdings" panose="05000000000000000000" pitchFamily="2" charset="2"/>
              <a:buChar char="§"/>
            </a:pPr>
            <a:r>
              <a:rPr lang="en-ZA" dirty="0"/>
              <a:t>Floor plan</a:t>
            </a:r>
          </a:p>
          <a:p>
            <a:pPr>
              <a:buFont typeface="Wingdings" panose="05000000000000000000" pitchFamily="2" charset="2"/>
              <a:buChar char="§"/>
            </a:pPr>
            <a:r>
              <a:rPr lang="en-ZA" dirty="0"/>
              <a:t>Emergency contact</a:t>
            </a:r>
          </a:p>
          <a:p>
            <a:pPr>
              <a:buFont typeface="Wingdings" panose="05000000000000000000" pitchFamily="2" charset="2"/>
              <a:buChar char="§"/>
            </a:pPr>
            <a:r>
              <a:rPr lang="en-ZA" dirty="0"/>
              <a:t>Alert button</a:t>
            </a:r>
          </a:p>
        </p:txBody>
      </p:sp>
      <p:pic>
        <p:nvPicPr>
          <p:cNvPr id="10" name="Picture 9"/>
          <p:cNvPicPr>
            <a:picLocks noChangeAspect="1"/>
          </p:cNvPicPr>
          <p:nvPr/>
        </p:nvPicPr>
        <p:blipFill>
          <a:blip r:embed="rId2"/>
          <a:stretch>
            <a:fillRect/>
          </a:stretch>
        </p:blipFill>
        <p:spPr>
          <a:xfrm>
            <a:off x="738876" y="3699803"/>
            <a:ext cx="3613414" cy="2252022"/>
          </a:xfrm>
          <a:prstGeom prst="rect">
            <a:avLst/>
          </a:prstGeom>
        </p:spPr>
      </p:pic>
      <p:pic>
        <p:nvPicPr>
          <p:cNvPr id="12" name="Picture 11"/>
          <p:cNvPicPr>
            <a:picLocks noChangeAspect="1"/>
          </p:cNvPicPr>
          <p:nvPr/>
        </p:nvPicPr>
        <p:blipFill>
          <a:blip r:embed="rId3"/>
          <a:stretch>
            <a:fillRect/>
          </a:stretch>
        </p:blipFill>
        <p:spPr>
          <a:xfrm>
            <a:off x="5761873" y="3699803"/>
            <a:ext cx="3185180" cy="2252022"/>
          </a:xfrm>
          <a:prstGeom prst="rect">
            <a:avLst/>
          </a:prstGeom>
        </p:spPr>
      </p:pic>
    </p:spTree>
    <p:extLst>
      <p:ext uri="{BB962C8B-B14F-4D97-AF65-F5344CB8AC3E}">
        <p14:creationId xmlns:p14="http://schemas.microsoft.com/office/powerpoint/2010/main" val="58868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SYSTEM REQUIREMENTS </a:t>
            </a:r>
            <a:r>
              <a:rPr lang="en-ZA" sz="1400" b="1" dirty="0"/>
              <a:t>Cont.</a:t>
            </a:r>
          </a:p>
        </p:txBody>
      </p:sp>
      <p:sp>
        <p:nvSpPr>
          <p:cNvPr id="3" name="Content Placeholder 2"/>
          <p:cNvSpPr>
            <a:spLocks noGrp="1"/>
          </p:cNvSpPr>
          <p:nvPr>
            <p:ph sz="half" idx="1"/>
          </p:nvPr>
        </p:nvSpPr>
        <p:spPr>
          <a:xfrm>
            <a:off x="646111" y="2044233"/>
            <a:ext cx="4396339" cy="4195763"/>
          </a:xfrm>
        </p:spPr>
        <p:txBody>
          <a:bodyPr/>
          <a:lstStyle/>
          <a:p>
            <a:r>
              <a:rPr lang="en-ZA" b="1" dirty="0"/>
              <a:t>LUNCH SERVICES</a:t>
            </a:r>
          </a:p>
          <a:p>
            <a:pPr>
              <a:buFont typeface="Wingdings" panose="05000000000000000000" pitchFamily="2" charset="2"/>
              <a:buChar char="§"/>
            </a:pPr>
            <a:r>
              <a:rPr lang="en-ZA" dirty="0"/>
              <a:t>Cafeteria</a:t>
            </a:r>
          </a:p>
          <a:p>
            <a:pPr>
              <a:buFont typeface="Wingdings" panose="05000000000000000000" pitchFamily="2" charset="2"/>
              <a:buChar char="§"/>
            </a:pPr>
            <a:r>
              <a:rPr lang="en-ZA" dirty="0"/>
              <a:t>Order lunch</a:t>
            </a:r>
          </a:p>
          <a:p>
            <a:pPr>
              <a:buFont typeface="Wingdings" panose="05000000000000000000" pitchFamily="2" charset="2"/>
              <a:buChar char="§"/>
            </a:pPr>
            <a:r>
              <a:rPr lang="en-ZA" dirty="0"/>
              <a:t>Lunch time slots</a:t>
            </a:r>
          </a:p>
        </p:txBody>
      </p:sp>
      <p:sp>
        <p:nvSpPr>
          <p:cNvPr id="4" name="Content Placeholder 3"/>
          <p:cNvSpPr>
            <a:spLocks noGrp="1"/>
          </p:cNvSpPr>
          <p:nvPr>
            <p:ph sz="half" idx="2"/>
          </p:nvPr>
        </p:nvSpPr>
        <p:spPr/>
        <p:txBody>
          <a:bodyPr/>
          <a:lstStyle/>
          <a:p>
            <a:r>
              <a:rPr lang="en-ZA" b="1" dirty="0"/>
              <a:t>IT SERVICES</a:t>
            </a:r>
          </a:p>
          <a:p>
            <a:pPr>
              <a:buFont typeface="Wingdings" panose="05000000000000000000" pitchFamily="2" charset="2"/>
              <a:buChar char="§"/>
            </a:pPr>
            <a:r>
              <a:rPr lang="en-ZA" dirty="0"/>
              <a:t>Issue logs</a:t>
            </a:r>
          </a:p>
          <a:p>
            <a:pPr>
              <a:buFont typeface="Wingdings" panose="05000000000000000000" pitchFamily="2" charset="2"/>
              <a:buChar char="§"/>
            </a:pPr>
            <a:r>
              <a:rPr lang="en-ZA" dirty="0"/>
              <a:t>Complaints</a:t>
            </a:r>
          </a:p>
        </p:txBody>
      </p:sp>
      <p:pic>
        <p:nvPicPr>
          <p:cNvPr id="6" name="Picture 5"/>
          <p:cNvPicPr>
            <a:picLocks noChangeAspect="1"/>
          </p:cNvPicPr>
          <p:nvPr/>
        </p:nvPicPr>
        <p:blipFill>
          <a:blip r:embed="rId2"/>
          <a:stretch>
            <a:fillRect/>
          </a:stretch>
        </p:blipFill>
        <p:spPr>
          <a:xfrm>
            <a:off x="710680" y="3806409"/>
            <a:ext cx="2398280" cy="2408987"/>
          </a:xfrm>
          <a:prstGeom prst="rect">
            <a:avLst/>
          </a:prstGeom>
        </p:spPr>
      </p:pic>
      <p:pic>
        <p:nvPicPr>
          <p:cNvPr id="8" name="Picture 7"/>
          <p:cNvPicPr>
            <a:picLocks noChangeAspect="1"/>
          </p:cNvPicPr>
          <p:nvPr/>
        </p:nvPicPr>
        <p:blipFill>
          <a:blip r:embed="rId3"/>
          <a:stretch>
            <a:fillRect/>
          </a:stretch>
        </p:blipFill>
        <p:spPr>
          <a:xfrm>
            <a:off x="5654493" y="3806409"/>
            <a:ext cx="2408987" cy="2408987"/>
          </a:xfrm>
          <a:prstGeom prst="rect">
            <a:avLst/>
          </a:prstGeom>
        </p:spPr>
      </p:pic>
    </p:spTree>
    <p:extLst>
      <p:ext uri="{BB962C8B-B14F-4D97-AF65-F5344CB8AC3E}">
        <p14:creationId xmlns:p14="http://schemas.microsoft.com/office/powerpoint/2010/main" val="210546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SYSTEM REQUIREMENTS </a:t>
            </a:r>
            <a:r>
              <a:rPr lang="en-ZA" sz="1400" b="1" dirty="0"/>
              <a:t>Cont.</a:t>
            </a:r>
            <a:endParaRPr lang="en-ZA" b="1" dirty="0"/>
          </a:p>
        </p:txBody>
      </p:sp>
      <p:sp>
        <p:nvSpPr>
          <p:cNvPr id="3" name="Content Placeholder 2"/>
          <p:cNvSpPr>
            <a:spLocks noGrp="1"/>
          </p:cNvSpPr>
          <p:nvPr>
            <p:ph sz="half" idx="1"/>
          </p:nvPr>
        </p:nvSpPr>
        <p:spPr>
          <a:xfrm>
            <a:off x="646111" y="2044233"/>
            <a:ext cx="4396339" cy="4195763"/>
          </a:xfrm>
        </p:spPr>
        <p:txBody>
          <a:bodyPr/>
          <a:lstStyle/>
          <a:p>
            <a:r>
              <a:rPr lang="en-ZA" b="1" dirty="0"/>
              <a:t>LEAVE &amp; ABSENTEEISM</a:t>
            </a:r>
          </a:p>
          <a:p>
            <a:pPr>
              <a:buFont typeface="Wingdings" panose="05000000000000000000" pitchFamily="2" charset="2"/>
              <a:buChar char="§"/>
            </a:pPr>
            <a:r>
              <a:rPr lang="en-ZA" dirty="0"/>
              <a:t>Leave days</a:t>
            </a:r>
          </a:p>
          <a:p>
            <a:pPr>
              <a:buFont typeface="Wingdings" panose="05000000000000000000" pitchFamily="2" charset="2"/>
              <a:buChar char="§"/>
            </a:pPr>
            <a:r>
              <a:rPr lang="en-ZA" dirty="0"/>
              <a:t>Absent staff</a:t>
            </a:r>
          </a:p>
          <a:p>
            <a:pPr>
              <a:buFont typeface="Wingdings" panose="05000000000000000000" pitchFamily="2" charset="2"/>
              <a:buChar char="§"/>
            </a:pPr>
            <a:r>
              <a:rPr lang="en-ZA" dirty="0"/>
              <a:t>Application for leave</a:t>
            </a:r>
          </a:p>
        </p:txBody>
      </p:sp>
      <p:sp>
        <p:nvSpPr>
          <p:cNvPr id="4" name="Content Placeholder 3"/>
          <p:cNvSpPr>
            <a:spLocks noGrp="1"/>
          </p:cNvSpPr>
          <p:nvPr>
            <p:ph sz="half" idx="2"/>
          </p:nvPr>
        </p:nvSpPr>
        <p:spPr/>
        <p:txBody>
          <a:bodyPr/>
          <a:lstStyle/>
          <a:p>
            <a:r>
              <a:rPr lang="en-ZA" b="1" dirty="0"/>
              <a:t>EVENT MANAGEMENT</a:t>
            </a:r>
          </a:p>
          <a:p>
            <a:pPr>
              <a:buFont typeface="Wingdings" panose="05000000000000000000" pitchFamily="2" charset="2"/>
              <a:buChar char="§"/>
            </a:pPr>
            <a:r>
              <a:rPr lang="en-ZA" dirty="0"/>
              <a:t>Calendar</a:t>
            </a:r>
          </a:p>
          <a:p>
            <a:pPr>
              <a:buFont typeface="Wingdings" panose="05000000000000000000" pitchFamily="2" charset="2"/>
              <a:buChar char="§"/>
            </a:pPr>
            <a:r>
              <a:rPr lang="en-ZA" dirty="0"/>
              <a:t>Upcoming events</a:t>
            </a:r>
          </a:p>
          <a:p>
            <a:pPr>
              <a:buFont typeface="Wingdings" panose="05000000000000000000" pitchFamily="2" charset="2"/>
              <a:buChar char="§"/>
            </a:pPr>
            <a:r>
              <a:rPr lang="en-ZA" dirty="0"/>
              <a:t>Event organising</a:t>
            </a:r>
          </a:p>
        </p:txBody>
      </p:sp>
      <p:pic>
        <p:nvPicPr>
          <p:cNvPr id="8" name="Picture 7"/>
          <p:cNvPicPr>
            <a:picLocks noChangeAspect="1"/>
          </p:cNvPicPr>
          <p:nvPr/>
        </p:nvPicPr>
        <p:blipFill>
          <a:blip r:embed="rId2"/>
          <a:stretch>
            <a:fillRect/>
          </a:stretch>
        </p:blipFill>
        <p:spPr>
          <a:xfrm>
            <a:off x="5654493" y="3883708"/>
            <a:ext cx="2466975" cy="1847850"/>
          </a:xfrm>
          <a:prstGeom prst="rect">
            <a:avLst/>
          </a:prstGeom>
        </p:spPr>
      </p:pic>
      <p:pic>
        <p:nvPicPr>
          <p:cNvPr id="10" name="Picture 9"/>
          <p:cNvPicPr>
            <a:picLocks noChangeAspect="1"/>
          </p:cNvPicPr>
          <p:nvPr/>
        </p:nvPicPr>
        <p:blipFill>
          <a:blip r:embed="rId3"/>
          <a:stretch>
            <a:fillRect/>
          </a:stretch>
        </p:blipFill>
        <p:spPr>
          <a:xfrm>
            <a:off x="687595" y="3855133"/>
            <a:ext cx="2428875" cy="1876425"/>
          </a:xfrm>
          <a:prstGeom prst="rect">
            <a:avLst/>
          </a:prstGeom>
        </p:spPr>
      </p:pic>
    </p:spTree>
    <p:extLst>
      <p:ext uri="{BB962C8B-B14F-4D97-AF65-F5344CB8AC3E}">
        <p14:creationId xmlns:p14="http://schemas.microsoft.com/office/powerpoint/2010/main" val="30135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sz="9600" b="1" dirty="0"/>
              <a:t>SCREENSHOTS</a:t>
            </a:r>
          </a:p>
        </p:txBody>
      </p:sp>
    </p:spTree>
    <p:extLst>
      <p:ext uri="{BB962C8B-B14F-4D97-AF65-F5344CB8AC3E}">
        <p14:creationId xmlns:p14="http://schemas.microsoft.com/office/powerpoint/2010/main" val="204082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6" name="Picture 5"/>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89114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11537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448036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339966"/>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TotalTime>
  <Words>189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vt:lpstr>
      <vt:lpstr>MANCOSA</vt:lpstr>
      <vt:lpstr>ABOUT THE COMPANY</vt:lpstr>
      <vt:lpstr>SYSTEM REQUIREMENTS</vt:lpstr>
      <vt:lpstr>SYSTEM REQUIREMENTS Cont.</vt:lpstr>
      <vt:lpstr>SYSTEM REQUIREMENTS Cont.</vt:lpstr>
      <vt:lpstr>SCREENSHOTS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MANCOSA</dc:title>
  <dc:creator>Phenyo Malele</dc:creator>
  <cp:lastModifiedBy>Phenyo Malele</cp:lastModifiedBy>
  <cp:revision>8</cp:revision>
  <dcterms:created xsi:type="dcterms:W3CDTF">2017-03-08T14:21:47Z</dcterms:created>
  <dcterms:modified xsi:type="dcterms:W3CDTF">2017-03-08T15:22:08Z</dcterms:modified>
</cp:coreProperties>
</file>