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8"/>
  </p:notesMasterIdLst>
  <p:handoutMasterIdLst>
    <p:handoutMasterId r:id="rId9"/>
  </p:handoutMasterIdLst>
  <p:sldIdLst>
    <p:sldId id="256" r:id="rId6"/>
    <p:sldId id="257"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21/11/2022</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11/21/2022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21/11/2022</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21/11/2022</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p:txBody>
          <a:bodyPr/>
          <a:lstStyle/>
          <a:p>
            <a:r>
              <a:rPr lang="en-GB" dirty="0"/>
              <a:t>FLIGHT</a:t>
            </a:r>
            <a:br>
              <a:rPr lang="en-GB" dirty="0"/>
            </a:br>
            <a:r>
              <a:rPr lang="en-GB" dirty="0"/>
              <a:t>BOOKING</a:t>
            </a:r>
            <a:br>
              <a:rPr lang="en-GB" dirty="0"/>
            </a:br>
            <a:r>
              <a:rPr lang="en-GB" dirty="0"/>
              <a:t>PREDICTION</a:t>
            </a:r>
          </a:p>
        </p:txBody>
      </p:sp>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p:txBody>
          <a:bodyPr/>
          <a:lstStyle/>
          <a:p>
            <a:r>
              <a:rPr lang="en-GB" dirty="0"/>
              <a:t>SABARINATH MURALIDHARAN SUJATHA</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p:txBody>
          <a:bodyPr/>
          <a:lstStyle/>
          <a:p>
            <a:r>
              <a:rPr lang="en-GB" dirty="0"/>
              <a:t>21 November 2022</a:t>
            </a:r>
          </a:p>
        </p:txBody>
      </p:sp>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dirty="0">
                <a:solidFill>
                  <a:schemeClr val="bg1">
                    <a:lumMod val="25000"/>
                  </a:schemeClr>
                </a:solidFill>
                <a:effectLst>
                  <a:outerShdw blurRad="38100" dist="38100" dir="2700000" algn="tl">
                    <a:srgbClr val="000000">
                      <a:alpha val="43137"/>
                    </a:srgbClr>
                  </a:outerShdw>
                </a:effectLst>
              </a:rPr>
              <a:t>PREDICTIVE MODELLING</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447675" y="1563329"/>
            <a:ext cx="4517615" cy="1976284"/>
          </a:xfrm>
        </p:spPr>
        <p:txBody>
          <a:bodyPr/>
          <a:lstStyle/>
          <a:p>
            <a:pPr marL="342900" indent="-342900">
              <a:buFont typeface="Arial" panose="020B0604020202020204" pitchFamily="34" charset="0"/>
              <a:buChar char="•"/>
            </a:pPr>
            <a:r>
              <a:rPr lang="en-GB" sz="1400" b="0" dirty="0">
                <a:latin typeface="Arial" panose="020B0604020202020204" pitchFamily="34" charset="0"/>
                <a:cs typeface="Arial" panose="020B0604020202020204" pitchFamily="34" charset="0"/>
              </a:rPr>
              <a:t>The false positive is very low compared to the false negative so even if the model predicts that the ticket booking will not be completed, there are high chances of the customer booking the tickets for the flight</a:t>
            </a:r>
          </a:p>
        </p:txBody>
      </p:sp>
      <p:pic>
        <p:nvPicPr>
          <p:cNvPr id="5" name="Picture 4" descr="Chart, treemap chart">
            <a:extLst>
              <a:ext uri="{FF2B5EF4-FFF2-40B4-BE49-F238E27FC236}">
                <a16:creationId xmlns:a16="http://schemas.microsoft.com/office/drawing/2014/main" id="{1B5F957D-93AE-2F83-C215-5825D8487A3F}"/>
              </a:ext>
            </a:extLst>
          </p:cNvPr>
          <p:cNvPicPr>
            <a:picLocks noChangeAspect="1"/>
          </p:cNvPicPr>
          <p:nvPr/>
        </p:nvPicPr>
        <p:blipFill>
          <a:blip r:embed="rId2"/>
          <a:stretch>
            <a:fillRect/>
          </a:stretch>
        </p:blipFill>
        <p:spPr>
          <a:xfrm>
            <a:off x="629816" y="3187297"/>
            <a:ext cx="3676331" cy="3144677"/>
          </a:xfrm>
          <a:prstGeom prst="rect">
            <a:avLst/>
          </a:prstGeom>
        </p:spPr>
      </p:pic>
      <p:pic>
        <p:nvPicPr>
          <p:cNvPr id="9" name="Picture 8" descr="A screenshot of a computer">
            <a:extLst>
              <a:ext uri="{FF2B5EF4-FFF2-40B4-BE49-F238E27FC236}">
                <a16:creationId xmlns:a16="http://schemas.microsoft.com/office/drawing/2014/main" id="{C676AE7B-DB2F-1C65-6CC0-F96DB131FEC0}"/>
              </a:ext>
            </a:extLst>
          </p:cNvPr>
          <p:cNvPicPr>
            <a:picLocks noChangeAspect="1"/>
          </p:cNvPicPr>
          <p:nvPr/>
        </p:nvPicPr>
        <p:blipFill>
          <a:blip r:embed="rId3"/>
          <a:stretch>
            <a:fillRect/>
          </a:stretch>
        </p:blipFill>
        <p:spPr>
          <a:xfrm>
            <a:off x="4965290" y="4336587"/>
            <a:ext cx="3495506" cy="2205474"/>
          </a:xfrm>
          <a:prstGeom prst="rect">
            <a:avLst/>
          </a:prstGeom>
        </p:spPr>
      </p:pic>
      <p:pic>
        <p:nvPicPr>
          <p:cNvPr id="11" name="Picture 10" descr="Table&#10;&#10;Description automatically generated">
            <a:extLst>
              <a:ext uri="{FF2B5EF4-FFF2-40B4-BE49-F238E27FC236}">
                <a16:creationId xmlns:a16="http://schemas.microsoft.com/office/drawing/2014/main" id="{702A8C22-686F-B9D9-B1BB-F830EBFDFE0A}"/>
              </a:ext>
            </a:extLst>
          </p:cNvPr>
          <p:cNvPicPr>
            <a:picLocks noChangeAspect="1"/>
          </p:cNvPicPr>
          <p:nvPr/>
        </p:nvPicPr>
        <p:blipFill>
          <a:blip r:embed="rId4"/>
          <a:stretch>
            <a:fillRect/>
          </a:stretch>
        </p:blipFill>
        <p:spPr>
          <a:xfrm>
            <a:off x="9182155" y="1402707"/>
            <a:ext cx="2591025" cy="2720576"/>
          </a:xfrm>
          <a:prstGeom prst="rect">
            <a:avLst/>
          </a:prstGeom>
        </p:spPr>
      </p:pic>
      <p:sp>
        <p:nvSpPr>
          <p:cNvPr id="12" name="TextBox 11">
            <a:extLst>
              <a:ext uri="{FF2B5EF4-FFF2-40B4-BE49-F238E27FC236}">
                <a16:creationId xmlns:a16="http://schemas.microsoft.com/office/drawing/2014/main" id="{CDC4317B-0EA0-676A-96A9-C12A3FC273D1}"/>
              </a:ext>
            </a:extLst>
          </p:cNvPr>
          <p:cNvSpPr txBox="1"/>
          <p:nvPr/>
        </p:nvSpPr>
        <p:spPr>
          <a:xfrm>
            <a:off x="8937522" y="4759635"/>
            <a:ext cx="2939294" cy="1169551"/>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 are 95% confidence that the accuracy of the prediction would be between 84.75% to 85.25%. Therefore the margin of error is only 5%</a:t>
            </a:r>
          </a:p>
        </p:txBody>
      </p:sp>
      <p:sp>
        <p:nvSpPr>
          <p:cNvPr id="13" name="TextBox 12">
            <a:extLst>
              <a:ext uri="{FF2B5EF4-FFF2-40B4-BE49-F238E27FC236}">
                <a16:creationId xmlns:a16="http://schemas.microsoft.com/office/drawing/2014/main" id="{10B772B5-D035-947C-7CAF-832D07A1611D}"/>
              </a:ext>
            </a:extLst>
          </p:cNvPr>
          <p:cNvSpPr txBox="1"/>
          <p:nvPr/>
        </p:nvSpPr>
        <p:spPr>
          <a:xfrm>
            <a:off x="5456903" y="1563329"/>
            <a:ext cx="3233639" cy="2462213"/>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Customers from Malaysia, Indonesia, Thailand and China have a high chance of completing the booking</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PENTPE route has the highest confirmation rate followed by AKLKUL route</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Chances of increase in booking if there is seat preference and extra baggage allowance</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9196362"/>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73D82A4-28C2-4B97-A470-A3247BBF4BEB}">
  <ds:schemaRefs>
    <ds:schemaRef ds:uri="http://schemas.microsoft.com/sharepoint/v3/contenttype/forms"/>
  </ds:schemaRefs>
</ds:datastoreItem>
</file>

<file path=customXml/itemProps3.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TotalTime>
  <Words>122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Mylius Modern</vt:lpstr>
      <vt:lpstr>Section Heading</vt:lpstr>
      <vt:lpstr>Slide Body - Curious Blue (ABBA)</vt:lpstr>
      <vt:lpstr>FLIGHT BOOKING PREDICTION</vt:lpstr>
      <vt:lpstr>PREDICTIVE MODELLING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sabari nath</cp:lastModifiedBy>
  <cp:revision>4</cp:revision>
  <cp:lastPrinted>2022-06-09T07:44:13Z</cp:lastPrinted>
  <dcterms:created xsi:type="dcterms:W3CDTF">2022-02-22T07:39:05Z</dcterms:created>
  <dcterms:modified xsi:type="dcterms:W3CDTF">2022-11-21T01:41:40Z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