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73" r:id="rId6"/>
    <p:sldId id="275" r:id="rId7"/>
    <p:sldId id="259" r:id="rId8"/>
    <p:sldId id="260" r:id="rId9"/>
    <p:sldId id="261" r:id="rId10"/>
    <p:sldId id="262" r:id="rId11"/>
    <p:sldId id="263" r:id="rId12"/>
    <p:sldId id="264" r:id="rId13"/>
    <p:sldId id="265" r:id="rId14"/>
    <p:sldId id="266" r:id="rId15"/>
    <p:sldId id="267" r:id="rId16"/>
    <p:sldId id="268" r:id="rId17"/>
    <p:sldId id="277" r:id="rId18"/>
    <p:sldId id="269" r:id="rId19"/>
    <p:sldId id="270" r:id="rId20"/>
    <p:sldId id="271" r:id="rId21"/>
  </p:sldIdLst>
  <p:sldSz cx="18288000" cy="10287000"/>
  <p:notesSz cx="6858000" cy="9144000"/>
  <p:embeddedFontLst>
    <p:embeddedFont>
      <p:font typeface="Inter" panose="020B0502030000000004"/>
      <p:regular r:id="rId25"/>
    </p:embeddedFont>
    <p:embeddedFont>
      <p:font typeface="Calibri" panose="020F050202020403020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The histogram of forested area shows a bimodal distribution, indicating that many countries have low percentages of forest cover.</a:t>
            </a:r>
            <a:endParaRPr lang="en-US"/>
          </a:p>
          <a:p>
            <a:r>
              <a:rPr lang="en-US"/>
              <a:t>This trend likely reflects challenges associated with urbanization, agricultural expansion, and deforestation.</a:t>
            </a:r>
            <a:endParaRPr lang="en-US"/>
          </a:p>
          <a:p>
            <a:r>
              <a:rPr lang="en-US"/>
              <a:t>The relatively few countries with higher percentages of forest cover suggest varying approaches to land use and environmental preservation, underscoring the need for sustainable development policies that prioritize forest conservation.</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The bar plot highlights the top 10 countries based on the number of international tourists received annually.</a:t>
            </a:r>
            <a:endParaRPr lang="en-US"/>
          </a:p>
          <a:p>
            <a:r>
              <a:rPr lang="en-US"/>
              <a:t>France, Spain, and the United States consistently lead in attracting visitors, showcasing their tourism potential and the economic benefits that accompany high tourist numbers.</a:t>
            </a:r>
            <a:endParaRPr lang="en-US"/>
          </a:p>
          <a:p>
            <a:r>
              <a:rPr lang="en-US"/>
              <a:t>This data emphasizes the role of tourism as a significant driver of economic growth and the importance of maintaining attractive destinations to bolster national economies.</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The violin plot provides insights into GDP distribution across different regions, showcasing varying economic landscapes.</a:t>
            </a:r>
            <a:endParaRPr lang="en-US"/>
          </a:p>
          <a:p>
            <a:r>
              <a:rPr lang="en-US"/>
              <a:t>Regions such as Southeast Asia and Northern America exhibit considerable variation in GDP values, with wider spreads indicating significant disparities among countries.</a:t>
            </a:r>
            <a:endParaRPr lang="en-US"/>
          </a:p>
          <a:p>
            <a:r>
              <a:rPr lang="en-US"/>
              <a:t>This variation points to both challenges faced by lower-GDP countries and opportunities for growth in higher-GDP nations, emphasizing the need for region-specific economic policies.</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The pair plot shows several relationships between economic and social factors. Countries with higher GDP per capita tend to have longer life expectancy for women and higher rates of girls in secondary school. This likely means that richer countries have better healthcare, living conditions, and education. There is also a slight link between high GDP and high CO2 emissions, which may be due to more industry and energy use. Unemployment doesn’t seem to affect life expectancy for women in a clear way. However, there is a positive link between girls’ school enrollment and life expectancy. It suggests that countries where more girls go to school also provide better healthcare.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marL="0" lvl="1"/>
            <a:r>
              <a:rPr lang="en-US" b="1">
                <a:solidFill>
                  <a:srgbClr val="000000"/>
                </a:solidFill>
                <a:latin typeface="HK Grotesk Bold" panose="00000800000000000000"/>
                <a:ea typeface="HK Grotesk Bold" panose="00000800000000000000"/>
                <a:cs typeface="HK Grotesk Bold" panose="00000800000000000000"/>
                <a:sym typeface="HK Grotesk Bold" panose="00000800000000000000"/>
              </a:rPr>
              <a:t>Policymakers should prioritize comprehensive economic strategies that address not only GDP growth but also healthcare access, education quality, and environmental sustainability.</a:t>
            </a:r>
            <a:endParaRPr lang="en-US"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The histogram of GDP illustrates a right-skewed distribution, indicating that most countries have low to moderate GDP levels.</a:t>
            </a:r>
            <a:endParaRPr lang="en-US"/>
          </a:p>
          <a:p>
            <a:r>
              <a:rPr lang="en-US"/>
              <a:t>A few countries, such as the United States and China, have exceptionally high GDP figures, which raises the average GDP and highlights global economic inequality. This underscores the need for policies that foster equitable economic growth across nations.</a:t>
            </a:r>
            <a:endParaRPr lang="en-US"/>
          </a:p>
          <a:p>
            <a:r>
              <a:rPr lang="en-US">
                <a:sym typeface="+mn-ea"/>
              </a:rPr>
              <a:t>This trend suggests a significant presence of developing countries, which often face challenges such as limited resources, high poverty rates, and economic instability.</a:t>
            </a:r>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Notably, many countries with low GDPs are clustered on the left side of the plot, indicating that they often experience economic difficulties that contribute to lower life expectancy rates.</a:t>
            </a:r>
            <a:endParaRPr lang="en-US"/>
          </a:p>
          <a:p>
            <a:r>
              <a:rPr lang="en-US"/>
              <a:t>This relationship emphasizes the urgent need for economic growth initiatives that prioritize healthcare improvements and access to essential services, particularly in low-income nations.</a:t>
            </a:r>
            <a:endParaRPr lang="en-US"/>
          </a:p>
          <a:p>
            <a:r>
              <a:rPr lang="en-US"/>
              <a:t>T</a:t>
            </a:r>
            <a:r>
              <a:rPr lang="en-US">
                <a:sym typeface="+mn-ea"/>
              </a:rPr>
              <a:t>he scatter plot reveals a positive correlation between GDP and life expectancy, suggesting that countries with higher GDP tend to have longer life expectancies.</a:t>
            </a:r>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The box plot depicting the sex ratio shows a right-skewed distribution, indicating that many countries tend to have more females than males or maintain a balanced ratio.</a:t>
            </a:r>
            <a:endParaRPr lang="en-US"/>
          </a:p>
          <a:p>
            <a:r>
              <a:rPr lang="en-US"/>
              <a:t>The majority of sex ratios are centered around 90 males for every 100 females, reflecting demographic trends that may influence social and economic policies.</a:t>
            </a:r>
            <a:endParaRPr lang="en-US"/>
          </a:p>
          <a:p>
            <a:r>
              <a:rPr lang="en-US"/>
              <a:t>Understanding these trends is crucial for developing gender-sensitive strategies that address disparities and promote gender equality in various aspects of life.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The histogram of unemployment rates reveals that most countries experience low unemployment, with a significant number clustering around 4%.</a:t>
            </a:r>
            <a:endParaRPr lang="en-US"/>
          </a:p>
          <a:p>
            <a:r>
              <a:rPr lang="en-US"/>
              <a:t>This distribution indicates relative economic stability in these nations, which can foster growth and development.</a:t>
            </a:r>
            <a:endParaRPr lang="en-US"/>
          </a:p>
          <a:p>
            <a:r>
              <a:rPr lang="en-US"/>
              <a:t>However, the presence of outliers with significantly higher unemployment rates signals ongoing economic challenges, highlighting the need for targeted interventions aimed at job creation and workforce development.</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The scatter plot illustrates a positive correlation between lower homicide rates and healthy urban population growth.</a:t>
            </a:r>
            <a:endParaRPr lang="en-US"/>
          </a:p>
          <a:p>
            <a:r>
              <a:rPr lang="en-US"/>
              <a:t>Most countries with low homicide rates show strong urban development, suggesting that safety and security can enhance urbanization.</a:t>
            </a:r>
            <a:endParaRPr lang="en-US"/>
          </a:p>
          <a:p>
            <a:r>
              <a:rPr lang="en-US"/>
              <a:t>Conversely, regions with higher homicide rates exhibit varied urban growth rates, indicating that violence can significantly hinder consistent urbanization and economic progress.</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The scatter plot demonstrates a positive correlation between GDP and CO₂ emissions, indicating that wealthier countries tend to have higher per capita emissions.</a:t>
            </a:r>
            <a:endParaRPr lang="en-US"/>
          </a:p>
          <a:p>
            <a:r>
              <a:rPr lang="en-US"/>
              <a:t>Notable outliers suggest that some countries achieve high emissions relative to their GDP, potentially due to heavy reliance on fossil fuels or specific industrial practices.</a:t>
            </a:r>
            <a:endParaRPr lang="en-US"/>
          </a:p>
          <a:p>
            <a:r>
              <a:rPr lang="en-US"/>
              <a:t>This relationship highlights the urgent need for sustainable practices that decouple economic growth from environmental degradation, emphasizing the importance of green technologies and renewable energy sources.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4" Type="http://schemas.openxmlformats.org/officeDocument/2006/relationships/notesSlide" Target="../notesSlides/notesSlide1.xml"/><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5" Type="http://schemas.openxmlformats.org/officeDocument/2006/relationships/notesSlide" Target="../notesSlides/notesSlide9.xml"/><Relationship Id="rId14" Type="http://schemas.openxmlformats.org/officeDocument/2006/relationships/slideLayout" Target="../slideLayouts/slideLayout7.xml"/><Relationship Id="rId13" Type="http://schemas.openxmlformats.org/officeDocument/2006/relationships/image" Target="../media/image19.png"/><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5" Type="http://schemas.openxmlformats.org/officeDocument/2006/relationships/notesSlide" Target="../notesSlides/notesSlide10.xml"/><Relationship Id="rId14" Type="http://schemas.openxmlformats.org/officeDocument/2006/relationships/slideLayout" Target="../slideLayouts/slideLayout7.xml"/><Relationship Id="rId13" Type="http://schemas.openxmlformats.org/officeDocument/2006/relationships/image" Target="../media/image20.png"/><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5" Type="http://schemas.openxmlformats.org/officeDocument/2006/relationships/notesSlide" Target="../notesSlides/notesSlide11.xml"/><Relationship Id="rId14" Type="http://schemas.openxmlformats.org/officeDocument/2006/relationships/slideLayout" Target="../slideLayouts/slideLayout7.xml"/><Relationship Id="rId13" Type="http://schemas.openxmlformats.org/officeDocument/2006/relationships/image" Target="../media/image21.png"/><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5" Type="http://schemas.openxmlformats.org/officeDocument/2006/relationships/notesSlide" Target="../notesSlides/notesSlide12.xml"/><Relationship Id="rId14" Type="http://schemas.openxmlformats.org/officeDocument/2006/relationships/slideLayout" Target="../slideLayouts/slideLayout7.xml"/><Relationship Id="rId13" Type="http://schemas.openxmlformats.org/officeDocument/2006/relationships/image" Target="../media/image22.png"/><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5" Type="http://schemas.openxmlformats.org/officeDocument/2006/relationships/notesSlide" Target="../notesSlides/notesSlide13.xml"/><Relationship Id="rId14" Type="http://schemas.openxmlformats.org/officeDocument/2006/relationships/slideLayout" Target="../slideLayouts/slideLayout7.xml"/><Relationship Id="rId13" Type="http://schemas.openxmlformats.org/officeDocument/2006/relationships/image" Target="../media/image23.png"/><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4" Type="http://schemas.openxmlformats.org/officeDocument/2006/relationships/slideLayout" Target="../slideLayouts/slideLayout7.xml"/><Relationship Id="rId13" Type="http://schemas.openxmlformats.org/officeDocument/2006/relationships/image" Target="../media/image24.png"/><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4" Type="http://schemas.openxmlformats.org/officeDocument/2006/relationships/notesSlide" Target="../notesSlides/notesSlide14.xml"/><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4" Type="http://schemas.openxmlformats.org/officeDocument/2006/relationships/notesSlide" Target="../notesSlides/notesSlide2.xml"/><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4" Type="http://schemas.openxmlformats.org/officeDocument/2006/relationships/notesSlide" Target="../notesSlides/notesSlide3.xml"/><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5" Type="http://schemas.openxmlformats.org/officeDocument/2006/relationships/notesSlide" Target="../notesSlides/notesSlide4.xml"/><Relationship Id="rId14" Type="http://schemas.openxmlformats.org/officeDocument/2006/relationships/slideLayout" Target="../slideLayouts/slideLayout7.xml"/><Relationship Id="rId13" Type="http://schemas.openxmlformats.org/officeDocument/2006/relationships/image" Target="../media/image13.png"/><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4" Type="http://schemas.openxmlformats.org/officeDocument/2006/relationships/notesSlide" Target="../notesSlides/notesSlide5.xml"/><Relationship Id="rId13" Type="http://schemas.openxmlformats.org/officeDocument/2006/relationships/slideLayout" Target="../slideLayouts/slideLayout7.xml"/><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0.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notesSlide" Target="../notesSlides/notesSlide6.xml"/><Relationship Id="rId12" Type="http://schemas.openxmlformats.org/officeDocument/2006/relationships/slideLayout" Target="../slideLayouts/slideLayout7.xml"/><Relationship Id="rId11" Type="http://schemas.openxmlformats.org/officeDocument/2006/relationships/image" Target="../media/image16.png"/><Relationship Id="rId10" Type="http://schemas.openxmlformats.org/officeDocument/2006/relationships/image" Target="../media/image10.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5" Type="http://schemas.openxmlformats.org/officeDocument/2006/relationships/notesSlide" Target="../notesSlides/notesSlide7.xml"/><Relationship Id="rId14" Type="http://schemas.openxmlformats.org/officeDocument/2006/relationships/slideLayout" Target="../slideLayouts/slideLayout7.xml"/><Relationship Id="rId13" Type="http://schemas.openxmlformats.org/officeDocument/2006/relationships/image" Target="../media/image17.png"/><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5" Type="http://schemas.openxmlformats.org/officeDocument/2006/relationships/notesSlide" Target="../notesSlides/notesSlide8.xml"/><Relationship Id="rId14" Type="http://schemas.openxmlformats.org/officeDocument/2006/relationships/slideLayout" Target="../slideLayouts/slideLayout7.xml"/><Relationship Id="rId13" Type="http://schemas.openxmlformats.org/officeDocument/2006/relationships/image" Target="../media/image18.png"/><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grpSp>
        <p:nvGrpSpPr>
          <p:cNvPr id="2" name="Group 2"/>
          <p:cNvGrpSpPr/>
          <p:nvPr/>
        </p:nvGrpSpPr>
        <p:grpSpPr>
          <a:xfrm rot="0">
            <a:off x="10778652" y="-477982"/>
            <a:ext cx="3494100" cy="3465368"/>
            <a:chOff x="0" y="0"/>
            <a:chExt cx="920257" cy="912690"/>
          </a:xfrm>
        </p:grpSpPr>
        <p:sp>
          <p:nvSpPr>
            <p:cNvPr id="3" name="Freeform 3"/>
            <p:cNvSpPr/>
            <p:nvPr/>
          </p:nvSpPr>
          <p:spPr>
            <a:xfrm>
              <a:off x="0" y="0"/>
              <a:ext cx="920257" cy="912690"/>
            </a:xfrm>
            <a:custGeom>
              <a:avLst/>
              <a:gdLst/>
              <a:ahLst/>
              <a:cxnLst/>
              <a:rect l="l" t="t" r="r" b="b"/>
              <a:pathLst>
                <a:path w="920257" h="912690">
                  <a:moveTo>
                    <a:pt x="44314" y="0"/>
                  </a:moveTo>
                  <a:lnTo>
                    <a:pt x="875943" y="0"/>
                  </a:lnTo>
                  <a:cubicBezTo>
                    <a:pt x="887695" y="0"/>
                    <a:pt x="898967" y="4669"/>
                    <a:pt x="907277" y="12979"/>
                  </a:cubicBezTo>
                  <a:cubicBezTo>
                    <a:pt x="915588" y="21290"/>
                    <a:pt x="920257" y="32561"/>
                    <a:pt x="920257" y="44314"/>
                  </a:cubicBezTo>
                  <a:lnTo>
                    <a:pt x="920257" y="868375"/>
                  </a:lnTo>
                  <a:cubicBezTo>
                    <a:pt x="920257" y="880128"/>
                    <a:pt x="915588" y="891400"/>
                    <a:pt x="907277" y="899710"/>
                  </a:cubicBezTo>
                  <a:cubicBezTo>
                    <a:pt x="898967" y="908021"/>
                    <a:pt x="887695" y="912690"/>
                    <a:pt x="875943" y="912690"/>
                  </a:cubicBezTo>
                  <a:lnTo>
                    <a:pt x="44314" y="912690"/>
                  </a:lnTo>
                  <a:cubicBezTo>
                    <a:pt x="32561" y="912690"/>
                    <a:pt x="21290" y="908021"/>
                    <a:pt x="12979" y="899710"/>
                  </a:cubicBezTo>
                  <a:cubicBezTo>
                    <a:pt x="4669" y="891400"/>
                    <a:pt x="0" y="880128"/>
                    <a:pt x="0" y="868375"/>
                  </a:cubicBezTo>
                  <a:lnTo>
                    <a:pt x="0" y="44314"/>
                  </a:lnTo>
                  <a:cubicBezTo>
                    <a:pt x="0" y="32561"/>
                    <a:pt x="4669" y="21290"/>
                    <a:pt x="12979" y="12979"/>
                  </a:cubicBezTo>
                  <a:cubicBezTo>
                    <a:pt x="21290" y="4669"/>
                    <a:pt x="32561" y="0"/>
                    <a:pt x="44314" y="0"/>
                  </a:cubicBezTo>
                  <a:close/>
                </a:path>
              </a:pathLst>
            </a:custGeom>
            <a:solidFill>
              <a:srgbClr val="88B9C5"/>
            </a:solidFill>
            <a:ln cap="sq">
              <a:noFill/>
              <a:prstDash val="solid"/>
              <a:miter/>
            </a:ln>
          </p:spPr>
        </p:sp>
        <p:sp>
          <p:nvSpPr>
            <p:cNvPr id="4" name="TextBox 4"/>
            <p:cNvSpPr txBox="1"/>
            <p:nvPr/>
          </p:nvSpPr>
          <p:spPr>
            <a:xfrm>
              <a:off x="0" y="-38100"/>
              <a:ext cx="920257" cy="950790"/>
            </a:xfrm>
            <a:prstGeom prst="rect">
              <a:avLst/>
            </a:prstGeom>
          </p:spPr>
          <p:txBody>
            <a:bodyPr lIns="50800" tIns="50800" rIns="50800" bIns="50800" rtlCol="0" anchor="ctr"/>
            <a:lstStyle/>
            <a:p>
              <a:pPr algn="ctr">
                <a:lnSpc>
                  <a:spcPts val="2660"/>
                </a:lnSpc>
                <a:spcBef>
                  <a:spcPct val="0"/>
                </a:spcBef>
              </a:pPr>
            </a:p>
          </p:txBody>
        </p:sp>
      </p:grpSp>
      <p:sp>
        <p:nvSpPr>
          <p:cNvPr id="5" name="Freeform 5"/>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6" name="Group 6"/>
          <p:cNvGrpSpPr/>
          <p:nvPr/>
        </p:nvGrpSpPr>
        <p:grpSpPr>
          <a:xfrm rot="0">
            <a:off x="10778652" y="3221182"/>
            <a:ext cx="3494100" cy="3864585"/>
            <a:chOff x="0" y="0"/>
            <a:chExt cx="920257" cy="1017833"/>
          </a:xfrm>
        </p:grpSpPr>
        <p:sp>
          <p:nvSpPr>
            <p:cNvPr id="7" name="Freeform 7"/>
            <p:cNvSpPr/>
            <p:nvPr/>
          </p:nvSpPr>
          <p:spPr>
            <a:xfrm>
              <a:off x="0" y="0"/>
              <a:ext cx="920257" cy="1017833"/>
            </a:xfrm>
            <a:custGeom>
              <a:avLst/>
              <a:gdLst/>
              <a:ahLst/>
              <a:cxnLst/>
              <a:rect l="l" t="t" r="r" b="b"/>
              <a:pathLst>
                <a:path w="920257" h="1017833">
                  <a:moveTo>
                    <a:pt x="44314" y="0"/>
                  </a:moveTo>
                  <a:lnTo>
                    <a:pt x="875943" y="0"/>
                  </a:lnTo>
                  <a:cubicBezTo>
                    <a:pt x="887695" y="0"/>
                    <a:pt x="898967" y="4669"/>
                    <a:pt x="907277" y="12979"/>
                  </a:cubicBezTo>
                  <a:cubicBezTo>
                    <a:pt x="915588" y="21290"/>
                    <a:pt x="920257" y="32561"/>
                    <a:pt x="920257" y="44314"/>
                  </a:cubicBezTo>
                  <a:lnTo>
                    <a:pt x="920257" y="973519"/>
                  </a:lnTo>
                  <a:cubicBezTo>
                    <a:pt x="920257" y="985272"/>
                    <a:pt x="915588" y="996543"/>
                    <a:pt x="907277" y="1004854"/>
                  </a:cubicBezTo>
                  <a:cubicBezTo>
                    <a:pt x="898967" y="1013164"/>
                    <a:pt x="887695" y="1017833"/>
                    <a:pt x="875943" y="1017833"/>
                  </a:cubicBezTo>
                  <a:lnTo>
                    <a:pt x="44314" y="1017833"/>
                  </a:lnTo>
                  <a:cubicBezTo>
                    <a:pt x="32561" y="1017833"/>
                    <a:pt x="21290" y="1013164"/>
                    <a:pt x="12979" y="1004854"/>
                  </a:cubicBezTo>
                  <a:cubicBezTo>
                    <a:pt x="4669" y="996543"/>
                    <a:pt x="0" y="985272"/>
                    <a:pt x="0" y="973519"/>
                  </a:cubicBezTo>
                  <a:lnTo>
                    <a:pt x="0" y="44314"/>
                  </a:lnTo>
                  <a:cubicBezTo>
                    <a:pt x="0" y="32561"/>
                    <a:pt x="4669" y="21290"/>
                    <a:pt x="12979" y="12979"/>
                  </a:cubicBezTo>
                  <a:cubicBezTo>
                    <a:pt x="21290" y="4669"/>
                    <a:pt x="32561" y="0"/>
                    <a:pt x="44314" y="0"/>
                  </a:cubicBezTo>
                  <a:close/>
                </a:path>
              </a:pathLst>
            </a:custGeom>
            <a:solidFill>
              <a:srgbClr val="FDAC84"/>
            </a:solidFill>
            <a:ln cap="sq">
              <a:noFill/>
              <a:prstDash val="solid"/>
              <a:miter/>
            </a:ln>
          </p:spPr>
        </p:sp>
        <p:sp>
          <p:nvSpPr>
            <p:cNvPr id="8" name="TextBox 8"/>
            <p:cNvSpPr txBox="1"/>
            <p:nvPr/>
          </p:nvSpPr>
          <p:spPr>
            <a:xfrm>
              <a:off x="0" y="-38100"/>
              <a:ext cx="920257" cy="1055933"/>
            </a:xfrm>
            <a:prstGeom prst="rect">
              <a:avLst/>
            </a:prstGeom>
          </p:spPr>
          <p:txBody>
            <a:bodyPr lIns="50800" tIns="50800" rIns="50800" bIns="50800" rtlCol="0" anchor="ctr"/>
            <a:lstStyle/>
            <a:p>
              <a:pPr algn="ctr">
                <a:lnSpc>
                  <a:spcPts val="2660"/>
                </a:lnSpc>
                <a:spcBef>
                  <a:spcPct val="0"/>
                </a:spcBef>
              </a:pPr>
            </a:p>
          </p:txBody>
        </p:sp>
      </p:grpSp>
      <p:sp>
        <p:nvSpPr>
          <p:cNvPr id="9" name="Freeform 9"/>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rot="0">
            <a:off x="10778652" y="7326008"/>
            <a:ext cx="3494100" cy="3864585"/>
            <a:chOff x="0" y="0"/>
            <a:chExt cx="920257" cy="1017833"/>
          </a:xfrm>
        </p:grpSpPr>
        <p:sp>
          <p:nvSpPr>
            <p:cNvPr id="11" name="Freeform 11"/>
            <p:cNvSpPr/>
            <p:nvPr/>
          </p:nvSpPr>
          <p:spPr>
            <a:xfrm>
              <a:off x="0" y="0"/>
              <a:ext cx="920257" cy="1017833"/>
            </a:xfrm>
            <a:custGeom>
              <a:avLst/>
              <a:gdLst/>
              <a:ahLst/>
              <a:cxnLst/>
              <a:rect l="l" t="t" r="r" b="b"/>
              <a:pathLst>
                <a:path w="920257" h="1017833">
                  <a:moveTo>
                    <a:pt x="44314" y="0"/>
                  </a:moveTo>
                  <a:lnTo>
                    <a:pt x="875943" y="0"/>
                  </a:lnTo>
                  <a:cubicBezTo>
                    <a:pt x="887695" y="0"/>
                    <a:pt x="898967" y="4669"/>
                    <a:pt x="907277" y="12979"/>
                  </a:cubicBezTo>
                  <a:cubicBezTo>
                    <a:pt x="915588" y="21290"/>
                    <a:pt x="920257" y="32561"/>
                    <a:pt x="920257" y="44314"/>
                  </a:cubicBezTo>
                  <a:lnTo>
                    <a:pt x="920257" y="973519"/>
                  </a:lnTo>
                  <a:cubicBezTo>
                    <a:pt x="920257" y="985272"/>
                    <a:pt x="915588" y="996543"/>
                    <a:pt x="907277" y="1004854"/>
                  </a:cubicBezTo>
                  <a:cubicBezTo>
                    <a:pt x="898967" y="1013164"/>
                    <a:pt x="887695" y="1017833"/>
                    <a:pt x="875943" y="1017833"/>
                  </a:cubicBezTo>
                  <a:lnTo>
                    <a:pt x="44314" y="1017833"/>
                  </a:lnTo>
                  <a:cubicBezTo>
                    <a:pt x="32561" y="1017833"/>
                    <a:pt x="21290" y="1013164"/>
                    <a:pt x="12979" y="1004854"/>
                  </a:cubicBezTo>
                  <a:cubicBezTo>
                    <a:pt x="4669" y="996543"/>
                    <a:pt x="0" y="985272"/>
                    <a:pt x="0" y="973519"/>
                  </a:cubicBezTo>
                  <a:lnTo>
                    <a:pt x="0" y="44314"/>
                  </a:lnTo>
                  <a:cubicBezTo>
                    <a:pt x="0" y="32561"/>
                    <a:pt x="4669" y="21290"/>
                    <a:pt x="12979" y="12979"/>
                  </a:cubicBezTo>
                  <a:cubicBezTo>
                    <a:pt x="21290" y="4669"/>
                    <a:pt x="32561" y="0"/>
                    <a:pt x="44314" y="0"/>
                  </a:cubicBezTo>
                  <a:close/>
                </a:path>
              </a:pathLst>
            </a:custGeom>
            <a:solidFill>
              <a:srgbClr val="FED774"/>
            </a:solidFill>
            <a:ln cap="sq">
              <a:noFill/>
              <a:prstDash val="solid"/>
              <a:miter/>
            </a:ln>
          </p:spPr>
        </p:sp>
        <p:sp>
          <p:nvSpPr>
            <p:cNvPr id="12" name="TextBox 12"/>
            <p:cNvSpPr txBox="1"/>
            <p:nvPr/>
          </p:nvSpPr>
          <p:spPr>
            <a:xfrm>
              <a:off x="0" y="-38100"/>
              <a:ext cx="920257" cy="1055933"/>
            </a:xfrm>
            <a:prstGeom prst="rect">
              <a:avLst/>
            </a:prstGeom>
          </p:spPr>
          <p:txBody>
            <a:bodyPr lIns="50800" tIns="50800" rIns="50800" bIns="50800" rtlCol="0" anchor="ctr"/>
            <a:lstStyle/>
            <a:p>
              <a:pPr algn="ctr">
                <a:lnSpc>
                  <a:spcPts val="2660"/>
                </a:lnSpc>
                <a:spcBef>
                  <a:spcPct val="0"/>
                </a:spcBef>
              </a:pPr>
            </a:p>
          </p:txBody>
        </p:sp>
      </p:grpSp>
      <p:sp>
        <p:nvSpPr>
          <p:cNvPr id="13" name="Freeform 13"/>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4" name="Group 14"/>
          <p:cNvGrpSpPr/>
          <p:nvPr/>
        </p:nvGrpSpPr>
        <p:grpSpPr>
          <a:xfrm rot="0">
            <a:off x="14491827" y="-368044"/>
            <a:ext cx="4533191" cy="3890423"/>
            <a:chOff x="0" y="0"/>
            <a:chExt cx="1193927" cy="1024638"/>
          </a:xfrm>
        </p:grpSpPr>
        <p:sp>
          <p:nvSpPr>
            <p:cNvPr id="15" name="Freeform 15"/>
            <p:cNvSpPr/>
            <p:nvPr/>
          </p:nvSpPr>
          <p:spPr>
            <a:xfrm>
              <a:off x="0" y="0"/>
              <a:ext cx="1193927" cy="1024638"/>
            </a:xfrm>
            <a:custGeom>
              <a:avLst/>
              <a:gdLst/>
              <a:ahLst/>
              <a:cxnLst/>
              <a:rect l="l" t="t" r="r" b="b"/>
              <a:pathLst>
                <a:path w="1193927" h="1024638">
                  <a:moveTo>
                    <a:pt x="34157" y="0"/>
                  </a:moveTo>
                  <a:lnTo>
                    <a:pt x="1159770" y="0"/>
                  </a:lnTo>
                  <a:cubicBezTo>
                    <a:pt x="1178634" y="0"/>
                    <a:pt x="1193927" y="15292"/>
                    <a:pt x="1193927" y="34157"/>
                  </a:cubicBezTo>
                  <a:lnTo>
                    <a:pt x="1193927" y="990481"/>
                  </a:lnTo>
                  <a:cubicBezTo>
                    <a:pt x="1193927" y="1009346"/>
                    <a:pt x="1178634" y="1024638"/>
                    <a:pt x="1159770" y="1024638"/>
                  </a:cubicBezTo>
                  <a:lnTo>
                    <a:pt x="34157" y="1024638"/>
                  </a:lnTo>
                  <a:cubicBezTo>
                    <a:pt x="15292" y="1024638"/>
                    <a:pt x="0" y="1009346"/>
                    <a:pt x="0" y="990481"/>
                  </a:cubicBezTo>
                  <a:lnTo>
                    <a:pt x="0" y="34157"/>
                  </a:lnTo>
                  <a:cubicBezTo>
                    <a:pt x="0" y="15292"/>
                    <a:pt x="15292" y="0"/>
                    <a:pt x="34157" y="0"/>
                  </a:cubicBezTo>
                  <a:close/>
                </a:path>
              </a:pathLst>
            </a:custGeom>
            <a:solidFill>
              <a:srgbClr val="FE8B57"/>
            </a:solidFill>
            <a:ln cap="sq">
              <a:noFill/>
              <a:prstDash val="solid"/>
              <a:miter/>
            </a:ln>
          </p:spPr>
        </p:sp>
        <p:sp>
          <p:nvSpPr>
            <p:cNvPr id="16" name="TextBox 16"/>
            <p:cNvSpPr txBox="1"/>
            <p:nvPr/>
          </p:nvSpPr>
          <p:spPr>
            <a:xfrm>
              <a:off x="0" y="-38100"/>
              <a:ext cx="1193927" cy="1062738"/>
            </a:xfrm>
            <a:prstGeom prst="rect">
              <a:avLst/>
            </a:prstGeom>
          </p:spPr>
          <p:txBody>
            <a:bodyPr lIns="50800" tIns="50800" rIns="50800" bIns="50800" rtlCol="0" anchor="ctr"/>
            <a:lstStyle/>
            <a:p>
              <a:pPr algn="ctr">
                <a:lnSpc>
                  <a:spcPts val="2660"/>
                </a:lnSpc>
                <a:spcBef>
                  <a:spcPct val="0"/>
                </a:spcBef>
              </a:pPr>
            </a:p>
          </p:txBody>
        </p:sp>
      </p:grpSp>
      <p:sp>
        <p:nvSpPr>
          <p:cNvPr id="17" name="Freeform 17"/>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8" name="Group 18"/>
          <p:cNvGrpSpPr/>
          <p:nvPr/>
        </p:nvGrpSpPr>
        <p:grpSpPr>
          <a:xfrm rot="0">
            <a:off x="14491827" y="3734176"/>
            <a:ext cx="4533191" cy="2952407"/>
            <a:chOff x="0" y="0"/>
            <a:chExt cx="1193927" cy="777589"/>
          </a:xfrm>
        </p:grpSpPr>
        <p:sp>
          <p:nvSpPr>
            <p:cNvPr id="19" name="Freeform 19"/>
            <p:cNvSpPr/>
            <p:nvPr/>
          </p:nvSpPr>
          <p:spPr>
            <a:xfrm>
              <a:off x="0" y="0"/>
              <a:ext cx="1193927" cy="777589"/>
            </a:xfrm>
            <a:custGeom>
              <a:avLst/>
              <a:gdLst/>
              <a:ahLst/>
              <a:cxnLst/>
              <a:rect l="l" t="t" r="r" b="b"/>
              <a:pathLst>
                <a:path w="1193927" h="777589">
                  <a:moveTo>
                    <a:pt x="34157" y="0"/>
                  </a:moveTo>
                  <a:lnTo>
                    <a:pt x="1159770" y="0"/>
                  </a:lnTo>
                  <a:cubicBezTo>
                    <a:pt x="1178634" y="0"/>
                    <a:pt x="1193927" y="15292"/>
                    <a:pt x="1193927" y="34157"/>
                  </a:cubicBezTo>
                  <a:lnTo>
                    <a:pt x="1193927" y="743432"/>
                  </a:lnTo>
                  <a:cubicBezTo>
                    <a:pt x="1193927" y="762296"/>
                    <a:pt x="1178634" y="777589"/>
                    <a:pt x="1159770" y="777589"/>
                  </a:cubicBezTo>
                  <a:lnTo>
                    <a:pt x="34157" y="777589"/>
                  </a:lnTo>
                  <a:cubicBezTo>
                    <a:pt x="15292" y="777589"/>
                    <a:pt x="0" y="762296"/>
                    <a:pt x="0" y="743432"/>
                  </a:cubicBezTo>
                  <a:lnTo>
                    <a:pt x="0" y="34157"/>
                  </a:lnTo>
                  <a:cubicBezTo>
                    <a:pt x="0" y="15292"/>
                    <a:pt x="15292" y="0"/>
                    <a:pt x="34157" y="0"/>
                  </a:cubicBezTo>
                  <a:close/>
                </a:path>
              </a:pathLst>
            </a:custGeom>
            <a:solidFill>
              <a:srgbClr val="448696"/>
            </a:solidFill>
            <a:ln cap="sq">
              <a:noFill/>
              <a:prstDash val="solid"/>
              <a:miter/>
            </a:ln>
          </p:spPr>
        </p:sp>
        <p:sp>
          <p:nvSpPr>
            <p:cNvPr id="20" name="TextBox 20"/>
            <p:cNvSpPr txBox="1"/>
            <p:nvPr/>
          </p:nvSpPr>
          <p:spPr>
            <a:xfrm>
              <a:off x="0" y="-38100"/>
              <a:ext cx="1193927" cy="815689"/>
            </a:xfrm>
            <a:prstGeom prst="rect">
              <a:avLst/>
            </a:prstGeom>
          </p:spPr>
          <p:txBody>
            <a:bodyPr lIns="50800" tIns="50800" rIns="50800" bIns="50800" rtlCol="0" anchor="ctr"/>
            <a:lstStyle/>
            <a:p>
              <a:pPr algn="ctr">
                <a:lnSpc>
                  <a:spcPts val="2660"/>
                </a:lnSpc>
                <a:spcBef>
                  <a:spcPct val="0"/>
                </a:spcBef>
              </a:pPr>
            </a:p>
          </p:txBody>
        </p:sp>
      </p:grpSp>
      <p:sp>
        <p:nvSpPr>
          <p:cNvPr id="21" name="Freeform 21"/>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22" name="Group 22"/>
          <p:cNvGrpSpPr/>
          <p:nvPr/>
        </p:nvGrpSpPr>
        <p:grpSpPr>
          <a:xfrm rot="0">
            <a:off x="14491827" y="6896132"/>
            <a:ext cx="4533191" cy="4310503"/>
            <a:chOff x="0" y="0"/>
            <a:chExt cx="1193927" cy="1135276"/>
          </a:xfrm>
        </p:grpSpPr>
        <p:sp>
          <p:nvSpPr>
            <p:cNvPr id="23" name="Freeform 23"/>
            <p:cNvSpPr/>
            <p:nvPr/>
          </p:nvSpPr>
          <p:spPr>
            <a:xfrm>
              <a:off x="0" y="0"/>
              <a:ext cx="1193927" cy="1135276"/>
            </a:xfrm>
            <a:custGeom>
              <a:avLst/>
              <a:gdLst/>
              <a:ahLst/>
              <a:cxnLst/>
              <a:rect l="l" t="t" r="r" b="b"/>
              <a:pathLst>
                <a:path w="1193927" h="1135276">
                  <a:moveTo>
                    <a:pt x="34157" y="0"/>
                  </a:moveTo>
                  <a:lnTo>
                    <a:pt x="1159770" y="0"/>
                  </a:lnTo>
                  <a:cubicBezTo>
                    <a:pt x="1178634" y="0"/>
                    <a:pt x="1193927" y="15292"/>
                    <a:pt x="1193927" y="34157"/>
                  </a:cubicBezTo>
                  <a:lnTo>
                    <a:pt x="1193927" y="1101120"/>
                  </a:lnTo>
                  <a:cubicBezTo>
                    <a:pt x="1193927" y="1119984"/>
                    <a:pt x="1178634" y="1135276"/>
                    <a:pt x="1159770" y="1135276"/>
                  </a:cubicBezTo>
                  <a:lnTo>
                    <a:pt x="34157" y="1135276"/>
                  </a:lnTo>
                  <a:cubicBezTo>
                    <a:pt x="15292" y="1135276"/>
                    <a:pt x="0" y="1119984"/>
                    <a:pt x="0" y="1101120"/>
                  </a:cubicBezTo>
                  <a:lnTo>
                    <a:pt x="0" y="34157"/>
                  </a:lnTo>
                  <a:cubicBezTo>
                    <a:pt x="0" y="15292"/>
                    <a:pt x="15292" y="0"/>
                    <a:pt x="34157" y="0"/>
                  </a:cubicBezTo>
                  <a:close/>
                </a:path>
              </a:pathLst>
            </a:custGeom>
            <a:solidFill>
              <a:srgbClr val="88B9C5"/>
            </a:solidFill>
            <a:ln cap="sq">
              <a:noFill/>
              <a:prstDash val="solid"/>
              <a:miter/>
            </a:ln>
          </p:spPr>
        </p:sp>
        <p:sp>
          <p:nvSpPr>
            <p:cNvPr id="24" name="TextBox 24"/>
            <p:cNvSpPr txBox="1"/>
            <p:nvPr/>
          </p:nvSpPr>
          <p:spPr>
            <a:xfrm>
              <a:off x="0" y="-38100"/>
              <a:ext cx="1193927" cy="1173376"/>
            </a:xfrm>
            <a:prstGeom prst="rect">
              <a:avLst/>
            </a:prstGeom>
          </p:spPr>
          <p:txBody>
            <a:bodyPr lIns="50800" tIns="50800" rIns="50800" bIns="50800" rtlCol="0" anchor="ctr"/>
            <a:lstStyle/>
            <a:p>
              <a:pPr algn="ctr">
                <a:lnSpc>
                  <a:spcPts val="2660"/>
                </a:lnSpc>
                <a:spcBef>
                  <a:spcPct val="0"/>
                </a:spcBef>
              </a:pPr>
            </a:p>
          </p:txBody>
        </p:sp>
      </p:grpSp>
      <p:sp>
        <p:nvSpPr>
          <p:cNvPr id="25" name="Freeform 25"/>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26" name="Group 26"/>
          <p:cNvGrpSpPr/>
          <p:nvPr/>
        </p:nvGrpSpPr>
        <p:grpSpPr>
          <a:xfrm rot="0">
            <a:off x="-57150" y="-303762"/>
            <a:ext cx="896373" cy="11009723"/>
            <a:chOff x="0" y="0"/>
            <a:chExt cx="236082" cy="2899680"/>
          </a:xfrm>
        </p:grpSpPr>
        <p:sp>
          <p:nvSpPr>
            <p:cNvPr id="27" name="Freeform 27"/>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28" name="TextBox 28"/>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grpSp>
        <p:nvGrpSpPr>
          <p:cNvPr id="29" name="Group 29"/>
          <p:cNvGrpSpPr/>
          <p:nvPr/>
        </p:nvGrpSpPr>
        <p:grpSpPr>
          <a:xfrm rot="0">
            <a:off x="1295255" y="8146214"/>
            <a:ext cx="7468623" cy="1484634"/>
            <a:chOff x="0" y="0"/>
            <a:chExt cx="1967045" cy="391015"/>
          </a:xfrm>
        </p:grpSpPr>
        <p:sp>
          <p:nvSpPr>
            <p:cNvPr id="30" name="Freeform 30"/>
            <p:cNvSpPr/>
            <p:nvPr/>
          </p:nvSpPr>
          <p:spPr>
            <a:xfrm>
              <a:off x="0" y="0"/>
              <a:ext cx="1967045" cy="391015"/>
            </a:xfrm>
            <a:custGeom>
              <a:avLst/>
              <a:gdLst/>
              <a:ahLst/>
              <a:cxnLst/>
              <a:rect l="l" t="t" r="r" b="b"/>
              <a:pathLst>
                <a:path w="1967045" h="391015">
                  <a:moveTo>
                    <a:pt x="20732" y="0"/>
                  </a:moveTo>
                  <a:lnTo>
                    <a:pt x="1946313" y="0"/>
                  </a:lnTo>
                  <a:cubicBezTo>
                    <a:pt x="1957763" y="0"/>
                    <a:pt x="1967045" y="9282"/>
                    <a:pt x="1967045" y="20732"/>
                  </a:cubicBezTo>
                  <a:lnTo>
                    <a:pt x="1967045" y="370283"/>
                  </a:lnTo>
                  <a:cubicBezTo>
                    <a:pt x="1967045" y="375781"/>
                    <a:pt x="1964860" y="381055"/>
                    <a:pt x="1960972" y="384942"/>
                  </a:cubicBezTo>
                  <a:cubicBezTo>
                    <a:pt x="1957084" y="388830"/>
                    <a:pt x="1951811" y="391015"/>
                    <a:pt x="1946313" y="391015"/>
                  </a:cubicBezTo>
                  <a:lnTo>
                    <a:pt x="20732" y="391015"/>
                  </a:lnTo>
                  <a:cubicBezTo>
                    <a:pt x="15233" y="391015"/>
                    <a:pt x="9960" y="388830"/>
                    <a:pt x="6072" y="384942"/>
                  </a:cubicBezTo>
                  <a:cubicBezTo>
                    <a:pt x="2184" y="381055"/>
                    <a:pt x="0" y="375781"/>
                    <a:pt x="0" y="370283"/>
                  </a:cubicBezTo>
                  <a:lnTo>
                    <a:pt x="0" y="20732"/>
                  </a:lnTo>
                  <a:cubicBezTo>
                    <a:pt x="0" y="15233"/>
                    <a:pt x="2184" y="9960"/>
                    <a:pt x="6072" y="6072"/>
                  </a:cubicBezTo>
                  <a:cubicBezTo>
                    <a:pt x="9960" y="2184"/>
                    <a:pt x="15233" y="0"/>
                    <a:pt x="20732" y="0"/>
                  </a:cubicBezTo>
                  <a:close/>
                </a:path>
              </a:pathLst>
            </a:custGeom>
            <a:solidFill>
              <a:srgbClr val="FDE7D4"/>
            </a:solidFill>
            <a:ln cap="sq">
              <a:noFill/>
              <a:prstDash val="solid"/>
              <a:miter/>
            </a:ln>
          </p:spPr>
        </p:sp>
        <p:sp>
          <p:nvSpPr>
            <p:cNvPr id="31" name="TextBox 31"/>
            <p:cNvSpPr txBox="1"/>
            <p:nvPr/>
          </p:nvSpPr>
          <p:spPr>
            <a:xfrm>
              <a:off x="0" y="-38100"/>
              <a:ext cx="1967045" cy="429115"/>
            </a:xfrm>
            <a:prstGeom prst="rect">
              <a:avLst/>
            </a:prstGeom>
          </p:spPr>
          <p:txBody>
            <a:bodyPr lIns="50800" tIns="50800" rIns="50800" bIns="50800" rtlCol="0" anchor="ctr"/>
            <a:lstStyle/>
            <a:p>
              <a:pPr algn="ctr">
                <a:lnSpc>
                  <a:spcPts val="2660"/>
                </a:lnSpc>
                <a:spcBef>
                  <a:spcPct val="0"/>
                </a:spcBef>
              </a:pPr>
            </a:p>
          </p:txBody>
        </p:sp>
      </p:grpSp>
      <p:sp>
        <p:nvSpPr>
          <p:cNvPr id="32" name="TextBox 32"/>
          <p:cNvSpPr txBox="1"/>
          <p:nvPr/>
        </p:nvSpPr>
        <p:spPr>
          <a:xfrm>
            <a:off x="1156258" y="730731"/>
            <a:ext cx="9842850" cy="3723602"/>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Exploring the Interconnectedness of GDP and Key Socioeconomic Factors</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
        <p:nvSpPr>
          <p:cNvPr id="33" name="TextBox 33"/>
          <p:cNvSpPr txBox="1"/>
          <p:nvPr/>
        </p:nvSpPr>
        <p:spPr>
          <a:xfrm>
            <a:off x="1659275" y="8462510"/>
            <a:ext cx="6740583" cy="851535"/>
          </a:xfrm>
          <a:prstGeom prst="rect">
            <a:avLst/>
          </a:prstGeom>
        </p:spPr>
        <p:txBody>
          <a:bodyPr lIns="0" tIns="0" rIns="0" bIns="0" rtlCol="0" anchor="t">
            <a:spAutoFit/>
          </a:bodyPr>
          <a:lstStyle/>
          <a:p>
            <a:pPr algn="l">
              <a:lnSpc>
                <a:spcPts val="3320"/>
              </a:lnSpc>
            </a:pPr>
            <a:r>
              <a:rPr lang="en-US" sz="3200" b="1">
                <a:solidFill>
                  <a:srgbClr val="000000"/>
                </a:solidFill>
                <a:latin typeface="Inter" panose="020B0502030000000004"/>
                <a:ea typeface="Inter" panose="020B0502030000000004"/>
                <a:cs typeface="Inter" panose="020B0502030000000004"/>
                <a:sym typeface="Inter" panose="020B0502030000000004"/>
              </a:rPr>
              <a:t>Piushani Ellegala</a:t>
            </a:r>
            <a:endParaRPr lang="en-US" sz="3200" b="1">
              <a:solidFill>
                <a:srgbClr val="000000"/>
              </a:solidFill>
              <a:latin typeface="Inter" panose="020B0502030000000004"/>
              <a:ea typeface="Inter" panose="020B0502030000000004"/>
              <a:cs typeface="Inter" panose="020B0502030000000004"/>
              <a:sym typeface="Inter" panose="020B0502030000000004"/>
            </a:endParaRPr>
          </a:p>
          <a:p>
            <a:pPr algn="l">
              <a:lnSpc>
                <a:spcPts val="3320"/>
              </a:lnSpc>
            </a:pPr>
            <a:r>
              <a:rPr lang="en-US" sz="3200" b="1">
                <a:solidFill>
                  <a:srgbClr val="000000"/>
                </a:solidFill>
                <a:latin typeface="Inter" panose="020B0502030000000004"/>
                <a:ea typeface="Inter" panose="020B0502030000000004"/>
                <a:cs typeface="Inter" panose="020B0502030000000004"/>
                <a:sym typeface="Inter" panose="020B0502030000000004"/>
              </a:rPr>
              <a:t>DATA 110</a:t>
            </a:r>
            <a:endParaRPr lang="en-US" sz="3200" b="1">
              <a:solidFill>
                <a:srgbClr val="000000"/>
              </a:solidFill>
              <a:latin typeface="Inter" panose="020B0502030000000004"/>
              <a:ea typeface="Inter" panose="020B0502030000000004"/>
              <a:cs typeface="Inter" panose="020B0502030000000004"/>
              <a:sym typeface="Inter" panose="020B05020300000000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2767764" y="1681809"/>
            <a:ext cx="12618448" cy="8075807"/>
          </a:xfrm>
          <a:custGeom>
            <a:avLst/>
            <a:gdLst/>
            <a:ahLst/>
            <a:cxnLst/>
            <a:rect l="l" t="t" r="r" b="b"/>
            <a:pathLst>
              <a:path w="12618448" h="8075807">
                <a:moveTo>
                  <a:pt x="0" y="0"/>
                </a:moveTo>
                <a:lnTo>
                  <a:pt x="12618448" y="0"/>
                </a:lnTo>
                <a:lnTo>
                  <a:pt x="12618448" y="8075807"/>
                </a:lnTo>
                <a:lnTo>
                  <a:pt x="0" y="8075807"/>
                </a:lnTo>
                <a:lnTo>
                  <a:pt x="0" y="0"/>
                </a:lnTo>
                <a:close/>
              </a:path>
            </a:pathLst>
          </a:custGeom>
          <a:blipFill>
            <a:blip r:embed="rId13"/>
            <a:stretch>
              <a:fillRect/>
            </a:stretch>
          </a:blipFill>
        </p:spPr>
      </p:sp>
      <p:sp>
        <p:nvSpPr>
          <p:cNvPr id="12" name="TextBox 12"/>
          <p:cNvSpPr txBox="1"/>
          <p:nvPr/>
        </p:nvSpPr>
        <p:spPr>
          <a:xfrm>
            <a:off x="1224808" y="713164"/>
            <a:ext cx="13680645" cy="968645"/>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CO₂ Emissions vs. GDP</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2912745" y="1710055"/>
            <a:ext cx="12724130" cy="8264525"/>
          </a:xfrm>
          <a:custGeom>
            <a:avLst/>
            <a:gdLst/>
            <a:ahLst/>
            <a:cxnLst/>
            <a:rect l="l" t="t" r="r" b="b"/>
            <a:pathLst>
              <a:path w="11568209" h="7548257">
                <a:moveTo>
                  <a:pt x="0" y="0"/>
                </a:moveTo>
                <a:lnTo>
                  <a:pt x="11568209" y="0"/>
                </a:lnTo>
                <a:lnTo>
                  <a:pt x="11568209" y="7548257"/>
                </a:lnTo>
                <a:lnTo>
                  <a:pt x="0" y="7548257"/>
                </a:lnTo>
                <a:lnTo>
                  <a:pt x="0" y="0"/>
                </a:lnTo>
                <a:close/>
              </a:path>
            </a:pathLst>
          </a:custGeom>
          <a:blipFill>
            <a:blip r:embed="rId13"/>
            <a:stretch>
              <a:fillRect/>
            </a:stretch>
          </a:blipFill>
        </p:spPr>
      </p:sp>
      <p:sp>
        <p:nvSpPr>
          <p:cNvPr id="12" name="TextBox 12"/>
          <p:cNvSpPr txBox="1"/>
          <p:nvPr/>
        </p:nvSpPr>
        <p:spPr>
          <a:xfrm>
            <a:off x="1224808" y="713164"/>
            <a:ext cx="13680645" cy="968645"/>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Forested Area</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5343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3279140" y="1682115"/>
            <a:ext cx="12797790" cy="8459470"/>
          </a:xfrm>
          <a:custGeom>
            <a:avLst/>
            <a:gdLst/>
            <a:ahLst/>
            <a:cxnLst/>
            <a:rect l="l" t="t" r="r" b="b"/>
            <a:pathLst>
              <a:path w="10877230" h="7818009">
                <a:moveTo>
                  <a:pt x="0" y="0"/>
                </a:moveTo>
                <a:lnTo>
                  <a:pt x="10877230" y="0"/>
                </a:lnTo>
                <a:lnTo>
                  <a:pt x="10877230" y="7818010"/>
                </a:lnTo>
                <a:lnTo>
                  <a:pt x="0" y="7818010"/>
                </a:lnTo>
                <a:lnTo>
                  <a:pt x="0" y="0"/>
                </a:lnTo>
                <a:close/>
              </a:path>
            </a:pathLst>
          </a:custGeom>
          <a:blipFill>
            <a:blip r:embed="rId13"/>
            <a:stretch>
              <a:fillRect/>
            </a:stretch>
          </a:blipFill>
        </p:spPr>
      </p:sp>
      <p:sp>
        <p:nvSpPr>
          <p:cNvPr id="12" name="TextBox 12"/>
          <p:cNvSpPr txBox="1"/>
          <p:nvPr/>
        </p:nvSpPr>
        <p:spPr>
          <a:xfrm>
            <a:off x="1224808" y="713164"/>
            <a:ext cx="13680645" cy="968645"/>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Tourist Numbers</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2477440" y="1681809"/>
            <a:ext cx="13333119" cy="8433198"/>
          </a:xfrm>
          <a:custGeom>
            <a:avLst/>
            <a:gdLst/>
            <a:ahLst/>
            <a:cxnLst/>
            <a:rect l="l" t="t" r="r" b="b"/>
            <a:pathLst>
              <a:path w="13333119" h="8433198">
                <a:moveTo>
                  <a:pt x="0" y="0"/>
                </a:moveTo>
                <a:lnTo>
                  <a:pt x="13333120" y="0"/>
                </a:lnTo>
                <a:lnTo>
                  <a:pt x="13333120" y="8433199"/>
                </a:lnTo>
                <a:lnTo>
                  <a:pt x="0" y="8433199"/>
                </a:lnTo>
                <a:lnTo>
                  <a:pt x="0" y="0"/>
                </a:lnTo>
                <a:close/>
              </a:path>
            </a:pathLst>
          </a:custGeom>
          <a:blipFill>
            <a:blip r:embed="rId13"/>
            <a:stretch>
              <a:fillRect/>
            </a:stretch>
          </a:blipFill>
        </p:spPr>
      </p:sp>
      <p:sp>
        <p:nvSpPr>
          <p:cNvPr id="12" name="TextBox 12"/>
          <p:cNvSpPr txBox="1"/>
          <p:nvPr/>
        </p:nvSpPr>
        <p:spPr>
          <a:xfrm>
            <a:off x="1224808" y="713164"/>
            <a:ext cx="13680645" cy="968645"/>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 Violin Plot for GDP by Region</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2" name="TextBox 12"/>
          <p:cNvSpPr txBox="1"/>
          <p:nvPr/>
        </p:nvSpPr>
        <p:spPr>
          <a:xfrm>
            <a:off x="1224808" y="713164"/>
            <a:ext cx="13680645" cy="1886964"/>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Pair plot</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algn="l">
              <a:lnSpc>
                <a:spcPts val="7230"/>
              </a:lnSpc>
            </a:pPr>
          </a:p>
        </p:txBody>
      </p:sp>
      <p:pic>
        <p:nvPicPr>
          <p:cNvPr id="13" name="Picture 12" descr="download (2)"/>
          <p:cNvPicPr>
            <a:picLocks noChangeAspect="1"/>
          </p:cNvPicPr>
          <p:nvPr/>
        </p:nvPicPr>
        <p:blipFill>
          <a:blip r:embed="rId13"/>
          <a:stretch>
            <a:fillRect/>
          </a:stretch>
        </p:blipFill>
        <p:spPr>
          <a:xfrm>
            <a:off x="5374005" y="723900"/>
            <a:ext cx="8973820" cy="92951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2" name="TextBox 12"/>
          <p:cNvSpPr txBox="1"/>
          <p:nvPr/>
        </p:nvSpPr>
        <p:spPr>
          <a:xfrm>
            <a:off x="1224915" y="713105"/>
            <a:ext cx="2639695" cy="732790"/>
          </a:xfrm>
          <a:prstGeom prst="rect">
            <a:avLst/>
          </a:prstGeom>
        </p:spPr>
        <p:txBody>
          <a:bodyPr lIns="0" tIns="0" rIns="0" bIns="0" rtlCol="0" anchor="t">
            <a:no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Heat Map</a:t>
            </a:r>
          </a:p>
        </p:txBody>
      </p:sp>
      <p:pic>
        <p:nvPicPr>
          <p:cNvPr id="13" name="Picture 12"/>
          <p:cNvPicPr/>
          <p:nvPr/>
        </p:nvPicPr>
        <p:blipFill>
          <a:blip r:embed="rId13"/>
          <a:stretch>
            <a:fillRect/>
          </a:stretch>
        </p:blipFill>
        <p:spPr>
          <a:xfrm>
            <a:off x="3505454" y="353314"/>
            <a:ext cx="12508992" cy="99029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TextBox 11"/>
          <p:cNvSpPr txBox="1"/>
          <p:nvPr/>
        </p:nvSpPr>
        <p:spPr>
          <a:xfrm>
            <a:off x="1224808" y="713164"/>
            <a:ext cx="9842850" cy="968645"/>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CONCLUSION</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
        <p:nvSpPr>
          <p:cNvPr id="12" name="TextBox 12"/>
          <p:cNvSpPr txBox="1"/>
          <p:nvPr/>
        </p:nvSpPr>
        <p:spPr>
          <a:xfrm>
            <a:off x="839223" y="2760522"/>
            <a:ext cx="15817164" cy="5685790"/>
          </a:xfrm>
          <a:prstGeom prst="rect">
            <a:avLst/>
          </a:prstGeom>
        </p:spPr>
        <p:txBody>
          <a:bodyPr lIns="0" tIns="0" rIns="0" bIns="0" rtlCol="0" anchor="t">
            <a:spAutoFit/>
          </a:bodyPr>
          <a:lstStyle/>
          <a:p>
            <a:pPr marL="797560" lvl="1" indent="-398780" algn="l">
              <a:lnSpc>
                <a:spcPts val="3695"/>
              </a:lnSpc>
              <a:buFont typeface="Arial" panose="020B0604020202020204"/>
              <a:buChar char="•"/>
            </a:pPr>
            <a:r>
              <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rPr>
              <a:t>The analysis conducted has illuminated the intricate relationships between GDP and various socioeconomic indicators.</a:t>
            </a: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398780" lvl="1" indent="0" algn="l">
              <a:lnSpc>
                <a:spcPts val="3695"/>
              </a:lnSpc>
              <a:buFont typeface="Arial" panose="020B0604020202020204"/>
              <a:buNone/>
            </a:pP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797560" lvl="1" indent="-398780" algn="l">
              <a:lnSpc>
                <a:spcPts val="3695"/>
              </a:lnSpc>
              <a:buFont typeface="Arial" panose="020B0604020202020204"/>
              <a:buChar char="•"/>
            </a:pPr>
            <a:r>
              <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rPr>
              <a:t>Overall, a higher GDP generally correlates with better life expectancy, highlighting the importance of economic development in improving health outcomes.</a:t>
            </a: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398780" lvl="1" indent="0" algn="l">
              <a:lnSpc>
                <a:spcPts val="3695"/>
              </a:lnSpc>
              <a:buFont typeface="Arial" panose="020B0604020202020204"/>
              <a:buNone/>
            </a:pP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797560" lvl="1" indent="-398780" algn="l">
              <a:lnSpc>
                <a:spcPts val="3695"/>
              </a:lnSpc>
              <a:buFont typeface="Arial" panose="020B0604020202020204"/>
              <a:buChar char="•"/>
            </a:pPr>
            <a:r>
              <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rPr>
              <a:t>However, many developing countries face urgent economic challenges that require comprehensive approaches to foster growth and improve quality of life, emphasizing the need for targeted interventions and policies.</a:t>
            </a: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algn="l">
              <a:lnSpc>
                <a:spcPts val="3695"/>
              </a:lnSpc>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TextBox 11"/>
          <p:cNvSpPr txBox="1"/>
          <p:nvPr/>
        </p:nvSpPr>
        <p:spPr>
          <a:xfrm>
            <a:off x="1224808" y="713164"/>
            <a:ext cx="9842850" cy="968645"/>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Recommendations</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
        <p:nvSpPr>
          <p:cNvPr id="12" name="TextBox 12"/>
          <p:cNvSpPr txBox="1"/>
          <p:nvPr/>
        </p:nvSpPr>
        <p:spPr>
          <a:xfrm>
            <a:off x="839223" y="2760522"/>
            <a:ext cx="15817164" cy="5212080"/>
          </a:xfrm>
          <a:prstGeom prst="rect">
            <a:avLst/>
          </a:prstGeom>
        </p:spPr>
        <p:txBody>
          <a:bodyPr lIns="0" tIns="0" rIns="0" bIns="0" rtlCol="0" anchor="t">
            <a:spAutoFit/>
          </a:bodyPr>
          <a:lstStyle/>
          <a:p>
            <a:pPr marL="797560" lvl="1" indent="-398780" algn="l">
              <a:lnSpc>
                <a:spcPts val="3695"/>
              </a:lnSpc>
              <a:buFont typeface="Arial" panose="020B0604020202020204"/>
              <a:buChar char="•"/>
            </a:pPr>
            <a:r>
              <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rPr>
              <a:t>Policymakers should prioritize comprehensive economic strategies that address not only GDP growth but also healthcare access, education quality, and environmental sustainability.</a:t>
            </a: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398780" lvl="1" indent="0" algn="l">
              <a:lnSpc>
                <a:spcPts val="3695"/>
              </a:lnSpc>
              <a:buFont typeface="Arial" panose="020B0604020202020204"/>
              <a:buNone/>
            </a:pP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797560" lvl="1" indent="-398780" algn="l">
              <a:lnSpc>
                <a:spcPts val="3695"/>
              </a:lnSpc>
              <a:buFont typeface="Arial" panose="020B0604020202020204"/>
              <a:buChar char="•"/>
            </a:pPr>
            <a:r>
              <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rPr>
              <a:t>Consider targeted initiatives to improve life expectancy and overall health outcomes in lower-GDP countries.</a:t>
            </a: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398780" lvl="1" indent="0" algn="l">
              <a:lnSpc>
                <a:spcPts val="3695"/>
              </a:lnSpc>
              <a:buFont typeface="Arial" panose="020B0604020202020204"/>
              <a:buNone/>
            </a:pP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797560" lvl="1" indent="-398780" algn="l">
              <a:lnSpc>
                <a:spcPts val="3695"/>
              </a:lnSpc>
              <a:buFont typeface="Arial" panose="020B0604020202020204"/>
              <a:buChar char="•"/>
            </a:pPr>
            <a:r>
              <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rPr>
              <a:t>Further research should explore the role of education in mitigating unemployment and enhancing economic resilience across diverse regions.</a:t>
            </a: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algn="l">
              <a:lnSpc>
                <a:spcPts val="3695"/>
              </a:lnSpc>
            </a:p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TextBox 11"/>
          <p:cNvSpPr txBox="1"/>
          <p:nvPr/>
        </p:nvSpPr>
        <p:spPr>
          <a:xfrm>
            <a:off x="1224808" y="713164"/>
            <a:ext cx="13385430" cy="968645"/>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Future Research Directions</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
        <p:nvSpPr>
          <p:cNvPr id="12" name="TextBox 12"/>
          <p:cNvSpPr txBox="1"/>
          <p:nvPr/>
        </p:nvSpPr>
        <p:spPr>
          <a:xfrm>
            <a:off x="839223" y="2760522"/>
            <a:ext cx="15817164" cy="4738370"/>
          </a:xfrm>
          <a:prstGeom prst="rect">
            <a:avLst/>
          </a:prstGeom>
        </p:spPr>
        <p:txBody>
          <a:bodyPr lIns="0" tIns="0" rIns="0" bIns="0" rtlCol="0" anchor="t">
            <a:spAutoFit/>
          </a:bodyPr>
          <a:lstStyle/>
          <a:p>
            <a:pPr marL="797560" lvl="1" indent="-398780" algn="l">
              <a:lnSpc>
                <a:spcPts val="3695"/>
              </a:lnSpc>
              <a:buFont typeface="Arial" panose="020B0604020202020204"/>
              <a:buChar char="•"/>
            </a:pPr>
            <a:r>
              <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rPr>
              <a:t>Investigate the impact of specific policies aimed at improving life expectancy in lower-GDP countries and their effectiveness.</a:t>
            </a: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398780" lvl="1" indent="0" algn="l">
              <a:lnSpc>
                <a:spcPts val="3695"/>
              </a:lnSpc>
              <a:buFont typeface="Arial" panose="020B0604020202020204"/>
              <a:buNone/>
            </a:pP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797560" lvl="1" indent="-398780" algn="l">
              <a:lnSpc>
                <a:spcPts val="3695"/>
              </a:lnSpc>
              <a:buFont typeface="Arial" panose="020B0604020202020204"/>
              <a:buChar char="•"/>
            </a:pPr>
            <a:r>
              <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rPr>
              <a:t>Explore the relationship between education levels and unemployment rates, analyzing how educational attainment can enhance job prospects.</a:t>
            </a: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398780" lvl="1" indent="0" algn="l">
              <a:lnSpc>
                <a:spcPts val="3695"/>
              </a:lnSpc>
              <a:buFont typeface="Arial" panose="020B0604020202020204"/>
              <a:buNone/>
            </a:pP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797560" lvl="1" indent="-398780" algn="l">
              <a:lnSpc>
                <a:spcPts val="3695"/>
              </a:lnSpc>
              <a:buFont typeface="Arial" panose="020B0604020202020204"/>
              <a:buChar char="•"/>
            </a:pPr>
            <a:r>
              <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rPr>
              <a:t>Examine the relationship between tourism and economic growth in different regions, assessing how tourism can serve as a catalyst for broader economic development.</a:t>
            </a:r>
            <a:endParaRPr lang="en-US" sz="3695"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algn="l">
              <a:lnSpc>
                <a:spcPts val="3695"/>
              </a:lnSpc>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TextBox 11"/>
          <p:cNvSpPr txBox="1"/>
          <p:nvPr/>
        </p:nvSpPr>
        <p:spPr>
          <a:xfrm>
            <a:off x="1224808" y="713164"/>
            <a:ext cx="9842850" cy="968645"/>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INTRODUCTION</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
        <p:nvSpPr>
          <p:cNvPr id="12" name="TextBox 12"/>
          <p:cNvSpPr txBox="1"/>
          <p:nvPr/>
        </p:nvSpPr>
        <p:spPr>
          <a:xfrm>
            <a:off x="1028700" y="2109991"/>
            <a:ext cx="15771405" cy="8552180"/>
          </a:xfrm>
          <a:prstGeom prst="rect">
            <a:avLst/>
          </a:prstGeom>
        </p:spPr>
        <p:txBody>
          <a:bodyPr lIns="0" tIns="0" rIns="0" bIns="0" rtlCol="0" anchor="t">
            <a:spAutoFit/>
          </a:bodyPr>
          <a:lstStyle/>
          <a:p>
            <a:pPr marL="758190" lvl="1" indent="-379095" algn="l">
              <a:lnSpc>
                <a:spcPts val="3510"/>
              </a:lnSpc>
              <a:buFont typeface="Arial" panose="020B0604020202020204"/>
              <a:buChar char="•"/>
            </a:pPr>
            <a:r>
              <a:rPr lang="en-US" sz="3510" b="1">
                <a:solidFill>
                  <a:srgbClr val="000000"/>
                </a:solidFill>
                <a:latin typeface="HK Grotesk Bold" panose="00000800000000000000"/>
                <a:ea typeface="HK Grotesk Bold" panose="00000800000000000000"/>
                <a:cs typeface="HK Grotesk Bold" panose="00000800000000000000"/>
                <a:sym typeface="HK Grotesk Bold" panose="00000800000000000000"/>
              </a:rPr>
              <a:t>Gross Domestic Product (GDP) serves as a crucial indicator of a country’s economic health, reflecting the total value of all goods and services produced over a specific time period.</a:t>
            </a:r>
            <a:endParaRPr lang="en-US" sz="35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algn="l">
              <a:lnSpc>
                <a:spcPts val="3510"/>
              </a:lnSpc>
            </a:pPr>
          </a:p>
          <a:p>
            <a:pPr marL="758190" lvl="1" indent="-379095" algn="l">
              <a:lnSpc>
                <a:spcPts val="3510"/>
              </a:lnSpc>
              <a:buFont typeface="Arial" panose="020B0604020202020204"/>
              <a:buChar char="•"/>
            </a:pPr>
            <a:r>
              <a:rPr lang="en-US" sz="3510" b="1">
                <a:solidFill>
                  <a:srgbClr val="000000"/>
                </a:solidFill>
                <a:latin typeface="HK Grotesk Bold" panose="00000800000000000000"/>
                <a:ea typeface="HK Grotesk Bold" panose="00000800000000000000"/>
                <a:cs typeface="HK Grotesk Bold" panose="00000800000000000000"/>
                <a:sym typeface="HK Grotesk Bold" panose="00000800000000000000"/>
              </a:rPr>
              <a:t>Life expectancy is another vital metric, representing the average lifespan of individuals in a country and providing insight into the overall health and quality of life of its population.</a:t>
            </a:r>
            <a:endParaRPr lang="en-US" sz="35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algn="l">
              <a:lnSpc>
                <a:spcPts val="3510"/>
              </a:lnSpc>
            </a:pPr>
          </a:p>
          <a:p>
            <a:pPr marL="758190" lvl="1" indent="-379095" algn="l">
              <a:lnSpc>
                <a:spcPts val="3510"/>
              </a:lnSpc>
              <a:buFont typeface="Arial" panose="020B0604020202020204"/>
              <a:buChar char="•"/>
            </a:pPr>
            <a:r>
              <a:rPr lang="en-US" sz="3510" b="1">
                <a:solidFill>
                  <a:srgbClr val="000000"/>
                </a:solidFill>
                <a:latin typeface="HK Grotesk Bold" panose="00000800000000000000"/>
                <a:ea typeface="HK Grotesk Bold" panose="00000800000000000000"/>
                <a:cs typeface="HK Grotesk Bold" panose="00000800000000000000"/>
                <a:sym typeface="HK Grotesk Bold" panose="00000800000000000000"/>
              </a:rPr>
              <a:t>This analysis aims to explore the relationships between GDP, life expectancy, and various other socioeconomic factors, using a comprehensive dataset that includes metrics from multiple countries.</a:t>
            </a:r>
            <a:endParaRPr lang="en-US" sz="35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algn="l">
              <a:lnSpc>
                <a:spcPts val="3510"/>
              </a:lnSpc>
            </a:pPr>
          </a:p>
          <a:p>
            <a:pPr marL="758190" lvl="1" indent="-379095" algn="l">
              <a:lnSpc>
                <a:spcPts val="3510"/>
              </a:lnSpc>
              <a:buFont typeface="Arial" panose="020B0604020202020204"/>
              <a:buChar char="•"/>
            </a:pPr>
            <a:r>
              <a:rPr lang="en-US" sz="3510" b="1">
                <a:solidFill>
                  <a:srgbClr val="000000"/>
                </a:solidFill>
                <a:latin typeface="HK Grotesk Bold" panose="00000800000000000000"/>
                <a:ea typeface="HK Grotesk Bold" panose="00000800000000000000"/>
                <a:cs typeface="HK Grotesk Bold" panose="00000800000000000000"/>
                <a:sym typeface="HK Grotesk Bold" panose="00000800000000000000"/>
              </a:rPr>
              <a:t>The dataset contains 204 columns and 38 rows, encompassing a diverse range of economic and social indicators.</a:t>
            </a:r>
            <a:endParaRPr lang="en-US" sz="35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758190" lvl="1" indent="-379095" algn="l">
              <a:lnSpc>
                <a:spcPts val="3510"/>
              </a:lnSpc>
              <a:buFont typeface="Arial" panose="020B0604020202020204"/>
              <a:buChar char="•"/>
            </a:pPr>
            <a:endParaRPr lang="en-US" sz="35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379095" lvl="1" indent="0" algn="l">
              <a:lnSpc>
                <a:spcPts val="3510"/>
              </a:lnSpc>
              <a:buFont typeface="Arial" panose="020B0604020202020204"/>
              <a:buNone/>
            </a:pPr>
            <a:r>
              <a:rPr lang="en-US" sz="3510" b="1">
                <a:solidFill>
                  <a:srgbClr val="000000"/>
                </a:solidFill>
                <a:latin typeface="HK Grotesk Bold" panose="00000800000000000000"/>
                <a:ea typeface="HK Grotesk Bold" panose="00000800000000000000"/>
                <a:cs typeface="HK Grotesk Bold" panose="00000800000000000000"/>
                <a:sym typeface="HK Grotesk Bold" panose="00000800000000000000"/>
              </a:rPr>
              <a:t>Data Source: https://www.kaggle.com/code/devraai/exploring-gdp-and-life-expectancy-relationships</a:t>
            </a:r>
            <a:endParaRPr lang="en-US" sz="35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758190" lvl="1" indent="-379095" algn="l">
              <a:lnSpc>
                <a:spcPts val="3510"/>
              </a:lnSpc>
              <a:buFont typeface="Arial" panose="020B0604020202020204"/>
              <a:buChar char="•"/>
            </a:pPr>
            <a:endParaRPr lang="en-US" sz="35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algn="l">
              <a:lnSpc>
                <a:spcPts val="351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TextBox 11"/>
          <p:cNvSpPr txBox="1"/>
          <p:nvPr/>
        </p:nvSpPr>
        <p:spPr>
          <a:xfrm>
            <a:off x="1224808" y="713164"/>
            <a:ext cx="13680645" cy="968645"/>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Key Features of the Dataset</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
        <p:nvSpPr>
          <p:cNvPr id="12" name="TextBox 12"/>
          <p:cNvSpPr txBox="1"/>
          <p:nvPr/>
        </p:nvSpPr>
        <p:spPr>
          <a:xfrm>
            <a:off x="1028700" y="2109991"/>
            <a:ext cx="16906847" cy="6877350"/>
          </a:xfrm>
          <a:prstGeom prst="rect">
            <a:avLst/>
          </a:prstGeom>
        </p:spPr>
        <p:txBody>
          <a:bodyPr lIns="0" tIns="0" rIns="0" bIns="0" rtlCol="0" anchor="t">
            <a:spAutoFit/>
          </a:bodyPr>
          <a:lstStyle/>
          <a:p>
            <a:pPr marL="650240" lvl="1" indent="-325120" algn="l">
              <a:lnSpc>
                <a:spcPts val="3010"/>
              </a:lnSpc>
              <a:buFont typeface="Arial" panose="020B0604020202020204"/>
              <a:buChar char="•"/>
            </a:pPr>
            <a:r>
              <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rPr>
              <a:t>GDP: The total economic output of countries measured in current US dollars.</a:t>
            </a:r>
            <a:endPar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650240" lvl="1" indent="-325120" algn="l">
              <a:lnSpc>
                <a:spcPts val="3010"/>
              </a:lnSpc>
              <a:buFont typeface="Arial" panose="020B0604020202020204"/>
              <a:buChar char="•"/>
            </a:pPr>
            <a:r>
              <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rPr>
              <a:t>Sex Ratio: The ratio of males to females in the population.</a:t>
            </a:r>
            <a:endPar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650240" lvl="1" indent="-325120" algn="l">
              <a:lnSpc>
                <a:spcPts val="3010"/>
              </a:lnSpc>
              <a:buFont typeface="Arial" panose="020B0604020202020204"/>
              <a:buChar char="•"/>
            </a:pPr>
            <a:r>
              <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rPr>
              <a:t>Life Expectancy: The average lifespan for males and females.</a:t>
            </a:r>
            <a:endPar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650240" lvl="1" indent="-325120" algn="l">
              <a:lnSpc>
                <a:spcPts val="3010"/>
              </a:lnSpc>
              <a:buFont typeface="Arial" panose="020B0604020202020204"/>
              <a:buChar char="•"/>
            </a:pPr>
            <a:r>
              <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rPr>
              <a:t>Education Enrollment Rates: The percentage of the eligible population enrolled in educational institutions at various levels.</a:t>
            </a:r>
            <a:endPar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650240" lvl="1" indent="-325120" algn="l">
              <a:lnSpc>
                <a:spcPts val="3010"/>
              </a:lnSpc>
              <a:buFont typeface="Arial" panose="020B0604020202020204"/>
              <a:buChar char="•"/>
            </a:pPr>
            <a:r>
              <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rPr>
              <a:t>Unemployment Rate: The percentage of the labor force that is unemployed and actively seeking employment.</a:t>
            </a:r>
            <a:endPar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650240" lvl="1" indent="-325120" algn="l">
              <a:lnSpc>
                <a:spcPts val="3010"/>
              </a:lnSpc>
              <a:buFont typeface="Arial" panose="020B0604020202020204"/>
              <a:buChar char="•"/>
            </a:pPr>
            <a:r>
              <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rPr>
              <a:t>Homicide Rate: The number of homicides per 100,000 population, indicating levels of violence and safety.</a:t>
            </a:r>
            <a:endPar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650240" lvl="1" indent="-325120" algn="l">
              <a:lnSpc>
                <a:spcPts val="3010"/>
              </a:lnSpc>
              <a:buFont typeface="Arial" panose="020B0604020202020204"/>
              <a:buChar char="•"/>
            </a:pPr>
            <a:r>
              <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rPr>
              <a:t>Urban Population Growth: The annual growth rate of urban populations, reflecting urbanization trends.</a:t>
            </a:r>
            <a:endPar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650240" lvl="1" indent="-325120" algn="l">
              <a:lnSpc>
                <a:spcPts val="3010"/>
              </a:lnSpc>
              <a:buFont typeface="Arial" panose="020B0604020202020204"/>
              <a:buChar char="•"/>
            </a:pPr>
            <a:r>
              <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rPr>
              <a:t>CO₂ Emissions: The amount of carbon dioxide emissions per capita, serving as a measure of environmental impact.</a:t>
            </a:r>
            <a:endPar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650240" lvl="1" indent="-325120" algn="l">
              <a:lnSpc>
                <a:spcPts val="3010"/>
              </a:lnSpc>
              <a:buFont typeface="Arial" panose="020B0604020202020204"/>
              <a:buChar char="•"/>
            </a:pPr>
            <a:r>
              <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rPr>
              <a:t>Forested Area: The percentage of land area covered by forests, highlighting environmental sustainability.</a:t>
            </a:r>
            <a:endPar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marL="650240" lvl="1" indent="-325120" algn="l">
              <a:lnSpc>
                <a:spcPts val="3010"/>
              </a:lnSpc>
              <a:buFont typeface="Arial" panose="020B0604020202020204"/>
              <a:buChar char="•"/>
            </a:pPr>
            <a:r>
              <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rPr>
              <a:t>Tourist Numbers: The total number of international visitors, indicating a country’s appeal as a tourist destination.</a:t>
            </a:r>
            <a:endParaRPr lang="en-US" sz="301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algn="l">
              <a:lnSpc>
                <a:spcPts val="301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TextBox 11"/>
          <p:cNvSpPr txBox="1"/>
          <p:nvPr/>
        </p:nvSpPr>
        <p:spPr>
          <a:xfrm>
            <a:off x="1224808" y="713164"/>
            <a:ext cx="13680645" cy="927100"/>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Data Cleaning</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
        <p:nvSpPr>
          <p:cNvPr id="12" name="TextBox 12"/>
          <p:cNvSpPr txBox="1"/>
          <p:nvPr/>
        </p:nvSpPr>
        <p:spPr>
          <a:xfrm>
            <a:off x="1028700" y="2110105"/>
            <a:ext cx="16610330" cy="7069455"/>
          </a:xfrm>
          <a:prstGeom prst="rect">
            <a:avLst/>
          </a:prstGeom>
        </p:spPr>
        <p:txBody>
          <a:bodyPr wrap="square" lIns="0" tIns="0" rIns="0" bIns="0" rtlCol="0" anchor="t">
            <a:noAutofit/>
          </a:bodyPr>
          <a:lstStyle/>
          <a:p>
            <a:pPr algn="l">
              <a:lnSpc>
                <a:spcPts val="3010"/>
              </a:lnSpc>
            </a:pPr>
            <a:r>
              <a:rPr sz="4000" b="1"/>
              <a:t>Handling Missing Values</a:t>
            </a:r>
            <a:endParaRPr sz="4000" b="1"/>
          </a:p>
          <a:p>
            <a:pPr algn="l">
              <a:lnSpc>
                <a:spcPts val="3010"/>
              </a:lnSpc>
            </a:pPr>
            <a:endParaRPr sz="4000"/>
          </a:p>
          <a:p>
            <a:pPr algn="l">
              <a:lnSpc>
                <a:spcPts val="3010"/>
              </a:lnSpc>
            </a:pPr>
            <a:r>
              <a:rPr sz="4000"/>
              <a:t>Removed rows or columns with excessive missing values to maintain data integrity</a:t>
            </a:r>
            <a:endParaRPr sz="4000"/>
          </a:p>
          <a:p>
            <a:pPr algn="l">
              <a:lnSpc>
                <a:spcPts val="3010"/>
              </a:lnSpc>
            </a:pPr>
            <a:endParaRPr sz="4000"/>
          </a:p>
          <a:p>
            <a:pPr algn="l">
              <a:lnSpc>
                <a:spcPts val="3010"/>
              </a:lnSpc>
            </a:pPr>
            <a:r>
              <a:rPr sz="4000" b="1"/>
              <a:t>Data Types</a:t>
            </a:r>
            <a:endParaRPr sz="4000" b="1"/>
          </a:p>
          <a:p>
            <a:pPr algn="l">
              <a:lnSpc>
                <a:spcPts val="3010"/>
              </a:lnSpc>
            </a:pPr>
            <a:endParaRPr sz="4000"/>
          </a:p>
          <a:p>
            <a:pPr algn="l">
              <a:lnSpc>
                <a:spcPts val="3010"/>
              </a:lnSpc>
            </a:pPr>
            <a:r>
              <a:rPr sz="4000"/>
              <a:t>Verified correct data types for each variable (e.g., integers for counts, floats for continuous data) for accurate plotting and analysis.</a:t>
            </a:r>
            <a:endParaRPr sz="4000"/>
          </a:p>
          <a:p>
            <a:pPr algn="l">
              <a:lnSpc>
                <a:spcPts val="3010"/>
              </a:lnSpc>
            </a:pPr>
            <a:endParaRPr sz="4000"/>
          </a:p>
          <a:p>
            <a:pPr algn="l">
              <a:lnSpc>
                <a:spcPts val="3010"/>
              </a:lnSpc>
            </a:pPr>
            <a:endParaRPr sz="4000" b="1"/>
          </a:p>
          <a:p>
            <a:pPr algn="l">
              <a:lnSpc>
                <a:spcPts val="3010"/>
              </a:lnSpc>
            </a:pPr>
            <a:r>
              <a:rPr sz="4000" b="1"/>
              <a:t>Descriptive Statistics</a:t>
            </a:r>
            <a:endParaRPr sz="4000" b="1"/>
          </a:p>
          <a:p>
            <a:pPr algn="l">
              <a:lnSpc>
                <a:spcPts val="3010"/>
              </a:lnSpc>
            </a:pPr>
            <a:endParaRPr sz="4000"/>
          </a:p>
          <a:p>
            <a:pPr algn="l">
              <a:lnSpc>
                <a:spcPts val="3010"/>
              </a:lnSpc>
            </a:pPr>
            <a:r>
              <a:rPr sz="4000"/>
              <a:t>Calculated key statistics (mean, median, min, max, standard deviation) for variables like GDP, life expectancy, and homicide rates to understand central tendencies and data spread.</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2268220" y="1682115"/>
            <a:ext cx="14462760" cy="8369300"/>
          </a:xfrm>
          <a:custGeom>
            <a:avLst/>
            <a:gdLst/>
            <a:ahLst/>
            <a:cxnLst/>
            <a:rect l="l" t="t" r="r" b="b"/>
            <a:pathLst>
              <a:path w="13620657" h="7576491">
                <a:moveTo>
                  <a:pt x="0" y="0"/>
                </a:moveTo>
                <a:lnTo>
                  <a:pt x="13620657" y="0"/>
                </a:lnTo>
                <a:lnTo>
                  <a:pt x="13620657" y="7576491"/>
                </a:lnTo>
                <a:lnTo>
                  <a:pt x="0" y="7576491"/>
                </a:lnTo>
                <a:lnTo>
                  <a:pt x="0" y="0"/>
                </a:lnTo>
                <a:close/>
              </a:path>
            </a:pathLst>
          </a:custGeom>
          <a:blipFill>
            <a:blip r:embed="rId13"/>
            <a:stretch>
              <a:fillRect/>
            </a:stretch>
          </a:blipFill>
        </p:spPr>
      </p:sp>
      <p:sp>
        <p:nvSpPr>
          <p:cNvPr id="12" name="TextBox 12"/>
          <p:cNvSpPr txBox="1"/>
          <p:nvPr/>
        </p:nvSpPr>
        <p:spPr>
          <a:xfrm>
            <a:off x="1224808" y="713164"/>
            <a:ext cx="13680645" cy="968645"/>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Histogram for GDP</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391036" y="1944364"/>
            <a:ext cx="8876437" cy="5802971"/>
          </a:xfrm>
          <a:custGeom>
            <a:avLst/>
            <a:gdLst/>
            <a:ahLst/>
            <a:cxnLst/>
            <a:rect l="l" t="t" r="r" b="b"/>
            <a:pathLst>
              <a:path w="8876437" h="5802971">
                <a:moveTo>
                  <a:pt x="0" y="0"/>
                </a:moveTo>
                <a:lnTo>
                  <a:pt x="8876438" y="0"/>
                </a:lnTo>
                <a:lnTo>
                  <a:pt x="8876438" y="5802971"/>
                </a:lnTo>
                <a:lnTo>
                  <a:pt x="0" y="5802971"/>
                </a:lnTo>
                <a:lnTo>
                  <a:pt x="0" y="0"/>
                </a:lnTo>
                <a:close/>
              </a:path>
            </a:pathLst>
          </a:custGeom>
          <a:blipFill>
            <a:blip r:embed="rId11"/>
            <a:stretch>
              <a:fillRect/>
            </a:stretch>
          </a:blipFill>
        </p:spPr>
      </p:sp>
      <p:sp>
        <p:nvSpPr>
          <p:cNvPr id="12" name="Freeform 12"/>
          <p:cNvSpPr/>
          <p:nvPr/>
        </p:nvSpPr>
        <p:spPr>
          <a:xfrm>
            <a:off x="9325472" y="1944364"/>
            <a:ext cx="8876437" cy="5802971"/>
          </a:xfrm>
          <a:custGeom>
            <a:avLst/>
            <a:gdLst/>
            <a:ahLst/>
            <a:cxnLst/>
            <a:rect l="l" t="t" r="r" b="b"/>
            <a:pathLst>
              <a:path w="8876437" h="5802971">
                <a:moveTo>
                  <a:pt x="0" y="0"/>
                </a:moveTo>
                <a:lnTo>
                  <a:pt x="8876437" y="0"/>
                </a:lnTo>
                <a:lnTo>
                  <a:pt x="8876437" y="5802971"/>
                </a:lnTo>
                <a:lnTo>
                  <a:pt x="0" y="5802971"/>
                </a:lnTo>
                <a:lnTo>
                  <a:pt x="0" y="0"/>
                </a:lnTo>
                <a:close/>
              </a:path>
            </a:pathLst>
          </a:custGeom>
          <a:blipFill>
            <a:blip r:embed="rId12"/>
            <a:stretch>
              <a:fillRect/>
            </a:stretch>
          </a:blipFill>
        </p:spPr>
      </p:sp>
      <p:sp>
        <p:nvSpPr>
          <p:cNvPr id="13" name="TextBox 13"/>
          <p:cNvSpPr txBox="1"/>
          <p:nvPr/>
        </p:nvSpPr>
        <p:spPr>
          <a:xfrm>
            <a:off x="1224808" y="713164"/>
            <a:ext cx="16201327" cy="968645"/>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Scatter Plot of GDP vs. Life Expectancy</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3276600" y="1790700"/>
            <a:ext cx="11300460" cy="7705725"/>
          </a:xfrm>
          <a:custGeom>
            <a:avLst/>
            <a:gdLst/>
            <a:ahLst/>
            <a:cxnLst/>
            <a:rect l="l" t="t" r="r" b="b"/>
            <a:pathLst>
              <a:path w="10556149" h="7292859">
                <a:moveTo>
                  <a:pt x="0" y="0"/>
                </a:moveTo>
                <a:lnTo>
                  <a:pt x="10556149" y="0"/>
                </a:lnTo>
                <a:lnTo>
                  <a:pt x="10556149" y="7292859"/>
                </a:lnTo>
                <a:lnTo>
                  <a:pt x="0" y="7292859"/>
                </a:lnTo>
                <a:lnTo>
                  <a:pt x="0" y="0"/>
                </a:lnTo>
                <a:close/>
              </a:path>
            </a:pathLst>
          </a:custGeom>
          <a:blipFill>
            <a:blip r:embed="rId11"/>
            <a:stretch>
              <a:fillRect/>
            </a:stretch>
          </a:blipFill>
        </p:spPr>
      </p:sp>
      <p:sp>
        <p:nvSpPr>
          <p:cNvPr id="12" name="TextBox 12"/>
          <p:cNvSpPr txBox="1"/>
          <p:nvPr/>
        </p:nvSpPr>
        <p:spPr>
          <a:xfrm>
            <a:off x="1224808" y="713164"/>
            <a:ext cx="13680645" cy="968645"/>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Sex Ratio Distribution</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2743200" y="1638300"/>
            <a:ext cx="12634595" cy="8157210"/>
          </a:xfrm>
          <a:custGeom>
            <a:avLst/>
            <a:gdLst/>
            <a:ahLst/>
            <a:cxnLst/>
            <a:rect l="l" t="t" r="r" b="b"/>
            <a:pathLst>
              <a:path w="11000277" h="7191431">
                <a:moveTo>
                  <a:pt x="0" y="0"/>
                </a:moveTo>
                <a:lnTo>
                  <a:pt x="11000277" y="0"/>
                </a:lnTo>
                <a:lnTo>
                  <a:pt x="11000277" y="7191431"/>
                </a:lnTo>
                <a:lnTo>
                  <a:pt x="0" y="7191431"/>
                </a:lnTo>
                <a:lnTo>
                  <a:pt x="0" y="0"/>
                </a:lnTo>
                <a:close/>
              </a:path>
            </a:pathLst>
          </a:custGeom>
          <a:blipFill>
            <a:blip r:embed="rId13"/>
            <a:stretch>
              <a:fillRect/>
            </a:stretch>
          </a:blipFill>
        </p:spPr>
      </p:sp>
      <p:sp>
        <p:nvSpPr>
          <p:cNvPr id="12" name="TextBox 12"/>
          <p:cNvSpPr txBox="1"/>
          <p:nvPr/>
        </p:nvSpPr>
        <p:spPr>
          <a:xfrm>
            <a:off x="1224808" y="713164"/>
            <a:ext cx="13680645" cy="1886964"/>
          </a:xfrm>
          <a:prstGeom prst="rect">
            <a:avLst/>
          </a:prstGeom>
        </p:spPr>
        <p:txBody>
          <a:bodyPr lIns="0" tIns="0" rIns="0" bIns="0" rtlCol="0" anchor="t">
            <a:spAutoFit/>
          </a:bodyPr>
          <a:lstStyle/>
          <a:p>
            <a:pPr algn="l">
              <a:lnSpc>
                <a:spcPts val="7230"/>
              </a:lnSpc>
            </a:pPr>
            <a:r>
              <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rPr>
              <a:t>Unemployment Rate</a:t>
            </a:r>
            <a:endParaRPr lang="en-US" sz="723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a:p>
            <a:pPr algn="l">
              <a:lnSpc>
                <a:spcPts val="7230"/>
              </a:lnSpc>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CF5"/>
        </a:solidFill>
        <a:effectLst/>
      </p:bgPr>
    </p:bg>
    <p:spTree>
      <p:nvGrpSpPr>
        <p:cNvPr id="1" name=""/>
        <p:cNvGrpSpPr/>
        <p:nvPr/>
      </p:nvGrpSpPr>
      <p:grpSpPr>
        <a:xfrm>
          <a:off x="0" y="0"/>
          <a:ext cx="0" cy="0"/>
          <a:chOff x="0" y="0"/>
          <a:chExt cx="0" cy="0"/>
        </a:xfrm>
      </p:grpSpPr>
      <p:sp>
        <p:nvSpPr>
          <p:cNvPr id="2" name="Freeform 2"/>
          <p:cNvSpPr/>
          <p:nvPr/>
        </p:nvSpPr>
        <p:spPr>
          <a:xfrm>
            <a:off x="11453244" y="353291"/>
            <a:ext cx="2144915" cy="2172566"/>
          </a:xfrm>
          <a:custGeom>
            <a:avLst/>
            <a:gdLst/>
            <a:ahLst/>
            <a:cxnLst/>
            <a:rect l="l" t="t" r="r" b="b"/>
            <a:pathLst>
              <a:path w="2144915" h="2172566">
                <a:moveTo>
                  <a:pt x="0" y="0"/>
                </a:moveTo>
                <a:lnTo>
                  <a:pt x="2144916" y="0"/>
                </a:lnTo>
                <a:lnTo>
                  <a:pt x="2144916" y="2172566"/>
                </a:lnTo>
                <a:lnTo>
                  <a:pt x="0" y="2172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316143" y="3881068"/>
            <a:ext cx="2253442" cy="2524865"/>
          </a:xfrm>
          <a:custGeom>
            <a:avLst/>
            <a:gdLst/>
            <a:ahLst/>
            <a:cxnLst/>
            <a:rect l="l" t="t" r="r" b="b"/>
            <a:pathLst>
              <a:path w="2253442" h="2524865">
                <a:moveTo>
                  <a:pt x="0" y="0"/>
                </a:moveTo>
                <a:lnTo>
                  <a:pt x="2253442" y="0"/>
                </a:lnTo>
                <a:lnTo>
                  <a:pt x="2253442" y="2524864"/>
                </a:lnTo>
                <a:lnTo>
                  <a:pt x="0" y="25248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1453244" y="7747335"/>
            <a:ext cx="2144915" cy="2137115"/>
          </a:xfrm>
          <a:custGeom>
            <a:avLst/>
            <a:gdLst/>
            <a:ahLst/>
            <a:cxnLst/>
            <a:rect l="l" t="t" r="r" b="b"/>
            <a:pathLst>
              <a:path w="2144915" h="2137115">
                <a:moveTo>
                  <a:pt x="0" y="0"/>
                </a:moveTo>
                <a:lnTo>
                  <a:pt x="2144916" y="0"/>
                </a:lnTo>
                <a:lnTo>
                  <a:pt x="2144916" y="2137115"/>
                </a:lnTo>
                <a:lnTo>
                  <a:pt x="0" y="21371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1482" y="493568"/>
            <a:ext cx="2376483" cy="2376483"/>
          </a:xfrm>
          <a:custGeom>
            <a:avLst/>
            <a:gdLst/>
            <a:ahLst/>
            <a:cxnLst/>
            <a:rect l="l" t="t" r="r" b="b"/>
            <a:pathLst>
              <a:path w="2376483" h="2376483">
                <a:moveTo>
                  <a:pt x="0" y="0"/>
                </a:moveTo>
                <a:lnTo>
                  <a:pt x="2376483" y="0"/>
                </a:lnTo>
                <a:lnTo>
                  <a:pt x="2376483" y="2376483"/>
                </a:lnTo>
                <a:lnTo>
                  <a:pt x="0" y="23764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5181830" y="4260499"/>
            <a:ext cx="2495787" cy="1881200"/>
          </a:xfrm>
          <a:custGeom>
            <a:avLst/>
            <a:gdLst/>
            <a:ahLst/>
            <a:cxnLst/>
            <a:rect l="l" t="t" r="r" b="b"/>
            <a:pathLst>
              <a:path w="2495787" h="1881200">
                <a:moveTo>
                  <a:pt x="0" y="0"/>
                </a:moveTo>
                <a:lnTo>
                  <a:pt x="2495787" y="0"/>
                </a:lnTo>
                <a:lnTo>
                  <a:pt x="2495787" y="1881200"/>
                </a:lnTo>
                <a:lnTo>
                  <a:pt x="0" y="1881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15221314" y="7458107"/>
            <a:ext cx="2416818" cy="2416818"/>
          </a:xfrm>
          <a:custGeom>
            <a:avLst/>
            <a:gdLst/>
            <a:ahLst/>
            <a:cxnLst/>
            <a:rect l="l" t="t" r="r" b="b"/>
            <a:pathLst>
              <a:path w="2416818" h="2416818">
                <a:moveTo>
                  <a:pt x="0" y="0"/>
                </a:moveTo>
                <a:lnTo>
                  <a:pt x="2416818" y="0"/>
                </a:lnTo>
                <a:lnTo>
                  <a:pt x="2416818" y="2416818"/>
                </a:lnTo>
                <a:lnTo>
                  <a:pt x="0" y="241681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8" name="Group 8"/>
          <p:cNvGrpSpPr/>
          <p:nvPr/>
        </p:nvGrpSpPr>
        <p:grpSpPr>
          <a:xfrm rot="0">
            <a:off x="-57150" y="-303762"/>
            <a:ext cx="896373" cy="11009723"/>
            <a:chOff x="0" y="0"/>
            <a:chExt cx="236082" cy="2899680"/>
          </a:xfrm>
        </p:grpSpPr>
        <p:sp>
          <p:nvSpPr>
            <p:cNvPr id="9" name="Freeform 9"/>
            <p:cNvSpPr/>
            <p:nvPr/>
          </p:nvSpPr>
          <p:spPr>
            <a:xfrm>
              <a:off x="0" y="0"/>
              <a:ext cx="236082" cy="2899680"/>
            </a:xfrm>
            <a:custGeom>
              <a:avLst/>
              <a:gdLst/>
              <a:ahLst/>
              <a:cxnLst/>
              <a:rect l="l" t="t" r="r" b="b"/>
              <a:pathLst>
                <a:path w="236082" h="2899680">
                  <a:moveTo>
                    <a:pt x="118041" y="0"/>
                  </a:moveTo>
                  <a:lnTo>
                    <a:pt x="118041" y="0"/>
                  </a:lnTo>
                  <a:cubicBezTo>
                    <a:pt x="149347" y="0"/>
                    <a:pt x="179371" y="12436"/>
                    <a:pt x="201508" y="34573"/>
                  </a:cubicBezTo>
                  <a:cubicBezTo>
                    <a:pt x="223645" y="56710"/>
                    <a:pt x="236082" y="86734"/>
                    <a:pt x="236082" y="118041"/>
                  </a:cubicBezTo>
                  <a:lnTo>
                    <a:pt x="236082" y="2781639"/>
                  </a:lnTo>
                  <a:cubicBezTo>
                    <a:pt x="236082" y="2812946"/>
                    <a:pt x="223645" y="2842970"/>
                    <a:pt x="201508" y="2865107"/>
                  </a:cubicBezTo>
                  <a:cubicBezTo>
                    <a:pt x="179371" y="2887244"/>
                    <a:pt x="149347" y="2899680"/>
                    <a:pt x="118041" y="2899680"/>
                  </a:cubicBezTo>
                  <a:lnTo>
                    <a:pt x="118041" y="2899680"/>
                  </a:lnTo>
                  <a:cubicBezTo>
                    <a:pt x="86734" y="2899680"/>
                    <a:pt x="56710" y="2887244"/>
                    <a:pt x="34573" y="2865107"/>
                  </a:cubicBezTo>
                  <a:cubicBezTo>
                    <a:pt x="12436" y="2842970"/>
                    <a:pt x="0" y="2812946"/>
                    <a:pt x="0" y="2781639"/>
                  </a:cubicBezTo>
                  <a:lnTo>
                    <a:pt x="0" y="118041"/>
                  </a:lnTo>
                  <a:cubicBezTo>
                    <a:pt x="0" y="86734"/>
                    <a:pt x="12436" y="56710"/>
                    <a:pt x="34573" y="34573"/>
                  </a:cubicBezTo>
                  <a:cubicBezTo>
                    <a:pt x="56710" y="12436"/>
                    <a:pt x="86734" y="0"/>
                    <a:pt x="118041" y="0"/>
                  </a:cubicBezTo>
                  <a:close/>
                </a:path>
              </a:pathLst>
            </a:custGeom>
            <a:solidFill>
              <a:srgbClr val="88B9C5"/>
            </a:solidFill>
            <a:ln cap="sq">
              <a:noFill/>
              <a:prstDash val="solid"/>
              <a:miter/>
            </a:ln>
          </p:spPr>
        </p:sp>
        <p:sp>
          <p:nvSpPr>
            <p:cNvPr id="10" name="TextBox 10"/>
            <p:cNvSpPr txBox="1"/>
            <p:nvPr/>
          </p:nvSpPr>
          <p:spPr>
            <a:xfrm>
              <a:off x="0" y="-38100"/>
              <a:ext cx="236082" cy="2937780"/>
            </a:xfrm>
            <a:prstGeom prst="rect">
              <a:avLst/>
            </a:prstGeom>
          </p:spPr>
          <p:txBody>
            <a:bodyPr lIns="50800" tIns="50800" rIns="50800" bIns="50800" rtlCol="0" anchor="ctr"/>
            <a:lstStyle/>
            <a:p>
              <a:pPr algn="ctr">
                <a:lnSpc>
                  <a:spcPts val="2660"/>
                </a:lnSpc>
                <a:spcBef>
                  <a:spcPct val="0"/>
                </a:spcBef>
              </a:pPr>
            </a:p>
          </p:txBody>
        </p:sp>
      </p:grpSp>
      <p:sp>
        <p:nvSpPr>
          <p:cNvPr id="11" name="Freeform 11"/>
          <p:cNvSpPr/>
          <p:nvPr/>
        </p:nvSpPr>
        <p:spPr>
          <a:xfrm>
            <a:off x="4647968" y="1866594"/>
            <a:ext cx="11716937" cy="7630655"/>
          </a:xfrm>
          <a:custGeom>
            <a:avLst/>
            <a:gdLst/>
            <a:ahLst/>
            <a:cxnLst/>
            <a:rect l="l" t="t" r="r" b="b"/>
            <a:pathLst>
              <a:path w="11716937" h="7630655">
                <a:moveTo>
                  <a:pt x="0" y="0"/>
                </a:moveTo>
                <a:lnTo>
                  <a:pt x="11716937" y="0"/>
                </a:lnTo>
                <a:lnTo>
                  <a:pt x="11716937" y="7630656"/>
                </a:lnTo>
                <a:lnTo>
                  <a:pt x="0" y="7630656"/>
                </a:lnTo>
                <a:lnTo>
                  <a:pt x="0" y="0"/>
                </a:lnTo>
                <a:close/>
              </a:path>
            </a:pathLst>
          </a:custGeom>
          <a:blipFill>
            <a:blip r:embed="rId13"/>
            <a:stretch>
              <a:fillRect/>
            </a:stretch>
          </a:blipFill>
        </p:spPr>
      </p:sp>
      <p:sp>
        <p:nvSpPr>
          <p:cNvPr id="12" name="TextBox 12"/>
          <p:cNvSpPr txBox="1"/>
          <p:nvPr/>
        </p:nvSpPr>
        <p:spPr>
          <a:xfrm>
            <a:off x="1224915" y="713105"/>
            <a:ext cx="17018635" cy="845820"/>
          </a:xfrm>
          <a:prstGeom prst="rect">
            <a:avLst/>
          </a:prstGeom>
        </p:spPr>
        <p:txBody>
          <a:bodyPr wrap="square" lIns="0" tIns="0" rIns="0" bIns="0" rtlCol="0" anchor="t">
            <a:noAutofit/>
          </a:bodyPr>
          <a:lstStyle/>
          <a:p>
            <a:pPr algn="l">
              <a:lnSpc>
                <a:spcPts val="7230"/>
              </a:lnSpc>
            </a:pPr>
            <a:r>
              <a:rPr lang="en-US" sz="6600" b="1">
                <a:solidFill>
                  <a:srgbClr val="000000"/>
                </a:solidFill>
                <a:latin typeface="HK Grotesk Bold" panose="00000800000000000000"/>
                <a:ea typeface="HK Grotesk Bold" panose="00000800000000000000"/>
                <a:cs typeface="HK Grotesk Bold" panose="00000800000000000000"/>
                <a:sym typeface="HK Grotesk Bold" panose="00000800000000000000"/>
              </a:rPr>
              <a:t>Homicide Rate vs. Urban Population Growth</a:t>
            </a:r>
            <a:endParaRPr lang="en-US" sz="6600" b="1">
              <a:solidFill>
                <a:srgbClr val="000000"/>
              </a:solidFill>
              <a:latin typeface="HK Grotesk Bold" panose="00000800000000000000"/>
              <a:ea typeface="HK Grotesk Bold" panose="00000800000000000000"/>
              <a:cs typeface="HK Grotesk Bold" panose="00000800000000000000"/>
              <a:sym typeface="HK Grotesk Bold" panose="000008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3939</Words>
  <Application>WPS Presentation</Application>
  <PresentationFormat>On-screen Show (4:3)</PresentationFormat>
  <Paragraphs>99</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HK Grotesk Bold</vt:lpstr>
      <vt:lpstr>Inter</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Piushani Ellegala</dc:title>
  <dc:creator/>
  <cp:lastModifiedBy>WPS_1711425117</cp:lastModifiedBy>
  <cp:revision>3</cp:revision>
  <dcterms:created xsi:type="dcterms:W3CDTF">2006-08-16T00:00:00Z</dcterms:created>
  <dcterms:modified xsi:type="dcterms:W3CDTF">2024-11-02T02:30:19Z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74A6D74615054CBA9C071F3AAF6682D3_13</vt:lpwstr>
  </property>
  <property fmtid="{D5CDD505-2E9C-101B-9397-08002B2CF9AE}" pid="3" name="KSOProductBuildVer">
    <vt:lpwstr>1033-12.2.0.18607</vt:lpwstr>
  </property>
</Properties>
</file>