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sldIdLst>
    <p:sldId id="256" r:id="rId2"/>
    <p:sldId id="279" r:id="rId3"/>
    <p:sldId id="278" r:id="rId4"/>
    <p:sldId id="283" r:id="rId5"/>
    <p:sldId id="285" r:id="rId6"/>
    <p:sldId id="286" r:id="rId7"/>
    <p:sldId id="288" r:id="rId8"/>
    <p:sldId id="289" r:id="rId9"/>
    <p:sldId id="293" r:id="rId10"/>
    <p:sldId id="322" r:id="rId11"/>
    <p:sldId id="294" r:id="rId12"/>
    <p:sldId id="295" r:id="rId13"/>
    <p:sldId id="296" r:id="rId14"/>
    <p:sldId id="301" r:id="rId15"/>
    <p:sldId id="308" r:id="rId16"/>
    <p:sldId id="307" r:id="rId17"/>
    <p:sldId id="310" r:id="rId18"/>
    <p:sldId id="313" r:id="rId19"/>
    <p:sldId id="314" r:id="rId20"/>
    <p:sldId id="315" r:id="rId21"/>
    <p:sldId id="259" r:id="rId22"/>
    <p:sldId id="321" r:id="rId23"/>
    <p:sldId id="269" r:id="rId24"/>
  </p:sldIdLst>
  <p:sldSz cx="12192000" cy="6858000"/>
  <p:notesSz cx="6858000" cy="9144000"/>
  <p:embeddedFontLst>
    <p:embeddedFont>
      <p:font typeface="Malgun Gothic" panose="020B0503020000020004" pitchFamily="34" charset="-127"/>
      <p:regular r:id="rId26"/>
      <p:bold r:id="rId27"/>
    </p:embeddedFont>
    <p:embeddedFont>
      <p:font typeface="Calibri" panose="020F0502020204030204" pitchFamily="34" charset="0"/>
      <p:regular r:id="rId28"/>
      <p:bold r:id="rId29"/>
      <p:italic r:id="rId30"/>
      <p:boldItalic r:id="rId31"/>
    </p:embeddedFont>
    <p:embeddedFont>
      <p:font typeface="G마켓 산스 Bold" panose="02000000000000000000" pitchFamily="50" charset="-128"/>
      <p:regular r:id="rId32"/>
    </p:embeddedFont>
    <p:embeddedFont>
      <p:font typeface="G마켓 산스 Medium" panose="02000000000000000000" pitchFamily="50" charset="-128"/>
      <p:regular r:id="rId33"/>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3054"/>
    <a:srgbClr val="9BB3C9"/>
    <a:srgbClr val="0F4B81"/>
    <a:srgbClr val="0C3A64"/>
    <a:srgbClr val="082744"/>
    <a:srgbClr val="336694"/>
    <a:srgbClr val="86A5C0"/>
    <a:srgbClr val="F5F5F5"/>
    <a:srgbClr val="F8F8F8"/>
    <a:srgbClr val="F3F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76923" autoAdjust="0"/>
  </p:normalViewPr>
  <p:slideViewPr>
    <p:cSldViewPr snapToGrid="0" showGuides="1">
      <p:cViewPr varScale="1">
        <p:scale>
          <a:sx n="51" d="100"/>
          <a:sy n="51" d="100"/>
        </p:scale>
        <p:origin x="880" y="40"/>
      </p:cViewPr>
      <p:guideLst>
        <p:guide orient="horz" pos="2183"/>
        <p:guide pos="3840"/>
      </p:guideLst>
    </p:cSldViewPr>
  </p:slideViewPr>
  <p:notesTextViewPr>
    <p:cViewPr>
      <p:scale>
        <a:sx n="1" d="1"/>
        <a:sy n="1" d="1"/>
      </p:scale>
      <p:origin x="0" y="-67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EAB649-9F79-4FE6-A9D0-A59FE0623281}" type="datetimeFigureOut">
              <a:rPr lang="en-US" smtClean="0"/>
              <a:t>10/11/2020</a:t>
            </a:fld>
            <a:endParaRPr 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BA361-ABBA-43FB-9596-0E4C6FCDFB0C}" type="slidenum">
              <a:rPr lang="en-US" smtClean="0"/>
              <a:t>‹#›</a:t>
            </a:fld>
            <a:endParaRPr lang="en-US"/>
          </a:p>
        </p:txBody>
      </p:sp>
    </p:spTree>
    <p:extLst>
      <p:ext uri="{BB962C8B-B14F-4D97-AF65-F5344CB8AC3E}">
        <p14:creationId xmlns:p14="http://schemas.microsoft.com/office/powerpoint/2010/main" val="193308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Motivations of research</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The inter-Korean relationship faced several historical events in 2018. After the new administration pursues cooperative policies with North Korea, North Korea sent athletes to the Pyeongchang Winter Olympics. It seems a signal that South Korea and North Korea enter into the new state of their relationship. Also, the two Korea’s leaders meet at Panmunjom to delare for peace, prospertity and unification.</a:t>
            </a:r>
          </a:p>
          <a:p>
            <a:endParaRPr lang="en-US" u="sng"/>
          </a:p>
        </p:txBody>
      </p:sp>
      <p:sp>
        <p:nvSpPr>
          <p:cNvPr id="4" name="슬라이드 번호 개체 틀 3"/>
          <p:cNvSpPr>
            <a:spLocks noGrp="1"/>
          </p:cNvSpPr>
          <p:nvPr>
            <p:ph type="sldNum" sz="quarter" idx="5"/>
          </p:nvPr>
        </p:nvSpPr>
        <p:spPr/>
        <p:txBody>
          <a:bodyPr/>
          <a:lstStyle/>
          <a:p>
            <a:fld id="{786BA361-ABBA-43FB-9596-0E4C6FCDFB0C}" type="slidenum">
              <a:rPr lang="en-US" smtClean="0"/>
              <a:t>2</a:t>
            </a:fld>
            <a:endParaRPr lang="en-US"/>
          </a:p>
        </p:txBody>
      </p:sp>
    </p:spTree>
    <p:extLst>
      <p:ext uri="{BB962C8B-B14F-4D97-AF65-F5344CB8AC3E}">
        <p14:creationId xmlns:p14="http://schemas.microsoft.com/office/powerpoint/2010/main" val="1402956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When we looked at the distribution of attitudes toward North Korea after the Panmunjom Declaration, we can see that there is a difference between the attitudes toward North Korean leadership and North Korea in general. First, the responses on the North Korean leadership were mostly reserved (“Neutral,” 44.2%). Otherwise, respondents showed a feeling of antipathy (35.2%) rather than favorability (20.5%). Similarly, respondents to the question of North Korea in general show that they rarely think of North Korea as a competitor (4.5%). It reflects the perceptions of the political, economic, and social gaps between the two Koreas that South Koreans have experienced for 70 years, which means that North Korea is no longer competing against South Korea at the system level. The most frequent response is to recognize North Korea as a “cooperative” entity (42%), followed by a view of being a “vigilant” entity (33.7%). It confirms that after the Panmunjom Declaration, respondents are still dissatisfied with the North Korean leadership.</a:t>
            </a:r>
          </a:p>
          <a:p>
            <a:r>
              <a:rPr lang="en-US"/>
              <a:t>At the same time, however, respondents perceive North Korea as an inevitable entity with which to interact to solve the inter-Korean relationship and other problems concerning the Korean peninsula.</a:t>
            </a:r>
          </a:p>
        </p:txBody>
      </p:sp>
      <p:sp>
        <p:nvSpPr>
          <p:cNvPr id="4" name="슬라이드 번호 개체 틀 3"/>
          <p:cNvSpPr>
            <a:spLocks noGrp="1"/>
          </p:cNvSpPr>
          <p:nvPr>
            <p:ph type="sldNum" sz="quarter" idx="5"/>
          </p:nvPr>
        </p:nvSpPr>
        <p:spPr/>
        <p:txBody>
          <a:bodyPr/>
          <a:lstStyle/>
          <a:p>
            <a:fld id="{786BA361-ABBA-43FB-9596-0E4C6FCDFB0C}" type="slidenum">
              <a:rPr lang="en-US" smtClean="0"/>
              <a:t>11</a:t>
            </a:fld>
            <a:endParaRPr lang="en-US"/>
          </a:p>
        </p:txBody>
      </p:sp>
    </p:spTree>
    <p:extLst>
      <p:ext uri="{BB962C8B-B14F-4D97-AF65-F5344CB8AC3E}">
        <p14:creationId xmlns:p14="http://schemas.microsoft.com/office/powerpoint/2010/main" val="2170825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The second dependent variable is the attitudes toward unification.</a:t>
            </a:r>
          </a:p>
        </p:txBody>
      </p:sp>
      <p:sp>
        <p:nvSpPr>
          <p:cNvPr id="4" name="슬라이드 번호 개체 틀 3"/>
          <p:cNvSpPr>
            <a:spLocks noGrp="1"/>
          </p:cNvSpPr>
          <p:nvPr>
            <p:ph type="sldNum" sz="quarter" idx="5"/>
          </p:nvPr>
        </p:nvSpPr>
        <p:spPr/>
        <p:txBody>
          <a:bodyPr/>
          <a:lstStyle/>
          <a:p>
            <a:fld id="{786BA361-ABBA-43FB-9596-0E4C6FCDFB0C}" type="slidenum">
              <a:rPr lang="en-US" smtClean="0"/>
              <a:t>12</a:t>
            </a:fld>
            <a:endParaRPr lang="en-US"/>
          </a:p>
        </p:txBody>
      </p:sp>
    </p:spTree>
    <p:extLst>
      <p:ext uri="{BB962C8B-B14F-4D97-AF65-F5344CB8AC3E}">
        <p14:creationId xmlns:p14="http://schemas.microsoft.com/office/powerpoint/2010/main" val="4167220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The most frequent response is the opinion that respondents prefer unification if it creates no burdens (45.5%).</a:t>
            </a:r>
          </a:p>
          <a:p>
            <a:r>
              <a:rPr lang="en-US"/>
              <a:t>Only 8.9% of respondents say that they do not prefer unification.</a:t>
            </a:r>
          </a:p>
          <a:p>
            <a:r>
              <a:rPr lang="en-US"/>
              <a:t>A quarter of the respondents answer that they prefer the status quo (25.2%), and only 20.4% say they prefer unification unconditionally.</a:t>
            </a:r>
          </a:p>
        </p:txBody>
      </p:sp>
      <p:sp>
        <p:nvSpPr>
          <p:cNvPr id="4" name="슬라이드 번호 개체 틀 3"/>
          <p:cNvSpPr>
            <a:spLocks noGrp="1"/>
          </p:cNvSpPr>
          <p:nvPr>
            <p:ph type="sldNum" sz="quarter" idx="5"/>
          </p:nvPr>
        </p:nvSpPr>
        <p:spPr/>
        <p:txBody>
          <a:bodyPr/>
          <a:lstStyle/>
          <a:p>
            <a:fld id="{786BA361-ABBA-43FB-9596-0E4C6FCDFB0C}" type="slidenum">
              <a:rPr lang="en-US" smtClean="0"/>
              <a:t>13</a:t>
            </a:fld>
            <a:endParaRPr lang="en-US"/>
          </a:p>
        </p:txBody>
      </p:sp>
    </p:spTree>
    <p:extLst>
      <p:ext uri="{BB962C8B-B14F-4D97-AF65-F5344CB8AC3E}">
        <p14:creationId xmlns:p14="http://schemas.microsoft.com/office/powerpoint/2010/main" val="3936839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One of the main explanatory variables in this study is generational. We investigate how the generations are associated with the attitudes toward North Korea and unification after the Panmunjom Declaration. Generations are categorical variables measured in 10-year units based on age.</a:t>
            </a:r>
          </a:p>
          <a:p>
            <a:endParaRPr lang="en-US"/>
          </a:p>
          <a:p>
            <a:r>
              <a:rPr lang="en-US"/>
              <a:t>The other explanatory variable of interest is the prospect of unification. The longer the period of unification, the more negative the prospect. We coded that the most negative prospect as 1, and the most positive prospect as 6.</a:t>
            </a:r>
          </a:p>
          <a:p>
            <a:endParaRPr lang="en-US"/>
          </a:p>
          <a:p>
            <a:r>
              <a:rPr lang="en-US"/>
              <a:t>Finally, we control for other variables that can potentially affect the attitudes toward North Korea and unification. The variables include the regions where respondents live, gender, education level, income level, evaluations of North Korea policies under the Jae-In Moon administration, all drawn from the KBS survey data.</a:t>
            </a:r>
          </a:p>
        </p:txBody>
      </p:sp>
      <p:sp>
        <p:nvSpPr>
          <p:cNvPr id="4" name="슬라이드 번호 개체 틀 3"/>
          <p:cNvSpPr>
            <a:spLocks noGrp="1"/>
          </p:cNvSpPr>
          <p:nvPr>
            <p:ph type="sldNum" sz="quarter" idx="5"/>
          </p:nvPr>
        </p:nvSpPr>
        <p:spPr/>
        <p:txBody>
          <a:bodyPr/>
          <a:lstStyle/>
          <a:p>
            <a:fld id="{786BA361-ABBA-43FB-9596-0E4C6FCDFB0C}" type="slidenum">
              <a:rPr lang="en-US" smtClean="0"/>
              <a:t>14</a:t>
            </a:fld>
            <a:endParaRPr lang="en-US"/>
          </a:p>
        </p:txBody>
      </p:sp>
    </p:spTree>
    <p:extLst>
      <p:ext uri="{BB962C8B-B14F-4D97-AF65-F5344CB8AC3E}">
        <p14:creationId xmlns:p14="http://schemas.microsoft.com/office/powerpoint/2010/main" val="4111544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As the dependent variable is ordered and discrete, we use ordered logistic regression model.</a:t>
            </a:r>
          </a:p>
          <a:p>
            <a:r>
              <a:rPr lang="en-US"/>
              <a:t>However, as the coefficients of ordered logistic regression is not intuitive to understand the results,</a:t>
            </a:r>
            <a:r>
              <a:rPr lang="ko-KR" altLang="en-US"/>
              <a:t> </a:t>
            </a:r>
            <a:r>
              <a:rPr lang="en-US" altLang="ko-KR"/>
              <a:t>we</a:t>
            </a:r>
            <a:r>
              <a:rPr lang="ko-KR" altLang="en-US"/>
              <a:t> </a:t>
            </a:r>
            <a:r>
              <a:rPr lang="en-US" altLang="ko-KR"/>
              <a:t>will</a:t>
            </a:r>
            <a:r>
              <a:rPr lang="ko-KR" altLang="en-US"/>
              <a:t> </a:t>
            </a:r>
            <a:r>
              <a:rPr lang="en-US" altLang="ko-KR"/>
              <a:t>present</a:t>
            </a:r>
            <a:r>
              <a:rPr lang="ko-KR" altLang="en-US"/>
              <a:t> </a:t>
            </a:r>
            <a:r>
              <a:rPr lang="en-US" altLang="ko-KR"/>
              <a:t>the</a:t>
            </a:r>
            <a:r>
              <a:rPr lang="ko-KR" altLang="en-US"/>
              <a:t> </a:t>
            </a:r>
            <a:r>
              <a:rPr lang="en-US" altLang="ko-KR"/>
              <a:t>first</a:t>
            </a:r>
            <a:r>
              <a:rPr lang="ko-KR" altLang="en-US"/>
              <a:t> </a:t>
            </a:r>
            <a:r>
              <a:rPr lang="en-US" altLang="ko-KR"/>
              <a:t>differences</a:t>
            </a:r>
            <a:r>
              <a:rPr lang="ko-KR" altLang="en-US"/>
              <a:t> </a:t>
            </a:r>
            <a:r>
              <a:rPr lang="en-US" altLang="ko-KR"/>
              <a:t>in</a:t>
            </a:r>
            <a:r>
              <a:rPr lang="ko-KR" altLang="en-US"/>
              <a:t> </a:t>
            </a:r>
            <a:r>
              <a:rPr lang="en-US" altLang="ko-KR"/>
              <a:t>predicted</a:t>
            </a:r>
            <a:r>
              <a:rPr lang="ko-KR" altLang="en-US"/>
              <a:t> </a:t>
            </a:r>
            <a:r>
              <a:rPr lang="en-US" altLang="ko-KR"/>
              <a:t>probabilities and predicted probabilities of key explanatory variables’ effects.</a:t>
            </a:r>
            <a:endParaRPr lang="en-US"/>
          </a:p>
        </p:txBody>
      </p:sp>
      <p:sp>
        <p:nvSpPr>
          <p:cNvPr id="4" name="슬라이드 번호 개체 틀 3"/>
          <p:cNvSpPr>
            <a:spLocks noGrp="1"/>
          </p:cNvSpPr>
          <p:nvPr>
            <p:ph type="sldNum" sz="quarter" idx="5"/>
          </p:nvPr>
        </p:nvSpPr>
        <p:spPr/>
        <p:txBody>
          <a:bodyPr/>
          <a:lstStyle/>
          <a:p>
            <a:fld id="{786BA361-ABBA-43FB-9596-0E4C6FCDFB0C}" type="slidenum">
              <a:rPr lang="en-US" smtClean="0"/>
              <a:t>15</a:t>
            </a:fld>
            <a:endParaRPr lang="en-US"/>
          </a:p>
        </p:txBody>
      </p:sp>
    </p:spTree>
    <p:extLst>
      <p:ext uri="{BB962C8B-B14F-4D97-AF65-F5344CB8AC3E}">
        <p14:creationId xmlns:p14="http://schemas.microsoft.com/office/powerpoint/2010/main" val="3491423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The first model is about attitudes toward North Korea after the Panmunjom Declaration.</a:t>
            </a:r>
          </a:p>
          <a:p>
            <a:r>
              <a:rPr lang="en-US"/>
              <a:t>As the general N.K. attitudes show no significant differences across the generations, here, we present the model of attitudes toward North Korean leadership.</a:t>
            </a:r>
          </a:p>
          <a:p>
            <a:endParaRPr lang="en-US"/>
          </a:p>
          <a:p>
            <a:r>
              <a:rPr lang="en-US"/>
              <a:t>The 40s and the 50s show statistically significant differences compared to the 20s. It means that the 40s and the 50s are more likely to be favorable toward North Korean leadership than the 20s.</a:t>
            </a:r>
          </a:p>
        </p:txBody>
      </p:sp>
      <p:sp>
        <p:nvSpPr>
          <p:cNvPr id="4" name="슬라이드 번호 개체 틀 3"/>
          <p:cNvSpPr>
            <a:spLocks noGrp="1"/>
          </p:cNvSpPr>
          <p:nvPr>
            <p:ph type="sldNum" sz="quarter" idx="5"/>
          </p:nvPr>
        </p:nvSpPr>
        <p:spPr/>
        <p:txBody>
          <a:bodyPr/>
          <a:lstStyle/>
          <a:p>
            <a:fld id="{786BA361-ABBA-43FB-9596-0E4C6FCDFB0C}" type="slidenum">
              <a:rPr lang="en-US" smtClean="0"/>
              <a:t>16</a:t>
            </a:fld>
            <a:endParaRPr lang="en-US"/>
          </a:p>
        </p:txBody>
      </p:sp>
    </p:spTree>
    <p:extLst>
      <p:ext uri="{BB962C8B-B14F-4D97-AF65-F5344CB8AC3E}">
        <p14:creationId xmlns:p14="http://schemas.microsoft.com/office/powerpoint/2010/main" val="994848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The plot of the first differences in predicted probabilities show that the 40s and the 50s are more likely to be satisfied with the North Korean leadership while they are less likely to be dissatisfied with the North Korean leadership.</a:t>
            </a:r>
          </a:p>
        </p:txBody>
      </p:sp>
      <p:sp>
        <p:nvSpPr>
          <p:cNvPr id="4" name="슬라이드 번호 개체 틀 3"/>
          <p:cNvSpPr>
            <a:spLocks noGrp="1"/>
          </p:cNvSpPr>
          <p:nvPr>
            <p:ph type="sldNum" sz="quarter" idx="5"/>
          </p:nvPr>
        </p:nvSpPr>
        <p:spPr/>
        <p:txBody>
          <a:bodyPr/>
          <a:lstStyle/>
          <a:p>
            <a:fld id="{786BA361-ABBA-43FB-9596-0E4C6FCDFB0C}" type="slidenum">
              <a:rPr lang="en-US" smtClean="0"/>
              <a:t>17</a:t>
            </a:fld>
            <a:endParaRPr lang="en-US"/>
          </a:p>
        </p:txBody>
      </p:sp>
    </p:spTree>
    <p:extLst>
      <p:ext uri="{BB962C8B-B14F-4D97-AF65-F5344CB8AC3E}">
        <p14:creationId xmlns:p14="http://schemas.microsoft.com/office/powerpoint/2010/main" val="3126618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Next, the second model shows how the attitudes toward unification by different generations are conditional on prospects of unification. The results show that the 50s and 60s are more likely to be positive toward unification compared to the 20s. The 30s and 40s are not significantly different from the 20s.</a:t>
            </a:r>
          </a:p>
        </p:txBody>
      </p:sp>
      <p:sp>
        <p:nvSpPr>
          <p:cNvPr id="4" name="슬라이드 번호 개체 틀 3"/>
          <p:cNvSpPr>
            <a:spLocks noGrp="1"/>
          </p:cNvSpPr>
          <p:nvPr>
            <p:ph type="sldNum" sz="quarter" idx="5"/>
          </p:nvPr>
        </p:nvSpPr>
        <p:spPr/>
        <p:txBody>
          <a:bodyPr/>
          <a:lstStyle/>
          <a:p>
            <a:fld id="{786BA361-ABBA-43FB-9596-0E4C6FCDFB0C}" type="slidenum">
              <a:rPr lang="en-US" smtClean="0"/>
              <a:t>18</a:t>
            </a:fld>
            <a:endParaRPr lang="en-US"/>
          </a:p>
        </p:txBody>
      </p:sp>
    </p:spTree>
    <p:extLst>
      <p:ext uri="{BB962C8B-B14F-4D97-AF65-F5344CB8AC3E}">
        <p14:creationId xmlns:p14="http://schemas.microsoft.com/office/powerpoint/2010/main" val="2148155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We estimate the predicted probabilities of each generation group that how their choices of the unification are conditional on the prospects of unification. The plot of the 50s and 60s shows that as the prospects become positive, they are less likely to choose “not preferred” and “Status quo.” Otherwise, as the prospects become positive, they are more likely to support unification.</a:t>
            </a:r>
          </a:p>
        </p:txBody>
      </p:sp>
      <p:sp>
        <p:nvSpPr>
          <p:cNvPr id="4" name="슬라이드 번호 개체 틀 3"/>
          <p:cNvSpPr>
            <a:spLocks noGrp="1"/>
          </p:cNvSpPr>
          <p:nvPr>
            <p:ph type="sldNum" sz="quarter" idx="5"/>
          </p:nvPr>
        </p:nvSpPr>
        <p:spPr/>
        <p:txBody>
          <a:bodyPr/>
          <a:lstStyle/>
          <a:p>
            <a:fld id="{786BA361-ABBA-43FB-9596-0E4C6FCDFB0C}" type="slidenum">
              <a:rPr lang="en-US" smtClean="0"/>
              <a:t>19</a:t>
            </a:fld>
            <a:endParaRPr lang="en-US"/>
          </a:p>
        </p:txBody>
      </p:sp>
    </p:spTree>
    <p:extLst>
      <p:ext uri="{BB962C8B-B14F-4D97-AF65-F5344CB8AC3E}">
        <p14:creationId xmlns:p14="http://schemas.microsoft.com/office/powerpoint/2010/main" val="2693605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Then, how about the 20s, 30s, and 60+? Interestingly, the trends are not so different in the predicted probabilities. The only different can be seen at the panel of “preferred without burdens.” The 20s, 30s, and 40s show greater variations in the predicted probabilities as the prospects of unification vary.</a:t>
            </a:r>
          </a:p>
        </p:txBody>
      </p:sp>
      <p:sp>
        <p:nvSpPr>
          <p:cNvPr id="4" name="슬라이드 번호 개체 틀 3"/>
          <p:cNvSpPr>
            <a:spLocks noGrp="1"/>
          </p:cNvSpPr>
          <p:nvPr>
            <p:ph type="sldNum" sz="quarter" idx="5"/>
          </p:nvPr>
        </p:nvSpPr>
        <p:spPr/>
        <p:txBody>
          <a:bodyPr/>
          <a:lstStyle/>
          <a:p>
            <a:fld id="{786BA361-ABBA-43FB-9596-0E4C6FCDFB0C}" type="slidenum">
              <a:rPr lang="en-US" smtClean="0"/>
              <a:t>20</a:t>
            </a:fld>
            <a:endParaRPr lang="en-US"/>
          </a:p>
        </p:txBody>
      </p:sp>
    </p:spTree>
    <p:extLst>
      <p:ext uri="{BB962C8B-B14F-4D97-AF65-F5344CB8AC3E}">
        <p14:creationId xmlns:p14="http://schemas.microsoft.com/office/powerpoint/2010/main" val="3749036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The dramatic changes in Inter-Korean relationship made South Koreans expect ‘better future.’ however, we need to remind that inter-Korean relationship has varied by different administrations. Although Moon Jae-in administration turned to the N.K. cooperative stance, whether it will be succeed is not guaranteed.</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Existing studies explain the impacts of ‘historical events’ between North and South Koreas. However, Koreans have experiences inconsistent policies and N.K.’s </a:t>
            </a: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Intermittent provocation</a:t>
            </a:r>
            <a:r>
              <a:rPr lang="en-US" altLang="ko-KR"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endParaRPr>
          </a:p>
          <a:p>
            <a:r>
              <a:rPr lang="en-US"/>
              <a:t>Here, we ask a question that does the 4.27 Panmunjom declaration lead to fundamental changes for the inter-Korean relationship.</a:t>
            </a:r>
          </a:p>
          <a:p>
            <a:endParaRPr lang="en-US"/>
          </a:p>
          <a:p>
            <a:endParaRPr lang="en-US"/>
          </a:p>
          <a:p>
            <a:r>
              <a:rPr lang="en-US"/>
              <a:t>In particular, we examine whether the attitudes and percpetikons of South Koreans toward North Korea and unification have changed.</a:t>
            </a:r>
          </a:p>
        </p:txBody>
      </p:sp>
      <p:sp>
        <p:nvSpPr>
          <p:cNvPr id="4" name="슬라이드 번호 개체 틀 3"/>
          <p:cNvSpPr>
            <a:spLocks noGrp="1"/>
          </p:cNvSpPr>
          <p:nvPr>
            <p:ph type="sldNum" sz="quarter" idx="5"/>
          </p:nvPr>
        </p:nvSpPr>
        <p:spPr/>
        <p:txBody>
          <a:bodyPr/>
          <a:lstStyle/>
          <a:p>
            <a:fld id="{786BA361-ABBA-43FB-9596-0E4C6FCDFB0C}" type="slidenum">
              <a:rPr lang="en-US" smtClean="0"/>
              <a:t>3</a:t>
            </a:fld>
            <a:endParaRPr lang="en-US"/>
          </a:p>
        </p:txBody>
      </p:sp>
    </p:spTree>
    <p:extLst>
      <p:ext uri="{BB962C8B-B14F-4D97-AF65-F5344CB8AC3E}">
        <p14:creationId xmlns:p14="http://schemas.microsoft.com/office/powerpoint/2010/main" val="3368217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In sum: [just read the slides.]</a:t>
            </a:r>
          </a:p>
          <a:p>
            <a:endParaRPr lang="en-US"/>
          </a:p>
        </p:txBody>
      </p:sp>
      <p:sp>
        <p:nvSpPr>
          <p:cNvPr id="4" name="슬라이드 번호 개체 틀 3"/>
          <p:cNvSpPr>
            <a:spLocks noGrp="1"/>
          </p:cNvSpPr>
          <p:nvPr>
            <p:ph type="sldNum" sz="quarter" idx="5"/>
          </p:nvPr>
        </p:nvSpPr>
        <p:spPr/>
        <p:txBody>
          <a:bodyPr/>
          <a:lstStyle/>
          <a:p>
            <a:fld id="{786BA361-ABBA-43FB-9596-0E4C6FCDFB0C}" type="slidenum">
              <a:rPr lang="en-US" smtClean="0"/>
              <a:t>21</a:t>
            </a:fld>
            <a:endParaRPr lang="en-US"/>
          </a:p>
        </p:txBody>
      </p:sp>
    </p:spTree>
    <p:extLst>
      <p:ext uri="{BB962C8B-B14F-4D97-AF65-F5344CB8AC3E}">
        <p14:creationId xmlns:p14="http://schemas.microsoft.com/office/powerpoint/2010/main" val="5564037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nSpc>
                <a:spcPct val="120000"/>
              </a:lnSpc>
            </a:pPr>
            <a:r>
              <a:rPr lang="en-US" altLang="ko-KR" sz="12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Attitudes toward North Korean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The 20s, 30s, and 60+ still show negative attitudes toward North Korean</a:t>
            </a:r>
            <a:b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Leadership.</a:t>
            </a:r>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However, all generations do not show different attitudes toward North Korea </a:t>
            </a:r>
            <a:b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as general.</a:t>
            </a:r>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It implies that South Koreans distinguish the leadership and the general, and</a:t>
            </a:r>
            <a:b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present different attitudes toward them.</a:t>
            </a:r>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Also, unlike previous literature, the 20s and 30s show clearly negative </a:t>
            </a:r>
            <a:b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toward North Korean leadership as well as the 60s do.</a:t>
            </a:r>
            <a:endParaRPr lang="en-US" sz="1200"/>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2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Attitudes toward Unification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Although the 50s and 60+ seem different from the other generations on </a:t>
            </a:r>
            <a:b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average, they are not so different even after the Panmunjom Declaration.</a:t>
            </a:r>
            <a:endParaRPr lang="en-US" sz="1200"/>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 When we look into the predicted probabilities to choose each category of</a:t>
            </a:r>
            <a:b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dependent variable, the clear difference only exists in </a:t>
            </a:r>
            <a:b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“Preferred without burdens.”</a:t>
            </a:r>
            <a:endParaRPr lang="en-US" sz="1200"/>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 It implies that although the unification does not require burdens, </a:t>
            </a:r>
            <a:br>
              <a:rPr lang="en-US"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the 20s, 30s, 40s is less likely to prefer it if the prospects are negative (takes long time).</a:t>
            </a:r>
            <a:endParaRPr lang="en-US"/>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r>
              <a:rPr lang="en-US"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However, the 50s and 60+ show less variations for the “preferred without burdens.” </a:t>
            </a:r>
            <a:br>
              <a:rPr lang="en-US"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which means they prefer unification regardless of prospects if there is no burden.</a:t>
            </a:r>
            <a:endParaRPr lang="en-US"/>
          </a:p>
          <a:p>
            <a:endParaRPr lang="en-US"/>
          </a:p>
          <a:p>
            <a:endParaRPr lang="en-US"/>
          </a:p>
        </p:txBody>
      </p:sp>
      <p:sp>
        <p:nvSpPr>
          <p:cNvPr id="4" name="슬라이드 번호 개체 틀 3"/>
          <p:cNvSpPr>
            <a:spLocks noGrp="1"/>
          </p:cNvSpPr>
          <p:nvPr>
            <p:ph type="sldNum" sz="quarter" idx="5"/>
          </p:nvPr>
        </p:nvSpPr>
        <p:spPr/>
        <p:txBody>
          <a:bodyPr/>
          <a:lstStyle/>
          <a:p>
            <a:fld id="{786BA361-ABBA-43FB-9596-0E4C6FCDFB0C}" type="slidenum">
              <a:rPr lang="en-US" smtClean="0"/>
              <a:t>22</a:t>
            </a:fld>
            <a:endParaRPr lang="en-US"/>
          </a:p>
        </p:txBody>
      </p:sp>
    </p:spTree>
    <p:extLst>
      <p:ext uri="{BB962C8B-B14F-4D97-AF65-F5344CB8AC3E}">
        <p14:creationId xmlns:p14="http://schemas.microsoft.com/office/powerpoint/2010/main" val="1526831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Previous studies present various factors that are expected to affect the attitudes toward North Korea and Unification. For a long time, nationalism-based legitimacy of unification explained why we “should” pursue the unification. However, as the time of division lasts, political factors, or cost-benefits approaches emerge to explain the attitudes of South Koreans. Also, some scholars argue that a group of people who has</a:t>
            </a:r>
            <a:r>
              <a:rPr lang="ko-KR" altLang="en-US"/>
              <a:t> </a:t>
            </a:r>
            <a:r>
              <a:rPr lang="en-US" altLang="ko-KR"/>
              <a:t>similar</a:t>
            </a:r>
            <a:r>
              <a:rPr lang="ko-KR" altLang="en-US"/>
              <a:t> </a:t>
            </a:r>
            <a:r>
              <a:rPr lang="en-US" altLang="ko-KR"/>
              <a:t>experience</a:t>
            </a:r>
            <a:r>
              <a:rPr lang="ko-KR" altLang="en-US"/>
              <a:t> </a:t>
            </a:r>
            <a:r>
              <a:rPr lang="en-US" altLang="ko-KR"/>
              <a:t>will</a:t>
            </a:r>
            <a:r>
              <a:rPr lang="ko-KR" altLang="en-US"/>
              <a:t> </a:t>
            </a:r>
            <a:r>
              <a:rPr lang="en-US" altLang="ko-KR"/>
              <a:t>show</a:t>
            </a:r>
            <a:r>
              <a:rPr lang="ko-KR" altLang="en-US"/>
              <a:t> </a:t>
            </a:r>
            <a:r>
              <a:rPr lang="en-US" altLang="ko-KR"/>
              <a:t>similar</a:t>
            </a:r>
            <a:r>
              <a:rPr lang="ko-KR" altLang="en-US"/>
              <a:t> </a:t>
            </a:r>
            <a:r>
              <a:rPr lang="en-US" altLang="ko-KR"/>
              <a:t>attitudes,</a:t>
            </a:r>
            <a:r>
              <a:rPr lang="ko-KR" altLang="en-US"/>
              <a:t> </a:t>
            </a:r>
            <a:r>
              <a:rPr lang="en-US" altLang="ko-KR"/>
              <a:t>and</a:t>
            </a:r>
            <a:r>
              <a:rPr lang="ko-KR" altLang="en-US"/>
              <a:t> </a:t>
            </a:r>
            <a:r>
              <a:rPr lang="en-US" altLang="ko-KR"/>
              <a:t>those</a:t>
            </a:r>
            <a:r>
              <a:rPr lang="ko-KR" altLang="en-US"/>
              <a:t> </a:t>
            </a:r>
            <a:r>
              <a:rPr lang="en-US" altLang="ko-KR"/>
              <a:t>attitudes</a:t>
            </a:r>
            <a:r>
              <a:rPr lang="ko-KR" altLang="en-US"/>
              <a:t> </a:t>
            </a:r>
            <a:r>
              <a:rPr lang="en-US" altLang="ko-KR"/>
              <a:t>might</a:t>
            </a:r>
            <a:r>
              <a:rPr lang="ko-KR" altLang="en-US"/>
              <a:t> </a:t>
            </a:r>
            <a:r>
              <a:rPr lang="en-US" altLang="ko-KR"/>
              <a:t>vary</a:t>
            </a:r>
            <a:r>
              <a:rPr lang="ko-KR" altLang="en-US"/>
              <a:t> </a:t>
            </a:r>
            <a:r>
              <a:rPr lang="en-US" altLang="ko-KR"/>
              <a:t>across</a:t>
            </a:r>
            <a:r>
              <a:rPr lang="ko-KR" altLang="en-US"/>
              <a:t> </a:t>
            </a:r>
            <a:r>
              <a:rPr lang="en-US" altLang="ko-KR"/>
              <a:t>the</a:t>
            </a:r>
            <a:r>
              <a:rPr lang="ko-KR" altLang="en-US"/>
              <a:t> </a:t>
            </a:r>
            <a:r>
              <a:rPr lang="en-US" altLang="ko-KR"/>
              <a:t>groups</a:t>
            </a:r>
            <a:r>
              <a:rPr lang="ko-KR" altLang="en-US"/>
              <a:t> </a:t>
            </a:r>
            <a:r>
              <a:rPr lang="en-US" altLang="ko-KR"/>
              <a:t>(generations).</a:t>
            </a:r>
            <a:endParaRPr lang="en-US"/>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Although previous literature has provided various explanations, they do not consider the possible impact comes from outside such as external event. In inter-Korean relationship, we have observed several “unexpected” political events drastically shift the game of inter-Korean relationship. </a:t>
            </a:r>
          </a:p>
          <a:p>
            <a:endParaRPr lang="en-US"/>
          </a:p>
          <a:p>
            <a:endParaRPr lang="en-US"/>
          </a:p>
          <a:p>
            <a:r>
              <a:rPr lang="en-US"/>
              <a:t>Thus, we can expect that the factors affecting inter-Korean relationship might be influenced by major political events. Some studies argue that political events between South and North can drive actual or theoretical changes by affecting attitudes toward North Korea and unification among South Koreans.</a:t>
            </a:r>
          </a:p>
        </p:txBody>
      </p:sp>
      <p:sp>
        <p:nvSpPr>
          <p:cNvPr id="4" name="슬라이드 번호 개체 틀 3"/>
          <p:cNvSpPr>
            <a:spLocks noGrp="1"/>
          </p:cNvSpPr>
          <p:nvPr>
            <p:ph type="sldNum" sz="quarter" idx="5"/>
          </p:nvPr>
        </p:nvSpPr>
        <p:spPr/>
        <p:txBody>
          <a:bodyPr/>
          <a:lstStyle/>
          <a:p>
            <a:fld id="{786BA361-ABBA-43FB-9596-0E4C6FCDFB0C}" type="slidenum">
              <a:rPr lang="en-US" smtClean="0"/>
              <a:t>4</a:t>
            </a:fld>
            <a:endParaRPr lang="en-US"/>
          </a:p>
        </p:txBody>
      </p:sp>
    </p:spTree>
    <p:extLst>
      <p:ext uri="{BB962C8B-B14F-4D97-AF65-F5344CB8AC3E}">
        <p14:creationId xmlns:p14="http://schemas.microsoft.com/office/powerpoint/2010/main" val="2584609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Some people expect the Panmunjom Declaration will change the inter-Korean relationship. In fact, various media suggested the prospect of Korean peninsula would be better, and after the declaration, President Moon’s approval exceeded 80%.</a:t>
            </a:r>
          </a:p>
          <a:p>
            <a:endParaRPr lang="en-US"/>
          </a:p>
          <a:p>
            <a:endParaRPr lang="en-US"/>
          </a:p>
          <a:p>
            <a:r>
              <a:rPr lang="en-US"/>
              <a:t>However, does the declaration bring fundamental changes to us as we expected? South Koreans have experienced varying policy cycles by different administrations. Conservative administrations tended to take a strong stance against North Korea, while liberal administrations led the engagement policy as a basis for reconciliation and cooperation.</a:t>
            </a:r>
          </a:p>
          <a:p>
            <a:endParaRPr lang="en-US"/>
          </a:p>
          <a:p>
            <a:r>
              <a:rPr lang="en-US"/>
              <a:t>I means that members of South Korea have already experienced the similar type of events and its failure.</a:t>
            </a:r>
          </a:p>
        </p:txBody>
      </p:sp>
      <p:sp>
        <p:nvSpPr>
          <p:cNvPr id="4" name="슬라이드 번호 개체 틀 3"/>
          <p:cNvSpPr>
            <a:spLocks noGrp="1"/>
          </p:cNvSpPr>
          <p:nvPr>
            <p:ph type="sldNum" sz="quarter" idx="5"/>
          </p:nvPr>
        </p:nvSpPr>
        <p:spPr/>
        <p:txBody>
          <a:bodyPr/>
          <a:lstStyle/>
          <a:p>
            <a:fld id="{786BA361-ABBA-43FB-9596-0E4C6FCDFB0C}" type="slidenum">
              <a:rPr lang="en-US" smtClean="0"/>
              <a:t>5</a:t>
            </a:fld>
            <a:endParaRPr lang="en-US"/>
          </a:p>
        </p:txBody>
      </p:sp>
    </p:spTree>
    <p:extLst>
      <p:ext uri="{BB962C8B-B14F-4D97-AF65-F5344CB8AC3E}">
        <p14:creationId xmlns:p14="http://schemas.microsoft.com/office/powerpoint/2010/main" val="2026505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Also, the members of society have changed. During the ten years of conservative administration, we have experienced conflictive relationship with North Korea. The younger generations are the groups who experienced the tensions between the two Koreas. Thus, some propositions of the younger in terms of attitudes toward North Korea and unification may not hold any more.</a:t>
            </a:r>
          </a:p>
        </p:txBody>
      </p:sp>
      <p:sp>
        <p:nvSpPr>
          <p:cNvPr id="4" name="슬라이드 번호 개체 틀 3"/>
          <p:cNvSpPr>
            <a:spLocks noGrp="1"/>
          </p:cNvSpPr>
          <p:nvPr>
            <p:ph type="sldNum" sz="quarter" idx="5"/>
          </p:nvPr>
        </p:nvSpPr>
        <p:spPr/>
        <p:txBody>
          <a:bodyPr/>
          <a:lstStyle/>
          <a:p>
            <a:fld id="{786BA361-ABBA-43FB-9596-0E4C6FCDFB0C}" type="slidenum">
              <a:rPr lang="en-US" smtClean="0"/>
              <a:t>6</a:t>
            </a:fld>
            <a:endParaRPr lang="en-US"/>
          </a:p>
        </p:txBody>
      </p:sp>
    </p:spTree>
    <p:extLst>
      <p:ext uri="{BB962C8B-B14F-4D97-AF65-F5344CB8AC3E}">
        <p14:creationId xmlns:p14="http://schemas.microsoft.com/office/powerpoint/2010/main" val="968632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We examine the changes in attitudes toward North Korea. We expect that generations mainly experienced tensions and conflicts between South and North for a long time are more likely to show more negative attitudes toward North Kroea and unification.</a:t>
            </a:r>
          </a:p>
          <a:p>
            <a:endParaRPr lang="en-US"/>
          </a:p>
          <a:p>
            <a:r>
              <a:rPr lang="en-US"/>
              <a:t>Otherwise, generations under cooprative moods between South and North can expect improvement of inter-Korean relationships. Thus, we draw the first hypothesis that the younger generation show more negative attitudes toward North Korea than other generations, even after the Panmunjom Declaration.</a:t>
            </a:r>
          </a:p>
          <a:p>
            <a:endParaRPr lang="en-US"/>
          </a:p>
        </p:txBody>
      </p:sp>
      <p:sp>
        <p:nvSpPr>
          <p:cNvPr id="4" name="슬라이드 번호 개체 틀 3"/>
          <p:cNvSpPr>
            <a:spLocks noGrp="1"/>
          </p:cNvSpPr>
          <p:nvPr>
            <p:ph type="sldNum" sz="quarter" idx="5"/>
          </p:nvPr>
        </p:nvSpPr>
        <p:spPr/>
        <p:txBody>
          <a:bodyPr/>
          <a:lstStyle/>
          <a:p>
            <a:fld id="{786BA361-ABBA-43FB-9596-0E4C6FCDFB0C}" type="slidenum">
              <a:rPr lang="en-US" smtClean="0"/>
              <a:t>7</a:t>
            </a:fld>
            <a:endParaRPr lang="en-US"/>
          </a:p>
        </p:txBody>
      </p:sp>
    </p:spTree>
    <p:extLst>
      <p:ext uri="{BB962C8B-B14F-4D97-AF65-F5344CB8AC3E}">
        <p14:creationId xmlns:p14="http://schemas.microsoft.com/office/powerpoint/2010/main" val="1312139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Next, we also examine the changes in attitudes toward unification. According to recent studies, the cost and benefits of unification are dominant explanations to justify unification. However, the utilities of unification can vary depending on the conditions.</a:t>
            </a:r>
          </a:p>
          <a:p>
            <a:endParaRPr lang="en-US"/>
          </a:p>
          <a:p>
            <a:r>
              <a:rPr lang="en-US"/>
              <a:t>When we state the Panmunjom Declaration is a positive signal about the prospects of unification, the respondents will show different attitudes conditional on the varying prospects.</a:t>
            </a:r>
          </a:p>
          <a:p>
            <a:endParaRPr lang="en-US"/>
          </a:p>
          <a:p>
            <a:r>
              <a:rPr lang="en-US"/>
              <a:t>The second hypothesis is: [Read the second hypothesis].</a:t>
            </a:r>
          </a:p>
          <a:p>
            <a:r>
              <a:rPr lang="en-US"/>
              <a:t>In particular, we expect that the more positive prospects one expect, the more likely the older generations will favor unificiation. However, we also expect that even the more positive prospects they expect, the younger generations are less likely to support unification.</a:t>
            </a:r>
          </a:p>
        </p:txBody>
      </p:sp>
      <p:sp>
        <p:nvSpPr>
          <p:cNvPr id="4" name="슬라이드 번호 개체 틀 3"/>
          <p:cNvSpPr>
            <a:spLocks noGrp="1"/>
          </p:cNvSpPr>
          <p:nvPr>
            <p:ph type="sldNum" sz="quarter" idx="5"/>
          </p:nvPr>
        </p:nvSpPr>
        <p:spPr/>
        <p:txBody>
          <a:bodyPr/>
          <a:lstStyle/>
          <a:p>
            <a:fld id="{786BA361-ABBA-43FB-9596-0E4C6FCDFB0C}" type="slidenum">
              <a:rPr lang="en-US" smtClean="0"/>
              <a:t>8</a:t>
            </a:fld>
            <a:endParaRPr lang="en-US"/>
          </a:p>
        </p:txBody>
      </p:sp>
    </p:spTree>
    <p:extLst>
      <p:ext uri="{BB962C8B-B14F-4D97-AF65-F5344CB8AC3E}">
        <p14:creationId xmlns:p14="http://schemas.microsoft.com/office/powerpoint/2010/main" val="3058468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Our sample is from the KBS National unification consciousness survey of 2018. It is surveyed from August 3</a:t>
            </a:r>
            <a:r>
              <a:rPr lang="en-US" baseline="30000"/>
              <a:t>rd</a:t>
            </a:r>
            <a:r>
              <a:rPr lang="en-US"/>
              <a:t> to 7</a:t>
            </a:r>
            <a:r>
              <a:rPr lang="en-US" baseline="30000"/>
              <a:t>th</a:t>
            </a:r>
            <a:r>
              <a:rPr lang="en-US"/>
              <a:t> in 2018. The size of sample is 1,000 over the age of 19. We think the sample is the most relevant to examine the research question due to the least time difference from the Panmunjom Declaration.</a:t>
            </a:r>
          </a:p>
        </p:txBody>
      </p:sp>
      <p:sp>
        <p:nvSpPr>
          <p:cNvPr id="4" name="슬라이드 번호 개체 틀 3"/>
          <p:cNvSpPr>
            <a:spLocks noGrp="1"/>
          </p:cNvSpPr>
          <p:nvPr>
            <p:ph type="sldNum" sz="quarter" idx="5"/>
          </p:nvPr>
        </p:nvSpPr>
        <p:spPr/>
        <p:txBody>
          <a:bodyPr/>
          <a:lstStyle/>
          <a:p>
            <a:fld id="{786BA361-ABBA-43FB-9596-0E4C6FCDFB0C}" type="slidenum">
              <a:rPr lang="en-US" smtClean="0"/>
              <a:t>9</a:t>
            </a:fld>
            <a:endParaRPr lang="en-US"/>
          </a:p>
        </p:txBody>
      </p:sp>
    </p:spTree>
    <p:extLst>
      <p:ext uri="{BB962C8B-B14F-4D97-AF65-F5344CB8AC3E}">
        <p14:creationId xmlns:p14="http://schemas.microsoft.com/office/powerpoint/2010/main" val="1472124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The first dependent variable is the attitudes toward North Korea. We have two indicators to show it. The first is the attitudes toward North Korean leadership, and the second is the attitudes toward general North Korea as a state.</a:t>
            </a:r>
          </a:p>
        </p:txBody>
      </p:sp>
      <p:sp>
        <p:nvSpPr>
          <p:cNvPr id="4" name="슬라이드 번호 개체 틀 3"/>
          <p:cNvSpPr>
            <a:spLocks noGrp="1"/>
          </p:cNvSpPr>
          <p:nvPr>
            <p:ph type="sldNum" sz="quarter" idx="5"/>
          </p:nvPr>
        </p:nvSpPr>
        <p:spPr/>
        <p:txBody>
          <a:bodyPr/>
          <a:lstStyle/>
          <a:p>
            <a:fld id="{786BA361-ABBA-43FB-9596-0E4C6FCDFB0C}" type="slidenum">
              <a:rPr lang="en-US" smtClean="0"/>
              <a:t>10</a:t>
            </a:fld>
            <a:endParaRPr lang="en-US"/>
          </a:p>
        </p:txBody>
      </p:sp>
    </p:spTree>
    <p:extLst>
      <p:ext uri="{BB962C8B-B14F-4D97-AF65-F5344CB8AC3E}">
        <p14:creationId xmlns:p14="http://schemas.microsoft.com/office/powerpoint/2010/main" val="17096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p:cNvSpPr>
            <a:spLocks noGrp="1"/>
          </p:cNvSpPr>
          <p:nvPr>
            <p:ph type="dt" sz="half" idx="10"/>
          </p:nvPr>
        </p:nvSpPr>
        <p:spPr/>
        <p:txBody>
          <a:bodyPr/>
          <a:lstStyle/>
          <a:p>
            <a:fld id="{34CA1A2D-AD2F-49FD-9C20-19E3B287DC5C}" type="datetimeFigureOut">
              <a:rPr lang="ko-KR" altLang="en-US" smtClean="0"/>
              <a:t>2020-10-11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6677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4CA1A2D-AD2F-49FD-9C20-19E3B287DC5C}" type="datetimeFigureOut">
              <a:rPr lang="ko-KR" altLang="en-US" smtClean="0"/>
              <a:t>2020-10-11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356793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4CA1A2D-AD2F-49FD-9C20-19E3B287DC5C}" type="datetimeFigureOut">
              <a:rPr lang="ko-KR" altLang="en-US" smtClean="0"/>
              <a:t>2020-10-11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3598762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4CA1A2D-AD2F-49FD-9C20-19E3B287DC5C}" type="datetimeFigureOut">
              <a:rPr lang="ko-KR" altLang="en-US" smtClean="0"/>
              <a:t>2020-10-11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391886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34CA1A2D-AD2F-49FD-9C20-19E3B287DC5C}" type="datetimeFigureOut">
              <a:rPr lang="ko-KR" altLang="en-US" smtClean="0"/>
              <a:t>2020-10-11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1597167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34CA1A2D-AD2F-49FD-9C20-19E3B287DC5C}" type="datetimeFigureOut">
              <a:rPr lang="ko-KR" altLang="en-US" smtClean="0"/>
              <a:t>2020-10-11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3974765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34CA1A2D-AD2F-49FD-9C20-19E3B287DC5C}" type="datetimeFigureOut">
              <a:rPr lang="ko-KR" altLang="en-US" smtClean="0"/>
              <a:t>2020-10-11</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211054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34CA1A2D-AD2F-49FD-9C20-19E3B287DC5C}" type="datetimeFigureOut">
              <a:rPr lang="ko-KR" altLang="en-US" smtClean="0"/>
              <a:t>2020-10-11</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207064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34CA1A2D-AD2F-49FD-9C20-19E3B287DC5C}" type="datetimeFigureOut">
              <a:rPr lang="ko-KR" altLang="en-US" smtClean="0"/>
              <a:t>2020-10-11</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1571756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34CA1A2D-AD2F-49FD-9C20-19E3B287DC5C}" type="datetimeFigureOut">
              <a:rPr lang="ko-KR" altLang="en-US" smtClean="0"/>
              <a:t>2020-10-11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2758583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34CA1A2D-AD2F-49FD-9C20-19E3B287DC5C}" type="datetimeFigureOut">
              <a:rPr lang="ko-KR" altLang="en-US" smtClean="0"/>
              <a:t>2020-10-11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218251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CA1A2D-AD2F-49FD-9C20-19E3B287DC5C}" type="datetimeFigureOut">
              <a:rPr lang="ko-KR" altLang="en-US" smtClean="0"/>
              <a:t>2020-10-11</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530FDC-1DEB-40FF-9403-B9BEDBDC633D}" type="slidenum">
              <a:rPr lang="ko-KR" altLang="en-US" smtClean="0"/>
              <a:t>‹#›</a:t>
            </a:fld>
            <a:endParaRPr lang="ko-KR" altLang="en-US"/>
          </a:p>
        </p:txBody>
      </p:sp>
    </p:spTree>
    <p:extLst>
      <p:ext uri="{BB962C8B-B14F-4D97-AF65-F5344CB8AC3E}">
        <p14:creationId xmlns:p14="http://schemas.microsoft.com/office/powerpoint/2010/main" val="1211780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1702300" y="746105"/>
            <a:ext cx="8787398" cy="5365789"/>
          </a:xfrm>
          <a:prstGeom prst="rect">
            <a:avLst/>
          </a:prstGeom>
          <a:gradFill>
            <a:gsLst>
              <a:gs pos="0">
                <a:srgbClr val="0F4B81"/>
              </a:gs>
              <a:gs pos="100000">
                <a:srgbClr val="082744"/>
              </a:gs>
            </a:gsLst>
            <a:lin ang="5400000" scaled="1"/>
          </a:gra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t>ㅜ</a:t>
            </a:r>
            <a:endParaRPr lang="ko-KR" altLang="en-US" dirty="0"/>
          </a:p>
        </p:txBody>
      </p:sp>
      <p:sp>
        <p:nvSpPr>
          <p:cNvPr id="15" name="모서리가 둥근 직사각형 14"/>
          <p:cNvSpPr/>
          <p:nvPr/>
        </p:nvSpPr>
        <p:spPr>
          <a:xfrm>
            <a:off x="2514598" y="1398098"/>
            <a:ext cx="7162802" cy="4061805"/>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8" name="TextBox 407">
            <a:extLst>
              <a:ext uri="{FF2B5EF4-FFF2-40B4-BE49-F238E27FC236}">
                <a16:creationId xmlns:a16="http://schemas.microsoft.com/office/drawing/2014/main" id="{AD8B5F14-0C79-4BD3-AAD1-2FEF73AEB6E8}"/>
              </a:ext>
            </a:extLst>
          </p:cNvPr>
          <p:cNvSpPr txBox="1"/>
          <p:nvPr/>
        </p:nvSpPr>
        <p:spPr>
          <a:xfrm>
            <a:off x="5413764" y="1893504"/>
            <a:ext cx="1364476" cy="307777"/>
          </a:xfrm>
          <a:prstGeom prst="rect">
            <a:avLst/>
          </a:prstGeom>
          <a:noFill/>
        </p:spPr>
        <p:txBody>
          <a:bodyPr wrap="none" rtlCol="0">
            <a:spAutoFit/>
          </a:bodyPr>
          <a:lstStyle/>
          <a:p>
            <a:pPr algn="ctr"/>
            <a:r>
              <a:rPr lang="en-US" sz="1400" spc="-50">
                <a:ln>
                  <a:solidFill>
                    <a:schemeClr val="accent1">
                      <a:alpha val="0"/>
                    </a:schemeClr>
                  </a:solidFill>
                </a:ln>
                <a:solidFill>
                  <a:schemeClr val="bg1"/>
                </a:solidFill>
                <a:latin typeface="G마켓 산스 Medium" panose="02000000000000000000" pitchFamily="50" charset="-127"/>
                <a:ea typeface="G마켓 산스 Medium" panose="02000000000000000000" pitchFamily="50" charset="-127"/>
              </a:rPr>
              <a:t>Presentation</a:t>
            </a:r>
            <a:endParaRPr lang="en-US" sz="1400" spc="-50" dirty="0">
              <a:ln>
                <a:solidFill>
                  <a:schemeClr val="accent1">
                    <a:alpha val="0"/>
                  </a:schemeClr>
                </a:solidFill>
              </a:ln>
              <a:solidFill>
                <a:schemeClr val="bg1"/>
              </a:solidFill>
              <a:latin typeface="G마켓 산스 Medium" panose="02000000000000000000" pitchFamily="50" charset="-127"/>
              <a:ea typeface="G마켓 산스 Medium" panose="02000000000000000000" pitchFamily="50" charset="-127"/>
            </a:endParaRPr>
          </a:p>
        </p:txBody>
      </p:sp>
      <p:sp>
        <p:nvSpPr>
          <p:cNvPr id="412" name="TextBox 411">
            <a:extLst>
              <a:ext uri="{FF2B5EF4-FFF2-40B4-BE49-F238E27FC236}">
                <a16:creationId xmlns:a16="http://schemas.microsoft.com/office/drawing/2014/main" id="{C21B0827-84A1-4A1C-B72C-79949149861C}"/>
              </a:ext>
            </a:extLst>
          </p:cNvPr>
          <p:cNvSpPr txBox="1"/>
          <p:nvPr/>
        </p:nvSpPr>
        <p:spPr>
          <a:xfrm>
            <a:off x="3015674" y="2323213"/>
            <a:ext cx="6160661" cy="646331"/>
          </a:xfrm>
          <a:prstGeom prst="rect">
            <a:avLst/>
          </a:prstGeom>
          <a:noFill/>
        </p:spPr>
        <p:txBody>
          <a:bodyPr wrap="none" rtlCol="0">
            <a:spAutoFit/>
          </a:bodyPr>
          <a:lstStyle/>
          <a:p>
            <a:pPr algn="ctr"/>
            <a:r>
              <a:rPr lang="en-US" sz="3600" spc="-150">
                <a:ln>
                  <a:solidFill>
                    <a:schemeClr val="accent1">
                      <a:alpha val="0"/>
                    </a:schemeClr>
                  </a:solidFill>
                </a:ln>
                <a:solidFill>
                  <a:schemeClr val="bg1"/>
                </a:solidFill>
                <a:effectLst>
                  <a:outerShdw blurRad="203200" dist="38100" dir="5400000" algn="t" rotWithShape="0">
                    <a:prstClr val="black">
                      <a:alpha val="20000"/>
                    </a:prstClr>
                  </a:outerShdw>
                </a:effectLst>
                <a:latin typeface="G마켓 산스 Bold" panose="02000000000000000000" pitchFamily="50" charset="-127"/>
                <a:ea typeface="G마켓 산스 Bold" panose="02000000000000000000" pitchFamily="50" charset="-127"/>
              </a:rPr>
              <a:t>Persistence</a:t>
            </a:r>
            <a:r>
              <a:rPr lang="ko-KR" altLang="en-US" sz="3600" spc="-150">
                <a:ln>
                  <a:solidFill>
                    <a:schemeClr val="accent1">
                      <a:alpha val="0"/>
                    </a:schemeClr>
                  </a:solidFill>
                </a:ln>
                <a:solidFill>
                  <a:schemeClr val="bg1"/>
                </a:solidFill>
                <a:effectLst>
                  <a:outerShdw blurRad="203200" dist="38100" dir="5400000" algn="t" rotWithShape="0">
                    <a:prstClr val="black">
                      <a:alpha val="20000"/>
                    </a:prstClr>
                  </a:outerShdw>
                </a:effectLst>
                <a:latin typeface="G마켓 산스 Bold" panose="02000000000000000000" pitchFamily="50" charset="-127"/>
                <a:ea typeface="G마켓 산스 Bold" panose="02000000000000000000" pitchFamily="50" charset="-127"/>
              </a:rPr>
              <a:t> </a:t>
            </a:r>
            <a:r>
              <a:rPr lang="en-US" altLang="ko-KR" sz="3600" spc="-150">
                <a:ln>
                  <a:solidFill>
                    <a:schemeClr val="accent1">
                      <a:alpha val="0"/>
                    </a:schemeClr>
                  </a:solidFill>
                </a:ln>
                <a:solidFill>
                  <a:schemeClr val="bg1"/>
                </a:solidFill>
                <a:effectLst>
                  <a:outerShdw blurRad="203200" dist="38100" dir="5400000" algn="t" rotWithShape="0">
                    <a:prstClr val="black">
                      <a:alpha val="20000"/>
                    </a:prstClr>
                  </a:outerShdw>
                </a:effectLst>
                <a:latin typeface="G마켓 산스 Bold" panose="02000000000000000000" pitchFamily="50" charset="-127"/>
                <a:ea typeface="G마켓 산스 Bold" panose="02000000000000000000" pitchFamily="50" charset="-127"/>
              </a:rPr>
              <a:t>and</a:t>
            </a:r>
            <a:r>
              <a:rPr lang="ko-KR" altLang="en-US" sz="3600" spc="-150">
                <a:ln>
                  <a:solidFill>
                    <a:schemeClr val="accent1">
                      <a:alpha val="0"/>
                    </a:schemeClr>
                  </a:solidFill>
                </a:ln>
                <a:solidFill>
                  <a:schemeClr val="bg1"/>
                </a:solidFill>
                <a:effectLst>
                  <a:outerShdw blurRad="203200" dist="38100" dir="5400000" algn="t" rotWithShape="0">
                    <a:prstClr val="black">
                      <a:alpha val="20000"/>
                    </a:prstClr>
                  </a:outerShdw>
                </a:effectLst>
                <a:latin typeface="G마켓 산스 Bold" panose="02000000000000000000" pitchFamily="50" charset="-127"/>
                <a:ea typeface="G마켓 산스 Bold" panose="02000000000000000000" pitchFamily="50" charset="-127"/>
              </a:rPr>
              <a:t> </a:t>
            </a:r>
            <a:r>
              <a:rPr lang="en-US" altLang="ko-KR" sz="3600" spc="-150">
                <a:ln>
                  <a:solidFill>
                    <a:schemeClr val="accent1">
                      <a:alpha val="0"/>
                    </a:schemeClr>
                  </a:solidFill>
                </a:ln>
                <a:solidFill>
                  <a:schemeClr val="bg1"/>
                </a:solidFill>
                <a:effectLst>
                  <a:outerShdw blurRad="203200" dist="38100" dir="5400000" algn="t" rotWithShape="0">
                    <a:prstClr val="black">
                      <a:alpha val="20000"/>
                    </a:prstClr>
                  </a:outerShdw>
                </a:effectLst>
                <a:latin typeface="G마켓 산스 Bold" panose="02000000000000000000" pitchFamily="50" charset="-127"/>
                <a:ea typeface="G마켓 산스 Bold" panose="02000000000000000000" pitchFamily="50" charset="-127"/>
              </a:rPr>
              <a:t>Change</a:t>
            </a:r>
            <a:endParaRPr lang="en-US" sz="3600" spc="-150" dirty="0">
              <a:ln>
                <a:solidFill>
                  <a:schemeClr val="accent1">
                    <a:alpha val="0"/>
                  </a:schemeClr>
                </a:solidFill>
              </a:ln>
              <a:solidFill>
                <a:schemeClr val="bg1"/>
              </a:solidFill>
              <a:effectLst>
                <a:outerShdw blurRad="203200" dist="38100" dir="5400000" algn="t" rotWithShape="0">
                  <a:prstClr val="black">
                    <a:alpha val="20000"/>
                  </a:prstClr>
                </a:outerShdw>
              </a:effectLst>
              <a:latin typeface="G마켓 산스 Bold" panose="02000000000000000000" pitchFamily="50" charset="-127"/>
              <a:ea typeface="G마켓 산스 Bold" panose="02000000000000000000" pitchFamily="50" charset="-127"/>
            </a:endParaRPr>
          </a:p>
        </p:txBody>
      </p:sp>
      <p:sp>
        <p:nvSpPr>
          <p:cNvPr id="415" name="TextBox 414">
            <a:extLst>
              <a:ext uri="{FF2B5EF4-FFF2-40B4-BE49-F238E27FC236}">
                <a16:creationId xmlns:a16="http://schemas.microsoft.com/office/drawing/2014/main" id="{4AD1CE97-CD1F-4C70-988D-0BFB3120D8A6}"/>
              </a:ext>
            </a:extLst>
          </p:cNvPr>
          <p:cNvSpPr txBox="1"/>
          <p:nvPr/>
        </p:nvSpPr>
        <p:spPr>
          <a:xfrm>
            <a:off x="3730886" y="4369231"/>
            <a:ext cx="2065437" cy="558614"/>
          </a:xfrm>
          <a:prstGeom prst="rect">
            <a:avLst/>
          </a:prstGeom>
          <a:noFill/>
        </p:spPr>
        <p:txBody>
          <a:bodyPr wrap="square" rtlCol="0">
            <a:spAutoFit/>
          </a:bodyPr>
          <a:lstStyle/>
          <a:p>
            <a:pPr algn="ctr">
              <a:lnSpc>
                <a:spcPct val="130000"/>
              </a:lnSpc>
            </a:pPr>
            <a:r>
              <a:rPr lang="en-US" altLang="ko-KR" sz="1200" b="1" spc="-50">
                <a:ln>
                  <a:solidFill>
                    <a:schemeClr val="accent1">
                      <a:alpha val="0"/>
                    </a:schemeClr>
                  </a:solidFill>
                </a:ln>
                <a:solidFill>
                  <a:schemeClr val="bg1"/>
                </a:solidFill>
                <a:latin typeface="G마켓 산스 Medium" panose="02000000000000000000" pitchFamily="50" charset="-127"/>
                <a:ea typeface="G마켓 산스 Medium" panose="02000000000000000000" pitchFamily="50" charset="-127"/>
              </a:rPr>
              <a:t>Sanghoon Park</a:t>
            </a:r>
            <a:endParaRPr lang="en-US" altLang="ko-KR" sz="1200" b="1" spc="-50" dirty="0">
              <a:ln>
                <a:solidFill>
                  <a:schemeClr val="accent1">
                    <a:alpha val="0"/>
                  </a:schemeClr>
                </a:solidFill>
              </a:ln>
              <a:solidFill>
                <a:schemeClr val="bg1"/>
              </a:solidFill>
              <a:latin typeface="G마켓 산스 Medium" panose="02000000000000000000" pitchFamily="50" charset="-127"/>
              <a:ea typeface="G마켓 산스 Medium" panose="02000000000000000000" pitchFamily="50" charset="-127"/>
            </a:endParaRPr>
          </a:p>
          <a:p>
            <a:pPr algn="ctr">
              <a:lnSpc>
                <a:spcPct val="130000"/>
              </a:lnSpc>
            </a:pPr>
            <a:r>
              <a:rPr lang="en-US" altLang="ko-KR" sz="1200" spc="-50">
                <a:ln>
                  <a:solidFill>
                    <a:schemeClr val="accent1">
                      <a:alpha val="0"/>
                    </a:schemeClr>
                  </a:solidFill>
                </a:ln>
                <a:solidFill>
                  <a:schemeClr val="bg1"/>
                </a:solidFill>
                <a:latin typeface="G마켓 산스 Medium" panose="02000000000000000000" pitchFamily="50" charset="-127"/>
                <a:ea typeface="G마켓 산스 Medium" panose="02000000000000000000" pitchFamily="50" charset="-127"/>
              </a:rPr>
              <a:t>Univ. of South Carolina</a:t>
            </a:r>
            <a:endParaRPr lang="en-US" sz="1200" spc="-50" dirty="0">
              <a:ln>
                <a:solidFill>
                  <a:schemeClr val="accent1">
                    <a:alpha val="0"/>
                  </a:schemeClr>
                </a:solidFill>
              </a:ln>
              <a:solidFill>
                <a:schemeClr val="bg1"/>
              </a:solidFill>
              <a:latin typeface="G마켓 산스 Medium" panose="02000000000000000000" pitchFamily="50" charset="-127"/>
              <a:ea typeface="G마켓 산스 Medium" panose="02000000000000000000" pitchFamily="50" charset="-127"/>
            </a:endParaRPr>
          </a:p>
        </p:txBody>
      </p:sp>
      <p:grpSp>
        <p:nvGrpSpPr>
          <p:cNvPr id="436" name="그룹 435">
            <a:extLst>
              <a:ext uri="{FF2B5EF4-FFF2-40B4-BE49-F238E27FC236}">
                <a16:creationId xmlns:a16="http://schemas.microsoft.com/office/drawing/2014/main" id="{C24A23A2-8718-4D2A-A336-1341B618334C}"/>
              </a:ext>
            </a:extLst>
          </p:cNvPr>
          <p:cNvGrpSpPr/>
          <p:nvPr/>
        </p:nvGrpSpPr>
        <p:grpSpPr>
          <a:xfrm>
            <a:off x="9534275" y="688996"/>
            <a:ext cx="549273" cy="709101"/>
            <a:chOff x="7941162" y="915715"/>
            <a:chExt cx="549273" cy="709101"/>
          </a:xfrm>
        </p:grpSpPr>
        <p:sp>
          <p:nvSpPr>
            <p:cNvPr id="417" name="타원 416">
              <a:extLst>
                <a:ext uri="{FF2B5EF4-FFF2-40B4-BE49-F238E27FC236}">
                  <a16:creationId xmlns:a16="http://schemas.microsoft.com/office/drawing/2014/main" id="{DC04AF33-F473-470E-A70A-838205FF6298}"/>
                </a:ext>
              </a:extLst>
            </p:cNvPr>
            <p:cNvSpPr/>
            <p:nvPr/>
          </p:nvSpPr>
          <p:spPr>
            <a:xfrm>
              <a:off x="8143039" y="1526599"/>
              <a:ext cx="98217" cy="98217"/>
            </a:xfrm>
            <a:prstGeom prst="ellipse">
              <a:avLst/>
            </a:prstGeom>
            <a:solidFill>
              <a:srgbClr val="0F4B8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타원 417">
              <a:extLst>
                <a:ext uri="{FF2B5EF4-FFF2-40B4-BE49-F238E27FC236}">
                  <a16:creationId xmlns:a16="http://schemas.microsoft.com/office/drawing/2014/main" id="{03332351-0328-4165-8D5F-F6F60C0E9D9B}"/>
                </a:ext>
              </a:extLst>
            </p:cNvPr>
            <p:cNvSpPr/>
            <p:nvPr/>
          </p:nvSpPr>
          <p:spPr>
            <a:xfrm>
              <a:off x="7941162" y="1099584"/>
              <a:ext cx="64008" cy="64008"/>
            </a:xfrm>
            <a:prstGeom prst="ellipse">
              <a:avLst/>
            </a:prstGeom>
            <a:solidFill>
              <a:srgbClr val="0F4B8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타원 418">
              <a:extLst>
                <a:ext uri="{FF2B5EF4-FFF2-40B4-BE49-F238E27FC236}">
                  <a16:creationId xmlns:a16="http://schemas.microsoft.com/office/drawing/2014/main" id="{0DB5B498-3A4E-4C51-A211-FEB2FB590205}"/>
                </a:ext>
              </a:extLst>
            </p:cNvPr>
            <p:cNvSpPr/>
            <p:nvPr/>
          </p:nvSpPr>
          <p:spPr>
            <a:xfrm>
              <a:off x="8380122" y="1398098"/>
              <a:ext cx="74922" cy="74922"/>
            </a:xfrm>
            <a:prstGeom prst="ellipse">
              <a:avLst/>
            </a:prstGeom>
            <a:solidFill>
              <a:srgbClr val="0F4B81">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타원 419">
              <a:extLst>
                <a:ext uri="{FF2B5EF4-FFF2-40B4-BE49-F238E27FC236}">
                  <a16:creationId xmlns:a16="http://schemas.microsoft.com/office/drawing/2014/main" id="{D0F773A0-52CB-43F6-8BF4-3E33508BE6EC}"/>
                </a:ext>
              </a:extLst>
            </p:cNvPr>
            <p:cNvSpPr/>
            <p:nvPr/>
          </p:nvSpPr>
          <p:spPr>
            <a:xfrm>
              <a:off x="8184266" y="1234064"/>
              <a:ext cx="98217" cy="98217"/>
            </a:xfrm>
            <a:prstGeom prst="ellipse">
              <a:avLst/>
            </a:prstGeom>
            <a:solidFill>
              <a:srgbClr val="0F4B81">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타원 420">
              <a:extLst>
                <a:ext uri="{FF2B5EF4-FFF2-40B4-BE49-F238E27FC236}">
                  <a16:creationId xmlns:a16="http://schemas.microsoft.com/office/drawing/2014/main" id="{AB9D65EF-AD02-441A-802D-8948538D3AAE}"/>
                </a:ext>
              </a:extLst>
            </p:cNvPr>
            <p:cNvSpPr/>
            <p:nvPr/>
          </p:nvSpPr>
          <p:spPr>
            <a:xfrm>
              <a:off x="8143039" y="915715"/>
              <a:ext cx="74922" cy="74922"/>
            </a:xfrm>
            <a:prstGeom prst="ellipse">
              <a:avLst/>
            </a:prstGeom>
            <a:solidFill>
              <a:srgbClr val="0F4B8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타원 431">
              <a:extLst>
                <a:ext uri="{FF2B5EF4-FFF2-40B4-BE49-F238E27FC236}">
                  <a16:creationId xmlns:a16="http://schemas.microsoft.com/office/drawing/2014/main" id="{FD8CACA9-1B16-498D-954B-151E80895AE5}"/>
                </a:ext>
              </a:extLst>
            </p:cNvPr>
            <p:cNvSpPr/>
            <p:nvPr/>
          </p:nvSpPr>
          <p:spPr>
            <a:xfrm>
              <a:off x="8444716" y="1099584"/>
              <a:ext cx="45719" cy="45719"/>
            </a:xfrm>
            <a:prstGeom prst="ellipse">
              <a:avLst/>
            </a:prstGeom>
            <a:solidFill>
              <a:srgbClr val="0F4B8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B1F65A88-EC4D-4B45-8BF1-994206DF98B2}"/>
              </a:ext>
            </a:extLst>
          </p:cNvPr>
          <p:cNvSpPr txBox="1"/>
          <p:nvPr/>
        </p:nvSpPr>
        <p:spPr>
          <a:xfrm>
            <a:off x="3825999" y="3091476"/>
            <a:ext cx="4540025" cy="830997"/>
          </a:xfrm>
          <a:prstGeom prst="rect">
            <a:avLst/>
          </a:prstGeom>
          <a:noFill/>
        </p:spPr>
        <p:txBody>
          <a:bodyPr wrap="none" rtlCol="0">
            <a:spAutoFit/>
          </a:bodyPr>
          <a:lstStyle/>
          <a:p>
            <a:pPr algn="ctr"/>
            <a:r>
              <a:rPr lang="en-US" sz="2400" spc="-150">
                <a:ln>
                  <a:solidFill>
                    <a:schemeClr val="accent1">
                      <a:alpha val="0"/>
                    </a:schemeClr>
                  </a:solidFill>
                </a:ln>
                <a:solidFill>
                  <a:schemeClr val="bg1"/>
                </a:solidFill>
                <a:effectLst>
                  <a:outerShdw blurRad="203200" dist="38100" dir="5400000" algn="t" rotWithShape="0">
                    <a:prstClr val="black">
                      <a:alpha val="20000"/>
                    </a:prstClr>
                  </a:outerShdw>
                </a:effectLst>
                <a:latin typeface="G마켓 산스 Bold" panose="02000000000000000000" pitchFamily="50" charset="-127"/>
                <a:ea typeface="G마켓 산스 Bold" panose="02000000000000000000" pitchFamily="50" charset="-127"/>
              </a:rPr>
              <a:t>Attitudes toward </a:t>
            </a:r>
            <a:br>
              <a:rPr lang="en-US" sz="2400" spc="-150">
                <a:ln>
                  <a:solidFill>
                    <a:schemeClr val="accent1">
                      <a:alpha val="0"/>
                    </a:schemeClr>
                  </a:solidFill>
                </a:ln>
                <a:solidFill>
                  <a:schemeClr val="bg1"/>
                </a:solidFill>
                <a:effectLst>
                  <a:outerShdw blurRad="203200" dist="38100" dir="5400000" algn="t" rotWithShape="0">
                    <a:prstClr val="black">
                      <a:alpha val="20000"/>
                    </a:prstClr>
                  </a:outerShdw>
                </a:effectLst>
                <a:latin typeface="G마켓 산스 Bold" panose="02000000000000000000" pitchFamily="50" charset="-127"/>
                <a:ea typeface="G마켓 산스 Bold" panose="02000000000000000000" pitchFamily="50" charset="-127"/>
              </a:rPr>
            </a:br>
            <a:r>
              <a:rPr lang="en-US" sz="2400" spc="-150">
                <a:ln>
                  <a:solidFill>
                    <a:schemeClr val="accent1">
                      <a:alpha val="0"/>
                    </a:schemeClr>
                  </a:solidFill>
                </a:ln>
                <a:solidFill>
                  <a:schemeClr val="bg1"/>
                </a:solidFill>
                <a:effectLst>
                  <a:outerShdw blurRad="203200" dist="38100" dir="5400000" algn="t" rotWithShape="0">
                    <a:prstClr val="black">
                      <a:alpha val="20000"/>
                    </a:prstClr>
                  </a:outerShdw>
                </a:effectLst>
                <a:latin typeface="G마켓 산스 Bold" panose="02000000000000000000" pitchFamily="50" charset="-127"/>
                <a:ea typeface="G마켓 산스 Bold" panose="02000000000000000000" pitchFamily="50" charset="-127"/>
              </a:rPr>
              <a:t>North Korea and Unification</a:t>
            </a:r>
            <a:endParaRPr lang="en-US" sz="2400" spc="-150" dirty="0">
              <a:ln>
                <a:solidFill>
                  <a:schemeClr val="accent1">
                    <a:alpha val="0"/>
                  </a:schemeClr>
                </a:solidFill>
              </a:ln>
              <a:solidFill>
                <a:schemeClr val="bg1"/>
              </a:solidFill>
              <a:effectLst>
                <a:outerShdw blurRad="203200" dist="38100" dir="5400000" algn="t" rotWithShape="0">
                  <a:prstClr val="black">
                    <a:alpha val="20000"/>
                  </a:prstClr>
                </a:outerShdw>
              </a:effectLst>
              <a:latin typeface="G마켓 산스 Bold" panose="02000000000000000000" pitchFamily="50" charset="-127"/>
              <a:ea typeface="G마켓 산스 Bold" panose="02000000000000000000" pitchFamily="50" charset="-127"/>
            </a:endParaRPr>
          </a:p>
        </p:txBody>
      </p:sp>
      <p:sp>
        <p:nvSpPr>
          <p:cNvPr id="20" name="TextBox 19">
            <a:extLst>
              <a:ext uri="{FF2B5EF4-FFF2-40B4-BE49-F238E27FC236}">
                <a16:creationId xmlns:a16="http://schemas.microsoft.com/office/drawing/2014/main" id="{A52E941C-A439-4996-8B76-80F833938967}"/>
              </a:ext>
            </a:extLst>
          </p:cNvPr>
          <p:cNvSpPr txBox="1"/>
          <p:nvPr/>
        </p:nvSpPr>
        <p:spPr>
          <a:xfrm>
            <a:off x="6395679" y="4369231"/>
            <a:ext cx="2065437" cy="558614"/>
          </a:xfrm>
          <a:prstGeom prst="rect">
            <a:avLst/>
          </a:prstGeom>
          <a:noFill/>
        </p:spPr>
        <p:txBody>
          <a:bodyPr wrap="square" rtlCol="0">
            <a:spAutoFit/>
          </a:bodyPr>
          <a:lstStyle/>
          <a:p>
            <a:pPr algn="ctr">
              <a:lnSpc>
                <a:spcPct val="130000"/>
              </a:lnSpc>
            </a:pPr>
            <a:r>
              <a:rPr lang="en-US" altLang="ko-KR" sz="1200" b="1" spc="-50">
                <a:ln>
                  <a:solidFill>
                    <a:schemeClr val="accent1">
                      <a:alpha val="0"/>
                    </a:schemeClr>
                  </a:solidFill>
                </a:ln>
                <a:solidFill>
                  <a:schemeClr val="bg1"/>
                </a:solidFill>
                <a:latin typeface="G마켓 산스 Medium" panose="02000000000000000000" pitchFamily="50" charset="-127"/>
                <a:ea typeface="G마켓 산스 Medium" panose="02000000000000000000" pitchFamily="50" charset="-127"/>
              </a:rPr>
              <a:t>Jaeyoung Hur</a:t>
            </a:r>
            <a:endParaRPr lang="en-US" altLang="ko-KR" sz="1200" b="1" spc="-50" dirty="0">
              <a:ln>
                <a:solidFill>
                  <a:schemeClr val="accent1">
                    <a:alpha val="0"/>
                  </a:schemeClr>
                </a:solidFill>
              </a:ln>
              <a:solidFill>
                <a:schemeClr val="bg1"/>
              </a:solidFill>
              <a:latin typeface="G마켓 산스 Medium" panose="02000000000000000000" pitchFamily="50" charset="-127"/>
              <a:ea typeface="G마켓 산스 Medium" panose="02000000000000000000" pitchFamily="50" charset="-127"/>
            </a:endParaRPr>
          </a:p>
          <a:p>
            <a:pPr algn="ctr">
              <a:lnSpc>
                <a:spcPct val="130000"/>
              </a:lnSpc>
            </a:pPr>
            <a:r>
              <a:rPr lang="en-US" altLang="ko-KR" sz="1200" spc="-50">
                <a:ln>
                  <a:solidFill>
                    <a:schemeClr val="accent1">
                      <a:alpha val="0"/>
                    </a:schemeClr>
                  </a:solidFill>
                </a:ln>
                <a:solidFill>
                  <a:schemeClr val="bg1"/>
                </a:solidFill>
                <a:latin typeface="G마켓 산스 Medium" panose="02000000000000000000" pitchFamily="50" charset="-127"/>
                <a:ea typeface="G마켓 산스 Medium" panose="02000000000000000000" pitchFamily="50" charset="-127"/>
              </a:rPr>
              <a:t>Yonsei Univ.</a:t>
            </a:r>
            <a:endParaRPr lang="en-US" sz="1200" spc="-50" dirty="0">
              <a:ln>
                <a:solidFill>
                  <a:schemeClr val="accent1">
                    <a:alpha val="0"/>
                  </a:schemeClr>
                </a:solidFill>
              </a:ln>
              <a:solidFill>
                <a:schemeClr val="bg1"/>
              </a:solidFill>
              <a:latin typeface="G마켓 산스 Medium" panose="02000000000000000000" pitchFamily="50" charset="-127"/>
              <a:ea typeface="G마켓 산스 Medium" panose="02000000000000000000" pitchFamily="50" charset="-127"/>
            </a:endParaRPr>
          </a:p>
        </p:txBody>
      </p:sp>
    </p:spTree>
    <p:extLst>
      <p:ext uri="{BB962C8B-B14F-4D97-AF65-F5344CB8AC3E}">
        <p14:creationId xmlns:p14="http://schemas.microsoft.com/office/powerpoint/2010/main" val="3278168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6"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03</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5517965" y="982711"/>
            <a:ext cx="1156086"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Data</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26" name="그룹 25">
            <a:extLst>
              <a:ext uri="{FF2B5EF4-FFF2-40B4-BE49-F238E27FC236}">
                <a16:creationId xmlns:a16="http://schemas.microsoft.com/office/drawing/2014/main" id="{D9F27753-22B2-464E-A574-3FDB8274BF58}"/>
              </a:ext>
            </a:extLst>
          </p:cNvPr>
          <p:cNvGrpSpPr/>
          <p:nvPr/>
        </p:nvGrpSpPr>
        <p:grpSpPr>
          <a:xfrm>
            <a:off x="780946" y="2015682"/>
            <a:ext cx="1062863" cy="535531"/>
            <a:chOff x="780946" y="2358594"/>
            <a:chExt cx="1062863" cy="535531"/>
          </a:xfrm>
        </p:grpSpPr>
        <p:sp>
          <p:nvSpPr>
            <p:cNvPr id="27" name="TextBox 26">
              <a:extLst>
                <a:ext uri="{FF2B5EF4-FFF2-40B4-BE49-F238E27FC236}">
                  <a16:creationId xmlns:a16="http://schemas.microsoft.com/office/drawing/2014/main" id="{713765E8-47F6-4061-A908-86015E84E5E2}"/>
                </a:ext>
              </a:extLst>
            </p:cNvPr>
            <p:cNvSpPr txBox="1"/>
            <p:nvPr/>
          </p:nvSpPr>
          <p:spPr>
            <a:xfrm>
              <a:off x="1141373" y="2358594"/>
              <a:ext cx="702436"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DV</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28" name="직사각형 27">
              <a:extLst>
                <a:ext uri="{FF2B5EF4-FFF2-40B4-BE49-F238E27FC236}">
                  <a16:creationId xmlns:a16="http://schemas.microsoft.com/office/drawing/2014/main" id="{7B58696C-1C5D-4365-A326-5C07D5428E94}"/>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9" name="그룹 28">
            <a:extLst>
              <a:ext uri="{FF2B5EF4-FFF2-40B4-BE49-F238E27FC236}">
                <a16:creationId xmlns:a16="http://schemas.microsoft.com/office/drawing/2014/main" id="{694C4B5B-0C4C-4332-9341-85B02E930A21}"/>
              </a:ext>
            </a:extLst>
          </p:cNvPr>
          <p:cNvGrpSpPr/>
          <p:nvPr/>
        </p:nvGrpSpPr>
        <p:grpSpPr>
          <a:xfrm>
            <a:off x="929706" y="2815142"/>
            <a:ext cx="8948981" cy="400110"/>
            <a:chOff x="780946" y="3129690"/>
            <a:chExt cx="8948981" cy="400110"/>
          </a:xfrm>
        </p:grpSpPr>
        <p:sp>
          <p:nvSpPr>
            <p:cNvPr id="30" name="TextBox 29">
              <a:extLst>
                <a:ext uri="{FF2B5EF4-FFF2-40B4-BE49-F238E27FC236}">
                  <a16:creationId xmlns:a16="http://schemas.microsoft.com/office/drawing/2014/main" id="{89A16779-80B1-45BD-9EBF-7CA670AF437E}"/>
                </a:ext>
              </a:extLst>
            </p:cNvPr>
            <p:cNvSpPr txBox="1"/>
            <p:nvPr/>
          </p:nvSpPr>
          <p:spPr>
            <a:xfrm>
              <a:off x="1137190" y="3129690"/>
              <a:ext cx="8592737"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Attitudes toward North Korea: Leadership and General State</a:t>
              </a:r>
              <a:endParaRPr lang="en-US" sz="2000"/>
            </a:p>
          </p:txBody>
        </p:sp>
        <p:sp>
          <p:nvSpPr>
            <p:cNvPr id="31" name="직사각형 30">
              <a:extLst>
                <a:ext uri="{FF2B5EF4-FFF2-40B4-BE49-F238E27FC236}">
                  <a16:creationId xmlns:a16="http://schemas.microsoft.com/office/drawing/2014/main" id="{60DC8826-8492-4845-842E-53E6D6C0BCE3}"/>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1312811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6"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03</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5517965" y="982711"/>
            <a:ext cx="1156086"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Data</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pic>
        <p:nvPicPr>
          <p:cNvPr id="24" name="그림 23">
            <a:extLst>
              <a:ext uri="{FF2B5EF4-FFF2-40B4-BE49-F238E27FC236}">
                <a16:creationId xmlns:a16="http://schemas.microsoft.com/office/drawing/2014/main" id="{269CA70F-5866-4914-B50F-074F13A9B9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914" y="2120026"/>
            <a:ext cx="5457952" cy="4093465"/>
          </a:xfrm>
          <a:prstGeom prst="rect">
            <a:avLst/>
          </a:prstGeom>
        </p:spPr>
      </p:pic>
      <p:pic>
        <p:nvPicPr>
          <p:cNvPr id="32" name="그림 31">
            <a:extLst>
              <a:ext uri="{FF2B5EF4-FFF2-40B4-BE49-F238E27FC236}">
                <a16:creationId xmlns:a16="http://schemas.microsoft.com/office/drawing/2014/main" id="{33CC4906-2579-4F1E-85AB-48148902F6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12136" y="2120026"/>
            <a:ext cx="5457950" cy="4093464"/>
          </a:xfrm>
          <a:prstGeom prst="rect">
            <a:avLst/>
          </a:prstGeom>
        </p:spPr>
      </p:pic>
    </p:spTree>
    <p:extLst>
      <p:ext uri="{BB962C8B-B14F-4D97-AF65-F5344CB8AC3E}">
        <p14:creationId xmlns:p14="http://schemas.microsoft.com/office/powerpoint/2010/main" val="1079682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6"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03</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5517965" y="982711"/>
            <a:ext cx="1156086"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Data</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26" name="그룹 25">
            <a:extLst>
              <a:ext uri="{FF2B5EF4-FFF2-40B4-BE49-F238E27FC236}">
                <a16:creationId xmlns:a16="http://schemas.microsoft.com/office/drawing/2014/main" id="{D9F27753-22B2-464E-A574-3FDB8274BF58}"/>
              </a:ext>
            </a:extLst>
          </p:cNvPr>
          <p:cNvGrpSpPr/>
          <p:nvPr/>
        </p:nvGrpSpPr>
        <p:grpSpPr>
          <a:xfrm>
            <a:off x="780946" y="2015682"/>
            <a:ext cx="1062863" cy="535531"/>
            <a:chOff x="780946" y="2358594"/>
            <a:chExt cx="1062863" cy="535531"/>
          </a:xfrm>
        </p:grpSpPr>
        <p:sp>
          <p:nvSpPr>
            <p:cNvPr id="27" name="TextBox 26">
              <a:extLst>
                <a:ext uri="{FF2B5EF4-FFF2-40B4-BE49-F238E27FC236}">
                  <a16:creationId xmlns:a16="http://schemas.microsoft.com/office/drawing/2014/main" id="{713765E8-47F6-4061-A908-86015E84E5E2}"/>
                </a:ext>
              </a:extLst>
            </p:cNvPr>
            <p:cNvSpPr txBox="1"/>
            <p:nvPr/>
          </p:nvSpPr>
          <p:spPr>
            <a:xfrm>
              <a:off x="1141373" y="2358594"/>
              <a:ext cx="702436"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DV</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28" name="직사각형 27">
              <a:extLst>
                <a:ext uri="{FF2B5EF4-FFF2-40B4-BE49-F238E27FC236}">
                  <a16:creationId xmlns:a16="http://schemas.microsoft.com/office/drawing/2014/main" id="{7B58696C-1C5D-4365-A326-5C07D5428E94}"/>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9" name="그룹 28">
            <a:extLst>
              <a:ext uri="{FF2B5EF4-FFF2-40B4-BE49-F238E27FC236}">
                <a16:creationId xmlns:a16="http://schemas.microsoft.com/office/drawing/2014/main" id="{694C4B5B-0C4C-4332-9341-85B02E930A21}"/>
              </a:ext>
            </a:extLst>
          </p:cNvPr>
          <p:cNvGrpSpPr/>
          <p:nvPr/>
        </p:nvGrpSpPr>
        <p:grpSpPr>
          <a:xfrm>
            <a:off x="929706" y="2815142"/>
            <a:ext cx="8948981" cy="400110"/>
            <a:chOff x="780946" y="3129690"/>
            <a:chExt cx="8948981" cy="400110"/>
          </a:xfrm>
        </p:grpSpPr>
        <p:sp>
          <p:nvSpPr>
            <p:cNvPr id="30" name="TextBox 29">
              <a:extLst>
                <a:ext uri="{FF2B5EF4-FFF2-40B4-BE49-F238E27FC236}">
                  <a16:creationId xmlns:a16="http://schemas.microsoft.com/office/drawing/2014/main" id="{89A16779-80B1-45BD-9EBF-7CA670AF437E}"/>
                </a:ext>
              </a:extLst>
            </p:cNvPr>
            <p:cNvSpPr txBox="1"/>
            <p:nvPr/>
          </p:nvSpPr>
          <p:spPr>
            <a:xfrm>
              <a:off x="1137190" y="3129690"/>
              <a:ext cx="8592737"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Attitudes toward North Korea: Leadership and General State</a:t>
              </a:r>
              <a:endParaRPr lang="en-US" sz="2000"/>
            </a:p>
          </p:txBody>
        </p:sp>
        <p:sp>
          <p:nvSpPr>
            <p:cNvPr id="31" name="직사각형 30">
              <a:extLst>
                <a:ext uri="{FF2B5EF4-FFF2-40B4-BE49-F238E27FC236}">
                  <a16:creationId xmlns:a16="http://schemas.microsoft.com/office/drawing/2014/main" id="{60DC8826-8492-4845-842E-53E6D6C0BCE3}"/>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그룹 11">
            <a:extLst>
              <a:ext uri="{FF2B5EF4-FFF2-40B4-BE49-F238E27FC236}">
                <a16:creationId xmlns:a16="http://schemas.microsoft.com/office/drawing/2014/main" id="{B5C30093-F78F-4282-B74E-B641C24AE569}"/>
              </a:ext>
            </a:extLst>
          </p:cNvPr>
          <p:cNvGrpSpPr/>
          <p:nvPr/>
        </p:nvGrpSpPr>
        <p:grpSpPr>
          <a:xfrm>
            <a:off x="929706" y="3429000"/>
            <a:ext cx="4412483" cy="400110"/>
            <a:chOff x="780946" y="3129690"/>
            <a:chExt cx="4412483" cy="400110"/>
          </a:xfrm>
        </p:grpSpPr>
        <p:sp>
          <p:nvSpPr>
            <p:cNvPr id="13" name="TextBox 12">
              <a:extLst>
                <a:ext uri="{FF2B5EF4-FFF2-40B4-BE49-F238E27FC236}">
                  <a16:creationId xmlns:a16="http://schemas.microsoft.com/office/drawing/2014/main" id="{0A722D0F-9089-463A-83FC-B321FE180390}"/>
                </a:ext>
              </a:extLst>
            </p:cNvPr>
            <p:cNvSpPr txBox="1"/>
            <p:nvPr/>
          </p:nvSpPr>
          <p:spPr>
            <a:xfrm>
              <a:off x="1137190" y="3129690"/>
              <a:ext cx="4056239"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Attitudes toward Unification</a:t>
              </a:r>
              <a:endParaRPr lang="en-US" sz="2000"/>
            </a:p>
          </p:txBody>
        </p:sp>
        <p:sp>
          <p:nvSpPr>
            <p:cNvPr id="14" name="직사각형 13">
              <a:extLst>
                <a:ext uri="{FF2B5EF4-FFF2-40B4-BE49-F238E27FC236}">
                  <a16:creationId xmlns:a16="http://schemas.microsoft.com/office/drawing/2014/main" id="{39EBBDAD-C46D-4B49-BB88-506EB68DB91A}"/>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439569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6"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03</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5517965" y="982711"/>
            <a:ext cx="1156086"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Data</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pic>
        <p:nvPicPr>
          <p:cNvPr id="5" name="그림 4">
            <a:extLst>
              <a:ext uri="{FF2B5EF4-FFF2-40B4-BE49-F238E27FC236}">
                <a16:creationId xmlns:a16="http://schemas.microsoft.com/office/drawing/2014/main" id="{F60CF023-AF17-4B17-A042-1B383CDAB3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692" y="2120027"/>
            <a:ext cx="5462015" cy="4096512"/>
          </a:xfrm>
          <a:prstGeom prst="rect">
            <a:avLst/>
          </a:prstGeom>
        </p:spPr>
      </p:pic>
    </p:spTree>
    <p:extLst>
      <p:ext uri="{BB962C8B-B14F-4D97-AF65-F5344CB8AC3E}">
        <p14:creationId xmlns:p14="http://schemas.microsoft.com/office/powerpoint/2010/main" val="4281475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6"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03</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5517965" y="982711"/>
            <a:ext cx="1156086"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Data</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26" name="그룹 25">
            <a:extLst>
              <a:ext uri="{FF2B5EF4-FFF2-40B4-BE49-F238E27FC236}">
                <a16:creationId xmlns:a16="http://schemas.microsoft.com/office/drawing/2014/main" id="{D9F27753-22B2-464E-A574-3FDB8274BF58}"/>
              </a:ext>
            </a:extLst>
          </p:cNvPr>
          <p:cNvGrpSpPr/>
          <p:nvPr/>
        </p:nvGrpSpPr>
        <p:grpSpPr>
          <a:xfrm>
            <a:off x="780946" y="2015682"/>
            <a:ext cx="1062863" cy="535531"/>
            <a:chOff x="780946" y="2358594"/>
            <a:chExt cx="1062863" cy="535531"/>
          </a:xfrm>
        </p:grpSpPr>
        <p:sp>
          <p:nvSpPr>
            <p:cNvPr id="27" name="TextBox 26">
              <a:extLst>
                <a:ext uri="{FF2B5EF4-FFF2-40B4-BE49-F238E27FC236}">
                  <a16:creationId xmlns:a16="http://schemas.microsoft.com/office/drawing/2014/main" id="{713765E8-47F6-4061-A908-86015E84E5E2}"/>
                </a:ext>
              </a:extLst>
            </p:cNvPr>
            <p:cNvSpPr txBox="1"/>
            <p:nvPr/>
          </p:nvSpPr>
          <p:spPr>
            <a:xfrm>
              <a:off x="1141373" y="2358594"/>
              <a:ext cx="702436"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DV</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28" name="직사각형 27">
              <a:extLst>
                <a:ext uri="{FF2B5EF4-FFF2-40B4-BE49-F238E27FC236}">
                  <a16:creationId xmlns:a16="http://schemas.microsoft.com/office/drawing/2014/main" id="{7B58696C-1C5D-4365-A326-5C07D5428E94}"/>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9" name="그룹 28">
            <a:extLst>
              <a:ext uri="{FF2B5EF4-FFF2-40B4-BE49-F238E27FC236}">
                <a16:creationId xmlns:a16="http://schemas.microsoft.com/office/drawing/2014/main" id="{694C4B5B-0C4C-4332-9341-85B02E930A21}"/>
              </a:ext>
            </a:extLst>
          </p:cNvPr>
          <p:cNvGrpSpPr/>
          <p:nvPr/>
        </p:nvGrpSpPr>
        <p:grpSpPr>
          <a:xfrm>
            <a:off x="929706" y="2815142"/>
            <a:ext cx="8948981" cy="400110"/>
            <a:chOff x="780946" y="3129690"/>
            <a:chExt cx="8948981" cy="400110"/>
          </a:xfrm>
        </p:grpSpPr>
        <p:sp>
          <p:nvSpPr>
            <p:cNvPr id="30" name="TextBox 29">
              <a:extLst>
                <a:ext uri="{FF2B5EF4-FFF2-40B4-BE49-F238E27FC236}">
                  <a16:creationId xmlns:a16="http://schemas.microsoft.com/office/drawing/2014/main" id="{89A16779-80B1-45BD-9EBF-7CA670AF437E}"/>
                </a:ext>
              </a:extLst>
            </p:cNvPr>
            <p:cNvSpPr txBox="1"/>
            <p:nvPr/>
          </p:nvSpPr>
          <p:spPr>
            <a:xfrm>
              <a:off x="1137190" y="3129690"/>
              <a:ext cx="8592737"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Attitudes toward North Korea: Leadership and General State</a:t>
              </a:r>
              <a:endParaRPr lang="en-US" sz="2000"/>
            </a:p>
          </p:txBody>
        </p:sp>
        <p:sp>
          <p:nvSpPr>
            <p:cNvPr id="31" name="직사각형 30">
              <a:extLst>
                <a:ext uri="{FF2B5EF4-FFF2-40B4-BE49-F238E27FC236}">
                  <a16:creationId xmlns:a16="http://schemas.microsoft.com/office/drawing/2014/main" id="{60DC8826-8492-4845-842E-53E6D6C0BCE3}"/>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그룹 11">
            <a:extLst>
              <a:ext uri="{FF2B5EF4-FFF2-40B4-BE49-F238E27FC236}">
                <a16:creationId xmlns:a16="http://schemas.microsoft.com/office/drawing/2014/main" id="{B5C30093-F78F-4282-B74E-B641C24AE569}"/>
              </a:ext>
            </a:extLst>
          </p:cNvPr>
          <p:cNvGrpSpPr/>
          <p:nvPr/>
        </p:nvGrpSpPr>
        <p:grpSpPr>
          <a:xfrm>
            <a:off x="929706" y="3429000"/>
            <a:ext cx="4412483" cy="400110"/>
            <a:chOff x="780946" y="3129690"/>
            <a:chExt cx="4412483" cy="400110"/>
          </a:xfrm>
        </p:grpSpPr>
        <p:sp>
          <p:nvSpPr>
            <p:cNvPr id="13" name="TextBox 12">
              <a:extLst>
                <a:ext uri="{FF2B5EF4-FFF2-40B4-BE49-F238E27FC236}">
                  <a16:creationId xmlns:a16="http://schemas.microsoft.com/office/drawing/2014/main" id="{0A722D0F-9089-463A-83FC-B321FE180390}"/>
                </a:ext>
              </a:extLst>
            </p:cNvPr>
            <p:cNvSpPr txBox="1"/>
            <p:nvPr/>
          </p:nvSpPr>
          <p:spPr>
            <a:xfrm>
              <a:off x="1137190" y="3129690"/>
              <a:ext cx="4056239"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Attitudes toward Unification</a:t>
              </a:r>
              <a:endParaRPr lang="en-US" sz="2000"/>
            </a:p>
          </p:txBody>
        </p:sp>
        <p:sp>
          <p:nvSpPr>
            <p:cNvPr id="14" name="직사각형 13">
              <a:extLst>
                <a:ext uri="{FF2B5EF4-FFF2-40B4-BE49-F238E27FC236}">
                  <a16:creationId xmlns:a16="http://schemas.microsoft.com/office/drawing/2014/main" id="{39EBBDAD-C46D-4B49-BB88-506EB68DB91A}"/>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5" name="그룹 14">
            <a:extLst>
              <a:ext uri="{FF2B5EF4-FFF2-40B4-BE49-F238E27FC236}">
                <a16:creationId xmlns:a16="http://schemas.microsoft.com/office/drawing/2014/main" id="{731A4EF4-25F8-4EE3-9402-768F73279C8B}"/>
              </a:ext>
            </a:extLst>
          </p:cNvPr>
          <p:cNvGrpSpPr/>
          <p:nvPr/>
        </p:nvGrpSpPr>
        <p:grpSpPr>
          <a:xfrm>
            <a:off x="780946" y="4261916"/>
            <a:ext cx="1024391" cy="535531"/>
            <a:chOff x="780946" y="2358594"/>
            <a:chExt cx="1024391" cy="535531"/>
          </a:xfrm>
        </p:grpSpPr>
        <p:sp>
          <p:nvSpPr>
            <p:cNvPr id="16" name="TextBox 15">
              <a:extLst>
                <a:ext uri="{FF2B5EF4-FFF2-40B4-BE49-F238E27FC236}">
                  <a16:creationId xmlns:a16="http://schemas.microsoft.com/office/drawing/2014/main" id="{E35EFFC2-C7D4-488C-B96E-D15FC773ADEB}"/>
                </a:ext>
              </a:extLst>
            </p:cNvPr>
            <p:cNvSpPr txBox="1"/>
            <p:nvPr/>
          </p:nvSpPr>
          <p:spPr>
            <a:xfrm>
              <a:off x="1141373" y="2358594"/>
              <a:ext cx="663964"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EV</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17" name="직사각형 16">
              <a:extLst>
                <a:ext uri="{FF2B5EF4-FFF2-40B4-BE49-F238E27FC236}">
                  <a16:creationId xmlns:a16="http://schemas.microsoft.com/office/drawing/2014/main" id="{C2BE2806-ECDF-4028-A5A5-4B9FEE42EC6B}"/>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8" name="그룹 17">
            <a:extLst>
              <a:ext uri="{FF2B5EF4-FFF2-40B4-BE49-F238E27FC236}">
                <a16:creationId xmlns:a16="http://schemas.microsoft.com/office/drawing/2014/main" id="{7E069EB1-23A4-4C46-93DC-72E1B4765434}"/>
              </a:ext>
            </a:extLst>
          </p:cNvPr>
          <p:cNvGrpSpPr/>
          <p:nvPr/>
        </p:nvGrpSpPr>
        <p:grpSpPr>
          <a:xfrm>
            <a:off x="929706" y="5061376"/>
            <a:ext cx="7673312" cy="400110"/>
            <a:chOff x="780946" y="3129690"/>
            <a:chExt cx="7673312" cy="400110"/>
          </a:xfrm>
        </p:grpSpPr>
        <p:sp>
          <p:nvSpPr>
            <p:cNvPr id="19" name="TextBox 18">
              <a:extLst>
                <a:ext uri="{FF2B5EF4-FFF2-40B4-BE49-F238E27FC236}">
                  <a16:creationId xmlns:a16="http://schemas.microsoft.com/office/drawing/2014/main" id="{450C7DD3-1440-4B9C-ADC7-BFC8BF078544}"/>
                </a:ext>
              </a:extLst>
            </p:cNvPr>
            <p:cNvSpPr txBox="1"/>
            <p:nvPr/>
          </p:nvSpPr>
          <p:spPr>
            <a:xfrm>
              <a:off x="1137190" y="3129690"/>
              <a:ext cx="7317068"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Generation: categorical, 10-year units based on age</a:t>
              </a:r>
              <a:endParaRPr lang="en-US" sz="2000"/>
            </a:p>
          </p:txBody>
        </p:sp>
        <p:sp>
          <p:nvSpPr>
            <p:cNvPr id="20" name="직사각형 19">
              <a:extLst>
                <a:ext uri="{FF2B5EF4-FFF2-40B4-BE49-F238E27FC236}">
                  <a16:creationId xmlns:a16="http://schemas.microsoft.com/office/drawing/2014/main" id="{935C0195-59E2-43A5-9C15-6572E8C9BF43}"/>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1" name="그룹 20">
            <a:extLst>
              <a:ext uri="{FF2B5EF4-FFF2-40B4-BE49-F238E27FC236}">
                <a16:creationId xmlns:a16="http://schemas.microsoft.com/office/drawing/2014/main" id="{B03DADB1-9A66-4DE4-8F18-C432F53F76D0}"/>
              </a:ext>
            </a:extLst>
          </p:cNvPr>
          <p:cNvGrpSpPr/>
          <p:nvPr/>
        </p:nvGrpSpPr>
        <p:grpSpPr>
          <a:xfrm>
            <a:off x="929706" y="5591645"/>
            <a:ext cx="3633423" cy="400110"/>
            <a:chOff x="780946" y="3129690"/>
            <a:chExt cx="3633423" cy="400110"/>
          </a:xfrm>
        </p:grpSpPr>
        <p:sp>
          <p:nvSpPr>
            <p:cNvPr id="22" name="TextBox 21">
              <a:extLst>
                <a:ext uri="{FF2B5EF4-FFF2-40B4-BE49-F238E27FC236}">
                  <a16:creationId xmlns:a16="http://schemas.microsoft.com/office/drawing/2014/main" id="{8B087EAC-9D1B-4832-B263-B1C154A1E9C0}"/>
                </a:ext>
              </a:extLst>
            </p:cNvPr>
            <p:cNvSpPr txBox="1"/>
            <p:nvPr/>
          </p:nvSpPr>
          <p:spPr>
            <a:xfrm>
              <a:off x="1137190" y="3129690"/>
              <a:ext cx="3277179"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Prospect of unification</a:t>
              </a:r>
              <a:endParaRPr lang="en-US" sz="2000"/>
            </a:p>
          </p:txBody>
        </p:sp>
        <p:sp>
          <p:nvSpPr>
            <p:cNvPr id="23" name="직사각형 22">
              <a:extLst>
                <a:ext uri="{FF2B5EF4-FFF2-40B4-BE49-F238E27FC236}">
                  <a16:creationId xmlns:a16="http://schemas.microsoft.com/office/drawing/2014/main" id="{59F72704-7021-4E34-A7E4-9B257B882613}"/>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238707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4932" y="168320"/>
            <a:ext cx="542136"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04</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5150886" y="982711"/>
            <a:ext cx="1890262"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Methods</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26" name="그룹 25">
            <a:extLst>
              <a:ext uri="{FF2B5EF4-FFF2-40B4-BE49-F238E27FC236}">
                <a16:creationId xmlns:a16="http://schemas.microsoft.com/office/drawing/2014/main" id="{D9F27753-22B2-464E-A574-3FDB8274BF58}"/>
              </a:ext>
            </a:extLst>
          </p:cNvPr>
          <p:cNvGrpSpPr/>
          <p:nvPr/>
        </p:nvGrpSpPr>
        <p:grpSpPr>
          <a:xfrm>
            <a:off x="780946" y="2015682"/>
            <a:ext cx="5336469" cy="535531"/>
            <a:chOff x="780946" y="2358594"/>
            <a:chExt cx="5336469" cy="535531"/>
          </a:xfrm>
        </p:grpSpPr>
        <p:sp>
          <p:nvSpPr>
            <p:cNvPr id="27" name="TextBox 26">
              <a:extLst>
                <a:ext uri="{FF2B5EF4-FFF2-40B4-BE49-F238E27FC236}">
                  <a16:creationId xmlns:a16="http://schemas.microsoft.com/office/drawing/2014/main" id="{713765E8-47F6-4061-A908-86015E84E5E2}"/>
                </a:ext>
              </a:extLst>
            </p:cNvPr>
            <p:cNvSpPr txBox="1"/>
            <p:nvPr/>
          </p:nvSpPr>
          <p:spPr>
            <a:xfrm>
              <a:off x="1141373" y="2358594"/>
              <a:ext cx="4976042"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Discrete dependent variable</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28" name="직사각형 27">
              <a:extLst>
                <a:ext uri="{FF2B5EF4-FFF2-40B4-BE49-F238E27FC236}">
                  <a16:creationId xmlns:a16="http://schemas.microsoft.com/office/drawing/2014/main" id="{7B58696C-1C5D-4365-A326-5C07D5428E94}"/>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9" name="그룹 28">
            <a:extLst>
              <a:ext uri="{FF2B5EF4-FFF2-40B4-BE49-F238E27FC236}">
                <a16:creationId xmlns:a16="http://schemas.microsoft.com/office/drawing/2014/main" id="{694C4B5B-0C4C-4332-9341-85B02E930A21}"/>
              </a:ext>
            </a:extLst>
          </p:cNvPr>
          <p:cNvGrpSpPr/>
          <p:nvPr/>
        </p:nvGrpSpPr>
        <p:grpSpPr>
          <a:xfrm>
            <a:off x="929706" y="2926866"/>
            <a:ext cx="5481365" cy="400110"/>
            <a:chOff x="780946" y="3129690"/>
            <a:chExt cx="5481365" cy="400110"/>
          </a:xfrm>
        </p:grpSpPr>
        <p:sp>
          <p:nvSpPr>
            <p:cNvPr id="30" name="TextBox 29">
              <a:extLst>
                <a:ext uri="{FF2B5EF4-FFF2-40B4-BE49-F238E27FC236}">
                  <a16:creationId xmlns:a16="http://schemas.microsoft.com/office/drawing/2014/main" id="{89A16779-80B1-45BD-9EBF-7CA670AF437E}"/>
                </a:ext>
              </a:extLst>
            </p:cNvPr>
            <p:cNvSpPr txBox="1"/>
            <p:nvPr/>
          </p:nvSpPr>
          <p:spPr>
            <a:xfrm>
              <a:off x="1137190" y="3129690"/>
              <a:ext cx="5125121"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DVs are ordered, discrete variables</a:t>
              </a:r>
              <a:endParaRPr lang="en-US" sz="2000"/>
            </a:p>
          </p:txBody>
        </p:sp>
        <p:sp>
          <p:nvSpPr>
            <p:cNvPr id="31" name="직사각형 30">
              <a:extLst>
                <a:ext uri="{FF2B5EF4-FFF2-40B4-BE49-F238E27FC236}">
                  <a16:creationId xmlns:a16="http://schemas.microsoft.com/office/drawing/2014/main" id="{60DC8826-8492-4845-842E-53E6D6C0BCE3}"/>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그룹 11">
            <a:extLst>
              <a:ext uri="{FF2B5EF4-FFF2-40B4-BE49-F238E27FC236}">
                <a16:creationId xmlns:a16="http://schemas.microsoft.com/office/drawing/2014/main" id="{B5C30093-F78F-4282-B74E-B641C24AE569}"/>
              </a:ext>
            </a:extLst>
          </p:cNvPr>
          <p:cNvGrpSpPr/>
          <p:nvPr/>
        </p:nvGrpSpPr>
        <p:grpSpPr>
          <a:xfrm>
            <a:off x="929706" y="3720587"/>
            <a:ext cx="5250854" cy="400110"/>
            <a:chOff x="780946" y="3129690"/>
            <a:chExt cx="5250854" cy="400110"/>
          </a:xfrm>
        </p:grpSpPr>
        <p:sp>
          <p:nvSpPr>
            <p:cNvPr id="13" name="TextBox 12">
              <a:extLst>
                <a:ext uri="{FF2B5EF4-FFF2-40B4-BE49-F238E27FC236}">
                  <a16:creationId xmlns:a16="http://schemas.microsoft.com/office/drawing/2014/main" id="{0A722D0F-9089-463A-83FC-B321FE180390}"/>
                </a:ext>
              </a:extLst>
            </p:cNvPr>
            <p:cNvSpPr txBox="1"/>
            <p:nvPr/>
          </p:nvSpPr>
          <p:spPr>
            <a:xfrm>
              <a:off x="1137190" y="3129690"/>
              <a:ext cx="4894610"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Ordered logistic regression model</a:t>
              </a:r>
            </a:p>
          </p:txBody>
        </p:sp>
        <p:sp>
          <p:nvSpPr>
            <p:cNvPr id="14" name="직사각형 13">
              <a:extLst>
                <a:ext uri="{FF2B5EF4-FFF2-40B4-BE49-F238E27FC236}">
                  <a16:creationId xmlns:a16="http://schemas.microsoft.com/office/drawing/2014/main" id="{39EBBDAD-C46D-4B49-BB88-506EB68DB91A}"/>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5" name="그룹 14">
            <a:extLst>
              <a:ext uri="{FF2B5EF4-FFF2-40B4-BE49-F238E27FC236}">
                <a16:creationId xmlns:a16="http://schemas.microsoft.com/office/drawing/2014/main" id="{309284B8-E386-441B-98D7-407DFDE141DA}"/>
              </a:ext>
            </a:extLst>
          </p:cNvPr>
          <p:cNvGrpSpPr/>
          <p:nvPr/>
        </p:nvGrpSpPr>
        <p:grpSpPr>
          <a:xfrm>
            <a:off x="1141373" y="4572357"/>
            <a:ext cx="10751077" cy="707886"/>
            <a:chOff x="780946" y="3129690"/>
            <a:chExt cx="10751077" cy="707886"/>
          </a:xfrm>
        </p:grpSpPr>
        <p:sp>
          <p:nvSpPr>
            <p:cNvPr id="16" name="TextBox 15">
              <a:extLst>
                <a:ext uri="{FF2B5EF4-FFF2-40B4-BE49-F238E27FC236}">
                  <a16:creationId xmlns:a16="http://schemas.microsoft.com/office/drawing/2014/main" id="{22C73773-FEF8-4AAC-B43F-C177FCBEB56B}"/>
                </a:ext>
              </a:extLst>
            </p:cNvPr>
            <p:cNvSpPr txBox="1"/>
            <p:nvPr/>
          </p:nvSpPr>
          <p:spPr>
            <a:xfrm>
              <a:off x="1137190" y="3129690"/>
              <a:ext cx="10394833" cy="707886"/>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Coefficients of ordered logistic regression seem linear, but imply nonlinear</a:t>
              </a:r>
              <a:b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 relationship between explanatory variables and the dependent variable. </a:t>
              </a:r>
            </a:p>
          </p:txBody>
        </p:sp>
        <p:sp>
          <p:nvSpPr>
            <p:cNvPr id="17" name="직사각형 16">
              <a:extLst>
                <a:ext uri="{FF2B5EF4-FFF2-40B4-BE49-F238E27FC236}">
                  <a16:creationId xmlns:a16="http://schemas.microsoft.com/office/drawing/2014/main" id="{7D4DE88F-E9BE-44D4-BCC7-894C896C3BCE}"/>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9" name="그룹 18">
            <a:extLst>
              <a:ext uri="{FF2B5EF4-FFF2-40B4-BE49-F238E27FC236}">
                <a16:creationId xmlns:a16="http://schemas.microsoft.com/office/drawing/2014/main" id="{0A70875F-AA6C-4A02-A08E-CF7E9810D7BC}"/>
              </a:ext>
            </a:extLst>
          </p:cNvPr>
          <p:cNvGrpSpPr/>
          <p:nvPr/>
        </p:nvGrpSpPr>
        <p:grpSpPr>
          <a:xfrm>
            <a:off x="1141373" y="5521346"/>
            <a:ext cx="9957590" cy="707886"/>
            <a:chOff x="780946" y="3129690"/>
            <a:chExt cx="9957590" cy="707886"/>
          </a:xfrm>
        </p:grpSpPr>
        <p:sp>
          <p:nvSpPr>
            <p:cNvPr id="20" name="TextBox 19">
              <a:extLst>
                <a:ext uri="{FF2B5EF4-FFF2-40B4-BE49-F238E27FC236}">
                  <a16:creationId xmlns:a16="http://schemas.microsoft.com/office/drawing/2014/main" id="{879B87C0-8703-4567-AC27-6E6949A03E00}"/>
                </a:ext>
              </a:extLst>
            </p:cNvPr>
            <p:cNvSpPr txBox="1"/>
            <p:nvPr/>
          </p:nvSpPr>
          <p:spPr>
            <a:xfrm>
              <a:off x="1137190" y="3129690"/>
              <a:ext cx="9601346" cy="707886"/>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Present the first differences in predicted probabilities and predicted </a:t>
              </a:r>
              <a:b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probabilities of key explanatory variables’ effects.</a:t>
              </a:r>
            </a:p>
          </p:txBody>
        </p:sp>
        <p:sp>
          <p:nvSpPr>
            <p:cNvPr id="21" name="직사각형 20">
              <a:extLst>
                <a:ext uri="{FF2B5EF4-FFF2-40B4-BE49-F238E27FC236}">
                  <a16:creationId xmlns:a16="http://schemas.microsoft.com/office/drawing/2014/main" id="{C815CFAF-9705-4840-9E68-90B92DC1368F}"/>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3220814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4932" y="168320"/>
            <a:ext cx="542136"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04</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672897" y="982711"/>
            <a:ext cx="10846238" cy="535531"/>
          </a:xfrm>
          <a:prstGeom prst="rect">
            <a:avLst/>
          </a:prstGeom>
          <a:noFill/>
        </p:spPr>
        <p:txBody>
          <a:bodyPr wrap="none" rtlCol="0">
            <a:spAutoFit/>
          </a:bodyPr>
          <a:lstStyle/>
          <a:p>
            <a:pPr algn="ct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Attitudes toward North Korea after the Panmunjom Declaration</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pic>
        <p:nvPicPr>
          <p:cNvPr id="5" name="그림 4">
            <a:extLst>
              <a:ext uri="{FF2B5EF4-FFF2-40B4-BE49-F238E27FC236}">
                <a16:creationId xmlns:a16="http://schemas.microsoft.com/office/drawing/2014/main" id="{B77BFDD0-D496-4628-9F8F-F5069491BD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175" y="1877782"/>
            <a:ext cx="11227504" cy="4912034"/>
          </a:xfrm>
          <a:prstGeom prst="rect">
            <a:avLst/>
          </a:prstGeom>
        </p:spPr>
      </p:pic>
      <p:sp>
        <p:nvSpPr>
          <p:cNvPr id="6" name="직사각형 5">
            <a:extLst>
              <a:ext uri="{FF2B5EF4-FFF2-40B4-BE49-F238E27FC236}">
                <a16:creationId xmlns:a16="http://schemas.microsoft.com/office/drawing/2014/main" id="{89FB8743-DA9E-4894-90A0-D168BE8D351B}"/>
              </a:ext>
            </a:extLst>
          </p:cNvPr>
          <p:cNvSpPr/>
          <p:nvPr/>
        </p:nvSpPr>
        <p:spPr>
          <a:xfrm>
            <a:off x="2091846" y="1628384"/>
            <a:ext cx="1966587" cy="478494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8180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4932" y="168320"/>
            <a:ext cx="542136"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04</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672897" y="982711"/>
            <a:ext cx="10846238" cy="535531"/>
          </a:xfrm>
          <a:prstGeom prst="rect">
            <a:avLst/>
          </a:prstGeom>
          <a:noFill/>
        </p:spPr>
        <p:txBody>
          <a:bodyPr wrap="none" rtlCol="0">
            <a:spAutoFit/>
          </a:bodyPr>
          <a:lstStyle/>
          <a:p>
            <a:pPr algn="ct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Attitudes toward North Korea after the Panmunjom Declaration</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pic>
        <p:nvPicPr>
          <p:cNvPr id="22" name="그림 21">
            <a:extLst>
              <a:ext uri="{FF2B5EF4-FFF2-40B4-BE49-F238E27FC236}">
                <a16:creationId xmlns:a16="http://schemas.microsoft.com/office/drawing/2014/main" id="{09F6C9BF-8AF8-4B54-9F5E-DC90485B5E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399" y="1793231"/>
            <a:ext cx="10287203" cy="5143602"/>
          </a:xfrm>
          <a:prstGeom prst="rect">
            <a:avLst/>
          </a:prstGeom>
        </p:spPr>
      </p:pic>
    </p:spTree>
    <p:extLst>
      <p:ext uri="{BB962C8B-B14F-4D97-AF65-F5344CB8AC3E}">
        <p14:creationId xmlns:p14="http://schemas.microsoft.com/office/powerpoint/2010/main" val="8202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4932" y="168320"/>
            <a:ext cx="542136"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04</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672898" y="982711"/>
            <a:ext cx="10846238" cy="535531"/>
          </a:xfrm>
          <a:prstGeom prst="rect">
            <a:avLst/>
          </a:prstGeom>
          <a:noFill/>
        </p:spPr>
        <p:txBody>
          <a:bodyPr wrap="none" rtlCol="0">
            <a:spAutoFit/>
          </a:bodyPr>
          <a:lstStyle/>
          <a:p>
            <a:pPr algn="ct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Attitudes toward Unification after the Panmunjom Declaration</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pic>
        <p:nvPicPr>
          <p:cNvPr id="5" name="그림 4">
            <a:extLst>
              <a:ext uri="{FF2B5EF4-FFF2-40B4-BE49-F238E27FC236}">
                <a16:creationId xmlns:a16="http://schemas.microsoft.com/office/drawing/2014/main" id="{2CADD770-8F31-4976-95EE-584C03E7AB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574799"/>
            <a:ext cx="12075886" cy="5283201"/>
          </a:xfrm>
          <a:prstGeom prst="rect">
            <a:avLst/>
          </a:prstGeom>
        </p:spPr>
      </p:pic>
      <p:sp>
        <p:nvSpPr>
          <p:cNvPr id="6" name="직사각형 5">
            <a:extLst>
              <a:ext uri="{FF2B5EF4-FFF2-40B4-BE49-F238E27FC236}">
                <a16:creationId xmlns:a16="http://schemas.microsoft.com/office/drawing/2014/main" id="{91E16574-0CC3-47D5-8611-19BC670FF310}"/>
              </a:ext>
            </a:extLst>
          </p:cNvPr>
          <p:cNvSpPr/>
          <p:nvPr/>
        </p:nvSpPr>
        <p:spPr>
          <a:xfrm>
            <a:off x="3352800" y="1518242"/>
            <a:ext cx="2627086" cy="517143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537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4932" y="168320"/>
            <a:ext cx="542136"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04</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672898" y="982711"/>
            <a:ext cx="10846238" cy="535531"/>
          </a:xfrm>
          <a:prstGeom prst="rect">
            <a:avLst/>
          </a:prstGeom>
          <a:noFill/>
        </p:spPr>
        <p:txBody>
          <a:bodyPr wrap="none" rtlCol="0">
            <a:spAutoFit/>
          </a:bodyPr>
          <a:lstStyle/>
          <a:p>
            <a:pPr algn="ct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Attitudes toward Unification after the Panmunjom Declaration</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32" name="그룹 31">
            <a:extLst>
              <a:ext uri="{FF2B5EF4-FFF2-40B4-BE49-F238E27FC236}">
                <a16:creationId xmlns:a16="http://schemas.microsoft.com/office/drawing/2014/main" id="{A22D7309-B6C8-4EE1-AD25-A6F98245B4B5}"/>
              </a:ext>
            </a:extLst>
          </p:cNvPr>
          <p:cNvGrpSpPr/>
          <p:nvPr/>
        </p:nvGrpSpPr>
        <p:grpSpPr>
          <a:xfrm>
            <a:off x="1894603" y="1793231"/>
            <a:ext cx="7860659" cy="4620949"/>
            <a:chOff x="1894603" y="1793231"/>
            <a:chExt cx="7860659" cy="4620949"/>
          </a:xfrm>
        </p:grpSpPr>
        <p:pic>
          <p:nvPicPr>
            <p:cNvPr id="22" name="그림 21">
              <a:extLst>
                <a:ext uri="{FF2B5EF4-FFF2-40B4-BE49-F238E27FC236}">
                  <a16:creationId xmlns:a16="http://schemas.microsoft.com/office/drawing/2014/main" id="{39EF1A4A-38D3-42C6-AA35-61EBBF0B4B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24932" y="1793231"/>
              <a:ext cx="3930330" cy="4585385"/>
            </a:xfrm>
            <a:prstGeom prst="rect">
              <a:avLst/>
            </a:prstGeom>
          </p:spPr>
        </p:pic>
        <p:pic>
          <p:nvPicPr>
            <p:cNvPr id="31" name="그림 30">
              <a:extLst>
                <a:ext uri="{FF2B5EF4-FFF2-40B4-BE49-F238E27FC236}">
                  <a16:creationId xmlns:a16="http://schemas.microsoft.com/office/drawing/2014/main" id="{5FF608F3-B8F9-4911-9AD3-E3A4D84AF0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4603" y="1828796"/>
              <a:ext cx="3930329" cy="4585384"/>
            </a:xfrm>
            <a:prstGeom prst="rect">
              <a:avLst/>
            </a:prstGeom>
          </p:spPr>
        </p:pic>
      </p:grpSp>
    </p:spTree>
    <p:extLst>
      <p:ext uri="{BB962C8B-B14F-4D97-AF65-F5344CB8AC3E}">
        <p14:creationId xmlns:p14="http://schemas.microsoft.com/office/powerpoint/2010/main" val="115890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52183" y="168320"/>
            <a:ext cx="487634" cy="400110"/>
          </a:xfrm>
          <a:prstGeom prst="rect">
            <a:avLst/>
          </a:prstGeom>
          <a:noFill/>
        </p:spPr>
        <p:txBody>
          <a:bodyPr wrap="none" rtlCol="0">
            <a:spAutoFit/>
          </a:bodyPr>
          <a:lstStyle/>
          <a:p>
            <a:pPr algn="ctr"/>
            <a:r>
              <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01</a:t>
            </a:r>
          </a:p>
        </p:txBody>
      </p:sp>
      <p:sp>
        <p:nvSpPr>
          <p:cNvPr id="11" name="TextBox 10">
            <a:extLst>
              <a:ext uri="{FF2B5EF4-FFF2-40B4-BE49-F238E27FC236}">
                <a16:creationId xmlns:a16="http://schemas.microsoft.com/office/drawing/2014/main" id="{0363BFF9-F95D-4452-97B2-A38422B82EA9}"/>
              </a:ext>
            </a:extLst>
          </p:cNvPr>
          <p:cNvSpPr txBox="1"/>
          <p:nvPr/>
        </p:nvSpPr>
        <p:spPr>
          <a:xfrm>
            <a:off x="4851919" y="982711"/>
            <a:ext cx="2488182"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Motivations</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pic>
        <p:nvPicPr>
          <p:cNvPr id="1026" name="Picture 2">
            <a:extLst>
              <a:ext uri="{FF2B5EF4-FFF2-40B4-BE49-F238E27FC236}">
                <a16:creationId xmlns:a16="http://schemas.microsoft.com/office/drawing/2014/main" id="{C173AA3D-E9F8-45E1-953B-A3A42EE54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306" y="1867098"/>
            <a:ext cx="5278877" cy="35192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56AC8D7-1CCE-4C85-A17E-2A423FEC2677}"/>
              </a:ext>
            </a:extLst>
          </p:cNvPr>
          <p:cNvSpPr txBox="1"/>
          <p:nvPr/>
        </p:nvSpPr>
        <p:spPr>
          <a:xfrm>
            <a:off x="1559511" y="5762015"/>
            <a:ext cx="3129383" cy="350865"/>
          </a:xfrm>
          <a:prstGeom prst="rect">
            <a:avLst/>
          </a:prstGeom>
          <a:noFill/>
        </p:spPr>
        <p:txBody>
          <a:bodyPr wrap="none" rtlCol="0">
            <a:spAutoFit/>
          </a:bodyPr>
          <a:lstStyle/>
          <a:p>
            <a:pPr algn="ctr">
              <a:lnSpc>
                <a:spcPct val="120000"/>
              </a:lnSpc>
            </a:pPr>
            <a:r>
              <a:rPr lang="en-US" altLang="ko-KR" sz="1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Pyeongchang Winter Olympics</a:t>
            </a:r>
            <a:endParaRPr lang="en-US" altLang="ko-KR" sz="1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14" name="TextBox 13">
            <a:extLst>
              <a:ext uri="{FF2B5EF4-FFF2-40B4-BE49-F238E27FC236}">
                <a16:creationId xmlns:a16="http://schemas.microsoft.com/office/drawing/2014/main" id="{6568B828-F281-44B2-ADCC-6640ABA4346D}"/>
              </a:ext>
            </a:extLst>
          </p:cNvPr>
          <p:cNvSpPr txBox="1"/>
          <p:nvPr/>
        </p:nvSpPr>
        <p:spPr>
          <a:xfrm>
            <a:off x="956793" y="6112882"/>
            <a:ext cx="4334841" cy="313932"/>
          </a:xfrm>
          <a:prstGeom prst="rect">
            <a:avLst/>
          </a:prstGeom>
          <a:noFill/>
        </p:spPr>
        <p:txBody>
          <a:bodyPr wrap="none" rtlCol="0">
            <a:spAutoFit/>
          </a:bodyPr>
          <a:lstStyle/>
          <a:p>
            <a:pPr algn="ctr">
              <a:lnSpc>
                <a:spcPct val="120000"/>
              </a:lnSpc>
            </a:pPr>
            <a:r>
              <a:rPr lang="en-US" altLang="ko-KR"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NK sent athletes, cheering squads, and art troupes</a:t>
            </a:r>
            <a:endParaRPr lang="en-US" altLang="ko-KR" sz="1200" spc="-20" dirty="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endParaRPr>
          </a:p>
        </p:txBody>
      </p:sp>
      <p:sp>
        <p:nvSpPr>
          <p:cNvPr id="15" name="타원 14">
            <a:extLst>
              <a:ext uri="{FF2B5EF4-FFF2-40B4-BE49-F238E27FC236}">
                <a16:creationId xmlns:a16="http://schemas.microsoft.com/office/drawing/2014/main" id="{B81A9CD8-0A01-4405-BC67-2CDF1F6A3D78}"/>
              </a:ext>
            </a:extLst>
          </p:cNvPr>
          <p:cNvSpPr/>
          <p:nvPr/>
        </p:nvSpPr>
        <p:spPr>
          <a:xfrm>
            <a:off x="2874109" y="5221349"/>
            <a:ext cx="350864" cy="350864"/>
          </a:xfrm>
          <a:prstGeom prst="ellipse">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596165A-3E56-49E3-A2AD-2DAEAC8D7F2C}"/>
              </a:ext>
            </a:extLst>
          </p:cNvPr>
          <p:cNvSpPr txBox="1"/>
          <p:nvPr/>
        </p:nvSpPr>
        <p:spPr>
          <a:xfrm>
            <a:off x="2872249" y="5230484"/>
            <a:ext cx="354584" cy="313932"/>
          </a:xfrm>
          <a:prstGeom prst="rect">
            <a:avLst/>
          </a:prstGeom>
          <a:noFill/>
        </p:spPr>
        <p:txBody>
          <a:bodyPr wrap="none" rtlCol="0">
            <a:spAutoFit/>
          </a:bodyPr>
          <a:lstStyle/>
          <a:p>
            <a:pPr algn="ctr">
              <a:lnSpc>
                <a:spcPct val="120000"/>
              </a:lnSpc>
            </a:pPr>
            <a:r>
              <a:rPr lang="en-US" altLang="ko-KR" sz="1200" spc="-5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01</a:t>
            </a:r>
          </a:p>
        </p:txBody>
      </p:sp>
      <p:pic>
        <p:nvPicPr>
          <p:cNvPr id="1030" name="Picture 6" descr="▲ 문재인 대통령과 김정은 국무위원장이 처음 만나 군사분계선에서 악수하고 있다. 사진=한국공동사진취재단">
            <a:extLst>
              <a:ext uri="{FF2B5EF4-FFF2-40B4-BE49-F238E27FC236}">
                <a16:creationId xmlns:a16="http://schemas.microsoft.com/office/drawing/2014/main" id="{1AE63DE4-2A4A-4148-A32F-1AD00AA05D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9817" y="1867098"/>
            <a:ext cx="5278877" cy="3517052"/>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EB2B37A9-AFF8-4D5D-B0AE-EB8A440C0AE5}"/>
              </a:ext>
            </a:extLst>
          </p:cNvPr>
          <p:cNvSpPr txBox="1"/>
          <p:nvPr/>
        </p:nvSpPr>
        <p:spPr>
          <a:xfrm>
            <a:off x="7590480" y="5762015"/>
            <a:ext cx="2954655" cy="350865"/>
          </a:xfrm>
          <a:prstGeom prst="rect">
            <a:avLst/>
          </a:prstGeom>
          <a:noFill/>
        </p:spPr>
        <p:txBody>
          <a:bodyPr wrap="none" rtlCol="0">
            <a:spAutoFit/>
          </a:bodyPr>
          <a:lstStyle/>
          <a:p>
            <a:pPr algn="ctr">
              <a:lnSpc>
                <a:spcPct val="120000"/>
              </a:lnSpc>
            </a:pPr>
            <a:r>
              <a:rPr lang="en-US" altLang="ko-KR" sz="1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4. 27 Panmunjom Declaration</a:t>
            </a:r>
            <a:endParaRPr lang="en-US" altLang="ko-KR" sz="1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50" name="TextBox 49">
            <a:extLst>
              <a:ext uri="{FF2B5EF4-FFF2-40B4-BE49-F238E27FC236}">
                <a16:creationId xmlns:a16="http://schemas.microsoft.com/office/drawing/2014/main" id="{96778EF4-B338-45A2-A0BE-A4F7F9FF99B7}"/>
              </a:ext>
            </a:extLst>
          </p:cNvPr>
          <p:cNvSpPr txBox="1"/>
          <p:nvPr/>
        </p:nvSpPr>
        <p:spPr>
          <a:xfrm>
            <a:off x="6736235" y="6112882"/>
            <a:ext cx="4663135" cy="526298"/>
          </a:xfrm>
          <a:prstGeom prst="rect">
            <a:avLst/>
          </a:prstGeom>
          <a:noFill/>
        </p:spPr>
        <p:txBody>
          <a:bodyPr wrap="none" rtlCol="0">
            <a:spAutoFit/>
          </a:bodyPr>
          <a:lstStyle/>
          <a:p>
            <a:pPr algn="ctr">
              <a:lnSpc>
                <a:spcPct val="120000"/>
              </a:lnSpc>
            </a:pP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The Panmunjom Declaration for Peace, Prosperity and </a:t>
            </a:r>
            <a:b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12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Reunification of the Korean Peninsula </a:t>
            </a:r>
            <a:endParaRPr lang="en-US" altLang="ko-KR" sz="1200" spc="-20" dirty="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endParaRPr>
          </a:p>
        </p:txBody>
      </p:sp>
      <p:sp>
        <p:nvSpPr>
          <p:cNvPr id="51" name="타원 50">
            <a:extLst>
              <a:ext uri="{FF2B5EF4-FFF2-40B4-BE49-F238E27FC236}">
                <a16:creationId xmlns:a16="http://schemas.microsoft.com/office/drawing/2014/main" id="{2A9FB48A-65E7-4FA4-A193-A6F1B7D83BF2}"/>
              </a:ext>
            </a:extLst>
          </p:cNvPr>
          <p:cNvSpPr/>
          <p:nvPr/>
        </p:nvSpPr>
        <p:spPr>
          <a:xfrm>
            <a:off x="8817713" y="5221349"/>
            <a:ext cx="350864" cy="350864"/>
          </a:xfrm>
          <a:prstGeom prst="ellipse">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80CE2BF3-ADC8-4576-8638-BA31D0C7A3C8}"/>
              </a:ext>
            </a:extLst>
          </p:cNvPr>
          <p:cNvSpPr txBox="1"/>
          <p:nvPr/>
        </p:nvSpPr>
        <p:spPr>
          <a:xfrm>
            <a:off x="8801426" y="5230484"/>
            <a:ext cx="383438" cy="313932"/>
          </a:xfrm>
          <a:prstGeom prst="rect">
            <a:avLst/>
          </a:prstGeom>
          <a:noFill/>
        </p:spPr>
        <p:txBody>
          <a:bodyPr wrap="none" rtlCol="0">
            <a:spAutoFit/>
          </a:bodyPr>
          <a:lstStyle/>
          <a:p>
            <a:pPr algn="ctr">
              <a:lnSpc>
                <a:spcPct val="120000"/>
              </a:lnSpc>
            </a:pPr>
            <a:r>
              <a:rPr lang="en-US" altLang="ko-KR" sz="1200" spc="-5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02</a:t>
            </a:r>
            <a:endParaRPr lang="en-US" altLang="ko-KR" sz="1200" spc="-5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Tree>
    <p:extLst>
      <p:ext uri="{BB962C8B-B14F-4D97-AF65-F5344CB8AC3E}">
        <p14:creationId xmlns:p14="http://schemas.microsoft.com/office/powerpoint/2010/main" val="4280127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4932" y="168320"/>
            <a:ext cx="542136"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04</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672898" y="982711"/>
            <a:ext cx="10846238" cy="535531"/>
          </a:xfrm>
          <a:prstGeom prst="rect">
            <a:avLst/>
          </a:prstGeom>
          <a:noFill/>
        </p:spPr>
        <p:txBody>
          <a:bodyPr wrap="none" rtlCol="0">
            <a:spAutoFit/>
          </a:bodyPr>
          <a:lstStyle/>
          <a:p>
            <a:pPr algn="ct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Attitudes toward Unification after the Panmunjom Declaration</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29" name="그룹 28">
            <a:extLst>
              <a:ext uri="{FF2B5EF4-FFF2-40B4-BE49-F238E27FC236}">
                <a16:creationId xmlns:a16="http://schemas.microsoft.com/office/drawing/2014/main" id="{C4881481-0471-42E4-AB1B-C3A04411AE66}"/>
              </a:ext>
            </a:extLst>
          </p:cNvPr>
          <p:cNvGrpSpPr/>
          <p:nvPr/>
        </p:nvGrpSpPr>
        <p:grpSpPr>
          <a:xfrm>
            <a:off x="326568" y="1793231"/>
            <a:ext cx="11538864" cy="4585385"/>
            <a:chOff x="326568" y="1793231"/>
            <a:chExt cx="11538864" cy="4585385"/>
          </a:xfrm>
        </p:grpSpPr>
        <p:pic>
          <p:nvPicPr>
            <p:cNvPr id="16" name="그림 15">
              <a:extLst>
                <a:ext uri="{FF2B5EF4-FFF2-40B4-BE49-F238E27FC236}">
                  <a16:creationId xmlns:a16="http://schemas.microsoft.com/office/drawing/2014/main" id="{AF3EDB0D-713D-4E0B-A63B-1D8282ADFD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6568" y="1793231"/>
              <a:ext cx="3930330" cy="4585385"/>
            </a:xfrm>
            <a:prstGeom prst="rect">
              <a:avLst/>
            </a:prstGeom>
          </p:spPr>
        </p:pic>
        <p:pic>
          <p:nvPicPr>
            <p:cNvPr id="24" name="그림 23">
              <a:extLst>
                <a:ext uri="{FF2B5EF4-FFF2-40B4-BE49-F238E27FC236}">
                  <a16:creationId xmlns:a16="http://schemas.microsoft.com/office/drawing/2014/main" id="{2CDF43CD-1B25-42C1-AEA3-9B418E08D8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0837" y="1793231"/>
              <a:ext cx="3930329" cy="4585384"/>
            </a:xfrm>
            <a:prstGeom prst="rect">
              <a:avLst/>
            </a:prstGeom>
          </p:spPr>
        </p:pic>
        <p:pic>
          <p:nvPicPr>
            <p:cNvPr id="28" name="그림 27">
              <a:extLst>
                <a:ext uri="{FF2B5EF4-FFF2-40B4-BE49-F238E27FC236}">
                  <a16:creationId xmlns:a16="http://schemas.microsoft.com/office/drawing/2014/main" id="{F5F30D02-F194-475B-8FB0-EBD0BE6D90F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35104" y="1793231"/>
              <a:ext cx="3930328" cy="4585383"/>
            </a:xfrm>
            <a:prstGeom prst="rect">
              <a:avLst/>
            </a:prstGeom>
          </p:spPr>
        </p:pic>
      </p:grpSp>
    </p:spTree>
    <p:extLst>
      <p:ext uri="{BB962C8B-B14F-4D97-AF65-F5344CB8AC3E}">
        <p14:creationId xmlns:p14="http://schemas.microsoft.com/office/powerpoint/2010/main" val="2380910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6"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05</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4901612" y="982711"/>
            <a:ext cx="2388795"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Conclusion</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cxnSp>
        <p:nvCxnSpPr>
          <p:cNvPr id="37" name="직선 연결선 36">
            <a:extLst>
              <a:ext uri="{FF2B5EF4-FFF2-40B4-BE49-F238E27FC236}">
                <a16:creationId xmlns:a16="http://schemas.microsoft.com/office/drawing/2014/main" id="{EC3098CA-CBE5-4C10-B049-A0276FDBFADD}"/>
              </a:ext>
            </a:extLst>
          </p:cNvPr>
          <p:cNvCxnSpPr>
            <a:cxnSpLocks/>
          </p:cNvCxnSpPr>
          <p:nvPr/>
        </p:nvCxnSpPr>
        <p:spPr>
          <a:xfrm>
            <a:off x="1569111" y="2121566"/>
            <a:ext cx="9053779" cy="0"/>
          </a:xfrm>
          <a:prstGeom prst="line">
            <a:avLst/>
          </a:prstGeom>
          <a:ln w="38100" cap="rnd">
            <a:solidFill>
              <a:srgbClr val="0F4B8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E669C47-F684-4377-A2D8-E75DC76C41D7}"/>
              </a:ext>
            </a:extLst>
          </p:cNvPr>
          <p:cNvSpPr txBox="1"/>
          <p:nvPr/>
        </p:nvSpPr>
        <p:spPr>
          <a:xfrm>
            <a:off x="1462199" y="2259190"/>
            <a:ext cx="1378904" cy="350865"/>
          </a:xfrm>
          <a:prstGeom prst="rect">
            <a:avLst/>
          </a:prstGeom>
          <a:noFill/>
        </p:spPr>
        <p:txBody>
          <a:bodyPr wrap="none" rtlCol="0">
            <a:spAutoFit/>
          </a:bodyPr>
          <a:lstStyle/>
          <a:p>
            <a:pPr>
              <a:lnSpc>
                <a:spcPct val="120000"/>
              </a:lnSpc>
            </a:pPr>
            <a:r>
              <a:rPr lang="en-US" altLang="ko-KR" sz="1400" spc="-50">
                <a:ln>
                  <a:solidFill>
                    <a:schemeClr val="accent1">
                      <a:alpha val="0"/>
                    </a:schemeClr>
                  </a:solidFill>
                </a:ln>
                <a:solidFill>
                  <a:srgbClr val="0F4B81"/>
                </a:solidFill>
                <a:latin typeface="G마켓 산스 Bold" panose="02000000000000000000" pitchFamily="50" charset="-127"/>
                <a:ea typeface="G마켓 산스 Bold" panose="02000000000000000000" pitchFamily="50" charset="-127"/>
              </a:rPr>
              <a:t>Hypothesis 1</a:t>
            </a:r>
            <a:endParaRPr lang="en-US" altLang="ko-KR" sz="1400" spc="-50" dirty="0">
              <a:ln>
                <a:solidFill>
                  <a:schemeClr val="accent1">
                    <a:alpha val="0"/>
                  </a:schemeClr>
                </a:solidFill>
              </a:ln>
              <a:solidFill>
                <a:srgbClr val="0F4B81"/>
              </a:solidFill>
              <a:latin typeface="G마켓 산스 Bold" panose="02000000000000000000" pitchFamily="50" charset="-127"/>
              <a:ea typeface="G마켓 산스 Bold" panose="02000000000000000000" pitchFamily="50" charset="-127"/>
            </a:endParaRPr>
          </a:p>
        </p:txBody>
      </p:sp>
      <p:cxnSp>
        <p:nvCxnSpPr>
          <p:cNvPr id="6" name="직선 연결선 5">
            <a:extLst>
              <a:ext uri="{FF2B5EF4-FFF2-40B4-BE49-F238E27FC236}">
                <a16:creationId xmlns:a16="http://schemas.microsoft.com/office/drawing/2014/main" id="{28426B2D-063F-45CB-A256-633F44224213}"/>
              </a:ext>
            </a:extLst>
          </p:cNvPr>
          <p:cNvCxnSpPr>
            <a:cxnSpLocks/>
          </p:cNvCxnSpPr>
          <p:nvPr/>
        </p:nvCxnSpPr>
        <p:spPr>
          <a:xfrm flipH="1">
            <a:off x="1568427" y="2747678"/>
            <a:ext cx="4258909" cy="0"/>
          </a:xfrm>
          <a:prstGeom prst="line">
            <a:avLst/>
          </a:prstGeom>
          <a:ln w="12700" cap="rnd">
            <a:solidFill>
              <a:srgbClr val="0F4B81"/>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69BF920C-22FF-4892-883F-BC226E3D9DBE}"/>
              </a:ext>
            </a:extLst>
          </p:cNvPr>
          <p:cNvSpPr txBox="1"/>
          <p:nvPr/>
        </p:nvSpPr>
        <p:spPr>
          <a:xfrm>
            <a:off x="1462553" y="2893469"/>
            <a:ext cx="4364783" cy="757130"/>
          </a:xfrm>
          <a:prstGeom prst="rect">
            <a:avLst/>
          </a:prstGeom>
          <a:noFill/>
        </p:spPr>
        <p:txBody>
          <a:bodyPr wrap="square" rtlCol="0">
            <a:spAutoFit/>
          </a:bodyPr>
          <a:lstStyle/>
          <a:p>
            <a:pPr>
              <a:lnSpc>
                <a:spcPct val="120000"/>
              </a:lnSpc>
            </a:pPr>
            <a:r>
              <a:rPr lang="en-US" altLang="ko-KR" sz="1200" spc="-5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rPr>
              <a:t>The younger generation (20s &amp; 30s) show more negative attitudes toward North Korea than other generations, Even after the Panmunjom Declaration.</a:t>
            </a:r>
            <a:endParaRPr lang="en-US" altLang="ko-KR" sz="1200" spc="-50" dirty="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endParaRPr>
          </a:p>
        </p:txBody>
      </p:sp>
      <p:cxnSp>
        <p:nvCxnSpPr>
          <p:cNvPr id="31" name="직선 연결선 30">
            <a:extLst>
              <a:ext uri="{FF2B5EF4-FFF2-40B4-BE49-F238E27FC236}">
                <a16:creationId xmlns:a16="http://schemas.microsoft.com/office/drawing/2014/main" id="{15D70F7D-FC9D-4708-8877-7E0B75605360}"/>
              </a:ext>
            </a:extLst>
          </p:cNvPr>
          <p:cNvCxnSpPr>
            <a:cxnSpLocks/>
          </p:cNvCxnSpPr>
          <p:nvPr/>
        </p:nvCxnSpPr>
        <p:spPr>
          <a:xfrm flipH="1">
            <a:off x="1568427" y="4605507"/>
            <a:ext cx="4258909" cy="0"/>
          </a:xfrm>
          <a:prstGeom prst="line">
            <a:avLst/>
          </a:prstGeom>
          <a:ln w="12700" cap="rnd">
            <a:solidFill>
              <a:srgbClr val="0F4B8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1F3DBD7-A282-4AF6-8E66-D08FECFF3944}"/>
              </a:ext>
            </a:extLst>
          </p:cNvPr>
          <p:cNvSpPr txBox="1"/>
          <p:nvPr/>
        </p:nvSpPr>
        <p:spPr>
          <a:xfrm>
            <a:off x="1462553" y="4717394"/>
            <a:ext cx="4364783" cy="757130"/>
          </a:xfrm>
          <a:prstGeom prst="rect">
            <a:avLst/>
          </a:prstGeom>
          <a:noFill/>
        </p:spPr>
        <p:txBody>
          <a:bodyPr wrap="square" rtlCol="0">
            <a:spAutoFit/>
          </a:bodyPr>
          <a:lstStyle/>
          <a:p>
            <a:pPr>
              <a:lnSpc>
                <a:spcPct val="120000"/>
              </a:lnSpc>
            </a:pPr>
            <a:r>
              <a:rPr lang="en-US" altLang="ko-KR" sz="1200" spc="-5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rPr>
              <a:t>The younger generations show more negative attitudes only toward North Korean leadership as well as 60+ does.</a:t>
            </a:r>
            <a:endParaRPr lang="en-US" altLang="ko-KR" sz="1200" spc="-50" dirty="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endParaRPr>
          </a:p>
        </p:txBody>
      </p:sp>
      <p:sp>
        <p:nvSpPr>
          <p:cNvPr id="33" name="TextBox 32">
            <a:extLst>
              <a:ext uri="{FF2B5EF4-FFF2-40B4-BE49-F238E27FC236}">
                <a16:creationId xmlns:a16="http://schemas.microsoft.com/office/drawing/2014/main" id="{F43AB54E-3C86-46BC-B0D4-54BD8C3037AB}"/>
              </a:ext>
            </a:extLst>
          </p:cNvPr>
          <p:cNvSpPr txBox="1"/>
          <p:nvPr/>
        </p:nvSpPr>
        <p:spPr>
          <a:xfrm>
            <a:off x="1462199" y="4104545"/>
            <a:ext cx="1999265" cy="350865"/>
          </a:xfrm>
          <a:prstGeom prst="rect">
            <a:avLst/>
          </a:prstGeom>
          <a:noFill/>
        </p:spPr>
        <p:txBody>
          <a:bodyPr wrap="none" rtlCol="0">
            <a:spAutoFit/>
          </a:bodyPr>
          <a:lstStyle/>
          <a:p>
            <a:pPr>
              <a:lnSpc>
                <a:spcPct val="120000"/>
              </a:lnSpc>
            </a:pPr>
            <a:r>
              <a:rPr lang="en-US" altLang="ko-KR" sz="1400" spc="-50">
                <a:ln>
                  <a:solidFill>
                    <a:schemeClr val="accent1">
                      <a:alpha val="0"/>
                    </a:schemeClr>
                  </a:solidFill>
                </a:ln>
                <a:solidFill>
                  <a:srgbClr val="0F4B81"/>
                </a:solidFill>
                <a:latin typeface="G마켓 산스 Bold" panose="02000000000000000000" pitchFamily="50" charset="-127"/>
                <a:ea typeface="G마켓 산스 Bold" panose="02000000000000000000" pitchFamily="50" charset="-127"/>
              </a:rPr>
              <a:t>Partially confirmed</a:t>
            </a:r>
            <a:endParaRPr lang="en-US" altLang="ko-KR" sz="1400" spc="-50" dirty="0">
              <a:ln>
                <a:solidFill>
                  <a:schemeClr val="accent1">
                    <a:alpha val="0"/>
                  </a:schemeClr>
                </a:solidFill>
              </a:ln>
              <a:solidFill>
                <a:srgbClr val="0F4B81"/>
              </a:solidFill>
              <a:latin typeface="G마켓 산스 Bold" panose="02000000000000000000" pitchFamily="50" charset="-127"/>
              <a:ea typeface="G마켓 산스 Bold" panose="02000000000000000000" pitchFamily="50" charset="-127"/>
            </a:endParaRPr>
          </a:p>
        </p:txBody>
      </p:sp>
      <p:sp>
        <p:nvSpPr>
          <p:cNvPr id="34" name="TextBox 33">
            <a:extLst>
              <a:ext uri="{FF2B5EF4-FFF2-40B4-BE49-F238E27FC236}">
                <a16:creationId xmlns:a16="http://schemas.microsoft.com/office/drawing/2014/main" id="{DCBD1501-882C-471C-BC23-2FDB045AA7A1}"/>
              </a:ext>
            </a:extLst>
          </p:cNvPr>
          <p:cNvSpPr txBox="1"/>
          <p:nvPr/>
        </p:nvSpPr>
        <p:spPr>
          <a:xfrm>
            <a:off x="1462553" y="5736508"/>
            <a:ext cx="4364783" cy="757130"/>
          </a:xfrm>
          <a:prstGeom prst="rect">
            <a:avLst/>
          </a:prstGeom>
          <a:noFill/>
        </p:spPr>
        <p:txBody>
          <a:bodyPr wrap="square" rtlCol="0">
            <a:spAutoFit/>
          </a:bodyPr>
          <a:lstStyle/>
          <a:p>
            <a:pPr>
              <a:lnSpc>
                <a:spcPct val="120000"/>
              </a:lnSpc>
            </a:pPr>
            <a:r>
              <a:rPr lang="en-US" altLang="ko-KR" sz="1200" spc="-5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rPr>
              <a:t>However, the 40s and 50s are more likely to be favorable toward North Korean leadership compared to the 20s.</a:t>
            </a:r>
            <a:endParaRPr lang="en-US" altLang="ko-KR" sz="1200" spc="-50" dirty="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endParaRPr>
          </a:p>
        </p:txBody>
      </p:sp>
      <p:sp>
        <p:nvSpPr>
          <p:cNvPr id="44" name="TextBox 43">
            <a:extLst>
              <a:ext uri="{FF2B5EF4-FFF2-40B4-BE49-F238E27FC236}">
                <a16:creationId xmlns:a16="http://schemas.microsoft.com/office/drawing/2014/main" id="{FC3A7895-02AB-47EE-885B-7CD980974D97}"/>
              </a:ext>
            </a:extLst>
          </p:cNvPr>
          <p:cNvSpPr txBox="1"/>
          <p:nvPr/>
        </p:nvSpPr>
        <p:spPr>
          <a:xfrm>
            <a:off x="6364664" y="2259190"/>
            <a:ext cx="1414170" cy="350865"/>
          </a:xfrm>
          <a:prstGeom prst="rect">
            <a:avLst/>
          </a:prstGeom>
          <a:noFill/>
        </p:spPr>
        <p:txBody>
          <a:bodyPr wrap="none" rtlCol="0">
            <a:spAutoFit/>
          </a:bodyPr>
          <a:lstStyle/>
          <a:p>
            <a:pPr>
              <a:lnSpc>
                <a:spcPct val="120000"/>
              </a:lnSpc>
            </a:pPr>
            <a:r>
              <a:rPr lang="en-US" altLang="ko-KR" sz="1400" spc="-50">
                <a:ln>
                  <a:solidFill>
                    <a:schemeClr val="accent1">
                      <a:alpha val="0"/>
                    </a:schemeClr>
                  </a:solidFill>
                </a:ln>
                <a:solidFill>
                  <a:srgbClr val="0F4B81"/>
                </a:solidFill>
                <a:latin typeface="G마켓 산스 Bold" panose="02000000000000000000" pitchFamily="50" charset="-127"/>
                <a:ea typeface="G마켓 산스 Bold" panose="02000000000000000000" pitchFamily="50" charset="-127"/>
              </a:rPr>
              <a:t>Hypothesis 2</a:t>
            </a:r>
            <a:endParaRPr lang="en-US" altLang="ko-KR" sz="1400" spc="-50" dirty="0">
              <a:ln>
                <a:solidFill>
                  <a:schemeClr val="accent1">
                    <a:alpha val="0"/>
                  </a:schemeClr>
                </a:solidFill>
              </a:ln>
              <a:solidFill>
                <a:srgbClr val="0F4B81"/>
              </a:solidFill>
              <a:latin typeface="G마켓 산스 Bold" panose="02000000000000000000" pitchFamily="50" charset="-127"/>
              <a:ea typeface="G마켓 산스 Bold" panose="02000000000000000000" pitchFamily="50" charset="-127"/>
            </a:endParaRPr>
          </a:p>
        </p:txBody>
      </p:sp>
      <p:cxnSp>
        <p:nvCxnSpPr>
          <p:cNvPr id="45" name="직선 연결선 44">
            <a:extLst>
              <a:ext uri="{FF2B5EF4-FFF2-40B4-BE49-F238E27FC236}">
                <a16:creationId xmlns:a16="http://schemas.microsoft.com/office/drawing/2014/main" id="{95B93356-390D-485E-8CD5-6F00FE723E31}"/>
              </a:ext>
            </a:extLst>
          </p:cNvPr>
          <p:cNvCxnSpPr>
            <a:cxnSpLocks/>
          </p:cNvCxnSpPr>
          <p:nvPr/>
        </p:nvCxnSpPr>
        <p:spPr>
          <a:xfrm flipH="1">
            <a:off x="6470892" y="2747678"/>
            <a:ext cx="4258909" cy="0"/>
          </a:xfrm>
          <a:prstGeom prst="line">
            <a:avLst/>
          </a:prstGeom>
          <a:ln w="12700" cap="rnd">
            <a:solidFill>
              <a:srgbClr val="0F4B8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9026F6F5-2A5F-49EB-BF83-CEBE455E75D0}"/>
              </a:ext>
            </a:extLst>
          </p:cNvPr>
          <p:cNvSpPr txBox="1"/>
          <p:nvPr/>
        </p:nvSpPr>
        <p:spPr>
          <a:xfrm>
            <a:off x="6365018" y="2893469"/>
            <a:ext cx="4364783" cy="535531"/>
          </a:xfrm>
          <a:prstGeom prst="rect">
            <a:avLst/>
          </a:prstGeom>
          <a:noFill/>
        </p:spPr>
        <p:txBody>
          <a:bodyPr wrap="square" rtlCol="0">
            <a:spAutoFit/>
          </a:bodyPr>
          <a:lstStyle/>
          <a:p>
            <a:pPr>
              <a:lnSpc>
                <a:spcPct val="120000"/>
              </a:lnSpc>
            </a:pPr>
            <a:r>
              <a:rPr lang="en-US" altLang="ko-KR" sz="1200" spc="-5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rPr>
              <a:t>The prospects for unification affect the need for unification  differently across generations.</a:t>
            </a:r>
            <a:endParaRPr lang="en-US" altLang="ko-KR" sz="1200" spc="-50" dirty="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endParaRPr>
          </a:p>
        </p:txBody>
      </p:sp>
      <p:cxnSp>
        <p:nvCxnSpPr>
          <p:cNvPr id="47" name="직선 연결선 46">
            <a:extLst>
              <a:ext uri="{FF2B5EF4-FFF2-40B4-BE49-F238E27FC236}">
                <a16:creationId xmlns:a16="http://schemas.microsoft.com/office/drawing/2014/main" id="{32940BD6-F468-446B-B5F3-7AEF139E7A90}"/>
              </a:ext>
            </a:extLst>
          </p:cNvPr>
          <p:cNvCxnSpPr>
            <a:cxnSpLocks/>
          </p:cNvCxnSpPr>
          <p:nvPr/>
        </p:nvCxnSpPr>
        <p:spPr>
          <a:xfrm flipH="1">
            <a:off x="6470892" y="4605507"/>
            <a:ext cx="4258909" cy="0"/>
          </a:xfrm>
          <a:prstGeom prst="line">
            <a:avLst/>
          </a:prstGeom>
          <a:ln w="12700" cap="rnd">
            <a:solidFill>
              <a:srgbClr val="0F4B8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7130224-BAA7-4F61-B8AA-38E52249A145}"/>
              </a:ext>
            </a:extLst>
          </p:cNvPr>
          <p:cNvSpPr txBox="1"/>
          <p:nvPr/>
        </p:nvSpPr>
        <p:spPr>
          <a:xfrm>
            <a:off x="6365018" y="4717394"/>
            <a:ext cx="4364783" cy="535531"/>
          </a:xfrm>
          <a:prstGeom prst="rect">
            <a:avLst/>
          </a:prstGeom>
          <a:noFill/>
        </p:spPr>
        <p:txBody>
          <a:bodyPr wrap="square" rtlCol="0">
            <a:spAutoFit/>
          </a:bodyPr>
          <a:lstStyle/>
          <a:p>
            <a:pPr>
              <a:lnSpc>
                <a:spcPct val="120000"/>
              </a:lnSpc>
            </a:pPr>
            <a:r>
              <a:rPr lang="en-US" altLang="ko-KR" sz="1200" spc="-5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rPr>
              <a:t>The 30s and 40s are statistically insignificant compared to the 20s.</a:t>
            </a:r>
            <a:endParaRPr lang="en-US" altLang="ko-KR" sz="1200" spc="-50" dirty="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endParaRPr>
          </a:p>
        </p:txBody>
      </p:sp>
      <p:sp>
        <p:nvSpPr>
          <p:cNvPr id="49" name="TextBox 48">
            <a:extLst>
              <a:ext uri="{FF2B5EF4-FFF2-40B4-BE49-F238E27FC236}">
                <a16:creationId xmlns:a16="http://schemas.microsoft.com/office/drawing/2014/main" id="{AE3CF63F-6271-491D-8599-9EC159BC53C7}"/>
              </a:ext>
            </a:extLst>
          </p:cNvPr>
          <p:cNvSpPr txBox="1"/>
          <p:nvPr/>
        </p:nvSpPr>
        <p:spPr>
          <a:xfrm>
            <a:off x="6364664" y="4104545"/>
            <a:ext cx="1247457" cy="350865"/>
          </a:xfrm>
          <a:prstGeom prst="rect">
            <a:avLst/>
          </a:prstGeom>
          <a:noFill/>
        </p:spPr>
        <p:txBody>
          <a:bodyPr wrap="none" rtlCol="0">
            <a:spAutoFit/>
          </a:bodyPr>
          <a:lstStyle/>
          <a:p>
            <a:pPr>
              <a:lnSpc>
                <a:spcPct val="120000"/>
              </a:lnSpc>
            </a:pPr>
            <a:r>
              <a:rPr lang="en-US" altLang="ko-KR" sz="1400" spc="-50">
                <a:ln>
                  <a:solidFill>
                    <a:schemeClr val="accent1">
                      <a:alpha val="0"/>
                    </a:schemeClr>
                  </a:solidFill>
                </a:ln>
                <a:solidFill>
                  <a:srgbClr val="0F4B81"/>
                </a:solidFill>
                <a:latin typeface="G마켓 산스 Bold" panose="02000000000000000000" pitchFamily="50" charset="-127"/>
                <a:ea typeface="G마켓 산스 Bold" panose="02000000000000000000" pitchFamily="50" charset="-127"/>
              </a:rPr>
              <a:t>Confirmed</a:t>
            </a:r>
            <a:endParaRPr lang="en-US" altLang="ko-KR" sz="1400" spc="-50" dirty="0">
              <a:ln>
                <a:solidFill>
                  <a:schemeClr val="accent1">
                    <a:alpha val="0"/>
                  </a:schemeClr>
                </a:solidFill>
              </a:ln>
              <a:solidFill>
                <a:srgbClr val="0F4B81"/>
              </a:solidFill>
              <a:latin typeface="G마켓 산스 Bold" panose="02000000000000000000" pitchFamily="50" charset="-127"/>
              <a:ea typeface="G마켓 산스 Bold" panose="02000000000000000000" pitchFamily="50" charset="-127"/>
            </a:endParaRPr>
          </a:p>
        </p:txBody>
      </p:sp>
      <p:sp>
        <p:nvSpPr>
          <p:cNvPr id="50" name="TextBox 49">
            <a:extLst>
              <a:ext uri="{FF2B5EF4-FFF2-40B4-BE49-F238E27FC236}">
                <a16:creationId xmlns:a16="http://schemas.microsoft.com/office/drawing/2014/main" id="{10C78583-A742-49D1-8667-441C5DD47B48}"/>
              </a:ext>
            </a:extLst>
          </p:cNvPr>
          <p:cNvSpPr txBox="1"/>
          <p:nvPr/>
        </p:nvSpPr>
        <p:spPr>
          <a:xfrm>
            <a:off x="6365018" y="5736508"/>
            <a:ext cx="4364783" cy="757130"/>
          </a:xfrm>
          <a:prstGeom prst="rect">
            <a:avLst/>
          </a:prstGeom>
          <a:noFill/>
        </p:spPr>
        <p:txBody>
          <a:bodyPr wrap="square" rtlCol="0">
            <a:spAutoFit/>
          </a:bodyPr>
          <a:lstStyle/>
          <a:p>
            <a:pPr>
              <a:lnSpc>
                <a:spcPct val="120000"/>
              </a:lnSpc>
            </a:pPr>
            <a:r>
              <a:rPr lang="en-US" altLang="ko-KR" sz="1200" spc="-5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rPr>
              <a:t>However, the 50s and 60+ are more likely to be favorable toward unification as the prospects of unification become positive compared to the 20s.</a:t>
            </a:r>
            <a:endParaRPr lang="en-US" altLang="ko-KR" sz="1200" spc="-50" dirty="0">
              <a:ln>
                <a:solidFill>
                  <a:schemeClr val="accent1">
                    <a:alpha val="0"/>
                  </a:schemeClr>
                </a:solidFill>
              </a:ln>
              <a:solidFill>
                <a:schemeClr val="tx1">
                  <a:lumMod val="85000"/>
                  <a:lumOff val="15000"/>
                </a:schemeClr>
              </a:solidFill>
              <a:latin typeface="G마켓 산스 Medium" panose="02000000000000000000" pitchFamily="50" charset="-127"/>
              <a:ea typeface="G마켓 산스 Medium" panose="02000000000000000000" pitchFamily="50" charset="-127"/>
            </a:endParaRPr>
          </a:p>
        </p:txBody>
      </p:sp>
    </p:spTree>
    <p:extLst>
      <p:ext uri="{BB962C8B-B14F-4D97-AF65-F5344CB8AC3E}">
        <p14:creationId xmlns:p14="http://schemas.microsoft.com/office/powerpoint/2010/main" val="1562783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6"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05</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4803028" y="982711"/>
            <a:ext cx="2585965"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Implications</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4" name="그룹 3">
            <a:extLst>
              <a:ext uri="{FF2B5EF4-FFF2-40B4-BE49-F238E27FC236}">
                <a16:creationId xmlns:a16="http://schemas.microsoft.com/office/drawing/2014/main" id="{2E6543B8-1CEB-4EC4-AD09-C4A49BE610CB}"/>
              </a:ext>
            </a:extLst>
          </p:cNvPr>
          <p:cNvGrpSpPr/>
          <p:nvPr/>
        </p:nvGrpSpPr>
        <p:grpSpPr>
          <a:xfrm>
            <a:off x="929706" y="2105561"/>
            <a:ext cx="10870408" cy="1323439"/>
            <a:chOff x="929706" y="2815142"/>
            <a:chExt cx="10870408" cy="1323439"/>
          </a:xfrm>
        </p:grpSpPr>
        <p:sp>
          <p:nvSpPr>
            <p:cNvPr id="24" name="TextBox 23">
              <a:extLst>
                <a:ext uri="{FF2B5EF4-FFF2-40B4-BE49-F238E27FC236}">
                  <a16:creationId xmlns:a16="http://schemas.microsoft.com/office/drawing/2014/main" id="{A5FBBDE6-8F89-4EBE-A4E6-41400F3B2C41}"/>
                </a:ext>
              </a:extLst>
            </p:cNvPr>
            <p:cNvSpPr txBox="1"/>
            <p:nvPr/>
          </p:nvSpPr>
          <p:spPr>
            <a:xfrm>
              <a:off x="1285950" y="2815142"/>
              <a:ext cx="10514164" cy="1323439"/>
            </a:xfrm>
            <a:prstGeom prst="rect">
              <a:avLst/>
            </a:prstGeom>
            <a:noFill/>
          </p:spPr>
          <p:txBody>
            <a:bodyPr wrap="squar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The significant events driving changes in inter-Korean relations can be made on the supply side, but we should also pay attention to the changes that </a:t>
              </a:r>
              <a:b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appear in the ordinary people, who are the consumers, and other parties of the inter-Korean relationship.</a:t>
              </a:r>
            </a:p>
          </p:txBody>
        </p:sp>
        <p:sp>
          <p:nvSpPr>
            <p:cNvPr id="25" name="직사각형 24">
              <a:extLst>
                <a:ext uri="{FF2B5EF4-FFF2-40B4-BE49-F238E27FC236}">
                  <a16:creationId xmlns:a16="http://schemas.microsoft.com/office/drawing/2014/main" id="{16D8ED5E-7FB9-4AA7-88FD-31A00F307C58}"/>
                </a:ext>
              </a:extLst>
            </p:cNvPr>
            <p:cNvSpPr/>
            <p:nvPr/>
          </p:nvSpPr>
          <p:spPr>
            <a:xfrm>
              <a:off x="929706" y="2954534"/>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6" name="그룹 25">
            <a:extLst>
              <a:ext uri="{FF2B5EF4-FFF2-40B4-BE49-F238E27FC236}">
                <a16:creationId xmlns:a16="http://schemas.microsoft.com/office/drawing/2014/main" id="{1DA1FFA4-99CC-4264-B931-24AF9EAAFA17}"/>
              </a:ext>
            </a:extLst>
          </p:cNvPr>
          <p:cNvGrpSpPr/>
          <p:nvPr/>
        </p:nvGrpSpPr>
        <p:grpSpPr>
          <a:xfrm>
            <a:off x="929706" y="5701616"/>
            <a:ext cx="10590456" cy="707886"/>
            <a:chOff x="780946" y="3129690"/>
            <a:chExt cx="10590456" cy="707886"/>
          </a:xfrm>
        </p:grpSpPr>
        <p:sp>
          <p:nvSpPr>
            <p:cNvPr id="27" name="TextBox 26">
              <a:extLst>
                <a:ext uri="{FF2B5EF4-FFF2-40B4-BE49-F238E27FC236}">
                  <a16:creationId xmlns:a16="http://schemas.microsoft.com/office/drawing/2014/main" id="{189D49D8-89F7-4708-93B3-E2AB87521C52}"/>
                </a:ext>
              </a:extLst>
            </p:cNvPr>
            <p:cNvSpPr txBox="1"/>
            <p:nvPr/>
          </p:nvSpPr>
          <p:spPr>
            <a:xfrm>
              <a:off x="1137190" y="3129690"/>
              <a:ext cx="10234212" cy="707886"/>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Lastly, we should not overestimate that it brings fundamental changes in </a:t>
              </a:r>
              <a:b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attitudes toward North Korea and unification.</a:t>
              </a:r>
              <a:endParaRPr lang="en-US" sz="2000"/>
            </a:p>
          </p:txBody>
        </p:sp>
        <p:sp>
          <p:nvSpPr>
            <p:cNvPr id="28" name="직사각형 27">
              <a:extLst>
                <a:ext uri="{FF2B5EF4-FFF2-40B4-BE49-F238E27FC236}">
                  <a16:creationId xmlns:a16="http://schemas.microsoft.com/office/drawing/2014/main" id="{AC588192-01CF-44B6-B14C-7ACCA25D0E5B}"/>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6" name="그룹 35">
            <a:extLst>
              <a:ext uri="{FF2B5EF4-FFF2-40B4-BE49-F238E27FC236}">
                <a16:creationId xmlns:a16="http://schemas.microsoft.com/office/drawing/2014/main" id="{F9D43E20-BBB7-477E-8440-63DF0D27EEDB}"/>
              </a:ext>
            </a:extLst>
          </p:cNvPr>
          <p:cNvGrpSpPr/>
          <p:nvPr/>
        </p:nvGrpSpPr>
        <p:grpSpPr>
          <a:xfrm>
            <a:off x="929706" y="3972927"/>
            <a:ext cx="10870408" cy="1015663"/>
            <a:chOff x="929706" y="2815142"/>
            <a:chExt cx="10870408" cy="1015663"/>
          </a:xfrm>
        </p:grpSpPr>
        <p:sp>
          <p:nvSpPr>
            <p:cNvPr id="37" name="TextBox 36">
              <a:extLst>
                <a:ext uri="{FF2B5EF4-FFF2-40B4-BE49-F238E27FC236}">
                  <a16:creationId xmlns:a16="http://schemas.microsoft.com/office/drawing/2014/main" id="{F68EE9E0-6B0E-418E-9A1C-224632CFD0BE}"/>
                </a:ext>
              </a:extLst>
            </p:cNvPr>
            <p:cNvSpPr txBox="1"/>
            <p:nvPr/>
          </p:nvSpPr>
          <p:spPr>
            <a:xfrm>
              <a:off x="1285950" y="2815142"/>
              <a:ext cx="10514164" cy="1015663"/>
            </a:xfrm>
            <a:prstGeom prst="rect">
              <a:avLst/>
            </a:prstGeom>
            <a:noFill/>
          </p:spPr>
          <p:txBody>
            <a:bodyPr wrap="squar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Also, to establish the justification logic of unification based on generational changes, it is necessary to ensure long-term consistency in at least unification and North Korea policy.</a:t>
              </a:r>
            </a:p>
          </p:txBody>
        </p:sp>
        <p:sp>
          <p:nvSpPr>
            <p:cNvPr id="38" name="직사각형 37">
              <a:extLst>
                <a:ext uri="{FF2B5EF4-FFF2-40B4-BE49-F238E27FC236}">
                  <a16:creationId xmlns:a16="http://schemas.microsoft.com/office/drawing/2014/main" id="{0CF49243-C91C-4B87-868D-28FE69C2C41E}"/>
                </a:ext>
              </a:extLst>
            </p:cNvPr>
            <p:cNvSpPr/>
            <p:nvPr/>
          </p:nvSpPr>
          <p:spPr>
            <a:xfrm>
              <a:off x="929706" y="2954534"/>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1595773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D92B4750-4D18-4B99-A8D4-A28D9EA3FD67}"/>
              </a:ext>
            </a:extLst>
          </p:cNvPr>
          <p:cNvSpPr txBox="1"/>
          <p:nvPr/>
        </p:nvSpPr>
        <p:spPr>
          <a:xfrm>
            <a:off x="5005797" y="3211933"/>
            <a:ext cx="2180405" cy="523220"/>
          </a:xfrm>
          <a:prstGeom prst="rect">
            <a:avLst/>
          </a:prstGeom>
          <a:noFill/>
        </p:spPr>
        <p:txBody>
          <a:bodyPr wrap="none" rtlCol="0">
            <a:spAutoFit/>
          </a:bodyPr>
          <a:lstStyle/>
          <a:p>
            <a:pPr algn="ctr"/>
            <a:r>
              <a:rPr lang="en-US" sz="2800" spc="-150">
                <a:ln>
                  <a:solidFill>
                    <a:schemeClr val="accent1">
                      <a:alpha val="0"/>
                    </a:schemeClr>
                  </a:solidFill>
                </a:ln>
                <a:gradFill>
                  <a:gsLst>
                    <a:gs pos="0">
                      <a:srgbClr val="0F4B81"/>
                    </a:gs>
                    <a:gs pos="100000">
                      <a:srgbClr val="082744"/>
                    </a:gs>
                  </a:gsLst>
                  <a:lin ang="0" scaled="0"/>
                </a:gradFill>
                <a:latin typeface="G마켓 산스 Bold" panose="02000000000000000000" pitchFamily="50" charset="-127"/>
                <a:ea typeface="G마켓 산스 Bold" panose="02000000000000000000" pitchFamily="50" charset="-127"/>
              </a:rPr>
              <a:t>Thank You</a:t>
            </a:r>
            <a:endParaRPr lang="en-US" sz="2800" spc="-150" dirty="0">
              <a:ln>
                <a:solidFill>
                  <a:schemeClr val="accent1">
                    <a:alpha val="0"/>
                  </a:schemeClr>
                </a:solidFill>
              </a:ln>
              <a:gradFill>
                <a:gsLst>
                  <a:gs pos="0">
                    <a:srgbClr val="0F4B81"/>
                  </a:gs>
                  <a:gs pos="100000">
                    <a:srgbClr val="082744"/>
                  </a:gs>
                </a:gsLst>
                <a:lin ang="0" scaled="0"/>
              </a:gradFill>
              <a:latin typeface="G마켓 산스 Bold" panose="02000000000000000000" pitchFamily="50" charset="-127"/>
              <a:ea typeface="G마켓 산스 Bold" panose="02000000000000000000" pitchFamily="50" charset="-127"/>
            </a:endParaRPr>
          </a:p>
        </p:txBody>
      </p:sp>
      <p:grpSp>
        <p:nvGrpSpPr>
          <p:cNvPr id="30" name="그룹 29">
            <a:extLst>
              <a:ext uri="{FF2B5EF4-FFF2-40B4-BE49-F238E27FC236}">
                <a16:creationId xmlns:a16="http://schemas.microsoft.com/office/drawing/2014/main" id="{FD676756-68F7-4539-A423-B4E1BBC09713}"/>
              </a:ext>
            </a:extLst>
          </p:cNvPr>
          <p:cNvGrpSpPr/>
          <p:nvPr/>
        </p:nvGrpSpPr>
        <p:grpSpPr>
          <a:xfrm rot="931968" flipH="1">
            <a:off x="4812822" y="2914889"/>
            <a:ext cx="385950" cy="498254"/>
            <a:chOff x="7941162" y="915715"/>
            <a:chExt cx="549273" cy="709101"/>
          </a:xfrm>
        </p:grpSpPr>
        <p:sp>
          <p:nvSpPr>
            <p:cNvPr id="31" name="타원 30">
              <a:extLst>
                <a:ext uri="{FF2B5EF4-FFF2-40B4-BE49-F238E27FC236}">
                  <a16:creationId xmlns:a16="http://schemas.microsoft.com/office/drawing/2014/main" id="{90BA3A59-00E3-47FD-8551-9678EB95BFE6}"/>
                </a:ext>
              </a:extLst>
            </p:cNvPr>
            <p:cNvSpPr/>
            <p:nvPr/>
          </p:nvSpPr>
          <p:spPr>
            <a:xfrm>
              <a:off x="8143039" y="1526599"/>
              <a:ext cx="98217" cy="98217"/>
            </a:xfrm>
            <a:prstGeom prst="ellipse">
              <a:avLst/>
            </a:prstGeom>
            <a:solidFill>
              <a:srgbClr val="0F4B8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타원 31">
              <a:extLst>
                <a:ext uri="{FF2B5EF4-FFF2-40B4-BE49-F238E27FC236}">
                  <a16:creationId xmlns:a16="http://schemas.microsoft.com/office/drawing/2014/main" id="{0450CFCD-A1AE-4EAB-8D32-E6F02D7AE221}"/>
                </a:ext>
              </a:extLst>
            </p:cNvPr>
            <p:cNvSpPr/>
            <p:nvPr/>
          </p:nvSpPr>
          <p:spPr>
            <a:xfrm>
              <a:off x="7941162" y="1099584"/>
              <a:ext cx="64008" cy="64008"/>
            </a:xfrm>
            <a:prstGeom prst="ellipse">
              <a:avLst/>
            </a:prstGeom>
            <a:solidFill>
              <a:srgbClr val="0F4B8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타원 39">
              <a:extLst>
                <a:ext uri="{FF2B5EF4-FFF2-40B4-BE49-F238E27FC236}">
                  <a16:creationId xmlns:a16="http://schemas.microsoft.com/office/drawing/2014/main" id="{4C883F61-1143-4133-8664-A63AA8F0DEDC}"/>
                </a:ext>
              </a:extLst>
            </p:cNvPr>
            <p:cNvSpPr/>
            <p:nvPr/>
          </p:nvSpPr>
          <p:spPr>
            <a:xfrm>
              <a:off x="8380122" y="1398098"/>
              <a:ext cx="74922" cy="74922"/>
            </a:xfrm>
            <a:prstGeom prst="ellipse">
              <a:avLst/>
            </a:prstGeom>
            <a:solidFill>
              <a:srgbClr val="0F4B81">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타원 40">
              <a:extLst>
                <a:ext uri="{FF2B5EF4-FFF2-40B4-BE49-F238E27FC236}">
                  <a16:creationId xmlns:a16="http://schemas.microsoft.com/office/drawing/2014/main" id="{613ED569-F5F9-4530-96FB-C5A90FE88330}"/>
                </a:ext>
              </a:extLst>
            </p:cNvPr>
            <p:cNvSpPr/>
            <p:nvPr/>
          </p:nvSpPr>
          <p:spPr>
            <a:xfrm>
              <a:off x="8184266" y="1234064"/>
              <a:ext cx="98217" cy="98217"/>
            </a:xfrm>
            <a:prstGeom prst="ellipse">
              <a:avLst/>
            </a:prstGeom>
            <a:solidFill>
              <a:srgbClr val="0F4B81">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타원 43">
              <a:extLst>
                <a:ext uri="{FF2B5EF4-FFF2-40B4-BE49-F238E27FC236}">
                  <a16:creationId xmlns:a16="http://schemas.microsoft.com/office/drawing/2014/main" id="{E7C5F6CA-CC43-4DFC-92A1-C0002210FA5C}"/>
                </a:ext>
              </a:extLst>
            </p:cNvPr>
            <p:cNvSpPr/>
            <p:nvPr/>
          </p:nvSpPr>
          <p:spPr>
            <a:xfrm>
              <a:off x="8143039" y="915715"/>
              <a:ext cx="74922" cy="74922"/>
            </a:xfrm>
            <a:prstGeom prst="ellipse">
              <a:avLst/>
            </a:prstGeom>
            <a:solidFill>
              <a:srgbClr val="0F4B8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타원 44">
              <a:extLst>
                <a:ext uri="{FF2B5EF4-FFF2-40B4-BE49-F238E27FC236}">
                  <a16:creationId xmlns:a16="http://schemas.microsoft.com/office/drawing/2014/main" id="{5D6603F8-F1F1-424B-B690-16A681347A9A}"/>
                </a:ext>
              </a:extLst>
            </p:cNvPr>
            <p:cNvSpPr/>
            <p:nvPr/>
          </p:nvSpPr>
          <p:spPr>
            <a:xfrm>
              <a:off x="8444716" y="1099584"/>
              <a:ext cx="45719" cy="45719"/>
            </a:xfrm>
            <a:prstGeom prst="ellipse">
              <a:avLst/>
            </a:prstGeom>
            <a:solidFill>
              <a:srgbClr val="0F4B8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28979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52183" y="168320"/>
            <a:ext cx="487634" cy="400110"/>
          </a:xfrm>
          <a:prstGeom prst="rect">
            <a:avLst/>
          </a:prstGeom>
          <a:noFill/>
        </p:spPr>
        <p:txBody>
          <a:bodyPr wrap="none" rtlCol="0">
            <a:spAutoFit/>
          </a:bodyPr>
          <a:lstStyle/>
          <a:p>
            <a:pPr algn="ctr"/>
            <a:r>
              <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01</a:t>
            </a:r>
          </a:p>
        </p:txBody>
      </p:sp>
      <p:sp>
        <p:nvSpPr>
          <p:cNvPr id="11" name="TextBox 10">
            <a:extLst>
              <a:ext uri="{FF2B5EF4-FFF2-40B4-BE49-F238E27FC236}">
                <a16:creationId xmlns:a16="http://schemas.microsoft.com/office/drawing/2014/main" id="{0363BFF9-F95D-4452-97B2-A38422B82EA9}"/>
              </a:ext>
            </a:extLst>
          </p:cNvPr>
          <p:cNvSpPr txBox="1"/>
          <p:nvPr/>
        </p:nvSpPr>
        <p:spPr>
          <a:xfrm>
            <a:off x="4125756" y="982711"/>
            <a:ext cx="3940502"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Research Question</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37" name="그룹 36">
            <a:extLst>
              <a:ext uri="{FF2B5EF4-FFF2-40B4-BE49-F238E27FC236}">
                <a16:creationId xmlns:a16="http://schemas.microsoft.com/office/drawing/2014/main" id="{F88FF8AA-47B9-48CB-9E26-78C47261CE02}"/>
              </a:ext>
            </a:extLst>
          </p:cNvPr>
          <p:cNvGrpSpPr/>
          <p:nvPr/>
        </p:nvGrpSpPr>
        <p:grpSpPr>
          <a:xfrm>
            <a:off x="780946" y="2015682"/>
            <a:ext cx="8940020" cy="535531"/>
            <a:chOff x="780946" y="2358594"/>
            <a:chExt cx="8940020" cy="535531"/>
          </a:xfrm>
        </p:grpSpPr>
        <p:sp>
          <p:nvSpPr>
            <p:cNvPr id="6" name="TextBox 5">
              <a:extLst>
                <a:ext uri="{FF2B5EF4-FFF2-40B4-BE49-F238E27FC236}">
                  <a16:creationId xmlns:a16="http://schemas.microsoft.com/office/drawing/2014/main" id="{9EB03FF6-5493-4ABC-A17C-D7B5655EA52A}"/>
                </a:ext>
              </a:extLst>
            </p:cNvPr>
            <p:cNvSpPr txBox="1"/>
            <p:nvPr/>
          </p:nvSpPr>
          <p:spPr>
            <a:xfrm>
              <a:off x="1141373" y="2358594"/>
              <a:ext cx="8579593"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Changes of Inter-Korean relationship in 2018-2019</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13" name="직사각형 12">
              <a:extLst>
                <a:ext uri="{FF2B5EF4-FFF2-40B4-BE49-F238E27FC236}">
                  <a16:creationId xmlns:a16="http://schemas.microsoft.com/office/drawing/2014/main" id="{39B3ABDC-752D-46C6-80C8-77F84B2B3CE0}"/>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99" name="그룹 98">
            <a:extLst>
              <a:ext uri="{FF2B5EF4-FFF2-40B4-BE49-F238E27FC236}">
                <a16:creationId xmlns:a16="http://schemas.microsoft.com/office/drawing/2014/main" id="{F4E7CB89-FF78-4F45-9128-D977F5F407F7}"/>
              </a:ext>
            </a:extLst>
          </p:cNvPr>
          <p:cNvGrpSpPr/>
          <p:nvPr/>
        </p:nvGrpSpPr>
        <p:grpSpPr>
          <a:xfrm>
            <a:off x="780946" y="2893469"/>
            <a:ext cx="10289748" cy="535531"/>
            <a:chOff x="780946" y="2358594"/>
            <a:chExt cx="10289748" cy="535531"/>
          </a:xfrm>
        </p:grpSpPr>
        <p:sp>
          <p:nvSpPr>
            <p:cNvPr id="100" name="TextBox 99">
              <a:extLst>
                <a:ext uri="{FF2B5EF4-FFF2-40B4-BE49-F238E27FC236}">
                  <a16:creationId xmlns:a16="http://schemas.microsoft.com/office/drawing/2014/main" id="{31572275-C6E5-48DE-BB21-EFF16E9B6DA8}"/>
                </a:ext>
              </a:extLst>
            </p:cNvPr>
            <p:cNvSpPr txBox="1"/>
            <p:nvPr/>
          </p:nvSpPr>
          <p:spPr>
            <a:xfrm>
              <a:off x="1141373" y="2358594"/>
              <a:ext cx="9929321"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Inconsistent N.K. and Unification policy by administrations</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101" name="직사각형 100">
              <a:extLst>
                <a:ext uri="{FF2B5EF4-FFF2-40B4-BE49-F238E27FC236}">
                  <a16:creationId xmlns:a16="http://schemas.microsoft.com/office/drawing/2014/main" id="{19BCA1F1-B484-478A-A404-01F250083195}"/>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3" name="그룹 22">
            <a:extLst>
              <a:ext uri="{FF2B5EF4-FFF2-40B4-BE49-F238E27FC236}">
                <a16:creationId xmlns:a16="http://schemas.microsoft.com/office/drawing/2014/main" id="{599BB693-F9E5-497E-BB5D-EE61580D59D5}"/>
              </a:ext>
            </a:extLst>
          </p:cNvPr>
          <p:cNvGrpSpPr/>
          <p:nvPr/>
        </p:nvGrpSpPr>
        <p:grpSpPr>
          <a:xfrm>
            <a:off x="780946" y="3771256"/>
            <a:ext cx="10360280" cy="978729"/>
            <a:chOff x="780946" y="2358594"/>
            <a:chExt cx="10360280" cy="978729"/>
          </a:xfrm>
        </p:grpSpPr>
        <p:sp>
          <p:nvSpPr>
            <p:cNvPr id="24" name="TextBox 23">
              <a:extLst>
                <a:ext uri="{FF2B5EF4-FFF2-40B4-BE49-F238E27FC236}">
                  <a16:creationId xmlns:a16="http://schemas.microsoft.com/office/drawing/2014/main" id="{AE620C67-5187-45E6-8247-5D3AA6FC1BD5}"/>
                </a:ext>
              </a:extLst>
            </p:cNvPr>
            <p:cNvSpPr txBox="1"/>
            <p:nvPr/>
          </p:nvSpPr>
          <p:spPr>
            <a:xfrm>
              <a:off x="1141373" y="2358594"/>
              <a:ext cx="9999853" cy="978729"/>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Does the 4.27 Panmunjom Declaration lead to fundamental</a:t>
              </a:r>
              <a:b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b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Changes for the Inter-Korean Relationship?</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25" name="직사각형 24">
              <a:extLst>
                <a:ext uri="{FF2B5EF4-FFF2-40B4-BE49-F238E27FC236}">
                  <a16:creationId xmlns:a16="http://schemas.microsoft.com/office/drawing/2014/main" id="{D5F836DB-399B-42C2-9309-6A5B030C8ABB}"/>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4" name="그룹 13">
            <a:extLst>
              <a:ext uri="{FF2B5EF4-FFF2-40B4-BE49-F238E27FC236}">
                <a16:creationId xmlns:a16="http://schemas.microsoft.com/office/drawing/2014/main" id="{4493BA3D-9EFD-4FC4-A7E7-C126FB174CA0}"/>
              </a:ext>
            </a:extLst>
          </p:cNvPr>
          <p:cNvGrpSpPr/>
          <p:nvPr/>
        </p:nvGrpSpPr>
        <p:grpSpPr>
          <a:xfrm>
            <a:off x="929706" y="4991442"/>
            <a:ext cx="9687325" cy="830997"/>
            <a:chOff x="780946" y="3129690"/>
            <a:chExt cx="9687325" cy="830997"/>
          </a:xfrm>
        </p:grpSpPr>
        <p:sp>
          <p:nvSpPr>
            <p:cNvPr id="15" name="TextBox 14">
              <a:extLst>
                <a:ext uri="{FF2B5EF4-FFF2-40B4-BE49-F238E27FC236}">
                  <a16:creationId xmlns:a16="http://schemas.microsoft.com/office/drawing/2014/main" id="{6A0D3D4D-D025-4867-9E8A-97C88F6238E4}"/>
                </a:ext>
              </a:extLst>
            </p:cNvPr>
            <p:cNvSpPr txBox="1"/>
            <p:nvPr/>
          </p:nvSpPr>
          <p:spPr>
            <a:xfrm>
              <a:off x="1137190" y="3129690"/>
              <a:ext cx="9331081" cy="830997"/>
            </a:xfrm>
            <a:prstGeom prst="rect">
              <a:avLst/>
            </a:prstGeom>
            <a:noFill/>
          </p:spPr>
          <p:txBody>
            <a:bodyPr wrap="none" rtlCol="0">
              <a:spAutoFit/>
            </a:bodyPr>
            <a:lstStyle/>
            <a:p>
              <a:pPr>
                <a:lnSpc>
                  <a:spcPct val="120000"/>
                </a:lnSpc>
              </a:pPr>
              <a: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Does the Panmunjom Declaration have changed the attitudes and </a:t>
              </a:r>
              <a:b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perceptions of Koreans toward North Korea and unification?</a:t>
              </a:r>
              <a:endParaRPr lang="en-US" altLang="ko-KR" sz="2000" spc="-20" dirty="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endParaRPr>
            </a:p>
          </p:txBody>
        </p:sp>
        <p:sp>
          <p:nvSpPr>
            <p:cNvPr id="16" name="직사각형 15">
              <a:extLst>
                <a:ext uri="{FF2B5EF4-FFF2-40B4-BE49-F238E27FC236}">
                  <a16:creationId xmlns:a16="http://schemas.microsoft.com/office/drawing/2014/main" id="{40E3E47E-88DD-4E06-A606-8EEADFCE1E8D}"/>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3545224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7"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02</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4140236" y="982711"/>
            <a:ext cx="3911648"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Literature Reviews</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49" name="그룹 48">
            <a:extLst>
              <a:ext uri="{FF2B5EF4-FFF2-40B4-BE49-F238E27FC236}">
                <a16:creationId xmlns:a16="http://schemas.microsoft.com/office/drawing/2014/main" id="{0E5C4821-9485-458B-993A-C4343E59A138}"/>
              </a:ext>
            </a:extLst>
          </p:cNvPr>
          <p:cNvGrpSpPr/>
          <p:nvPr/>
        </p:nvGrpSpPr>
        <p:grpSpPr>
          <a:xfrm>
            <a:off x="780946" y="2015682"/>
            <a:ext cx="10440431" cy="535531"/>
            <a:chOff x="780946" y="2358594"/>
            <a:chExt cx="10440431" cy="535531"/>
          </a:xfrm>
        </p:grpSpPr>
        <p:sp>
          <p:nvSpPr>
            <p:cNvPr id="53" name="TextBox 52">
              <a:extLst>
                <a:ext uri="{FF2B5EF4-FFF2-40B4-BE49-F238E27FC236}">
                  <a16:creationId xmlns:a16="http://schemas.microsoft.com/office/drawing/2014/main" id="{A36512FA-C7D7-4670-B934-6C3DE95A3304}"/>
                </a:ext>
              </a:extLst>
            </p:cNvPr>
            <p:cNvSpPr txBox="1"/>
            <p:nvPr/>
          </p:nvSpPr>
          <p:spPr>
            <a:xfrm>
              <a:off x="1141373" y="2358594"/>
              <a:ext cx="10080004"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Bridging political events and factors affecting the attitudes</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54" name="직사각형 53">
              <a:extLst>
                <a:ext uri="{FF2B5EF4-FFF2-40B4-BE49-F238E27FC236}">
                  <a16:creationId xmlns:a16="http://schemas.microsoft.com/office/drawing/2014/main" id="{71307235-96F9-429D-8252-A9EE2F5036D7}"/>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5" name="그룹 74">
            <a:extLst>
              <a:ext uri="{FF2B5EF4-FFF2-40B4-BE49-F238E27FC236}">
                <a16:creationId xmlns:a16="http://schemas.microsoft.com/office/drawing/2014/main" id="{1FA15B06-8E42-43F5-AD10-36A1C3298749}"/>
              </a:ext>
            </a:extLst>
          </p:cNvPr>
          <p:cNvGrpSpPr/>
          <p:nvPr/>
        </p:nvGrpSpPr>
        <p:grpSpPr>
          <a:xfrm>
            <a:off x="1291390" y="4807792"/>
            <a:ext cx="10488826" cy="1200329"/>
            <a:chOff x="780946" y="3129690"/>
            <a:chExt cx="10488826" cy="1200329"/>
          </a:xfrm>
        </p:grpSpPr>
        <p:sp>
          <p:nvSpPr>
            <p:cNvPr id="76" name="TextBox 75">
              <a:extLst>
                <a:ext uri="{FF2B5EF4-FFF2-40B4-BE49-F238E27FC236}">
                  <a16:creationId xmlns:a16="http://schemas.microsoft.com/office/drawing/2014/main" id="{16CDF634-FCF5-4D04-A428-75456D64A4C8}"/>
                </a:ext>
              </a:extLst>
            </p:cNvPr>
            <p:cNvSpPr txBox="1"/>
            <p:nvPr/>
          </p:nvSpPr>
          <p:spPr>
            <a:xfrm>
              <a:off x="1137190" y="3129690"/>
              <a:ext cx="10132582" cy="1200329"/>
            </a:xfrm>
            <a:prstGeom prst="rect">
              <a:avLst/>
            </a:prstGeom>
            <a:noFill/>
          </p:spPr>
          <p:txBody>
            <a:bodyPr wrap="none" rtlCol="0">
              <a:spAutoFit/>
            </a:bodyPr>
            <a:lstStyle/>
            <a:p>
              <a:pPr>
                <a:lnSpc>
                  <a:spcPct val="120000"/>
                </a:lnSpc>
              </a:pPr>
              <a: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Can drive actual and theoretical changes by affecting attitudes toward  </a:t>
              </a:r>
              <a:b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(or images of) North Korea and unification in South Korea </a:t>
              </a:r>
              <a:b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(Kim et al. 2003; Kim 2017; Kim et al. 2008)</a:t>
              </a:r>
            </a:p>
          </p:txBody>
        </p:sp>
        <p:sp>
          <p:nvSpPr>
            <p:cNvPr id="77" name="직사각형 76">
              <a:extLst>
                <a:ext uri="{FF2B5EF4-FFF2-40B4-BE49-F238E27FC236}">
                  <a16:creationId xmlns:a16="http://schemas.microsoft.com/office/drawing/2014/main" id="{324DDA48-DE04-4730-9521-502240A0831C}"/>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83" name="그룹 82">
            <a:extLst>
              <a:ext uri="{FF2B5EF4-FFF2-40B4-BE49-F238E27FC236}">
                <a16:creationId xmlns:a16="http://schemas.microsoft.com/office/drawing/2014/main" id="{68C90D76-0D69-4E66-A711-FF27CB9BE452}"/>
              </a:ext>
            </a:extLst>
          </p:cNvPr>
          <p:cNvGrpSpPr/>
          <p:nvPr/>
        </p:nvGrpSpPr>
        <p:grpSpPr>
          <a:xfrm>
            <a:off x="929706" y="2974786"/>
            <a:ext cx="9390127" cy="830997"/>
            <a:chOff x="780946" y="3129690"/>
            <a:chExt cx="9390127" cy="830997"/>
          </a:xfrm>
        </p:grpSpPr>
        <p:sp>
          <p:nvSpPr>
            <p:cNvPr id="85" name="TextBox 84">
              <a:extLst>
                <a:ext uri="{FF2B5EF4-FFF2-40B4-BE49-F238E27FC236}">
                  <a16:creationId xmlns:a16="http://schemas.microsoft.com/office/drawing/2014/main" id="{FD2CAD51-33C5-4422-941B-8976DA6303C3}"/>
                </a:ext>
              </a:extLst>
            </p:cNvPr>
            <p:cNvSpPr txBox="1"/>
            <p:nvPr/>
          </p:nvSpPr>
          <p:spPr>
            <a:xfrm>
              <a:off x="1137190" y="3129690"/>
              <a:ext cx="9033883" cy="830997"/>
            </a:xfrm>
            <a:prstGeom prst="rect">
              <a:avLst/>
            </a:prstGeom>
            <a:noFill/>
          </p:spPr>
          <p:txBody>
            <a:bodyPr wrap="none" rtlCol="0">
              <a:spAutoFit/>
            </a:bodyPr>
            <a:lstStyle/>
            <a:p>
              <a:pPr>
                <a:lnSpc>
                  <a:spcPct val="120000"/>
                </a:lnSpc>
              </a:pPr>
              <a: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Factors affecting inter-Korean relations inevitably influenced by </a:t>
              </a:r>
              <a:b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major political events surrounding inter-Korean relationships.</a:t>
              </a:r>
              <a:endParaRPr lang="en-US" altLang="ko-KR" sz="2000" spc="-20" dirty="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endParaRPr>
            </a:p>
          </p:txBody>
        </p:sp>
        <p:sp>
          <p:nvSpPr>
            <p:cNvPr id="88" name="직사각형 87">
              <a:extLst>
                <a:ext uri="{FF2B5EF4-FFF2-40B4-BE49-F238E27FC236}">
                  <a16:creationId xmlns:a16="http://schemas.microsoft.com/office/drawing/2014/main" id="{4742B725-F45A-4744-92B9-8DBCCCBA6F5A}"/>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7" name="그룹 16">
            <a:extLst>
              <a:ext uri="{FF2B5EF4-FFF2-40B4-BE49-F238E27FC236}">
                <a16:creationId xmlns:a16="http://schemas.microsoft.com/office/drawing/2014/main" id="{5BAA49FC-656E-4F20-9A33-4B8FAE7D8DDC}"/>
              </a:ext>
            </a:extLst>
          </p:cNvPr>
          <p:cNvGrpSpPr/>
          <p:nvPr/>
        </p:nvGrpSpPr>
        <p:grpSpPr>
          <a:xfrm>
            <a:off x="929706" y="4075955"/>
            <a:ext cx="9013742" cy="461665"/>
            <a:chOff x="780946" y="3129690"/>
            <a:chExt cx="9013742" cy="461665"/>
          </a:xfrm>
        </p:grpSpPr>
        <p:sp>
          <p:nvSpPr>
            <p:cNvPr id="18" name="TextBox 17">
              <a:extLst>
                <a:ext uri="{FF2B5EF4-FFF2-40B4-BE49-F238E27FC236}">
                  <a16:creationId xmlns:a16="http://schemas.microsoft.com/office/drawing/2014/main" id="{B5F49F95-1121-49DB-98CA-E51DAFB7775B}"/>
                </a:ext>
              </a:extLst>
            </p:cNvPr>
            <p:cNvSpPr txBox="1"/>
            <p:nvPr/>
          </p:nvSpPr>
          <p:spPr>
            <a:xfrm>
              <a:off x="1137190" y="3129690"/>
              <a:ext cx="8657498" cy="461665"/>
            </a:xfrm>
            <a:prstGeom prst="rect">
              <a:avLst/>
            </a:prstGeom>
            <a:noFill/>
          </p:spPr>
          <p:txBody>
            <a:bodyPr wrap="none" rtlCol="0">
              <a:spAutoFit/>
            </a:bodyPr>
            <a:lstStyle/>
            <a:p>
              <a:pPr>
                <a:lnSpc>
                  <a:spcPct val="120000"/>
                </a:lnSpc>
              </a:pPr>
              <a: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Political events such as a consensus between the two Koreas</a:t>
              </a:r>
              <a:endParaRPr lang="en-US" altLang="ko-KR" sz="2000" spc="-20" dirty="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endParaRPr>
            </a:p>
          </p:txBody>
        </p:sp>
        <p:sp>
          <p:nvSpPr>
            <p:cNvPr id="19" name="직사각형 18">
              <a:extLst>
                <a:ext uri="{FF2B5EF4-FFF2-40B4-BE49-F238E27FC236}">
                  <a16:creationId xmlns:a16="http://schemas.microsoft.com/office/drawing/2014/main" id="{794E33F6-714F-4200-B645-B49BA8B4BE54}"/>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3577645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7"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02</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4140176" y="982711"/>
            <a:ext cx="3911648" cy="609398"/>
          </a:xfrm>
          <a:prstGeom prst="rect">
            <a:avLst/>
          </a:prstGeom>
          <a:noFill/>
        </p:spPr>
        <p:txBody>
          <a:bodyPr wrap="none" rtlCol="0">
            <a:spAutoFit/>
          </a:bodyPr>
          <a:lstStyle/>
          <a:p>
            <a:pP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Literature Reviews</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49" name="그룹 48">
            <a:extLst>
              <a:ext uri="{FF2B5EF4-FFF2-40B4-BE49-F238E27FC236}">
                <a16:creationId xmlns:a16="http://schemas.microsoft.com/office/drawing/2014/main" id="{0E5C4821-9485-458B-993A-C4343E59A138}"/>
              </a:ext>
            </a:extLst>
          </p:cNvPr>
          <p:cNvGrpSpPr/>
          <p:nvPr/>
        </p:nvGrpSpPr>
        <p:grpSpPr>
          <a:xfrm>
            <a:off x="780946" y="2015682"/>
            <a:ext cx="8617816" cy="535531"/>
            <a:chOff x="780946" y="2358594"/>
            <a:chExt cx="8617816" cy="535531"/>
          </a:xfrm>
        </p:grpSpPr>
        <p:sp>
          <p:nvSpPr>
            <p:cNvPr id="53" name="TextBox 52">
              <a:extLst>
                <a:ext uri="{FF2B5EF4-FFF2-40B4-BE49-F238E27FC236}">
                  <a16:creationId xmlns:a16="http://schemas.microsoft.com/office/drawing/2014/main" id="{A36512FA-C7D7-4670-B934-6C3DE95A3304}"/>
                </a:ext>
              </a:extLst>
            </p:cNvPr>
            <p:cNvSpPr txBox="1"/>
            <p:nvPr/>
          </p:nvSpPr>
          <p:spPr>
            <a:xfrm>
              <a:off x="1141373" y="2358594"/>
              <a:ext cx="8257389"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South Korean experienced varying policy cycles</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54" name="직사각형 53">
              <a:extLst>
                <a:ext uri="{FF2B5EF4-FFF2-40B4-BE49-F238E27FC236}">
                  <a16:creationId xmlns:a16="http://schemas.microsoft.com/office/drawing/2014/main" id="{71307235-96F9-429D-8252-A9EE2F5036D7}"/>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83" name="그룹 82">
            <a:extLst>
              <a:ext uri="{FF2B5EF4-FFF2-40B4-BE49-F238E27FC236}">
                <a16:creationId xmlns:a16="http://schemas.microsoft.com/office/drawing/2014/main" id="{68C90D76-0D69-4E66-A711-FF27CB9BE452}"/>
              </a:ext>
            </a:extLst>
          </p:cNvPr>
          <p:cNvGrpSpPr/>
          <p:nvPr/>
        </p:nvGrpSpPr>
        <p:grpSpPr>
          <a:xfrm>
            <a:off x="929706" y="2974786"/>
            <a:ext cx="9667767" cy="830997"/>
            <a:chOff x="780946" y="3129690"/>
            <a:chExt cx="9667767" cy="830997"/>
          </a:xfrm>
        </p:grpSpPr>
        <p:sp>
          <p:nvSpPr>
            <p:cNvPr id="85" name="TextBox 84">
              <a:extLst>
                <a:ext uri="{FF2B5EF4-FFF2-40B4-BE49-F238E27FC236}">
                  <a16:creationId xmlns:a16="http://schemas.microsoft.com/office/drawing/2014/main" id="{FD2CAD51-33C5-4422-941B-8976DA6303C3}"/>
                </a:ext>
              </a:extLst>
            </p:cNvPr>
            <p:cNvSpPr txBox="1"/>
            <p:nvPr/>
          </p:nvSpPr>
          <p:spPr>
            <a:xfrm>
              <a:off x="1137190" y="3129690"/>
              <a:ext cx="9311523" cy="830997"/>
            </a:xfrm>
            <a:prstGeom prst="rect">
              <a:avLst/>
            </a:prstGeom>
            <a:noFill/>
          </p:spPr>
          <p:txBody>
            <a:bodyPr wrap="none" rtlCol="0">
              <a:spAutoFit/>
            </a:bodyPr>
            <a:lstStyle/>
            <a:p>
              <a:pPr>
                <a:lnSpc>
                  <a:spcPct val="120000"/>
                </a:lnSpc>
              </a:pPr>
              <a: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Members of South Korean society have experienced conflictive or </a:t>
              </a:r>
              <a:b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cooperative events with North Korea for several decades.</a:t>
              </a:r>
              <a:endParaRPr lang="en-US" altLang="ko-KR" sz="2000" spc="-20" dirty="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endParaRPr>
            </a:p>
          </p:txBody>
        </p:sp>
        <p:sp>
          <p:nvSpPr>
            <p:cNvPr id="88" name="직사각형 87">
              <a:extLst>
                <a:ext uri="{FF2B5EF4-FFF2-40B4-BE49-F238E27FC236}">
                  <a16:creationId xmlns:a16="http://schemas.microsoft.com/office/drawing/2014/main" id="{4742B725-F45A-4744-92B9-8DBCCCBA6F5A}"/>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7" name="그룹 16">
            <a:extLst>
              <a:ext uri="{FF2B5EF4-FFF2-40B4-BE49-F238E27FC236}">
                <a16:creationId xmlns:a16="http://schemas.microsoft.com/office/drawing/2014/main" id="{5BAA49FC-656E-4F20-9A33-4B8FAE7D8DDC}"/>
              </a:ext>
            </a:extLst>
          </p:cNvPr>
          <p:cNvGrpSpPr/>
          <p:nvPr/>
        </p:nvGrpSpPr>
        <p:grpSpPr>
          <a:xfrm>
            <a:off x="929706" y="4075955"/>
            <a:ext cx="7989744" cy="461665"/>
            <a:chOff x="780946" y="3129690"/>
            <a:chExt cx="7989744" cy="461665"/>
          </a:xfrm>
        </p:grpSpPr>
        <p:sp>
          <p:nvSpPr>
            <p:cNvPr id="18" name="TextBox 17">
              <a:extLst>
                <a:ext uri="{FF2B5EF4-FFF2-40B4-BE49-F238E27FC236}">
                  <a16:creationId xmlns:a16="http://schemas.microsoft.com/office/drawing/2014/main" id="{B5F49F95-1121-49DB-98CA-E51DAFB7775B}"/>
                </a:ext>
              </a:extLst>
            </p:cNvPr>
            <p:cNvSpPr txBox="1"/>
            <p:nvPr/>
          </p:nvSpPr>
          <p:spPr>
            <a:xfrm>
              <a:off x="1137190" y="3129690"/>
              <a:ext cx="7633500" cy="461665"/>
            </a:xfrm>
            <a:prstGeom prst="rect">
              <a:avLst/>
            </a:prstGeom>
            <a:noFill/>
          </p:spPr>
          <p:txBody>
            <a:bodyPr wrap="none" rtlCol="0">
              <a:spAutoFit/>
            </a:bodyPr>
            <a:lstStyle/>
            <a:p>
              <a:pPr>
                <a:lnSpc>
                  <a:spcPct val="120000"/>
                </a:lnSpc>
              </a:pPr>
              <a:r>
                <a:rPr lang="en-US" altLang="ko-KR"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The same type of events may have various influences.</a:t>
              </a:r>
              <a:endParaRPr lang="en-US" altLang="ko-KR" sz="2000" spc="-20" dirty="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endParaRPr>
            </a:p>
          </p:txBody>
        </p:sp>
        <p:sp>
          <p:nvSpPr>
            <p:cNvPr id="19" name="직사각형 18">
              <a:extLst>
                <a:ext uri="{FF2B5EF4-FFF2-40B4-BE49-F238E27FC236}">
                  <a16:creationId xmlns:a16="http://schemas.microsoft.com/office/drawing/2014/main" id="{794E33F6-714F-4200-B645-B49BA8B4BE54}"/>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102641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7"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02</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4140176" y="982711"/>
            <a:ext cx="3911648" cy="609398"/>
          </a:xfrm>
          <a:prstGeom prst="rect">
            <a:avLst/>
          </a:prstGeom>
          <a:noFill/>
        </p:spPr>
        <p:txBody>
          <a:bodyPr wrap="none" rtlCol="0">
            <a:spAutoFit/>
          </a:bodyPr>
          <a:lstStyle/>
          <a:p>
            <a:pP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Literature Reviews</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49" name="그룹 48">
            <a:extLst>
              <a:ext uri="{FF2B5EF4-FFF2-40B4-BE49-F238E27FC236}">
                <a16:creationId xmlns:a16="http://schemas.microsoft.com/office/drawing/2014/main" id="{0E5C4821-9485-458B-993A-C4343E59A138}"/>
              </a:ext>
            </a:extLst>
          </p:cNvPr>
          <p:cNvGrpSpPr/>
          <p:nvPr/>
        </p:nvGrpSpPr>
        <p:grpSpPr>
          <a:xfrm>
            <a:off x="780946" y="2015682"/>
            <a:ext cx="5809355" cy="535531"/>
            <a:chOff x="780946" y="2358594"/>
            <a:chExt cx="5809355" cy="535531"/>
          </a:xfrm>
        </p:grpSpPr>
        <p:sp>
          <p:nvSpPr>
            <p:cNvPr id="53" name="TextBox 52">
              <a:extLst>
                <a:ext uri="{FF2B5EF4-FFF2-40B4-BE49-F238E27FC236}">
                  <a16:creationId xmlns:a16="http://schemas.microsoft.com/office/drawing/2014/main" id="{A36512FA-C7D7-4670-B934-6C3DE95A3304}"/>
                </a:ext>
              </a:extLst>
            </p:cNvPr>
            <p:cNvSpPr txBox="1"/>
            <p:nvPr/>
          </p:nvSpPr>
          <p:spPr>
            <a:xfrm>
              <a:off x="1141373" y="2358594"/>
              <a:ext cx="5448928"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Changed South Korean Society</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54" name="직사각형 53">
              <a:extLst>
                <a:ext uri="{FF2B5EF4-FFF2-40B4-BE49-F238E27FC236}">
                  <a16:creationId xmlns:a16="http://schemas.microsoft.com/office/drawing/2014/main" id="{71307235-96F9-429D-8252-A9EE2F5036D7}"/>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83" name="그룹 82">
            <a:extLst>
              <a:ext uri="{FF2B5EF4-FFF2-40B4-BE49-F238E27FC236}">
                <a16:creationId xmlns:a16="http://schemas.microsoft.com/office/drawing/2014/main" id="{68C90D76-0D69-4E66-A711-FF27CB9BE452}"/>
              </a:ext>
            </a:extLst>
          </p:cNvPr>
          <p:cNvGrpSpPr/>
          <p:nvPr/>
        </p:nvGrpSpPr>
        <p:grpSpPr>
          <a:xfrm>
            <a:off x="929706" y="2974786"/>
            <a:ext cx="10514474" cy="400110"/>
            <a:chOff x="780946" y="3129690"/>
            <a:chExt cx="10514474" cy="400110"/>
          </a:xfrm>
        </p:grpSpPr>
        <p:sp>
          <p:nvSpPr>
            <p:cNvPr id="85" name="TextBox 84">
              <a:extLst>
                <a:ext uri="{FF2B5EF4-FFF2-40B4-BE49-F238E27FC236}">
                  <a16:creationId xmlns:a16="http://schemas.microsoft.com/office/drawing/2014/main" id="{FD2CAD51-33C5-4422-941B-8976DA6303C3}"/>
                </a:ext>
              </a:extLst>
            </p:cNvPr>
            <p:cNvSpPr txBox="1"/>
            <p:nvPr/>
          </p:nvSpPr>
          <p:spPr>
            <a:xfrm>
              <a:off x="1137190" y="3129690"/>
              <a:ext cx="10158230"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The younger generations experienced tensions between the two Koreas</a:t>
              </a:r>
              <a:endParaRPr lang="en-US" sz="2000"/>
            </a:p>
          </p:txBody>
        </p:sp>
        <p:sp>
          <p:nvSpPr>
            <p:cNvPr id="88" name="직사각형 87">
              <a:extLst>
                <a:ext uri="{FF2B5EF4-FFF2-40B4-BE49-F238E27FC236}">
                  <a16:creationId xmlns:a16="http://schemas.microsoft.com/office/drawing/2014/main" id="{4742B725-F45A-4744-92B9-8DBCCCBA6F5A}"/>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7" name="그룹 16">
            <a:extLst>
              <a:ext uri="{FF2B5EF4-FFF2-40B4-BE49-F238E27FC236}">
                <a16:creationId xmlns:a16="http://schemas.microsoft.com/office/drawing/2014/main" id="{5BAA49FC-656E-4F20-9A33-4B8FAE7D8DDC}"/>
              </a:ext>
            </a:extLst>
          </p:cNvPr>
          <p:cNvGrpSpPr/>
          <p:nvPr/>
        </p:nvGrpSpPr>
        <p:grpSpPr>
          <a:xfrm>
            <a:off x="1141373" y="3705658"/>
            <a:ext cx="10056656" cy="707886"/>
            <a:chOff x="780946" y="3129690"/>
            <a:chExt cx="10056656" cy="707886"/>
          </a:xfrm>
        </p:grpSpPr>
        <p:sp>
          <p:nvSpPr>
            <p:cNvPr id="18" name="TextBox 17">
              <a:extLst>
                <a:ext uri="{FF2B5EF4-FFF2-40B4-BE49-F238E27FC236}">
                  <a16:creationId xmlns:a16="http://schemas.microsoft.com/office/drawing/2014/main" id="{B5F49F95-1121-49DB-98CA-E51DAFB7775B}"/>
                </a:ext>
              </a:extLst>
            </p:cNvPr>
            <p:cNvSpPr txBox="1"/>
            <p:nvPr/>
          </p:nvSpPr>
          <p:spPr>
            <a:xfrm>
              <a:off x="1137190" y="3129690"/>
              <a:ext cx="9700412" cy="707886"/>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More likely to have formed a negative perception of North Korea and </a:t>
              </a:r>
              <a:b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unification (Hur, 2014</a:t>
              </a:r>
              <a:r>
                <a:rPr lang="en-US" sz="2000"/>
                <a:t>).</a:t>
              </a:r>
            </a:p>
          </p:txBody>
        </p:sp>
        <p:sp>
          <p:nvSpPr>
            <p:cNvPr id="19" name="직사각형 18">
              <a:extLst>
                <a:ext uri="{FF2B5EF4-FFF2-40B4-BE49-F238E27FC236}">
                  <a16:creationId xmlns:a16="http://schemas.microsoft.com/office/drawing/2014/main" id="{794E33F6-714F-4200-B645-B49BA8B4BE54}"/>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그룹 27">
            <a:extLst>
              <a:ext uri="{FF2B5EF4-FFF2-40B4-BE49-F238E27FC236}">
                <a16:creationId xmlns:a16="http://schemas.microsoft.com/office/drawing/2014/main" id="{6B87AE83-D99D-4675-A97B-19869D7EC0B0}"/>
              </a:ext>
            </a:extLst>
          </p:cNvPr>
          <p:cNvGrpSpPr/>
          <p:nvPr/>
        </p:nvGrpSpPr>
        <p:grpSpPr>
          <a:xfrm>
            <a:off x="929706" y="4744306"/>
            <a:ext cx="5068753" cy="400110"/>
            <a:chOff x="780946" y="3129690"/>
            <a:chExt cx="5068753" cy="400110"/>
          </a:xfrm>
        </p:grpSpPr>
        <p:sp>
          <p:nvSpPr>
            <p:cNvPr id="29" name="TextBox 28">
              <a:extLst>
                <a:ext uri="{FF2B5EF4-FFF2-40B4-BE49-F238E27FC236}">
                  <a16:creationId xmlns:a16="http://schemas.microsoft.com/office/drawing/2014/main" id="{1E2C11FC-0C5D-49D6-A04B-4A55B0D8E088}"/>
                </a:ext>
              </a:extLst>
            </p:cNvPr>
            <p:cNvSpPr txBox="1"/>
            <p:nvPr/>
          </p:nvSpPr>
          <p:spPr>
            <a:xfrm>
              <a:off x="1137190" y="3129690"/>
              <a:ext cx="4712509"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Generations have been changed</a:t>
              </a:r>
            </a:p>
          </p:txBody>
        </p:sp>
        <p:sp>
          <p:nvSpPr>
            <p:cNvPr id="30" name="직사각형 29">
              <a:extLst>
                <a:ext uri="{FF2B5EF4-FFF2-40B4-BE49-F238E27FC236}">
                  <a16:creationId xmlns:a16="http://schemas.microsoft.com/office/drawing/2014/main" id="{4500B169-58A8-473D-BC1F-87E7F1FCE7FE}"/>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그룹 31">
            <a:extLst>
              <a:ext uri="{FF2B5EF4-FFF2-40B4-BE49-F238E27FC236}">
                <a16:creationId xmlns:a16="http://schemas.microsoft.com/office/drawing/2014/main" id="{C626A15A-3AAF-4778-8AC2-46B95EC04285}"/>
              </a:ext>
            </a:extLst>
          </p:cNvPr>
          <p:cNvGrpSpPr/>
          <p:nvPr/>
        </p:nvGrpSpPr>
        <p:grpSpPr>
          <a:xfrm>
            <a:off x="1493378" y="5475179"/>
            <a:ext cx="8511041" cy="707886"/>
            <a:chOff x="780946" y="3129690"/>
            <a:chExt cx="8511041" cy="707886"/>
          </a:xfrm>
        </p:grpSpPr>
        <p:sp>
          <p:nvSpPr>
            <p:cNvPr id="33" name="TextBox 32">
              <a:extLst>
                <a:ext uri="{FF2B5EF4-FFF2-40B4-BE49-F238E27FC236}">
                  <a16:creationId xmlns:a16="http://schemas.microsoft.com/office/drawing/2014/main" id="{4E054350-7C61-4969-A136-E3783B9BDD88}"/>
                </a:ext>
              </a:extLst>
            </p:cNvPr>
            <p:cNvSpPr txBox="1"/>
            <p:nvPr/>
          </p:nvSpPr>
          <p:spPr>
            <a:xfrm>
              <a:off x="1137190" y="3129690"/>
              <a:ext cx="8154797" cy="707886"/>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Cooperation with North Korea, Pro-unification</a:t>
              </a:r>
              <a:b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 → Strong against North Korea, Anti-unification (Bae, 2018).</a:t>
              </a:r>
            </a:p>
          </p:txBody>
        </p:sp>
        <p:sp>
          <p:nvSpPr>
            <p:cNvPr id="34" name="직사각형 33">
              <a:extLst>
                <a:ext uri="{FF2B5EF4-FFF2-40B4-BE49-F238E27FC236}">
                  <a16:creationId xmlns:a16="http://schemas.microsoft.com/office/drawing/2014/main" id="{D236FF79-BFA3-457D-B45F-E2B032B9B77A}"/>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3404038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6"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03</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4332543" y="982711"/>
            <a:ext cx="3526928"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Research Design</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26" name="그룹 25">
            <a:extLst>
              <a:ext uri="{FF2B5EF4-FFF2-40B4-BE49-F238E27FC236}">
                <a16:creationId xmlns:a16="http://schemas.microsoft.com/office/drawing/2014/main" id="{D9F27753-22B2-464E-A574-3FDB8274BF58}"/>
              </a:ext>
            </a:extLst>
          </p:cNvPr>
          <p:cNvGrpSpPr/>
          <p:nvPr/>
        </p:nvGrpSpPr>
        <p:grpSpPr>
          <a:xfrm>
            <a:off x="780946" y="2015682"/>
            <a:ext cx="9581221" cy="535531"/>
            <a:chOff x="780946" y="2358594"/>
            <a:chExt cx="9581221" cy="535531"/>
          </a:xfrm>
        </p:grpSpPr>
        <p:sp>
          <p:nvSpPr>
            <p:cNvPr id="27" name="TextBox 26">
              <a:extLst>
                <a:ext uri="{FF2B5EF4-FFF2-40B4-BE49-F238E27FC236}">
                  <a16:creationId xmlns:a16="http://schemas.microsoft.com/office/drawing/2014/main" id="{713765E8-47F6-4061-A908-86015E84E5E2}"/>
                </a:ext>
              </a:extLst>
            </p:cNvPr>
            <p:cNvSpPr txBox="1"/>
            <p:nvPr/>
          </p:nvSpPr>
          <p:spPr>
            <a:xfrm>
              <a:off x="1141373" y="2358594"/>
              <a:ext cx="9220794"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Examine the changes in attitudes toward North Korea</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28" name="직사각형 27">
              <a:extLst>
                <a:ext uri="{FF2B5EF4-FFF2-40B4-BE49-F238E27FC236}">
                  <a16:creationId xmlns:a16="http://schemas.microsoft.com/office/drawing/2014/main" id="{7B58696C-1C5D-4365-A326-5C07D5428E94}"/>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9" name="그룹 28">
            <a:extLst>
              <a:ext uri="{FF2B5EF4-FFF2-40B4-BE49-F238E27FC236}">
                <a16:creationId xmlns:a16="http://schemas.microsoft.com/office/drawing/2014/main" id="{694C4B5B-0C4C-4332-9341-85B02E930A21}"/>
              </a:ext>
            </a:extLst>
          </p:cNvPr>
          <p:cNvGrpSpPr/>
          <p:nvPr/>
        </p:nvGrpSpPr>
        <p:grpSpPr>
          <a:xfrm>
            <a:off x="929706" y="2815142"/>
            <a:ext cx="9718422" cy="400110"/>
            <a:chOff x="780946" y="3129690"/>
            <a:chExt cx="9718422" cy="400110"/>
          </a:xfrm>
        </p:grpSpPr>
        <p:sp>
          <p:nvSpPr>
            <p:cNvPr id="30" name="TextBox 29">
              <a:extLst>
                <a:ext uri="{FF2B5EF4-FFF2-40B4-BE49-F238E27FC236}">
                  <a16:creationId xmlns:a16="http://schemas.microsoft.com/office/drawing/2014/main" id="{89A16779-80B1-45BD-9EBF-7CA670AF437E}"/>
                </a:ext>
              </a:extLst>
            </p:cNvPr>
            <p:cNvSpPr txBox="1"/>
            <p:nvPr/>
          </p:nvSpPr>
          <p:spPr>
            <a:xfrm>
              <a:off x="1137190" y="3129690"/>
              <a:ext cx="9362178"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Generations mainly experienced conflict between South and North</a:t>
              </a:r>
              <a:endParaRPr lang="en-US" sz="2000"/>
            </a:p>
          </p:txBody>
        </p:sp>
        <p:sp>
          <p:nvSpPr>
            <p:cNvPr id="31" name="직사각형 30">
              <a:extLst>
                <a:ext uri="{FF2B5EF4-FFF2-40B4-BE49-F238E27FC236}">
                  <a16:creationId xmlns:a16="http://schemas.microsoft.com/office/drawing/2014/main" id="{60DC8826-8492-4845-842E-53E6D6C0BCE3}"/>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그룹 31">
            <a:extLst>
              <a:ext uri="{FF2B5EF4-FFF2-40B4-BE49-F238E27FC236}">
                <a16:creationId xmlns:a16="http://schemas.microsoft.com/office/drawing/2014/main" id="{E2577959-C8AD-4CCE-AC67-7EFA2BBC6FA0}"/>
              </a:ext>
            </a:extLst>
          </p:cNvPr>
          <p:cNvGrpSpPr/>
          <p:nvPr/>
        </p:nvGrpSpPr>
        <p:grpSpPr>
          <a:xfrm>
            <a:off x="1141373" y="3524090"/>
            <a:ext cx="10254788" cy="400110"/>
            <a:chOff x="780946" y="3129690"/>
            <a:chExt cx="10254788" cy="400110"/>
          </a:xfrm>
        </p:grpSpPr>
        <p:sp>
          <p:nvSpPr>
            <p:cNvPr id="33" name="TextBox 32">
              <a:extLst>
                <a:ext uri="{FF2B5EF4-FFF2-40B4-BE49-F238E27FC236}">
                  <a16:creationId xmlns:a16="http://schemas.microsoft.com/office/drawing/2014/main" id="{87F1469F-D817-4BF6-9F2C-6D99DC6B526A}"/>
                </a:ext>
              </a:extLst>
            </p:cNvPr>
            <p:cNvSpPr txBox="1"/>
            <p:nvPr/>
          </p:nvSpPr>
          <p:spPr>
            <a:xfrm>
              <a:off x="1137190" y="3129690"/>
              <a:ext cx="9898544"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Can show more negative attitudes toward North Korea and unification</a:t>
              </a:r>
              <a:endParaRPr lang="en-US" sz="2000"/>
            </a:p>
          </p:txBody>
        </p:sp>
        <p:sp>
          <p:nvSpPr>
            <p:cNvPr id="34" name="직사각형 33">
              <a:extLst>
                <a:ext uri="{FF2B5EF4-FFF2-40B4-BE49-F238E27FC236}">
                  <a16:creationId xmlns:a16="http://schemas.microsoft.com/office/drawing/2014/main" id="{3212AA36-3DBE-401F-B0AD-D2EA9E1FC362}"/>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3" name="그룹 42">
            <a:extLst>
              <a:ext uri="{FF2B5EF4-FFF2-40B4-BE49-F238E27FC236}">
                <a16:creationId xmlns:a16="http://schemas.microsoft.com/office/drawing/2014/main" id="{FBD3CD66-AABC-4D0A-8E0C-5EE266845C91}"/>
              </a:ext>
            </a:extLst>
          </p:cNvPr>
          <p:cNvGrpSpPr/>
          <p:nvPr/>
        </p:nvGrpSpPr>
        <p:grpSpPr>
          <a:xfrm>
            <a:off x="1141373" y="4233039"/>
            <a:ext cx="10874829" cy="707886"/>
            <a:chOff x="780946" y="3129690"/>
            <a:chExt cx="10874829" cy="707886"/>
          </a:xfrm>
        </p:grpSpPr>
        <p:sp>
          <p:nvSpPr>
            <p:cNvPr id="44" name="TextBox 43">
              <a:extLst>
                <a:ext uri="{FF2B5EF4-FFF2-40B4-BE49-F238E27FC236}">
                  <a16:creationId xmlns:a16="http://schemas.microsoft.com/office/drawing/2014/main" id="{B4E3E99F-1555-47FB-B78A-611472C4D01D}"/>
                </a:ext>
              </a:extLst>
            </p:cNvPr>
            <p:cNvSpPr txBox="1"/>
            <p:nvPr/>
          </p:nvSpPr>
          <p:spPr>
            <a:xfrm>
              <a:off x="1137190" y="3129690"/>
              <a:ext cx="10518585" cy="707886"/>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Otherwise, generation under cooperative moods between South and North</a:t>
              </a:r>
              <a:b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br>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can expect improvement of inter-Korean relstionships</a:t>
              </a:r>
              <a:endParaRPr lang="en-US" sz="2000"/>
            </a:p>
          </p:txBody>
        </p:sp>
        <p:sp>
          <p:nvSpPr>
            <p:cNvPr id="45" name="직사각형 44">
              <a:extLst>
                <a:ext uri="{FF2B5EF4-FFF2-40B4-BE49-F238E27FC236}">
                  <a16:creationId xmlns:a16="http://schemas.microsoft.com/office/drawing/2014/main" id="{07E431A6-C6EB-4224-8FB6-393CF961B24A}"/>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47" name="TextBox 46">
            <a:extLst>
              <a:ext uri="{FF2B5EF4-FFF2-40B4-BE49-F238E27FC236}">
                <a16:creationId xmlns:a16="http://schemas.microsoft.com/office/drawing/2014/main" id="{C56E823E-B8B2-4088-85A6-8ED35E3DCA28}"/>
              </a:ext>
            </a:extLst>
          </p:cNvPr>
          <p:cNvSpPr txBox="1"/>
          <p:nvPr/>
        </p:nvSpPr>
        <p:spPr>
          <a:xfrm>
            <a:off x="1448657" y="5249764"/>
            <a:ext cx="9316974" cy="1200329"/>
          </a:xfrm>
          <a:prstGeom prst="rect">
            <a:avLst/>
          </a:prstGeom>
          <a:noFill/>
        </p:spPr>
        <p:txBody>
          <a:bodyPr wrap="none" rtlCol="0">
            <a:spAutoFit/>
          </a:bodyPr>
          <a:lstStyle/>
          <a:p>
            <a:pPr>
              <a:lnSpc>
                <a:spcPct val="120000"/>
              </a:lnSpc>
            </a:pPr>
            <a:r>
              <a:rPr lang="en-US" altLang="ko-KR" sz="20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The younger generation (20s &amp; 30s) show more negative attitudes</a:t>
            </a:r>
            <a:br>
              <a:rPr lang="en-US" altLang="ko-KR" sz="20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br>
            <a:r>
              <a:rPr lang="en-US" altLang="ko-KR" sz="20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toward North Korea than other generations, even after </a:t>
            </a:r>
            <a:br>
              <a:rPr lang="en-US" altLang="ko-KR" sz="20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br>
            <a:r>
              <a:rPr lang="en-US" altLang="ko-KR" sz="20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the Panmunjom Declaration.</a:t>
            </a:r>
            <a:endParaRPr lang="en-US" altLang="ko-KR" sz="20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50" name="TextBox 49">
            <a:extLst>
              <a:ext uri="{FF2B5EF4-FFF2-40B4-BE49-F238E27FC236}">
                <a16:creationId xmlns:a16="http://schemas.microsoft.com/office/drawing/2014/main" id="{DE9971AF-848B-468A-9E9A-7A10B9F94FF3}"/>
              </a:ext>
            </a:extLst>
          </p:cNvPr>
          <p:cNvSpPr txBox="1"/>
          <p:nvPr/>
        </p:nvSpPr>
        <p:spPr>
          <a:xfrm>
            <a:off x="780946" y="5249764"/>
            <a:ext cx="614794" cy="461665"/>
          </a:xfrm>
          <a:prstGeom prst="rect">
            <a:avLst/>
          </a:prstGeom>
          <a:noFill/>
        </p:spPr>
        <p:txBody>
          <a:bodyPr wrap="square">
            <a:spAutoFit/>
          </a:bodyPr>
          <a:lstStyle/>
          <a:p>
            <a:r>
              <a:rPr lang="en-US" altLang="ko-KR" sz="2400" i="1" spc="-50">
                <a:ln>
                  <a:solidFill>
                    <a:schemeClr val="accent1">
                      <a:alpha val="0"/>
                    </a:schemeClr>
                  </a:solidFill>
                </a:ln>
                <a:solidFill>
                  <a:srgbClr val="0A3054"/>
                </a:solidFill>
                <a:latin typeface="G마켓 산스 Bold" panose="02000000000000000000" pitchFamily="50" charset="-127"/>
                <a:ea typeface="G마켓 산스 Bold" panose="02000000000000000000" pitchFamily="50" charset="-127"/>
              </a:rPr>
              <a:t>H1:</a:t>
            </a:r>
            <a:endParaRPr lang="en-US" sz="2400" i="1">
              <a:solidFill>
                <a:srgbClr val="0A3054"/>
              </a:solidFill>
            </a:endParaRPr>
          </a:p>
        </p:txBody>
      </p:sp>
    </p:spTree>
    <p:extLst>
      <p:ext uri="{BB962C8B-B14F-4D97-AF65-F5344CB8AC3E}">
        <p14:creationId xmlns:p14="http://schemas.microsoft.com/office/powerpoint/2010/main" val="1069973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6"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03</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4332543" y="982711"/>
            <a:ext cx="3526928"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Research Design</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26" name="그룹 25">
            <a:extLst>
              <a:ext uri="{FF2B5EF4-FFF2-40B4-BE49-F238E27FC236}">
                <a16:creationId xmlns:a16="http://schemas.microsoft.com/office/drawing/2014/main" id="{D9F27753-22B2-464E-A574-3FDB8274BF58}"/>
              </a:ext>
            </a:extLst>
          </p:cNvPr>
          <p:cNvGrpSpPr/>
          <p:nvPr/>
        </p:nvGrpSpPr>
        <p:grpSpPr>
          <a:xfrm>
            <a:off x="780946" y="2015682"/>
            <a:ext cx="9281459" cy="535531"/>
            <a:chOff x="780946" y="2358594"/>
            <a:chExt cx="9281459" cy="535531"/>
          </a:xfrm>
        </p:grpSpPr>
        <p:sp>
          <p:nvSpPr>
            <p:cNvPr id="27" name="TextBox 26">
              <a:extLst>
                <a:ext uri="{FF2B5EF4-FFF2-40B4-BE49-F238E27FC236}">
                  <a16:creationId xmlns:a16="http://schemas.microsoft.com/office/drawing/2014/main" id="{713765E8-47F6-4061-A908-86015E84E5E2}"/>
                </a:ext>
              </a:extLst>
            </p:cNvPr>
            <p:cNvSpPr txBox="1"/>
            <p:nvPr/>
          </p:nvSpPr>
          <p:spPr>
            <a:xfrm>
              <a:off x="1141373" y="2358594"/>
              <a:ext cx="8921032"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Examine the changes in attitudes toward unification</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28" name="직사각형 27">
              <a:extLst>
                <a:ext uri="{FF2B5EF4-FFF2-40B4-BE49-F238E27FC236}">
                  <a16:creationId xmlns:a16="http://schemas.microsoft.com/office/drawing/2014/main" id="{7B58696C-1C5D-4365-A326-5C07D5428E94}"/>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9" name="그룹 28">
            <a:extLst>
              <a:ext uri="{FF2B5EF4-FFF2-40B4-BE49-F238E27FC236}">
                <a16:creationId xmlns:a16="http://schemas.microsoft.com/office/drawing/2014/main" id="{694C4B5B-0C4C-4332-9341-85B02E930A21}"/>
              </a:ext>
            </a:extLst>
          </p:cNvPr>
          <p:cNvGrpSpPr/>
          <p:nvPr/>
        </p:nvGrpSpPr>
        <p:grpSpPr>
          <a:xfrm>
            <a:off x="929706" y="2815142"/>
            <a:ext cx="9990613" cy="400110"/>
            <a:chOff x="780946" y="3129690"/>
            <a:chExt cx="9990613" cy="400110"/>
          </a:xfrm>
        </p:grpSpPr>
        <p:sp>
          <p:nvSpPr>
            <p:cNvPr id="30" name="TextBox 29">
              <a:extLst>
                <a:ext uri="{FF2B5EF4-FFF2-40B4-BE49-F238E27FC236}">
                  <a16:creationId xmlns:a16="http://schemas.microsoft.com/office/drawing/2014/main" id="{89A16779-80B1-45BD-9EBF-7CA670AF437E}"/>
                </a:ext>
              </a:extLst>
            </p:cNvPr>
            <p:cNvSpPr txBox="1"/>
            <p:nvPr/>
          </p:nvSpPr>
          <p:spPr>
            <a:xfrm>
              <a:off x="1137190" y="3129690"/>
              <a:ext cx="9634369"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The cost and benefits of unification vary depending on the conditions</a:t>
              </a:r>
              <a:endParaRPr lang="en-US" sz="2000"/>
            </a:p>
          </p:txBody>
        </p:sp>
        <p:sp>
          <p:nvSpPr>
            <p:cNvPr id="31" name="직사각형 30">
              <a:extLst>
                <a:ext uri="{FF2B5EF4-FFF2-40B4-BE49-F238E27FC236}">
                  <a16:creationId xmlns:a16="http://schemas.microsoft.com/office/drawing/2014/main" id="{60DC8826-8492-4845-842E-53E6D6C0BCE3}"/>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그룹 31">
            <a:extLst>
              <a:ext uri="{FF2B5EF4-FFF2-40B4-BE49-F238E27FC236}">
                <a16:creationId xmlns:a16="http://schemas.microsoft.com/office/drawing/2014/main" id="{E2577959-C8AD-4CCE-AC67-7EFA2BBC6FA0}"/>
              </a:ext>
            </a:extLst>
          </p:cNvPr>
          <p:cNvGrpSpPr/>
          <p:nvPr/>
        </p:nvGrpSpPr>
        <p:grpSpPr>
          <a:xfrm>
            <a:off x="1141373" y="3386245"/>
            <a:ext cx="10964597" cy="400110"/>
            <a:chOff x="780946" y="3129690"/>
            <a:chExt cx="10964597" cy="400110"/>
          </a:xfrm>
        </p:grpSpPr>
        <p:sp>
          <p:nvSpPr>
            <p:cNvPr id="33" name="TextBox 32">
              <a:extLst>
                <a:ext uri="{FF2B5EF4-FFF2-40B4-BE49-F238E27FC236}">
                  <a16:creationId xmlns:a16="http://schemas.microsoft.com/office/drawing/2014/main" id="{87F1469F-D817-4BF6-9F2C-6D99DC6B526A}"/>
                </a:ext>
              </a:extLst>
            </p:cNvPr>
            <p:cNvSpPr txBox="1"/>
            <p:nvPr/>
          </p:nvSpPr>
          <p:spPr>
            <a:xfrm>
              <a:off x="1137190" y="3129690"/>
              <a:ext cx="10608353"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Negative responses to the unification may be due to the negative prospects</a:t>
              </a:r>
              <a:endParaRPr lang="en-US" sz="2000"/>
            </a:p>
          </p:txBody>
        </p:sp>
        <p:sp>
          <p:nvSpPr>
            <p:cNvPr id="34" name="직사각형 33">
              <a:extLst>
                <a:ext uri="{FF2B5EF4-FFF2-40B4-BE49-F238E27FC236}">
                  <a16:creationId xmlns:a16="http://schemas.microsoft.com/office/drawing/2014/main" id="{3212AA36-3DBE-401F-B0AD-D2EA9E1FC362}"/>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47" name="TextBox 46">
            <a:extLst>
              <a:ext uri="{FF2B5EF4-FFF2-40B4-BE49-F238E27FC236}">
                <a16:creationId xmlns:a16="http://schemas.microsoft.com/office/drawing/2014/main" id="{C56E823E-B8B2-4088-85A6-8ED35E3DCA28}"/>
              </a:ext>
            </a:extLst>
          </p:cNvPr>
          <p:cNvSpPr txBox="1"/>
          <p:nvPr/>
        </p:nvSpPr>
        <p:spPr>
          <a:xfrm>
            <a:off x="1448657" y="4021089"/>
            <a:ext cx="8416086" cy="830997"/>
          </a:xfrm>
          <a:prstGeom prst="rect">
            <a:avLst/>
          </a:prstGeom>
          <a:noFill/>
        </p:spPr>
        <p:txBody>
          <a:bodyPr wrap="none" rtlCol="0">
            <a:spAutoFit/>
          </a:bodyPr>
          <a:lstStyle/>
          <a:p>
            <a:pPr>
              <a:lnSpc>
                <a:spcPct val="120000"/>
              </a:lnSpc>
            </a:pPr>
            <a:r>
              <a:rPr lang="en-US" altLang="ko-KR" sz="20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The prospects for unification affect the need for unification </a:t>
            </a:r>
          </a:p>
          <a:p>
            <a:pPr>
              <a:lnSpc>
                <a:spcPct val="120000"/>
              </a:lnSpc>
            </a:pPr>
            <a:r>
              <a:rPr lang="en-US" altLang="ko-KR" sz="20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differently across generations</a:t>
            </a:r>
            <a:endParaRPr lang="en-US" altLang="ko-KR" sz="20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50" name="TextBox 49">
            <a:extLst>
              <a:ext uri="{FF2B5EF4-FFF2-40B4-BE49-F238E27FC236}">
                <a16:creationId xmlns:a16="http://schemas.microsoft.com/office/drawing/2014/main" id="{DE9971AF-848B-468A-9E9A-7A10B9F94FF3}"/>
              </a:ext>
            </a:extLst>
          </p:cNvPr>
          <p:cNvSpPr txBox="1"/>
          <p:nvPr/>
        </p:nvSpPr>
        <p:spPr>
          <a:xfrm>
            <a:off x="660400" y="4021089"/>
            <a:ext cx="735340" cy="461665"/>
          </a:xfrm>
          <a:prstGeom prst="rect">
            <a:avLst/>
          </a:prstGeom>
          <a:noFill/>
        </p:spPr>
        <p:txBody>
          <a:bodyPr wrap="square">
            <a:spAutoFit/>
          </a:bodyPr>
          <a:lstStyle/>
          <a:p>
            <a:r>
              <a:rPr lang="en-US" altLang="ko-KR" sz="2400" i="1" spc="-50">
                <a:ln>
                  <a:solidFill>
                    <a:schemeClr val="accent1">
                      <a:alpha val="0"/>
                    </a:schemeClr>
                  </a:solidFill>
                </a:ln>
                <a:solidFill>
                  <a:srgbClr val="0A3054"/>
                </a:solidFill>
                <a:latin typeface="G마켓 산스 Bold" panose="02000000000000000000" pitchFamily="50" charset="-127"/>
                <a:ea typeface="G마켓 산스 Bold" panose="02000000000000000000" pitchFamily="50" charset="-127"/>
              </a:rPr>
              <a:t>H2:</a:t>
            </a:r>
            <a:endParaRPr lang="en-US" sz="2400" i="1">
              <a:solidFill>
                <a:srgbClr val="0A3054"/>
              </a:solidFill>
            </a:endParaRPr>
          </a:p>
        </p:txBody>
      </p:sp>
      <p:sp>
        <p:nvSpPr>
          <p:cNvPr id="19" name="TextBox 18">
            <a:extLst>
              <a:ext uri="{FF2B5EF4-FFF2-40B4-BE49-F238E27FC236}">
                <a16:creationId xmlns:a16="http://schemas.microsoft.com/office/drawing/2014/main" id="{A73D63DD-4DC4-49A9-9706-D77916D08A6D}"/>
              </a:ext>
            </a:extLst>
          </p:cNvPr>
          <p:cNvSpPr txBox="1"/>
          <p:nvPr/>
        </p:nvSpPr>
        <p:spPr>
          <a:xfrm>
            <a:off x="1716066" y="4948189"/>
            <a:ext cx="9966905" cy="830997"/>
          </a:xfrm>
          <a:prstGeom prst="rect">
            <a:avLst/>
          </a:prstGeom>
          <a:noFill/>
        </p:spPr>
        <p:txBody>
          <a:bodyPr wrap="square" rtlCol="0">
            <a:spAutoFit/>
          </a:bodyPr>
          <a:lstStyle/>
          <a:p>
            <a:pPr>
              <a:lnSpc>
                <a:spcPct val="120000"/>
              </a:lnSpc>
            </a:pPr>
            <a:r>
              <a:rPr lang="en-US" altLang="ko-KR" sz="20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The more positive prospects, the more likely the older generations </a:t>
            </a:r>
            <a:br>
              <a:rPr lang="en-US" altLang="ko-KR" sz="20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br>
            <a:r>
              <a:rPr lang="en-US" altLang="ko-KR" sz="20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(the 50s, 60s) will favor unification.</a:t>
            </a:r>
            <a:endParaRPr lang="en-US" altLang="ko-KR" sz="20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20" name="TextBox 19">
            <a:extLst>
              <a:ext uri="{FF2B5EF4-FFF2-40B4-BE49-F238E27FC236}">
                <a16:creationId xmlns:a16="http://schemas.microsoft.com/office/drawing/2014/main" id="{FB615488-CDB9-4254-B870-B3303211F850}"/>
              </a:ext>
            </a:extLst>
          </p:cNvPr>
          <p:cNvSpPr txBox="1"/>
          <p:nvPr/>
        </p:nvSpPr>
        <p:spPr>
          <a:xfrm>
            <a:off x="1716065" y="5875289"/>
            <a:ext cx="9966905" cy="830997"/>
          </a:xfrm>
          <a:prstGeom prst="rect">
            <a:avLst/>
          </a:prstGeom>
          <a:noFill/>
        </p:spPr>
        <p:txBody>
          <a:bodyPr wrap="square" rtlCol="0">
            <a:spAutoFit/>
          </a:bodyPr>
          <a:lstStyle/>
          <a:p>
            <a:pPr>
              <a:lnSpc>
                <a:spcPct val="120000"/>
              </a:lnSpc>
            </a:pPr>
            <a:r>
              <a:rPr lang="en-US" altLang="ko-KR" sz="20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Even the more positive prospects, the younger generations are less likely to support unification.</a:t>
            </a:r>
            <a:endParaRPr lang="en-US" altLang="ko-KR" sz="20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21" name="TextBox 20">
            <a:extLst>
              <a:ext uri="{FF2B5EF4-FFF2-40B4-BE49-F238E27FC236}">
                <a16:creationId xmlns:a16="http://schemas.microsoft.com/office/drawing/2014/main" id="{9FA28194-6AD2-4C1A-9309-5F2AAF9633A4}"/>
              </a:ext>
            </a:extLst>
          </p:cNvPr>
          <p:cNvSpPr txBox="1"/>
          <p:nvPr/>
        </p:nvSpPr>
        <p:spPr>
          <a:xfrm>
            <a:off x="660400" y="4948189"/>
            <a:ext cx="1055666" cy="461665"/>
          </a:xfrm>
          <a:prstGeom prst="rect">
            <a:avLst/>
          </a:prstGeom>
          <a:noFill/>
        </p:spPr>
        <p:txBody>
          <a:bodyPr wrap="square">
            <a:spAutoFit/>
          </a:bodyPr>
          <a:lstStyle/>
          <a:p>
            <a:r>
              <a:rPr lang="en-US" altLang="ko-KR" sz="2400" i="1" spc="-50">
                <a:ln>
                  <a:solidFill>
                    <a:schemeClr val="accent1">
                      <a:alpha val="0"/>
                    </a:schemeClr>
                  </a:solidFill>
                </a:ln>
                <a:solidFill>
                  <a:srgbClr val="0A3054"/>
                </a:solidFill>
                <a:latin typeface="G마켓 산스 Bold" panose="02000000000000000000" pitchFamily="50" charset="-127"/>
                <a:ea typeface="G마켓 산스 Bold" panose="02000000000000000000" pitchFamily="50" charset="-127"/>
              </a:rPr>
              <a:t>H2-1:</a:t>
            </a:r>
            <a:endParaRPr lang="en-US" sz="2400" i="1">
              <a:solidFill>
                <a:srgbClr val="0A3054"/>
              </a:solidFill>
            </a:endParaRPr>
          </a:p>
        </p:txBody>
      </p:sp>
      <p:sp>
        <p:nvSpPr>
          <p:cNvPr id="22" name="TextBox 21">
            <a:extLst>
              <a:ext uri="{FF2B5EF4-FFF2-40B4-BE49-F238E27FC236}">
                <a16:creationId xmlns:a16="http://schemas.microsoft.com/office/drawing/2014/main" id="{603F9E21-9427-43A8-84D0-A123DEF5B48A}"/>
              </a:ext>
            </a:extLst>
          </p:cNvPr>
          <p:cNvSpPr txBox="1"/>
          <p:nvPr/>
        </p:nvSpPr>
        <p:spPr>
          <a:xfrm>
            <a:off x="660400" y="5875289"/>
            <a:ext cx="1055666" cy="461665"/>
          </a:xfrm>
          <a:prstGeom prst="rect">
            <a:avLst/>
          </a:prstGeom>
          <a:noFill/>
        </p:spPr>
        <p:txBody>
          <a:bodyPr wrap="square">
            <a:spAutoFit/>
          </a:bodyPr>
          <a:lstStyle/>
          <a:p>
            <a:r>
              <a:rPr lang="en-US" altLang="ko-KR" sz="2400" i="1" spc="-50">
                <a:ln>
                  <a:solidFill>
                    <a:schemeClr val="accent1">
                      <a:alpha val="0"/>
                    </a:schemeClr>
                  </a:solidFill>
                </a:ln>
                <a:solidFill>
                  <a:srgbClr val="0A3054"/>
                </a:solidFill>
                <a:latin typeface="G마켓 산스 Bold" panose="02000000000000000000" pitchFamily="50" charset="-127"/>
                <a:ea typeface="G마켓 산스 Bold" panose="02000000000000000000" pitchFamily="50" charset="-127"/>
              </a:rPr>
              <a:t>H2-2:</a:t>
            </a:r>
            <a:endParaRPr lang="en-US" sz="2400" i="1">
              <a:solidFill>
                <a:srgbClr val="0A3054"/>
              </a:solidFill>
            </a:endParaRPr>
          </a:p>
        </p:txBody>
      </p:sp>
    </p:spTree>
    <p:extLst>
      <p:ext uri="{BB962C8B-B14F-4D97-AF65-F5344CB8AC3E}">
        <p14:creationId xmlns:p14="http://schemas.microsoft.com/office/powerpoint/2010/main" val="2795761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14">
            <a:extLst>
              <a:ext uri="{FF2B5EF4-FFF2-40B4-BE49-F238E27FC236}">
                <a16:creationId xmlns:a16="http://schemas.microsoft.com/office/drawing/2014/main" id="{3B56FC33-798E-4723-AA4D-D75E0D588902}"/>
              </a:ext>
            </a:extLst>
          </p:cNvPr>
          <p:cNvSpPr/>
          <p:nvPr/>
        </p:nvSpPr>
        <p:spPr>
          <a:xfrm>
            <a:off x="5712982" y="0"/>
            <a:ext cx="766036" cy="707722"/>
          </a:xfrm>
          <a:prstGeom prst="roundRect">
            <a:avLst>
              <a:gd name="adj" fmla="val 0"/>
            </a:avLst>
          </a:prstGeom>
          <a:gradFill>
            <a:gsLst>
              <a:gs pos="0">
                <a:srgbClr val="0F4B81"/>
              </a:gs>
              <a:gs pos="100000">
                <a:srgbClr val="0827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4367A85-3F67-4C12-A23E-6B872E42C67B}"/>
              </a:ext>
            </a:extLst>
          </p:cNvPr>
          <p:cNvSpPr txBox="1"/>
          <p:nvPr/>
        </p:nvSpPr>
        <p:spPr>
          <a:xfrm>
            <a:off x="5827336" y="168320"/>
            <a:ext cx="537327" cy="400110"/>
          </a:xfrm>
          <a:prstGeom prst="rect">
            <a:avLst/>
          </a:prstGeom>
          <a:noFill/>
        </p:spPr>
        <p:txBody>
          <a:bodyPr wrap="none" rtlCol="0">
            <a:spAutoFit/>
          </a:bodyPr>
          <a:lstStyle/>
          <a:p>
            <a:pPr algn="ctr"/>
            <a:r>
              <a:rPr lang="en-US" sz="200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rPr>
              <a:t>03</a:t>
            </a:r>
            <a:endParaRPr lang="en-US" sz="2000" dirty="0">
              <a:ln>
                <a:solidFill>
                  <a:schemeClr val="accent1">
                    <a:alpha val="0"/>
                  </a:schemeClr>
                </a:solidFill>
              </a:ln>
              <a:solidFill>
                <a:schemeClr val="bg1"/>
              </a:solidFill>
              <a:latin typeface="G마켓 산스 Bold" panose="02000000000000000000" pitchFamily="50" charset="-127"/>
              <a:ea typeface="G마켓 산스 Bold" panose="02000000000000000000" pitchFamily="50" charset="-127"/>
            </a:endParaRPr>
          </a:p>
        </p:txBody>
      </p:sp>
      <p:sp>
        <p:nvSpPr>
          <p:cNvPr id="11" name="TextBox 10">
            <a:extLst>
              <a:ext uri="{FF2B5EF4-FFF2-40B4-BE49-F238E27FC236}">
                <a16:creationId xmlns:a16="http://schemas.microsoft.com/office/drawing/2014/main" id="{0363BFF9-F95D-4452-97B2-A38422B82EA9}"/>
              </a:ext>
            </a:extLst>
          </p:cNvPr>
          <p:cNvSpPr txBox="1"/>
          <p:nvPr/>
        </p:nvSpPr>
        <p:spPr>
          <a:xfrm>
            <a:off x="5517965" y="982711"/>
            <a:ext cx="1156086" cy="609398"/>
          </a:xfrm>
          <a:prstGeom prst="rect">
            <a:avLst/>
          </a:prstGeom>
          <a:noFill/>
        </p:spPr>
        <p:txBody>
          <a:bodyPr wrap="none" rtlCol="0">
            <a:spAutoFit/>
          </a:bodyPr>
          <a:lstStyle/>
          <a:p>
            <a:pPr algn="ctr">
              <a:lnSpc>
                <a:spcPct val="120000"/>
              </a:lnSpc>
            </a:pPr>
            <a:r>
              <a:rPr lang="en-US" altLang="ko-KR" sz="28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Data</a:t>
            </a:r>
            <a:endParaRPr lang="en-US" altLang="ko-KR" sz="28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grpSp>
        <p:nvGrpSpPr>
          <p:cNvPr id="26" name="그룹 25">
            <a:extLst>
              <a:ext uri="{FF2B5EF4-FFF2-40B4-BE49-F238E27FC236}">
                <a16:creationId xmlns:a16="http://schemas.microsoft.com/office/drawing/2014/main" id="{D9F27753-22B2-464E-A574-3FDB8274BF58}"/>
              </a:ext>
            </a:extLst>
          </p:cNvPr>
          <p:cNvGrpSpPr/>
          <p:nvPr/>
        </p:nvGrpSpPr>
        <p:grpSpPr>
          <a:xfrm>
            <a:off x="780946" y="2015682"/>
            <a:ext cx="9517101" cy="535531"/>
            <a:chOff x="780946" y="2358594"/>
            <a:chExt cx="9517101" cy="535531"/>
          </a:xfrm>
        </p:grpSpPr>
        <p:sp>
          <p:nvSpPr>
            <p:cNvPr id="27" name="TextBox 26">
              <a:extLst>
                <a:ext uri="{FF2B5EF4-FFF2-40B4-BE49-F238E27FC236}">
                  <a16:creationId xmlns:a16="http://schemas.microsoft.com/office/drawing/2014/main" id="{713765E8-47F6-4061-A908-86015E84E5E2}"/>
                </a:ext>
              </a:extLst>
            </p:cNvPr>
            <p:cNvSpPr txBox="1"/>
            <p:nvPr/>
          </p:nvSpPr>
          <p:spPr>
            <a:xfrm>
              <a:off x="1141373" y="2358594"/>
              <a:ext cx="9156674" cy="535531"/>
            </a:xfrm>
            <a:prstGeom prst="rect">
              <a:avLst/>
            </a:prstGeom>
            <a:noFill/>
          </p:spPr>
          <p:txBody>
            <a:bodyPr wrap="none" rtlCol="0">
              <a:spAutoFit/>
            </a:bodyPr>
            <a:lstStyle/>
            <a:p>
              <a:pPr>
                <a:lnSpc>
                  <a:spcPct val="120000"/>
                </a:lnSpc>
              </a:pPr>
              <a:r>
                <a:rPr lang="en-US" altLang="ko-KR" sz="2400" spc="-5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rPr>
                <a:t>KBS National Unification Consciouness Survey (2018)</a:t>
              </a:r>
              <a:endParaRPr lang="en-US" altLang="ko-KR" sz="2400" spc="-50" dirty="0">
                <a:ln>
                  <a:solidFill>
                    <a:schemeClr val="accent1">
                      <a:alpha val="0"/>
                    </a:schemeClr>
                  </a:solidFill>
                </a:ln>
                <a:solidFill>
                  <a:schemeClr val="tx1">
                    <a:lumMod val="75000"/>
                    <a:lumOff val="25000"/>
                  </a:schemeClr>
                </a:solidFill>
                <a:latin typeface="G마켓 산스 Bold" panose="02000000000000000000" pitchFamily="50" charset="-127"/>
                <a:ea typeface="G마켓 산스 Bold" panose="02000000000000000000" pitchFamily="50" charset="-127"/>
              </a:endParaRPr>
            </a:p>
          </p:txBody>
        </p:sp>
        <p:sp>
          <p:nvSpPr>
            <p:cNvPr id="28" name="직사각형 27">
              <a:extLst>
                <a:ext uri="{FF2B5EF4-FFF2-40B4-BE49-F238E27FC236}">
                  <a16:creationId xmlns:a16="http://schemas.microsoft.com/office/drawing/2014/main" id="{7B58696C-1C5D-4365-A326-5C07D5428E94}"/>
                </a:ext>
              </a:extLst>
            </p:cNvPr>
            <p:cNvSpPr/>
            <p:nvPr/>
          </p:nvSpPr>
          <p:spPr>
            <a:xfrm>
              <a:off x="780946" y="2515944"/>
              <a:ext cx="220831" cy="220831"/>
            </a:xfrm>
            <a:prstGeom prst="rect">
              <a:avLst/>
            </a:prstGeom>
            <a:solidFill>
              <a:srgbClr val="0F4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9" name="그룹 28">
            <a:extLst>
              <a:ext uri="{FF2B5EF4-FFF2-40B4-BE49-F238E27FC236}">
                <a16:creationId xmlns:a16="http://schemas.microsoft.com/office/drawing/2014/main" id="{694C4B5B-0C4C-4332-9341-85B02E930A21}"/>
              </a:ext>
            </a:extLst>
          </p:cNvPr>
          <p:cNvGrpSpPr/>
          <p:nvPr/>
        </p:nvGrpSpPr>
        <p:grpSpPr>
          <a:xfrm>
            <a:off x="929706" y="2815142"/>
            <a:ext cx="4501931" cy="400110"/>
            <a:chOff x="780946" y="3129690"/>
            <a:chExt cx="4501931" cy="400110"/>
          </a:xfrm>
        </p:grpSpPr>
        <p:sp>
          <p:nvSpPr>
            <p:cNvPr id="30" name="TextBox 29">
              <a:extLst>
                <a:ext uri="{FF2B5EF4-FFF2-40B4-BE49-F238E27FC236}">
                  <a16:creationId xmlns:a16="http://schemas.microsoft.com/office/drawing/2014/main" id="{89A16779-80B1-45BD-9EBF-7CA670AF437E}"/>
                </a:ext>
              </a:extLst>
            </p:cNvPr>
            <p:cNvSpPr txBox="1"/>
            <p:nvPr/>
          </p:nvSpPr>
          <p:spPr>
            <a:xfrm>
              <a:off x="1137190" y="3129690"/>
              <a:ext cx="4145687"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Surveyed: August 3 – 7, 2018</a:t>
              </a:r>
              <a:endParaRPr lang="en-US" sz="2000"/>
            </a:p>
          </p:txBody>
        </p:sp>
        <p:sp>
          <p:nvSpPr>
            <p:cNvPr id="31" name="직사각형 30">
              <a:extLst>
                <a:ext uri="{FF2B5EF4-FFF2-40B4-BE49-F238E27FC236}">
                  <a16:creationId xmlns:a16="http://schemas.microsoft.com/office/drawing/2014/main" id="{60DC8826-8492-4845-842E-53E6D6C0BCE3}"/>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그룹 31">
            <a:extLst>
              <a:ext uri="{FF2B5EF4-FFF2-40B4-BE49-F238E27FC236}">
                <a16:creationId xmlns:a16="http://schemas.microsoft.com/office/drawing/2014/main" id="{E2577959-C8AD-4CCE-AC67-7EFA2BBC6FA0}"/>
              </a:ext>
            </a:extLst>
          </p:cNvPr>
          <p:cNvGrpSpPr/>
          <p:nvPr/>
        </p:nvGrpSpPr>
        <p:grpSpPr>
          <a:xfrm>
            <a:off x="929706" y="3508719"/>
            <a:ext cx="8099389" cy="400110"/>
            <a:chOff x="780946" y="3129690"/>
            <a:chExt cx="8099389" cy="400110"/>
          </a:xfrm>
        </p:grpSpPr>
        <p:sp>
          <p:nvSpPr>
            <p:cNvPr id="33" name="TextBox 32">
              <a:extLst>
                <a:ext uri="{FF2B5EF4-FFF2-40B4-BE49-F238E27FC236}">
                  <a16:creationId xmlns:a16="http://schemas.microsoft.com/office/drawing/2014/main" id="{87F1469F-D817-4BF6-9F2C-6D99DC6B526A}"/>
                </a:ext>
              </a:extLst>
            </p:cNvPr>
            <p:cNvSpPr txBox="1"/>
            <p:nvPr/>
          </p:nvSpPr>
          <p:spPr>
            <a:xfrm>
              <a:off x="1137190" y="3129690"/>
              <a:ext cx="7743145"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Weighted population proportion by gender, age, region</a:t>
              </a:r>
              <a:endParaRPr lang="en-US" sz="2000"/>
            </a:p>
          </p:txBody>
        </p:sp>
        <p:sp>
          <p:nvSpPr>
            <p:cNvPr id="34" name="직사각형 33">
              <a:extLst>
                <a:ext uri="{FF2B5EF4-FFF2-40B4-BE49-F238E27FC236}">
                  <a16:creationId xmlns:a16="http://schemas.microsoft.com/office/drawing/2014/main" id="{3212AA36-3DBE-401F-B0AD-D2EA9E1FC362}"/>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3" name="그룹 22">
            <a:extLst>
              <a:ext uri="{FF2B5EF4-FFF2-40B4-BE49-F238E27FC236}">
                <a16:creationId xmlns:a16="http://schemas.microsoft.com/office/drawing/2014/main" id="{CD07D22B-A7DD-4087-81EE-D91432E96404}"/>
              </a:ext>
            </a:extLst>
          </p:cNvPr>
          <p:cNvGrpSpPr/>
          <p:nvPr/>
        </p:nvGrpSpPr>
        <p:grpSpPr>
          <a:xfrm>
            <a:off x="929706" y="4202296"/>
            <a:ext cx="4429795" cy="400110"/>
            <a:chOff x="780946" y="3129690"/>
            <a:chExt cx="4429795" cy="400110"/>
          </a:xfrm>
        </p:grpSpPr>
        <p:sp>
          <p:nvSpPr>
            <p:cNvPr id="24" name="TextBox 23">
              <a:extLst>
                <a:ext uri="{FF2B5EF4-FFF2-40B4-BE49-F238E27FC236}">
                  <a16:creationId xmlns:a16="http://schemas.microsoft.com/office/drawing/2014/main" id="{D3104605-D3EA-48C5-A1A5-0114A0CA2115}"/>
                </a:ext>
              </a:extLst>
            </p:cNvPr>
            <p:cNvSpPr txBox="1"/>
            <p:nvPr/>
          </p:nvSpPr>
          <p:spPr>
            <a:xfrm>
              <a:off x="1137190" y="3129690"/>
              <a:ext cx="4073551"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N = 1,000 (over the age of 19)</a:t>
              </a:r>
              <a:endParaRPr lang="en-US" sz="2000"/>
            </a:p>
          </p:txBody>
        </p:sp>
        <p:sp>
          <p:nvSpPr>
            <p:cNvPr id="25" name="직사각형 24">
              <a:extLst>
                <a:ext uri="{FF2B5EF4-FFF2-40B4-BE49-F238E27FC236}">
                  <a16:creationId xmlns:a16="http://schemas.microsoft.com/office/drawing/2014/main" id="{A3C5971E-815A-4C03-98F9-3CF4F72035CD}"/>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5" name="그룹 34">
            <a:extLst>
              <a:ext uri="{FF2B5EF4-FFF2-40B4-BE49-F238E27FC236}">
                <a16:creationId xmlns:a16="http://schemas.microsoft.com/office/drawing/2014/main" id="{456434A5-6423-4962-9AAF-4A9D373FDBEF}"/>
              </a:ext>
            </a:extLst>
          </p:cNvPr>
          <p:cNvGrpSpPr/>
          <p:nvPr/>
        </p:nvGrpSpPr>
        <p:grpSpPr>
          <a:xfrm>
            <a:off x="929706" y="4895873"/>
            <a:ext cx="8642167" cy="400110"/>
            <a:chOff x="780946" y="3129690"/>
            <a:chExt cx="8642167" cy="400110"/>
          </a:xfrm>
        </p:grpSpPr>
        <p:sp>
          <p:nvSpPr>
            <p:cNvPr id="36" name="TextBox 35">
              <a:extLst>
                <a:ext uri="{FF2B5EF4-FFF2-40B4-BE49-F238E27FC236}">
                  <a16:creationId xmlns:a16="http://schemas.microsoft.com/office/drawing/2014/main" id="{C7611A92-0203-4357-AF09-18C128D5E656}"/>
                </a:ext>
              </a:extLst>
            </p:cNvPr>
            <p:cNvSpPr txBox="1"/>
            <p:nvPr/>
          </p:nvSpPr>
          <p:spPr>
            <a:xfrm>
              <a:off x="1137190" y="3129690"/>
              <a:ext cx="8285923" cy="400110"/>
            </a:xfrm>
            <a:prstGeom prst="rect">
              <a:avLst/>
            </a:prstGeom>
            <a:noFill/>
          </p:spPr>
          <p:txBody>
            <a:bodyPr wrap="none" rtlCol="0">
              <a:spAutoFit/>
            </a:bodyPr>
            <a:lstStyle/>
            <a:p>
              <a:r>
                <a:rPr lang="en-US" sz="2000" spc="-20">
                  <a:ln>
                    <a:solidFill>
                      <a:schemeClr val="accent1">
                        <a:alpha val="0"/>
                      </a:schemeClr>
                    </a:solidFill>
                  </a:ln>
                  <a:solidFill>
                    <a:schemeClr val="tx1">
                      <a:lumMod val="75000"/>
                      <a:lumOff val="25000"/>
                    </a:schemeClr>
                  </a:solidFill>
                  <a:latin typeface="G마켓 산스 Medium" panose="02000000000000000000" pitchFamily="50" charset="-127"/>
                  <a:ea typeface="G마켓 산스 Medium" panose="02000000000000000000" pitchFamily="50" charset="-127"/>
                </a:rPr>
                <a:t>The least time difference from the Panmunjom Declaration</a:t>
              </a:r>
              <a:endParaRPr lang="en-US" sz="2000"/>
            </a:p>
          </p:txBody>
        </p:sp>
        <p:sp>
          <p:nvSpPr>
            <p:cNvPr id="37" name="직사각형 36">
              <a:extLst>
                <a:ext uri="{FF2B5EF4-FFF2-40B4-BE49-F238E27FC236}">
                  <a16:creationId xmlns:a16="http://schemas.microsoft.com/office/drawing/2014/main" id="{32259452-F751-416E-BE3B-6C301B48E4B0}"/>
                </a:ext>
              </a:extLst>
            </p:cNvPr>
            <p:cNvSpPr/>
            <p:nvPr/>
          </p:nvSpPr>
          <p:spPr>
            <a:xfrm>
              <a:off x="780946" y="3269082"/>
              <a:ext cx="182880" cy="182880"/>
            </a:xfrm>
            <a:prstGeom prst="rect">
              <a:avLst/>
            </a:prstGeom>
            <a:solidFill>
              <a:srgbClr val="9BB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276121935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2192</TotalTime>
  <Words>2778</Words>
  <Application>Microsoft Office PowerPoint</Application>
  <PresentationFormat>와이드스크린</PresentationFormat>
  <Paragraphs>215</Paragraphs>
  <Slides>23</Slides>
  <Notes>21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23</vt:i4>
      </vt:variant>
    </vt:vector>
  </HeadingPairs>
  <TitlesOfParts>
    <vt:vector size="29" baseType="lpstr">
      <vt:lpstr>G마켓 산스 Bold</vt:lpstr>
      <vt:lpstr>Malgun Gothic</vt:lpstr>
      <vt:lpstr>Arial</vt:lpstr>
      <vt:lpstr>G마켓 산스 Medium</vt:lpstr>
      <vt:lpstr>Calibri</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민병조</dc:creator>
  <cp:lastModifiedBy>상훈 박</cp:lastModifiedBy>
  <cp:revision>67</cp:revision>
  <dcterms:created xsi:type="dcterms:W3CDTF">2019-12-06T03:05:34Z</dcterms:created>
  <dcterms:modified xsi:type="dcterms:W3CDTF">2020-10-11T15:42:07Z</dcterms:modified>
</cp:coreProperties>
</file>