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71" r:id="rId5"/>
    <p:sldId id="258" r:id="rId6"/>
    <p:sldId id="268" r:id="rId7"/>
    <p:sldId id="273" r:id="rId8"/>
    <p:sldId id="259" r:id="rId9"/>
    <p:sldId id="269" r:id="rId10"/>
    <p:sldId id="270" r:id="rId11"/>
    <p:sldId id="272" r:id="rId12"/>
    <p:sldId id="260" r:id="rId13"/>
    <p:sldId id="263" r:id="rId14"/>
    <p:sldId id="265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64" r:id="rId25"/>
    <p:sldId id="283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76" autoAdjust="0"/>
  </p:normalViewPr>
  <p:slideViewPr>
    <p:cSldViewPr showGuides="1">
      <p:cViewPr>
        <p:scale>
          <a:sx n="66" d="100"/>
          <a:sy n="66" d="100"/>
        </p:scale>
        <p:origin x="-1344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9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ECF1-E40D-497D-87DA-9BEABBC45A4B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702EB28-320F-4B6D-BAD5-F51DC3D4B20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ECF1-E40D-497D-87DA-9BEABBC45A4B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EB28-320F-4B6D-BAD5-F51DC3D4B2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ECF1-E40D-497D-87DA-9BEABBC45A4B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EB28-320F-4B6D-BAD5-F51DC3D4B2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ECF1-E40D-497D-87DA-9BEABBC45A4B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EB28-320F-4B6D-BAD5-F51DC3D4B2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ECF1-E40D-497D-87DA-9BEABBC45A4B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EB28-320F-4B6D-BAD5-F51DC3D4B201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ECF1-E40D-497D-87DA-9BEABBC45A4B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EB28-320F-4B6D-BAD5-F51DC3D4B2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ECF1-E40D-497D-87DA-9BEABBC45A4B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EB28-320F-4B6D-BAD5-F51DC3D4B2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ECF1-E40D-497D-87DA-9BEABBC45A4B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EB28-320F-4B6D-BAD5-F51DC3D4B2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ECF1-E40D-497D-87DA-9BEABBC45A4B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EB28-320F-4B6D-BAD5-F51DC3D4B2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ECF1-E40D-497D-87DA-9BEABBC45A4B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EB28-320F-4B6D-BAD5-F51DC3D4B20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ECF1-E40D-497D-87DA-9BEABBC45A4B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EB28-320F-4B6D-BAD5-F51DC3D4B20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8CEECF1-E40D-497D-87DA-9BEABBC45A4B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702EB28-320F-4B6D-BAD5-F51DC3D4B20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История развития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Европейский союз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2411760" y="251138"/>
            <a:ext cx="65532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cap="all" spc="3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Подготовил: студент группы п-17</a:t>
            </a:r>
          </a:p>
          <a:p>
            <a:pPr algn="r"/>
            <a:r>
              <a:rPr lang="ru-RU" dirty="0" err="1" smtClean="0">
                <a:solidFill>
                  <a:schemeClr val="accent4">
                    <a:lumMod val="50000"/>
                  </a:schemeClr>
                </a:solidFill>
              </a:rPr>
              <a:t>Цыбанёв</a:t>
            </a:r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4">
                    <a:lumMod val="50000"/>
                  </a:schemeClr>
                </a:solidFill>
              </a:rPr>
              <a:t>тимофей</a:t>
            </a:r>
            <a:endParaRPr lang="ru-RU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259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Прочие события этапа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44824"/>
            <a:ext cx="8229600" cy="4536503"/>
          </a:xfrm>
        </p:spPr>
        <p:txBody>
          <a:bodyPr>
            <a:noAutofit/>
          </a:bodyPr>
          <a:lstStyle/>
          <a:p>
            <a:r>
              <a:rPr lang="ru-RU" sz="2200" b="1" dirty="0"/>
              <a:t>Греция</a:t>
            </a:r>
            <a:r>
              <a:rPr lang="ru-RU" sz="2200" dirty="0"/>
              <a:t> подала заявку на вступление в ЕС в июне 1975 и </a:t>
            </a:r>
            <a:r>
              <a:rPr lang="ru-RU" sz="2200" dirty="0" smtClean="0"/>
              <a:t>стала </a:t>
            </a:r>
            <a:r>
              <a:rPr lang="ru-RU" sz="2200" dirty="0"/>
              <a:t>членом сообщества </a:t>
            </a:r>
            <a:r>
              <a:rPr lang="ru-RU" sz="2200" b="1" dirty="0"/>
              <a:t>1 января 1981</a:t>
            </a:r>
            <a:r>
              <a:rPr lang="ru-RU" sz="2200" dirty="0" smtClean="0"/>
              <a:t>.</a:t>
            </a:r>
          </a:p>
          <a:p>
            <a:r>
              <a:rPr lang="ru-RU" sz="2200" dirty="0"/>
              <a:t>В </a:t>
            </a:r>
            <a:r>
              <a:rPr lang="ru-RU" sz="2200" b="1" dirty="0"/>
              <a:t>1985 Гренландия </a:t>
            </a:r>
            <a:r>
              <a:rPr lang="ru-RU" sz="2200" dirty="0"/>
              <a:t>получила внутреннее самоуправление и после референдума </a:t>
            </a:r>
            <a:r>
              <a:rPr lang="ru-RU" sz="2200" b="1" dirty="0"/>
              <a:t>вышла из ЕС</a:t>
            </a:r>
            <a:r>
              <a:rPr lang="ru-RU" sz="2200" dirty="0" smtClean="0"/>
              <a:t>.</a:t>
            </a:r>
          </a:p>
          <a:p>
            <a:r>
              <a:rPr lang="ru-RU" sz="2200" b="1" dirty="0"/>
              <a:t>Португалия и Испания</a:t>
            </a:r>
            <a:r>
              <a:rPr lang="ru-RU" sz="2200" dirty="0"/>
              <a:t> подали заявки в 1977 и стали членами ЕС с </a:t>
            </a:r>
            <a:r>
              <a:rPr lang="ru-RU" sz="2200" b="1" dirty="0"/>
              <a:t>1 января 1986</a:t>
            </a:r>
            <a:r>
              <a:rPr lang="ru-RU" sz="2200" dirty="0"/>
              <a:t> года. </a:t>
            </a:r>
            <a:endParaRPr lang="ru-RU" sz="2200" dirty="0" smtClean="0"/>
          </a:p>
          <a:p>
            <a:r>
              <a:rPr lang="ru-RU" sz="2200" b="1" dirty="0" smtClean="0"/>
              <a:t>В</a:t>
            </a:r>
            <a:r>
              <a:rPr lang="ru-RU" sz="2200" dirty="0" smtClean="0"/>
              <a:t> </a:t>
            </a:r>
            <a:r>
              <a:rPr lang="ru-RU" sz="2200" b="1" dirty="0"/>
              <a:t>феврале 1986 в Люксембурге </a:t>
            </a:r>
            <a:r>
              <a:rPr lang="ru-RU" sz="2200" dirty="0"/>
              <a:t>был подписан </a:t>
            </a:r>
            <a:r>
              <a:rPr lang="ru-RU" sz="2200" b="1" dirty="0"/>
              <a:t>Единый европейский акт</a:t>
            </a:r>
            <a:r>
              <a:rPr lang="ru-RU" sz="2200" dirty="0"/>
              <a:t>, реформировавший Европейское сообщество и поставивший цель создать к </a:t>
            </a:r>
            <a:r>
              <a:rPr lang="ru-RU" sz="2200" b="1" dirty="0"/>
              <a:t>1 января 1993</a:t>
            </a:r>
            <a:r>
              <a:rPr lang="ru-RU" sz="2200" dirty="0"/>
              <a:t> года </a:t>
            </a:r>
            <a:r>
              <a:rPr lang="ru-RU" sz="2200" b="1" dirty="0"/>
              <a:t>единый рынок стран-членов ЕС</a:t>
            </a:r>
            <a:r>
              <a:rPr lang="ru-RU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9773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Третий этап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Европейской интеграции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268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572000" y="1767632"/>
            <a:ext cx="42604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228600">
              <a:spcBef>
                <a:spcPct val="20000"/>
              </a:spcBef>
              <a:buClr>
                <a:srgbClr val="93A299"/>
              </a:buClr>
              <a:buFont typeface="Arial" pitchFamily="34" charset="0"/>
              <a:buChar char="•"/>
            </a:pPr>
            <a:r>
              <a:rPr lang="ru-RU" dirty="0">
                <a:solidFill>
                  <a:srgbClr val="564B3C"/>
                </a:solidFill>
              </a:rPr>
              <a:t>Для поддержания монетарной стабильности члены ЕС решили позволить своим валютам колебаться друг против друга только в узких пределах. Этот механизм обменного курса (</a:t>
            </a:r>
            <a:r>
              <a:rPr lang="ru-RU" b="1" dirty="0">
                <a:solidFill>
                  <a:srgbClr val="564B3C"/>
                </a:solidFill>
              </a:rPr>
              <a:t>ERM</a:t>
            </a:r>
            <a:r>
              <a:rPr lang="ru-RU" dirty="0">
                <a:solidFill>
                  <a:srgbClr val="564B3C"/>
                </a:solidFill>
              </a:rPr>
              <a:t>), созданный в </a:t>
            </a:r>
            <a:r>
              <a:rPr lang="ru-RU" b="1" dirty="0">
                <a:solidFill>
                  <a:srgbClr val="564B3C"/>
                </a:solidFill>
              </a:rPr>
              <a:t>1972 году</a:t>
            </a:r>
            <a:r>
              <a:rPr lang="ru-RU" dirty="0">
                <a:solidFill>
                  <a:srgbClr val="564B3C"/>
                </a:solidFill>
              </a:rPr>
              <a:t>, является первым шагом на пути к введению евро, 30 лет спустя.</a:t>
            </a:r>
            <a:endParaRPr lang="ru-RU" dirty="0">
              <a:solidFill>
                <a:srgbClr val="564B3C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Маастрихтский договор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4889" y="1772816"/>
            <a:ext cx="4647151" cy="4248472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В </a:t>
            </a:r>
            <a:r>
              <a:rPr lang="ru-RU" sz="2000" b="1" dirty="0"/>
              <a:t>1992</a:t>
            </a:r>
            <a:r>
              <a:rPr lang="ru-RU" sz="2000" dirty="0"/>
              <a:t> все государства, входящие в Европейское сообщество, подписали Договор о создании </a:t>
            </a:r>
            <a:r>
              <a:rPr lang="ru-RU" sz="2000" b="1" dirty="0"/>
              <a:t>Европейского союза </a:t>
            </a:r>
            <a:r>
              <a:rPr lang="ru-RU" sz="2000" dirty="0"/>
              <a:t>- </a:t>
            </a:r>
            <a:r>
              <a:rPr lang="ru-RU" sz="2000" b="1" dirty="0"/>
              <a:t>Маастрихтский договор</a:t>
            </a:r>
            <a:r>
              <a:rPr lang="ru-RU" sz="2000" dirty="0"/>
              <a:t>. Маастрихтский договор учредил </a:t>
            </a:r>
            <a:r>
              <a:rPr lang="ru-RU" sz="2000" b="1" dirty="0"/>
              <a:t>три опоры ЕС </a:t>
            </a:r>
            <a:r>
              <a:rPr lang="ru-RU" sz="2000" dirty="0"/>
              <a:t>(</a:t>
            </a:r>
            <a:r>
              <a:rPr lang="ru-RU" sz="2000" dirty="0" err="1"/>
              <a:t>pillars</a:t>
            </a:r>
            <a:r>
              <a:rPr lang="ru-RU" sz="2000" dirty="0" smtClean="0"/>
              <a:t>):</a:t>
            </a:r>
            <a:endParaRPr lang="ru-RU" sz="2000" dirty="0"/>
          </a:p>
          <a:p>
            <a:r>
              <a:rPr lang="ru-RU" sz="2000" dirty="0"/>
              <a:t>Экономический и валютный союз (</a:t>
            </a:r>
            <a:r>
              <a:rPr lang="ru-RU" sz="2000" b="1" dirty="0"/>
              <a:t>ЭВС</a:t>
            </a:r>
            <a:r>
              <a:rPr lang="ru-RU" sz="2000" dirty="0"/>
              <a:t>),</a:t>
            </a:r>
          </a:p>
          <a:p>
            <a:r>
              <a:rPr lang="ru-RU" sz="2000" dirty="0"/>
              <a:t>Общую внешнюю политику и политику безопасности (</a:t>
            </a:r>
            <a:r>
              <a:rPr lang="ru-RU" sz="2000" b="1" dirty="0"/>
              <a:t>ОВПБ</a:t>
            </a:r>
            <a:r>
              <a:rPr lang="ru-RU" sz="2000" dirty="0"/>
              <a:t>),</a:t>
            </a:r>
          </a:p>
          <a:p>
            <a:r>
              <a:rPr lang="ru-RU" sz="2000" dirty="0"/>
              <a:t>Общую политику в области внутренних дел и юстиции</a:t>
            </a:r>
            <a:r>
              <a:rPr lang="ru-RU" sz="2000" dirty="0" smtClean="0"/>
              <a:t>.</a:t>
            </a:r>
          </a:p>
          <a:p>
            <a:endParaRPr lang="ru-RU" sz="2000" dirty="0"/>
          </a:p>
        </p:txBody>
      </p:sp>
      <p:pic>
        <p:nvPicPr>
          <p:cNvPr id="7" name="Picture 2" descr="ÐÐ°ÑÑÐ¸Ð½ÐºÐ¸ Ð¿Ð¾ Ð·Ð°Ð¿ÑÐ¾ÑÑ emu europ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161"/>
          <a:stretch/>
        </p:blipFill>
        <p:spPr bwMode="auto">
          <a:xfrm>
            <a:off x="5331421" y="4471952"/>
            <a:ext cx="3345788" cy="238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346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Участие стран в европейских договорах и организациях.</a:t>
            </a:r>
          </a:p>
        </p:txBody>
      </p:sp>
      <p:pic>
        <p:nvPicPr>
          <p:cNvPr id="7170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46" y="1683976"/>
            <a:ext cx="7015708" cy="496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285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Амстердамский договор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1236" y="1772816"/>
            <a:ext cx="4866828" cy="4824536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В </a:t>
            </a:r>
            <a:r>
              <a:rPr lang="ru-RU" sz="2000" b="1" dirty="0"/>
              <a:t>1997 г. </a:t>
            </a:r>
            <a:r>
              <a:rPr lang="ru-RU" sz="2000" dirty="0"/>
              <a:t>членами Европейского сообщества был подписан </a:t>
            </a:r>
            <a:r>
              <a:rPr lang="ru-RU" sz="2000" b="1" dirty="0"/>
              <a:t>Амстердамский договор </a:t>
            </a:r>
            <a:r>
              <a:rPr lang="ru-RU" sz="2000" dirty="0"/>
              <a:t>(вступил в силу в 1999 г.). </a:t>
            </a:r>
            <a:r>
              <a:rPr lang="ru-RU" sz="2000" b="1" dirty="0"/>
              <a:t>Основные изменения </a:t>
            </a:r>
            <a:r>
              <a:rPr lang="ru-RU" sz="2000" dirty="0"/>
              <a:t>по Амстердамскому договору </a:t>
            </a:r>
            <a:r>
              <a:rPr lang="ru-RU" sz="2000" b="1" dirty="0"/>
              <a:t>касались</a:t>
            </a:r>
            <a:r>
              <a:rPr lang="ru-RU" sz="2000" dirty="0" smtClean="0"/>
              <a:t>:</a:t>
            </a:r>
            <a:endParaRPr lang="ru-RU" sz="2000" dirty="0"/>
          </a:p>
          <a:p>
            <a:r>
              <a:rPr lang="ru-RU" sz="2000" dirty="0"/>
              <a:t>общей внешней политики и политики безопасности ОВПБ</a:t>
            </a:r>
          </a:p>
          <a:p>
            <a:r>
              <a:rPr lang="ru-RU" sz="2000" dirty="0"/>
              <a:t>создания "пространства свободы, безопасности и правопорядка"</a:t>
            </a:r>
          </a:p>
          <a:p>
            <a:r>
              <a:rPr lang="ru-RU" sz="2000" dirty="0"/>
              <a:t>координации в области правосудия, борьбы с терроризмом и организованной преступностью.</a:t>
            </a:r>
            <a:endParaRPr lang="ru-RU" sz="2000" dirty="0"/>
          </a:p>
        </p:txBody>
      </p:sp>
      <p:pic>
        <p:nvPicPr>
          <p:cNvPr id="4" name="Picture 2" descr="ÐÐ¾ÑÐ¾Ð¶ÐµÐµ Ð¸Ð·Ð¾Ð±ÑÐ°Ð¶ÐµÐ½Ð¸Ð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t="176" r="21" b="263"/>
          <a:stretch/>
        </p:blipFill>
        <p:spPr bwMode="auto">
          <a:xfrm>
            <a:off x="5220072" y="2132856"/>
            <a:ext cx="3361432" cy="359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900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Прочие события этапа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2036440"/>
          </a:xfrm>
        </p:spPr>
        <p:txBody>
          <a:bodyPr/>
          <a:lstStyle/>
          <a:p>
            <a:r>
              <a:rPr lang="ru-RU" b="1" dirty="0"/>
              <a:t>Австрия, Финляндия </a:t>
            </a:r>
            <a:r>
              <a:rPr lang="ru-RU" dirty="0"/>
              <a:t>(с Аландскими островами) и </a:t>
            </a:r>
            <a:r>
              <a:rPr lang="ru-RU" b="1" dirty="0"/>
              <a:t>Швеция</a:t>
            </a:r>
            <a:r>
              <a:rPr lang="ru-RU" dirty="0"/>
              <a:t> становятся членами ЕС с </a:t>
            </a:r>
            <a:r>
              <a:rPr lang="ru-RU" b="1" dirty="0"/>
              <a:t>1 января </a:t>
            </a:r>
            <a:r>
              <a:rPr lang="ru-RU" b="1" dirty="0" smtClean="0"/>
              <a:t>1995</a:t>
            </a:r>
            <a:r>
              <a:rPr lang="ru-RU" dirty="0" smtClean="0"/>
              <a:t>. Членами </a:t>
            </a:r>
            <a:r>
              <a:rPr lang="ru-RU" dirty="0"/>
              <a:t>Европейской ассоциации свободной торговли остаются лишь Норвегия, Исландия, Швейцария и Лихтенштейн.</a:t>
            </a:r>
          </a:p>
        </p:txBody>
      </p:sp>
      <p:pic>
        <p:nvPicPr>
          <p:cNvPr id="8200" name="Picture 8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94" y="3909813"/>
            <a:ext cx="2189771" cy="145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ÐÐ°ÑÑÐ¸Ð½ÐºÐ¸ Ð¿Ð¾ Ð·Ð°Ð¿ÑÐ¾ÑÑ ÑÐ»Ð°Ð³ ÑÐ¸Ð½Ð»ÑÐ½Ð´Ð¸Ð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074" y="3919066"/>
            <a:ext cx="2404595" cy="147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ÐÐ°ÑÑÐ¸Ð½ÐºÐ¸ Ð¿Ð¾ Ð·Ð°Ð¿ÑÐ¾ÑÑ ÑÐ»Ð°Ð³ ÑÐ²ÐµÑÐ¸Ñ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016" y="3909813"/>
            <a:ext cx="23812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326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Четвертый этап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Европейской интеграции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6942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Восточно-европейские Кандидаты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1521" y="1752600"/>
            <a:ext cx="4536504" cy="4844752"/>
          </a:xfrm>
        </p:spPr>
        <p:txBody>
          <a:bodyPr>
            <a:noAutofit/>
          </a:bodyPr>
          <a:lstStyle/>
          <a:p>
            <a:r>
              <a:rPr lang="ru-RU" sz="2000" b="1" dirty="0"/>
              <a:t>1 мая 2004 </a:t>
            </a:r>
            <a:r>
              <a:rPr lang="ru-RU" sz="2000" dirty="0"/>
              <a:t>Эстония, Латвия, Литва, Польша, Чехия, Словакия, Венгрия, Словения, Кипр, Мальта </a:t>
            </a:r>
            <a:r>
              <a:rPr lang="ru-RU" sz="2000" b="1" dirty="0"/>
              <a:t>стали членам Евросоюза</a:t>
            </a:r>
            <a:r>
              <a:rPr lang="ru-RU" sz="2000" dirty="0"/>
              <a:t>. </a:t>
            </a:r>
            <a:endParaRPr lang="ru-RU" sz="2000" dirty="0" smtClean="0"/>
          </a:p>
          <a:p>
            <a:r>
              <a:rPr lang="ru-RU" sz="2000" dirty="0"/>
              <a:t>Это расширение ЕС можно назвать одним из самых амбициозных проектов ЕС на настоящее время. Кипр был включён в этот список, поскольку на этом настояла Греция, которая в противном случае угрожала наложить вето на весь план в целом.</a:t>
            </a:r>
            <a:endParaRPr lang="ru-RU" sz="2000" dirty="0" smtClean="0"/>
          </a:p>
        </p:txBody>
      </p:sp>
      <p:pic>
        <p:nvPicPr>
          <p:cNvPr id="5130" name="Picture 10" descr="ÐÐ°ÑÑÐ¸Ð½ÐºÐ¸ Ð¿Ð¾ Ð·Ð°Ð¿ÑÐ¾ÑÑ ÑÐ»Ð°Ð³ Ð­ÑÑÐ¾Ð½Ð¸Ñ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59" y="1783558"/>
            <a:ext cx="1269421" cy="80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ÐÐ°ÑÑÐ¸Ð½ÐºÐ¸ Ð¿Ð¾ Ð·Ð°Ð¿ÑÐ¾ÑÑ ÑÐ»Ð°Ð³ ÐÐ°ÑÐ²Ð¸Ñ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147" y="1783557"/>
            <a:ext cx="1615538" cy="80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ÐÐ°ÑÑÐ¸Ð½ÐºÐ¸ Ð¿Ð¾ Ð·Ð°Ð¿ÑÐ¾ÑÑ ÑÐ»Ð°Ð³ ÐÐ¸ÑÐ²Ñ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0" y="2810875"/>
            <a:ext cx="1269421" cy="76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ÐÐ°ÑÑÐ¸Ð½ÐºÐ¸ Ð¿Ð¾ Ð·Ð°Ð¿ÑÐ¾ÑÑ ÑÐ»Ð°Ð³ ÐÐ¾Ð»ÑÑÑ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147" y="2810875"/>
            <a:ext cx="1199617" cy="74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ÐÐ°ÑÑÐ¸Ð½ÐºÐ¸ Ð¿Ð¾ Ð·Ð°Ð¿ÑÐ¾ÑÑ ÑÐ»Ð°Ð³ Ð§ÐµÑÐ¸Ñ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1" y="3717032"/>
            <a:ext cx="1269421" cy="84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ÐÐ°ÑÑÐ¸Ð½ÐºÐ¸ Ð¿Ð¾ Ð·Ð°Ð¿ÑÐ¾ÑÑ ÑÐ»Ð°Ð³ Ð¡Ð»Ð¾Ð²Ð°ÐºÐ¸Ñ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147" y="3717031"/>
            <a:ext cx="1269421" cy="84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ÐÐ°ÑÑÐ¸Ð½ÐºÐ¸ Ð¿Ð¾ Ð·Ð°Ð¿ÑÐ¾ÑÑ ÑÐ»Ð°Ð³ ÐÐµÐ½Ð³ÑÐ¸Ñ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703557"/>
            <a:ext cx="1269420" cy="84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24" descr="ÐÐ°ÑÑÐ¸Ð½ÐºÐ¸ Ð¿Ð¾ Ð·Ð°Ð¿ÑÐ¾ÑÑ ÑÐ»Ð°Ð³ Ð¡Ð»Ð¾Ð²ÐµÐ½Ð¸Ñ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147" y="4703557"/>
            <a:ext cx="1708206" cy="85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Picture 26" descr="ÐÐ°ÑÑÐ¸Ð½ÐºÐ¸ Ð¿Ð¾ Ð·Ð°Ð¿ÑÐ¾ÑÑ ÑÐ»Ð°Ð³ ÐÐ¸Ð¿Ñ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713" y="5726905"/>
            <a:ext cx="1256772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0" name="Picture 30" descr="ÐÐ°ÑÑÐ¸Ð½ÐºÐ¸ Ð¿Ð¾ Ð·Ð°Ð¿ÑÐ¾ÑÑ ÑÐ»Ð°Ð³ Ð¼Ð°Ð»ÑÑÑ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373" y="5726905"/>
            <a:ext cx="1121847" cy="74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027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Новейшая история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Европейской интеграции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81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расширения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1520" y="1752601"/>
            <a:ext cx="8568952" cy="2565038"/>
          </a:xfrm>
        </p:spPr>
        <p:txBody>
          <a:bodyPr>
            <a:normAutofit/>
          </a:bodyPr>
          <a:lstStyle/>
          <a:p>
            <a:r>
              <a:rPr lang="ru-RU" sz="2000" b="1" dirty="0"/>
              <a:t>После присоединения к ЕС</a:t>
            </a:r>
            <a:r>
              <a:rPr lang="ru-RU" sz="2000" dirty="0"/>
              <a:t> </a:t>
            </a:r>
            <a:r>
              <a:rPr lang="ru-RU" sz="2000" b="1" dirty="0"/>
              <a:t>десяти новых стран</a:t>
            </a:r>
            <a:r>
              <a:rPr lang="ru-RU" sz="2000" dirty="0"/>
              <a:t>, уровень </a:t>
            </a:r>
            <a:r>
              <a:rPr lang="ru-RU" sz="2000" dirty="0" smtClean="0"/>
              <a:t>экономического </a:t>
            </a:r>
            <a:r>
              <a:rPr lang="ru-RU" sz="2000" dirty="0"/>
              <a:t>развития которых заметно ниже среднеевропейского, лидеры Евросоюза оказались в положении, когда </a:t>
            </a:r>
            <a:r>
              <a:rPr lang="ru-RU" sz="2000" b="1" dirty="0"/>
              <a:t>основной груз бюджетных расходов </a:t>
            </a:r>
            <a:r>
              <a:rPr lang="ru-RU" sz="2000" dirty="0"/>
              <a:t>на социальную сферу, дотации сельскому хозяйству и т.д. </a:t>
            </a:r>
            <a:r>
              <a:rPr lang="ru-RU" sz="2000" b="1" dirty="0"/>
              <a:t>ложится именно на них</a:t>
            </a:r>
            <a:r>
              <a:rPr lang="ru-RU" sz="2000" dirty="0"/>
              <a:t>. В то же время эти страны не желают увеличивать долю отчислений в общесоюзный бюджет сверх определённого документами ЕС уровня в 1 % ВВП.</a:t>
            </a:r>
            <a:endParaRPr lang="ru-RU" sz="2000" dirty="0"/>
          </a:p>
        </p:txBody>
      </p:sp>
      <p:pic>
        <p:nvPicPr>
          <p:cNvPr id="9218" name="Picture 2" descr="ÐÐ°ÑÑÐ¸Ð½ÐºÐ¸ Ð¿Ð¾ Ð·Ð°Ð¿ÑÐ¾ÑÑ ÑÐ±ÑÑÐº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25" y="4454047"/>
            <a:ext cx="3228950" cy="215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958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7040" y="1772816"/>
            <a:ext cx="41044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Становление европейского союза - величайшее событие в истории </a:t>
            </a:r>
            <a:r>
              <a:rPr lang="ru-RU" dirty="0" err="1" smtClean="0">
                <a:solidFill>
                  <a:schemeClr val="accent4">
                    <a:lumMod val="50000"/>
                  </a:schemeClr>
                </a:solidFill>
              </a:rPr>
              <a:t>европы</a:t>
            </a:r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 - прошло полувековой путь. Сегодня в союз входят </a:t>
            </a:r>
            <a:r>
              <a:rPr lang="ru-RU" b="1" dirty="0" smtClean="0">
                <a:solidFill>
                  <a:schemeClr val="accent4">
                    <a:lumMod val="50000"/>
                  </a:schemeClr>
                </a:solidFill>
              </a:rPr>
              <a:t>28 стран </a:t>
            </a:r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(из них </a:t>
            </a:r>
            <a:r>
              <a:rPr lang="ru-RU" b="1" dirty="0" smtClean="0">
                <a:solidFill>
                  <a:schemeClr val="accent4">
                    <a:lumMod val="50000"/>
                  </a:schemeClr>
                </a:solidFill>
              </a:rPr>
              <a:t>12</a:t>
            </a:r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 составляют зону с единой валютой – </a:t>
            </a:r>
            <a:r>
              <a:rPr lang="ru-RU" b="1" dirty="0" smtClean="0">
                <a:solidFill>
                  <a:schemeClr val="accent4">
                    <a:lumMod val="50000"/>
                  </a:schemeClr>
                </a:solidFill>
              </a:rPr>
              <a:t>еврозону</a:t>
            </a:r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). </a:t>
            </a:r>
            <a:endParaRPr lang="ru-RU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26" name="Picture 2" descr="ÐÐ°ÑÑÐ¸Ð½ÐºÐ¸ Ð¿Ð¾ Ð·Ð°Ð¿ÑÐ¾ÑÑ ÐµÑ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05" y="4000234"/>
            <a:ext cx="4224787" cy="237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55636" y="1772816"/>
            <a:ext cx="440885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На территории Европы едиными государственными образованиями, сравнимыми по размерам с Евросоюзом, были Западная Римская империя, Франкское государство, Священная Римская империя. </a:t>
            </a:r>
            <a:endParaRPr lang="ru-RU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lvl="0"/>
            <a:endParaRPr lang="ru-RU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В течение последнего же тысячелетия Европа была раздроблена. Европейские мыслители старались придумать способ объединить Европу. Идея создания Соединённых штатов Европы первоначально возникла после Американской революции.</a:t>
            </a:r>
            <a:endParaRPr lang="ru-RU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106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4"/>
          <p:cNvSpPr txBox="1">
            <a:spLocks/>
          </p:cNvSpPr>
          <p:nvPr/>
        </p:nvSpPr>
        <p:spPr>
          <a:xfrm>
            <a:off x="249536" y="872233"/>
            <a:ext cx="8568952" cy="25650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Вторая проблема состоит в том, что после расширения Евросоюза менее эффективным оказался действовавший до сих пор </a:t>
            </a:r>
            <a:r>
              <a:rPr lang="ru-RU" sz="2000" b="1" dirty="0"/>
              <a:t>принцип принятия важнейших решений консенсусом</a:t>
            </a:r>
            <a:r>
              <a:rPr lang="ru-RU" sz="2000" dirty="0"/>
              <a:t>. На референдумах во Франции и в Нидерландах в 2005 проект единой Конституции ЕС был отклонён, и весь Евросоюз по-прежнему живёт по целому ряду основополагающих договоров.</a:t>
            </a:r>
          </a:p>
        </p:txBody>
      </p:sp>
      <p:pic>
        <p:nvPicPr>
          <p:cNvPr id="10242" name="Picture 2" descr="ÐÐ°ÑÑÐ¸Ð½ÐºÐ¸ Ð¿Ð¾ Ð·Ð°Ð¿ÑÐ¾ÑÑ ÐºÐ¾Ð½ÑÐµÐ½ÑÑÑ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801" y="3429000"/>
            <a:ext cx="4164422" cy="312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63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Ес</a:t>
            </a:r>
            <a:r>
              <a:rPr lang="ru-RU" dirty="0" smtClean="0"/>
              <a:t> и </a:t>
            </a:r>
            <a:r>
              <a:rPr lang="ru-RU" dirty="0" err="1" smtClean="0"/>
              <a:t>украина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752600"/>
            <a:ext cx="4824536" cy="4844752"/>
          </a:xfrm>
        </p:spPr>
        <p:txBody>
          <a:bodyPr>
            <a:normAutofit lnSpcReduction="10000"/>
          </a:bodyPr>
          <a:lstStyle/>
          <a:p>
            <a:r>
              <a:rPr lang="ru-RU" sz="2000" b="1" dirty="0"/>
              <a:t>21 февраля 2005 года Европейский союз подписал план действий с Украиной.</a:t>
            </a:r>
            <a:r>
              <a:rPr lang="ru-RU" sz="2000" dirty="0"/>
              <a:t> </a:t>
            </a:r>
            <a:r>
              <a:rPr lang="ru-RU" sz="2000" dirty="0" smtClean="0"/>
              <a:t>В </a:t>
            </a:r>
            <a:r>
              <a:rPr lang="ru-RU" sz="2000" dirty="0"/>
              <a:t>то же время, по мнению руководства ЕС, </a:t>
            </a:r>
            <a:r>
              <a:rPr lang="ru-RU" sz="2000" b="1" dirty="0"/>
              <a:t>о полноправном членстве Украины в Евросоюзе пока говорить не стоит, так как новой власти необходимо сделать очень много, чтобы доказать, что на Украине существует полноценная демократия</a:t>
            </a:r>
            <a:r>
              <a:rPr lang="ru-RU" sz="2000" dirty="0"/>
              <a:t>, отвечающая мировым стандартам, и провести политические, экономические и социальные реформы.</a:t>
            </a:r>
          </a:p>
        </p:txBody>
      </p:sp>
      <p:pic>
        <p:nvPicPr>
          <p:cNvPr id="11270" name="Picture 6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852936"/>
            <a:ext cx="3673963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654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Прочие события этапа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752601"/>
            <a:ext cx="8568952" cy="1820415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17 декабря 2005 года</a:t>
            </a:r>
            <a:r>
              <a:rPr lang="ru-RU" sz="2000" dirty="0" smtClean="0"/>
              <a:t> официальный </a:t>
            </a:r>
            <a:r>
              <a:rPr lang="ru-RU" sz="2000" b="1" dirty="0" smtClean="0"/>
              <a:t>статус кандидата</a:t>
            </a:r>
            <a:r>
              <a:rPr lang="ru-RU" sz="2000" dirty="0" smtClean="0"/>
              <a:t> на вступление в ЕС был </a:t>
            </a:r>
            <a:r>
              <a:rPr lang="ru-RU" sz="2000" b="1" dirty="0" smtClean="0"/>
              <a:t>предоставлен</a:t>
            </a:r>
            <a:r>
              <a:rPr lang="ru-RU" sz="2000" dirty="0" smtClean="0"/>
              <a:t> </a:t>
            </a:r>
            <a:r>
              <a:rPr lang="ru-RU" sz="2000" b="1" dirty="0" smtClean="0"/>
              <a:t>Македонии</a:t>
            </a:r>
            <a:r>
              <a:rPr lang="ru-RU" sz="2000" dirty="0" smtClean="0"/>
              <a:t>.</a:t>
            </a:r>
          </a:p>
          <a:p>
            <a:r>
              <a:rPr lang="ru-RU" sz="2000" b="1" dirty="0" smtClean="0"/>
              <a:t>1 января 2007 года </a:t>
            </a:r>
            <a:r>
              <a:rPr lang="ru-RU" sz="2000" dirty="0" smtClean="0"/>
              <a:t>состоялось очередное расширение Евросоюза — </a:t>
            </a:r>
            <a:r>
              <a:rPr lang="ru-RU" sz="2000" b="1" dirty="0" smtClean="0"/>
              <a:t>вхождение</a:t>
            </a:r>
            <a:r>
              <a:rPr lang="ru-RU" sz="2000" dirty="0" smtClean="0"/>
              <a:t> в него </a:t>
            </a:r>
            <a:r>
              <a:rPr lang="ru-RU" sz="2000" b="1" dirty="0" smtClean="0"/>
              <a:t>Болгарии и Румынии</a:t>
            </a:r>
            <a:r>
              <a:rPr lang="ru-RU" sz="2000" dirty="0" smtClean="0"/>
              <a:t>. </a:t>
            </a:r>
          </a:p>
          <a:p>
            <a:r>
              <a:rPr lang="ru-RU" sz="2000" b="1" dirty="0"/>
              <a:t>1 июля 2013 </a:t>
            </a:r>
            <a:r>
              <a:rPr lang="ru-RU" sz="2000" dirty="0"/>
              <a:t>года 28-м членом Евросоюза стала </a:t>
            </a:r>
            <a:r>
              <a:rPr lang="ru-RU" sz="2000" b="1" dirty="0"/>
              <a:t>Хорватия</a:t>
            </a:r>
            <a:r>
              <a:rPr lang="ru-RU" sz="2000" dirty="0"/>
              <a:t>.</a:t>
            </a:r>
          </a:p>
        </p:txBody>
      </p:sp>
      <p:pic>
        <p:nvPicPr>
          <p:cNvPr id="12292" name="Picture 4" descr="ÐÐ°ÑÑÐ¸Ð½ÐºÐ¸ Ð¿Ð¾ Ð·Ð°Ð¿ÑÐ¾ÑÑ Ð±Ð¾Ð»Ð³Ð°ÑÐ¸Ñ ÑÐ»Ð°Ð³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291" y="3643018"/>
            <a:ext cx="2105203" cy="126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ÐÐ°ÑÑÐ¸Ð½ÐºÐ¸ Ð¿Ð¾ Ð·Ð°Ð¿ÑÐ¾ÑÑ ÑÑÐ¼ÑÐ½Ð¸Ñ ÑÐ»Ð°Ð³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368" y="5161827"/>
            <a:ext cx="2113751" cy="140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ÐÐ°ÑÑÐ¸Ð½ÐºÐ¸ Ð¿Ð¾ Ð·Ð°Ð¿ÑÐ¾ÑÑ Ð¼Ð°ÐºÐµÐ´Ð¾Ð½Ð¸Ñ ÑÐ»Ð°Ð³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395" y="5161827"/>
            <a:ext cx="2851518" cy="142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643018"/>
            <a:ext cx="2569209" cy="128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384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22" name="Picture 10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844" y="5193196"/>
            <a:ext cx="2808312" cy="140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Великобритания и </a:t>
            </a:r>
            <a:r>
              <a:rPr lang="ru-RU" dirty="0" err="1" smtClean="0"/>
              <a:t>ес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574" y="1752600"/>
            <a:ext cx="8736905" cy="3476600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/>
              <a:t>Великобритания отказалась участвовать в ЕОУС из опасения </a:t>
            </a:r>
            <a:r>
              <a:rPr lang="ru-RU" sz="2000" dirty="0" smtClean="0"/>
              <a:t>ограничения </a:t>
            </a:r>
            <a:r>
              <a:rPr lang="ru-RU" sz="2000" b="1" dirty="0"/>
              <a:t>национального суверенитета</a:t>
            </a:r>
            <a:r>
              <a:rPr lang="ru-RU" sz="2000" dirty="0" smtClean="0"/>
              <a:t>.</a:t>
            </a:r>
          </a:p>
          <a:p>
            <a:r>
              <a:rPr lang="ru-RU" sz="2000" b="1" dirty="0"/>
              <a:t>В</a:t>
            </a:r>
            <a:r>
              <a:rPr lang="ru-RU" sz="2000" dirty="0"/>
              <a:t> </a:t>
            </a:r>
            <a:r>
              <a:rPr lang="ru-RU" sz="2000" b="1" dirty="0"/>
              <a:t>январе 1960</a:t>
            </a:r>
            <a:r>
              <a:rPr lang="ru-RU" sz="2000" dirty="0"/>
              <a:t> Великобритания и ряд других стран, не вошедших в ЕЭС, сформировали альтернативную организацию — </a:t>
            </a:r>
            <a:r>
              <a:rPr lang="ru-RU" sz="2000" b="1" dirty="0"/>
              <a:t>Европейскую ассоциацию свободной торговли</a:t>
            </a:r>
            <a:r>
              <a:rPr lang="ru-RU" sz="2000" dirty="0"/>
              <a:t>. Великобритания, однако, вскоре поняла, что ЕЭС — гораздо более эффективное объединение, и приняла решение о вступлении в ЕЭС. Её примеру последовали Ирландия и Дания, чья экономика существенно зависела от торговли с Великобританией</a:t>
            </a:r>
            <a:r>
              <a:rPr lang="ru-RU" sz="2000" dirty="0" smtClean="0"/>
              <a:t>.</a:t>
            </a:r>
          </a:p>
          <a:p>
            <a:r>
              <a:rPr lang="ru-RU" sz="2000" dirty="0"/>
              <a:t>После нескольких лет переговоров и адаптации законодательства </a:t>
            </a:r>
            <a:r>
              <a:rPr lang="ru-RU" sz="2000" b="1" dirty="0"/>
              <a:t>Великобритания вступила в ЕС 1 января 1973</a:t>
            </a:r>
            <a:r>
              <a:rPr lang="ru-RU" sz="2000" b="1" dirty="0" smtClean="0"/>
              <a:t>.</a:t>
            </a:r>
          </a:p>
          <a:p>
            <a:r>
              <a:rPr lang="ru-RU" sz="2000" b="1" dirty="0"/>
              <a:t>23 июня 2016 года</a:t>
            </a:r>
            <a:r>
              <a:rPr lang="ru-RU" sz="2000" dirty="0"/>
              <a:t> </a:t>
            </a:r>
            <a:r>
              <a:rPr lang="ru-RU" sz="2000" b="1" dirty="0"/>
              <a:t>52 % британцев проголосовали за выход из Европейского Союза</a:t>
            </a:r>
            <a:r>
              <a:rPr lang="ru-RU" sz="2000" dirty="0"/>
              <a:t>. Это первая страна, которая выходит из ЕС.</a:t>
            </a:r>
          </a:p>
        </p:txBody>
      </p:sp>
      <p:sp>
        <p:nvSpPr>
          <p:cNvPr id="7" name="AutoShape 8" descr="ÐÐ¾ÑÐ¾Ð¶ÐµÐµ Ð¸Ð·Ð¾Ð±ÑÐ°Ð¶ÐµÐ½Ð¸Ð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316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ÐÐ°ÑÑÐ¸Ð½ÐºÐ¸ Ð¿Ð¾ Ð·Ð°Ð¿ÑÐ¾ÑÑ Ð³ÑÐ°ÑÐ¸Ðº Ð¿ÑÐ¾ÑÐ¸ÑÐ¸ÑÐ°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8625" r="79750">
                        <a14:backgroundMark x1="36000" y1="91745" x2="36000" y2="91745"/>
                        <a14:backgroundMark x1="30875" y1="85741" x2="30875" y2="85741"/>
                        <a14:backgroundMark x1="28250" y1="93246" x2="28250" y2="93246"/>
                        <a14:backgroundMark x1="66750" y1="96248" x2="66750" y2="96248"/>
                        <a14:backgroundMark x1="55250" y1="92683" x2="55250" y2="92683"/>
                        <a14:backgroundMark x1="61625" y1="96248" x2="61625" y2="96248"/>
                        <a14:backgroundMark x1="73125" y1="85178" x2="73125" y2="85178"/>
                        <a14:backgroundMark x1="68750" y1="87242" x2="68750" y2="87242"/>
                        <a14:backgroundMark x1="65375" y1="91182" x2="65375" y2="91182"/>
                        <a14:backgroundMark x1="68750" y1="93246" x2="68750" y2="93246"/>
                        <a14:backgroundMark x1="51250" y1="94371" x2="51250" y2="94371"/>
                        <a14:backgroundMark x1="38375" y1="92308" x2="38375" y2="92308"/>
                        <a14:backgroundMark x1="42375" y1="87617" x2="42375" y2="876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2132856"/>
            <a:ext cx="5616624" cy="3742076"/>
          </a:xfrm>
          <a:prstGeom prst="rect">
            <a:avLst/>
          </a:prstGeom>
          <a:noFill/>
          <a:effectLst>
            <a:glow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Достижения </a:t>
            </a:r>
            <a:r>
              <a:rPr lang="ru-RU" dirty="0" err="1" smtClean="0"/>
              <a:t>ес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07904" y="1772816"/>
            <a:ext cx="5184576" cy="4752528"/>
          </a:xfrm>
        </p:spPr>
        <p:txBody>
          <a:bodyPr>
            <a:normAutofit/>
          </a:bodyPr>
          <a:lstStyle/>
          <a:p>
            <a:r>
              <a:rPr lang="ru-RU" sz="2000" dirty="0"/>
              <a:t>За время полувекового развития ЕС превратился в крупнейший экономический и политический центр, по многим параметрам вплотную приблизившийся к США</a:t>
            </a:r>
            <a:r>
              <a:rPr lang="ru-RU" sz="2000" dirty="0" smtClean="0"/>
              <a:t>.</a:t>
            </a:r>
          </a:p>
          <a:p>
            <a:pPr marL="114300" indent="0">
              <a:buNone/>
            </a:pPr>
            <a:r>
              <a:rPr lang="ru-RU" sz="2000" dirty="0" smtClean="0"/>
              <a:t> </a:t>
            </a:r>
          </a:p>
          <a:p>
            <a:r>
              <a:rPr lang="ru-RU" sz="2000" dirty="0" smtClean="0"/>
              <a:t>Судите </a:t>
            </a:r>
            <a:r>
              <a:rPr lang="ru-RU" sz="2000" dirty="0"/>
              <a:t>сами. Суммарный объем валового внутреннего продукта (</a:t>
            </a:r>
            <a:r>
              <a:rPr lang="ru-RU" sz="2000" b="1" dirty="0"/>
              <a:t>ВВП</a:t>
            </a:r>
            <a:r>
              <a:rPr lang="ru-RU" sz="2000" dirty="0"/>
              <a:t>) </a:t>
            </a:r>
            <a:r>
              <a:rPr lang="ru-RU" sz="2000" b="1" dirty="0"/>
              <a:t>15 стран Союза </a:t>
            </a:r>
            <a:r>
              <a:rPr lang="ru-RU" sz="2000" dirty="0"/>
              <a:t>в 2000 году составил примерно </a:t>
            </a:r>
            <a:r>
              <a:rPr lang="ru-RU" sz="2000" b="1" dirty="0"/>
              <a:t>90%</a:t>
            </a:r>
            <a:r>
              <a:rPr lang="ru-RU" sz="2000" dirty="0"/>
              <a:t> </a:t>
            </a:r>
            <a:r>
              <a:rPr lang="ru-RU" sz="2000" b="1" dirty="0"/>
              <a:t>американского</a:t>
            </a:r>
            <a:r>
              <a:rPr lang="ru-RU" sz="2000" dirty="0"/>
              <a:t>, а </a:t>
            </a:r>
            <a:r>
              <a:rPr lang="ru-RU" sz="2000" b="1" dirty="0"/>
              <a:t>доля в объеме мирового экспорта</a:t>
            </a:r>
            <a:r>
              <a:rPr lang="ru-RU" sz="2000" dirty="0"/>
              <a:t> превысила долю США - </a:t>
            </a:r>
            <a:r>
              <a:rPr lang="ru-RU" sz="2000" b="1" dirty="0"/>
              <a:t>19,5% против 15%</a:t>
            </a:r>
            <a:r>
              <a:rPr lang="ru-RU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16909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457200" y="2996952"/>
            <a:ext cx="8229600" cy="864096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ru-RU" sz="4800" dirty="0" smtClean="0"/>
              <a:t>Конец презентации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170728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038" y="197218"/>
            <a:ext cx="87014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Эта идея получила новую жизнь после Второй мировой войны, когда о необходимости её осуществления заявил </a:t>
            </a:r>
            <a:r>
              <a:rPr lang="ru-RU" sz="2000" i="1" dirty="0">
                <a:solidFill>
                  <a:schemeClr val="accent4">
                    <a:lumMod val="50000"/>
                  </a:schemeClr>
                </a:solidFill>
              </a:rPr>
              <a:t>Уинстон Черчилль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ru-RU" sz="2000" i="1" dirty="0">
                <a:solidFill>
                  <a:schemeClr val="accent4">
                    <a:lumMod val="50000"/>
                  </a:schemeClr>
                </a:solidFill>
              </a:rPr>
              <a:t>призвавший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ru-RU" sz="2000" i="1" dirty="0">
                <a:solidFill>
                  <a:schemeClr val="accent4">
                    <a:lumMod val="50000"/>
                  </a:schemeClr>
                </a:solidFill>
              </a:rPr>
              <a:t>19 сентября 1946 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в своей речи в </a:t>
            </a:r>
            <a:r>
              <a:rPr lang="ru-RU" sz="2000" dirty="0" err="1">
                <a:solidFill>
                  <a:schemeClr val="accent4">
                    <a:lumMod val="50000"/>
                  </a:schemeClr>
                </a:solidFill>
              </a:rPr>
              <a:t>Цюрихском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 университете </a:t>
            </a:r>
            <a:r>
              <a:rPr lang="ru-RU" sz="2000" i="1" dirty="0">
                <a:solidFill>
                  <a:schemeClr val="accent4">
                    <a:lumMod val="50000"/>
                  </a:schemeClr>
                </a:solidFill>
              </a:rPr>
              <a:t>к созданию «Соединённых штатов Европы»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, аналогичных Соединённым Штатам Америки. </a:t>
            </a:r>
          </a:p>
        </p:txBody>
      </p:sp>
      <p:pic>
        <p:nvPicPr>
          <p:cNvPr id="1028" name="Picture 4" descr="ÐÐ°ÑÑÐ¸Ð½ÐºÐ¸ Ð¿Ð¾ Ð·Ð°Ð¿ÑÐ¾ÑÑ ÑÐ¾Ð²ÐµÑ ÐµÐ²ÑÐ¾Ð¿Ñ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556" y="1524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247243" y="5085184"/>
            <a:ext cx="88967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Как результат, </a:t>
            </a:r>
            <a:r>
              <a:rPr lang="ru-RU" sz="2000" b="1" dirty="0">
                <a:solidFill>
                  <a:schemeClr val="accent4">
                    <a:lumMod val="50000"/>
                  </a:schemeClr>
                </a:solidFill>
              </a:rPr>
              <a:t>в 1949 был создан Совет Европы 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— организация, существующая до сих пор (её членом является и Россия). Совет Европы, однако, был (и остаётся) чем-то вроде регионального эквивалента ООН, сосредоточившим свою деятельность на проблемах обеспечения прав человека в европейских странах</a:t>
            </a:r>
            <a:r>
              <a:rPr lang="ru-RU" sz="2000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ru-RU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540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Первый этап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Европейской интеграции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7036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Европейское объединение угля и стали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752600"/>
            <a:ext cx="4248472" cy="4772744"/>
          </a:xfrm>
        </p:spPr>
        <p:txBody>
          <a:bodyPr>
            <a:normAutofit/>
          </a:bodyPr>
          <a:lstStyle/>
          <a:p>
            <a:r>
              <a:rPr lang="ru-RU" sz="2000" b="1" dirty="0"/>
              <a:t>1951 год. </a:t>
            </a:r>
            <a:r>
              <a:rPr lang="ru-RU" sz="2000" dirty="0" smtClean="0"/>
              <a:t>Первая </a:t>
            </a:r>
            <a:r>
              <a:rPr lang="ru-RU" sz="2000" dirty="0"/>
              <a:t>решающая акция - образование </a:t>
            </a:r>
            <a:r>
              <a:rPr lang="ru-RU" sz="2000" b="1" dirty="0" smtClean="0"/>
              <a:t>Европейского Объединения Угля </a:t>
            </a:r>
            <a:r>
              <a:rPr lang="ru-RU" sz="2000" b="1" dirty="0"/>
              <a:t>и </a:t>
            </a:r>
            <a:r>
              <a:rPr lang="ru-RU" sz="2000" b="1" dirty="0" smtClean="0"/>
              <a:t>Стали (ЕОУС)</a:t>
            </a:r>
            <a:r>
              <a:rPr lang="ru-RU" sz="2000" dirty="0" smtClean="0"/>
              <a:t>, </a:t>
            </a:r>
            <a:r>
              <a:rPr lang="ru-RU" sz="2000" dirty="0"/>
              <a:t>в которое вошли шесть пострадавших в войне стран </a:t>
            </a:r>
            <a:r>
              <a:rPr lang="ru-RU" sz="2000" b="1" dirty="0"/>
              <a:t>(Бельгия, Италия, Люксембург, Нидерланды, Франция и ФРГ)</a:t>
            </a:r>
            <a:r>
              <a:rPr lang="ru-RU" sz="2000" dirty="0"/>
              <a:t>. Внутри объединения были сняты все тарифные и количественные ограничения на торговлю этими товарами.</a:t>
            </a:r>
          </a:p>
        </p:txBody>
      </p:sp>
      <p:pic>
        <p:nvPicPr>
          <p:cNvPr id="2050" name="Picture 2" descr="ÐÐ°ÑÑÐ¸Ð½ÐºÐ¸ Ð¿Ð¾ Ð·Ð°Ð¿ÑÐ¾ÑÑ ÐµÐ¾ÑÑ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182" y="2028056"/>
            <a:ext cx="4202832" cy="280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032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ЕЭС и ЕВРАТОМ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19" y="1772816"/>
            <a:ext cx="8585259" cy="1656184"/>
          </a:xfrm>
        </p:spPr>
        <p:txBody>
          <a:bodyPr>
            <a:normAutofit/>
          </a:bodyPr>
          <a:lstStyle/>
          <a:p>
            <a:r>
              <a:rPr lang="ru-RU" sz="2000" dirty="0"/>
              <a:t>С целью углубления экономической интеграции те же шесть государств в </a:t>
            </a:r>
            <a:r>
              <a:rPr lang="ru-RU" sz="2000" b="1" dirty="0"/>
              <a:t>1957</a:t>
            </a:r>
            <a:r>
              <a:rPr lang="ru-RU" sz="2000" dirty="0"/>
              <a:t> учредили </a:t>
            </a:r>
            <a:r>
              <a:rPr lang="ru-RU" sz="2000" b="1" dirty="0"/>
              <a:t>Европейское экономическое сообщество</a:t>
            </a:r>
            <a:r>
              <a:rPr lang="ru-RU" sz="2000" dirty="0"/>
              <a:t> (ЕЭС, Общий рынок) (EEC — </a:t>
            </a:r>
            <a:r>
              <a:rPr lang="ru-RU" sz="2000" dirty="0" err="1"/>
              <a:t>European</a:t>
            </a:r>
            <a:r>
              <a:rPr lang="ru-RU" sz="2000" dirty="0"/>
              <a:t> </a:t>
            </a:r>
            <a:r>
              <a:rPr lang="ru-RU" sz="2000" dirty="0" err="1"/>
              <a:t>Economic</a:t>
            </a:r>
            <a:r>
              <a:rPr lang="ru-RU" sz="2000" dirty="0"/>
              <a:t> </a:t>
            </a:r>
            <a:r>
              <a:rPr lang="ru-RU" sz="2000" dirty="0" err="1"/>
              <a:t>Community</a:t>
            </a:r>
            <a:r>
              <a:rPr lang="ru-RU" sz="2000" dirty="0"/>
              <a:t>) и </a:t>
            </a:r>
            <a:r>
              <a:rPr lang="ru-RU" sz="2000" b="1" dirty="0"/>
              <a:t>Европейское сообщество по атомной энергии</a:t>
            </a:r>
            <a:r>
              <a:rPr lang="ru-RU" sz="2000" dirty="0"/>
              <a:t> (</a:t>
            </a:r>
            <a:r>
              <a:rPr lang="ru-RU" sz="2000" dirty="0" err="1"/>
              <a:t>Euratom</a:t>
            </a:r>
            <a:r>
              <a:rPr lang="ru-RU" sz="2000" dirty="0"/>
              <a:t> — </a:t>
            </a:r>
            <a:r>
              <a:rPr lang="ru-RU" sz="2000" dirty="0" err="1"/>
              <a:t>European</a:t>
            </a:r>
            <a:r>
              <a:rPr lang="ru-RU" sz="2000" dirty="0"/>
              <a:t> </a:t>
            </a:r>
            <a:r>
              <a:rPr lang="ru-RU" sz="2000" dirty="0" err="1"/>
              <a:t>Atomic</a:t>
            </a:r>
            <a:r>
              <a:rPr lang="ru-RU" sz="2000" dirty="0"/>
              <a:t> </a:t>
            </a:r>
            <a:r>
              <a:rPr lang="ru-RU" sz="2000" dirty="0" err="1"/>
              <a:t>Energy</a:t>
            </a:r>
            <a:r>
              <a:rPr lang="ru-RU" sz="2000" dirty="0"/>
              <a:t> </a:t>
            </a:r>
            <a:r>
              <a:rPr lang="ru-RU" sz="2000" dirty="0" err="1"/>
              <a:t>Community</a:t>
            </a:r>
            <a:r>
              <a:rPr lang="ru-RU" sz="2000" dirty="0"/>
              <a:t>). </a:t>
            </a:r>
            <a:endParaRPr lang="ru-RU" sz="2000" dirty="0" smtClean="0"/>
          </a:p>
        </p:txBody>
      </p:sp>
      <p:pic>
        <p:nvPicPr>
          <p:cNvPr id="3074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568173"/>
            <a:ext cx="3616707" cy="294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51520" y="3459156"/>
            <a:ext cx="465189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228600">
              <a:spcBef>
                <a:spcPct val="20000"/>
              </a:spcBef>
              <a:buClr>
                <a:srgbClr val="93A299"/>
              </a:buClr>
              <a:buFont typeface="Arial" pitchFamily="34" charset="0"/>
              <a:buChar char="•"/>
            </a:pPr>
            <a:r>
              <a:rPr lang="ru-RU" sz="2000" dirty="0">
                <a:solidFill>
                  <a:srgbClr val="564B3C"/>
                </a:solidFill>
              </a:rPr>
              <a:t>ЕЭС был создан в первую очередь как таможенный союз шести государств, призванный обеспечить свободу перемещения товаров, услуг, капиталов и людей. </a:t>
            </a:r>
          </a:p>
          <a:p>
            <a:pPr marL="342900" lvl="0" indent="-228600">
              <a:spcBef>
                <a:spcPct val="20000"/>
              </a:spcBef>
              <a:buClr>
                <a:srgbClr val="93A299"/>
              </a:buClr>
              <a:buFont typeface="Arial" pitchFamily="34" charset="0"/>
              <a:buChar char="•"/>
            </a:pPr>
            <a:r>
              <a:rPr lang="ru-RU" sz="2000" dirty="0">
                <a:solidFill>
                  <a:srgbClr val="564B3C"/>
                </a:solidFill>
              </a:rPr>
              <a:t>Евратом должен был способствовать объединению мирных ядерных ресурсов этих государств.</a:t>
            </a:r>
            <a:endParaRPr lang="ru-RU" sz="2000" dirty="0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634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Второй этап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Европейской интеграции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5834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Европейское сообщество и первые органы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5324" y="1871358"/>
            <a:ext cx="8537928" cy="1841915"/>
          </a:xfrm>
        </p:spPr>
        <p:txBody>
          <a:bodyPr>
            <a:normAutofit lnSpcReduction="10000"/>
          </a:bodyPr>
          <a:lstStyle/>
          <a:p>
            <a:r>
              <a:rPr lang="ru-RU" sz="2000" b="1" dirty="0"/>
              <a:t>1967 год. </a:t>
            </a:r>
            <a:r>
              <a:rPr lang="ru-RU" sz="2000" dirty="0" smtClean="0"/>
              <a:t>Провозглашено </a:t>
            </a:r>
            <a:r>
              <a:rPr lang="ru-RU" sz="2000" b="1" dirty="0" smtClean="0"/>
              <a:t>Европейское Сообщество</a:t>
            </a:r>
            <a:r>
              <a:rPr lang="ru-RU" sz="2000" dirty="0" smtClean="0"/>
              <a:t> </a:t>
            </a:r>
            <a:r>
              <a:rPr lang="ru-RU" sz="2000" dirty="0"/>
              <a:t>(ЕС) не только как экономическое объединение, но и как организация политического сотрудничества. </a:t>
            </a:r>
            <a:r>
              <a:rPr lang="ru-RU" sz="2000" dirty="0" smtClean="0"/>
              <a:t>Формируются </a:t>
            </a:r>
            <a:r>
              <a:rPr lang="ru-RU" sz="2000" dirty="0"/>
              <a:t>первые наднациональные органы ЕС- </a:t>
            </a:r>
            <a:r>
              <a:rPr lang="ru-RU" sz="2000" b="1" dirty="0" smtClean="0"/>
              <a:t>Европейский Совет</a:t>
            </a:r>
            <a:r>
              <a:rPr lang="ru-RU" sz="2000" b="1" dirty="0"/>
              <a:t>, </a:t>
            </a:r>
            <a:r>
              <a:rPr lang="ru-RU" sz="2000" b="1" dirty="0" smtClean="0"/>
              <a:t>Комиссия </a:t>
            </a:r>
            <a:r>
              <a:rPr lang="ru-RU" sz="2000" b="1" dirty="0"/>
              <a:t>ЕС, Европарламент, </a:t>
            </a:r>
            <a:r>
              <a:rPr lang="ru-RU" sz="2000" b="1" dirty="0" smtClean="0"/>
              <a:t>Экономический </a:t>
            </a:r>
            <a:r>
              <a:rPr lang="ru-RU" sz="2000" b="1" dirty="0"/>
              <a:t>и </a:t>
            </a:r>
            <a:r>
              <a:rPr lang="ru-RU" sz="2000" b="1" dirty="0" smtClean="0"/>
              <a:t>Социальный Комитет</a:t>
            </a:r>
            <a:r>
              <a:rPr lang="ru-RU" sz="2000" dirty="0"/>
              <a:t>. </a:t>
            </a:r>
          </a:p>
        </p:txBody>
      </p:sp>
      <p:sp>
        <p:nvSpPr>
          <p:cNvPr id="6" name="AutoShape 6" descr="ÐÐ¾ÑÐ¾Ð¶ÐµÐµ Ð¸Ð·Ð¾Ð±ÑÐ°Ð¶ÐµÐ½Ð¸Ð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4" name="Picture 8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065" y="3713272"/>
            <a:ext cx="2667076" cy="281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ÐÐ°ÑÑÐ¸Ð½ÐºÐ¸ Ð¿Ð¾ Ð·Ð°Ð¿ÑÐ¾ÑÑ ees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70" y="3823164"/>
            <a:ext cx="4108771" cy="259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212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Выборы в </a:t>
            </a:r>
            <a:r>
              <a:rPr lang="ru-RU" dirty="0" err="1" smtClean="0"/>
              <a:t>европарламент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19" y="1844825"/>
            <a:ext cx="8496945" cy="2592288"/>
          </a:xfrm>
        </p:spPr>
        <p:txBody>
          <a:bodyPr>
            <a:normAutofit/>
          </a:bodyPr>
          <a:lstStyle/>
          <a:p>
            <a:r>
              <a:rPr lang="ru-RU" sz="2000" dirty="0"/>
              <a:t>В </a:t>
            </a:r>
            <a:r>
              <a:rPr lang="ru-RU" sz="2000" b="1" dirty="0"/>
              <a:t>1979</a:t>
            </a:r>
            <a:r>
              <a:rPr lang="ru-RU" sz="2000" dirty="0"/>
              <a:t> были проведены первые прямые выборы в </a:t>
            </a:r>
            <a:r>
              <a:rPr lang="ru-RU" sz="2000" b="1" dirty="0"/>
              <a:t>Европейский парламент</a:t>
            </a:r>
            <a:r>
              <a:rPr lang="ru-RU" sz="2000" dirty="0"/>
              <a:t>. Граждане ЕС непосредственно избирают членов Европарламента впервые. Ранее они были делегированы национальными парламентами. Члены сидят в общеевропейских политических группах (социалисты, консерваторы, либералы, зеленые и т.д.), а не в национальных делегациях. Влияние парламента постоянно растет.</a:t>
            </a:r>
          </a:p>
        </p:txBody>
      </p:sp>
      <p:pic>
        <p:nvPicPr>
          <p:cNvPr id="6" name="Picture 2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640" y="4238113"/>
            <a:ext cx="4590719" cy="241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9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Аптека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804</TotalTime>
  <Words>1200</Words>
  <Application>Microsoft Office PowerPoint</Application>
  <PresentationFormat>Экран (4:3)</PresentationFormat>
  <Paragraphs>72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Аптека</vt:lpstr>
      <vt:lpstr>Европейский союз</vt:lpstr>
      <vt:lpstr>введение</vt:lpstr>
      <vt:lpstr>Презентация PowerPoint</vt:lpstr>
      <vt:lpstr>Первый этап</vt:lpstr>
      <vt:lpstr>Европейское объединение угля и стали</vt:lpstr>
      <vt:lpstr>ЕЭС и ЕВРАТОМ</vt:lpstr>
      <vt:lpstr>Второй этап</vt:lpstr>
      <vt:lpstr>Европейское сообщество и первые органы</vt:lpstr>
      <vt:lpstr>Выборы в европарламент</vt:lpstr>
      <vt:lpstr>Прочие события этапа</vt:lpstr>
      <vt:lpstr>Третий этап</vt:lpstr>
      <vt:lpstr>Маастрихтский договор</vt:lpstr>
      <vt:lpstr>Участие стран в европейских договорах и организациях.</vt:lpstr>
      <vt:lpstr>Амстердамский договор</vt:lpstr>
      <vt:lpstr>Прочие события этапа</vt:lpstr>
      <vt:lpstr>Четвертый этап</vt:lpstr>
      <vt:lpstr>Восточно-европейские Кандидаты</vt:lpstr>
      <vt:lpstr>Новейшая история</vt:lpstr>
      <vt:lpstr>Проблемы расширения</vt:lpstr>
      <vt:lpstr>Презентация PowerPoint</vt:lpstr>
      <vt:lpstr>Ес и украина</vt:lpstr>
      <vt:lpstr>Прочие события этапа </vt:lpstr>
      <vt:lpstr>Великобритания и ес</vt:lpstr>
      <vt:lpstr>Достижения ес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Цыбанёв</dc:creator>
  <cp:lastModifiedBy>Цыбанёв</cp:lastModifiedBy>
  <cp:revision>39</cp:revision>
  <dcterms:created xsi:type="dcterms:W3CDTF">2018-12-24T18:37:12Z</dcterms:created>
  <dcterms:modified xsi:type="dcterms:W3CDTF">2018-12-25T21:49:14Z</dcterms:modified>
</cp:coreProperties>
</file>