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7" r:id="rId9"/>
    <p:sldId id="262" r:id="rId10"/>
    <p:sldId id="265" r:id="rId11"/>
    <p:sldId id="264" r:id="rId12"/>
    <p:sldId id="268" r:id="rId13"/>
    <p:sldId id="291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79" r:id="rId33"/>
    <p:sldId id="280" r:id="rId34"/>
    <p:sldId id="281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84" autoAdjust="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A1C38-07FA-4024-A543-13227B4D6E2B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3A273-5998-4F32-9F53-C83DC9BEEA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164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3A273-5998-4F32-9F53-C83DC9BEEA1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166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9050-2D4B-4ACF-9832-605F1B214868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B075-037B-4962-AC08-28BCD2977D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90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9050-2D4B-4ACF-9832-605F1B214868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B075-037B-4962-AC08-28BCD2977D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63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9050-2D4B-4ACF-9832-605F1B214868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B075-037B-4962-AC08-28BCD2977D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27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9050-2D4B-4ACF-9832-605F1B214868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B075-037B-4962-AC08-28BCD2977D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37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9050-2D4B-4ACF-9832-605F1B214868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B075-037B-4962-AC08-28BCD2977D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27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9050-2D4B-4ACF-9832-605F1B214868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B075-037B-4962-AC08-28BCD2977D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9050-2D4B-4ACF-9832-605F1B214868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B075-037B-4962-AC08-28BCD2977D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52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9050-2D4B-4ACF-9832-605F1B214868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B075-037B-4962-AC08-28BCD2977D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70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9050-2D4B-4ACF-9832-605F1B214868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B075-037B-4962-AC08-28BCD2977D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54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9050-2D4B-4ACF-9832-605F1B214868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B075-037B-4962-AC08-28BCD2977D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84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9050-2D4B-4ACF-9832-605F1B214868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B075-037B-4962-AC08-28BCD2977D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6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A9050-2D4B-4ACF-9832-605F1B214868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7B075-037B-4962-AC08-28BCD2977D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64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jpe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japps.qlix.com.br/ArduinoDay2016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github.com/phfbertoleti/ArduinoDaySP2016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etscandigital.com/wp-content/uploads/2014/10/iStock_000025392371_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457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08520" y="4797152"/>
            <a:ext cx="6624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002060"/>
                </a:solidFill>
              </a:rPr>
              <a:t>Embedded Systems e IoT: do bare-metal à comunicação wireless segura</a:t>
            </a:r>
            <a:endParaRPr lang="pt-BR" sz="32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184" y="6309320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Pedro Bertoleti</a:t>
            </a:r>
            <a:endParaRPr lang="pt-BR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2" descr="https://blog.arduino.cc/wp-content/uploads/2016/01/ArduinoD16-e145278895554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653" y="4581128"/>
            <a:ext cx="2634348" cy="140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04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pt-BR" sz="4800" b="1" dirty="0" smtClean="0">
                <a:solidFill>
                  <a:srgbClr val="002060"/>
                </a:solidFill>
              </a:rPr>
              <a:t>IoT e sensoriamento remoto</a:t>
            </a:r>
            <a:endParaRPr lang="pt-BR" sz="4800" b="1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344616"/>
            <a:ext cx="8229600" cy="964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800" dirty="0" smtClean="0"/>
              <a:t>Como fazer?</a:t>
            </a:r>
            <a:endParaRPr lang="pt-BR" sz="4800" dirty="0"/>
          </a:p>
        </p:txBody>
      </p:sp>
      <p:pic>
        <p:nvPicPr>
          <p:cNvPr id="1026" name="Picture 2" descr="http://icons.iconarchive.com/icons/mazenl77/I-like-buttons-3a/256/Cute-Ball-Help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1473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31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pt-BR" sz="4000" b="1" dirty="0" smtClean="0">
                <a:solidFill>
                  <a:srgbClr val="002060"/>
                </a:solidFill>
              </a:rPr>
              <a:t>Bare-metal no sensoriamento remoto</a:t>
            </a:r>
            <a:endParaRPr lang="pt-BR" sz="4000" b="1" dirty="0">
              <a:solidFill>
                <a:srgbClr val="00206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51984" y="1347479"/>
            <a:ext cx="2284512" cy="2262988"/>
            <a:chOff x="5436096" y="1196752"/>
            <a:chExt cx="2932584" cy="2932585"/>
          </a:xfrm>
        </p:grpSpPr>
        <p:pic>
          <p:nvPicPr>
            <p:cNvPr id="5122" name="Picture 2" descr="http://icons.iconarchive.com/icons/custom-icon-design/pretty-office-12/512/cloud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1196752"/>
              <a:ext cx="2932584" cy="2932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652120" y="2924944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chemeClr val="bg1"/>
                  </a:solidFill>
                </a:rPr>
                <a:t>Internet</a:t>
              </a:r>
              <a:endParaRPr lang="pt-BR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124" name="Picture 4" descr="http://i.istockimg.com/file_thumbview_approve/66205753/5/stock-illustration-66205753-%C3%ADcone-de-term%C3%B4metr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3" y="1760874"/>
            <a:ext cx="1301507" cy="130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saaeunai.mg.gov.br/portal/wp-content/uploads/2014/05/IconeHIDROMETR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33" y="17336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a3.mzstatic.com/eu/r30/Purple69/v4/29/ef/62/29ef6266-e459-4ce6-397f-b08a51dca309/icon175x175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9" y="3186516"/>
            <a:ext cx="1280213" cy="128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://supercolortuts.com/Tuts_Files/Freebies/Icons/Speedometer_Dock_Icon/Speedometer_Dock_Icon_256x25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32" y="3186516"/>
            <a:ext cx="1353344" cy="13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://decalpitstop.com/ca/altimeter1cl.jpg?refresh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1" y="4466729"/>
            <a:ext cx="2227312" cy="22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3707904" y="1988840"/>
            <a:ext cx="2160240" cy="47052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rgbClr val="00B0F0"/>
                </a:solidFill>
              </a:rPr>
              <a:t>Bare</a:t>
            </a:r>
          </a:p>
          <a:p>
            <a:pPr algn="ctr"/>
            <a:r>
              <a:rPr lang="pt-BR" sz="3200" b="1" dirty="0" smtClean="0">
                <a:solidFill>
                  <a:srgbClr val="00B0F0"/>
                </a:solidFill>
              </a:rPr>
              <a:t>Metal</a:t>
            </a:r>
            <a:endParaRPr lang="pt-BR" sz="3200" b="1" dirty="0">
              <a:solidFill>
                <a:srgbClr val="00B0F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42935" y="4509120"/>
            <a:ext cx="2304256" cy="21621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solidFill>
                  <a:srgbClr val="FF0000"/>
                </a:solidFill>
              </a:rPr>
              <a:t>?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>
            <a:off x="2603523" y="3964718"/>
            <a:ext cx="1008112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Left-Right Arrow 16"/>
          <p:cNvSpPr/>
          <p:nvPr/>
        </p:nvSpPr>
        <p:spPr>
          <a:xfrm>
            <a:off x="5868144" y="5174367"/>
            <a:ext cx="874791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Left-Right Arrow 17"/>
          <p:cNvSpPr/>
          <p:nvPr/>
        </p:nvSpPr>
        <p:spPr>
          <a:xfrm rot="16200000">
            <a:off x="7391007" y="3625084"/>
            <a:ext cx="1008112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26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/>
              <a:t>O que é bare-metal?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Modalidade de software embarcado “na raça” (sem S.O.)</a:t>
            </a:r>
          </a:p>
          <a:p>
            <a:r>
              <a:rPr lang="pt-BR" dirty="0" smtClean="0"/>
              <a:t>Linguagens envolvidas: C e Assembly (eventualmente C++)</a:t>
            </a:r>
          </a:p>
          <a:p>
            <a:r>
              <a:rPr lang="pt-BR" dirty="0" smtClean="0"/>
              <a:t>Usa o microcontrolador em baixo nível</a:t>
            </a:r>
          </a:p>
          <a:p>
            <a:r>
              <a:rPr lang="pt-BR" dirty="0" smtClean="0"/>
              <a:t>Permite a maior performance de um software embarcado</a:t>
            </a:r>
          </a:p>
          <a:p>
            <a:r>
              <a:rPr lang="pt-BR" dirty="0" smtClean="0"/>
              <a:t>Nesta camada, trabalha um desenvolvedor com maior experiência de back-end</a:t>
            </a:r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r"/>
            <a:r>
              <a:rPr lang="pt-BR" sz="4000" b="1" dirty="0" smtClean="0">
                <a:solidFill>
                  <a:srgbClr val="002060"/>
                </a:solidFill>
              </a:rPr>
              <a:t>Bare-metal no sensoriamento remoto</a:t>
            </a:r>
            <a:endParaRPr lang="pt-BR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89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/>
              <a:t>Embora o Arduino possua uma camada de software entre o </a:t>
            </a:r>
            <a:r>
              <a:rPr lang="pt-BR" sz="2800" dirty="0"/>
              <a:t>baixo-nível e a linguagem </a:t>
            </a:r>
            <a:r>
              <a:rPr lang="pt-BR" sz="2800" dirty="0" smtClean="0"/>
              <a:t>programada (</a:t>
            </a:r>
            <a:r>
              <a:rPr lang="pt-BR" sz="2800" dirty="0"/>
              <a:t>não </a:t>
            </a:r>
            <a:r>
              <a:rPr lang="pt-BR" sz="2800" dirty="0" smtClean="0"/>
              <a:t>é bare-metal “puro”), não há S.O. envolvido nele.</a:t>
            </a:r>
          </a:p>
          <a:p>
            <a:pPr marL="0" indent="0">
              <a:buNone/>
            </a:pP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Logo, o Arduino é eficiente e eficaz para um sistema de sensoriamento remoto. Portanto, tudo que se refere a bare-metal nesta apresentação refere-se também ao Arduino.</a:t>
            </a:r>
            <a:endParaRPr lang="pt-BR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r"/>
            <a:r>
              <a:rPr lang="pt-BR" sz="4000" b="1" dirty="0" smtClean="0">
                <a:solidFill>
                  <a:srgbClr val="002060"/>
                </a:solidFill>
              </a:rPr>
              <a:t>Bare-metal no sensoriamento remoto</a:t>
            </a:r>
            <a:endParaRPr lang="pt-BR" sz="4000" b="1" dirty="0">
              <a:solidFill>
                <a:srgbClr val="002060"/>
              </a:solidFill>
            </a:endParaRPr>
          </a:p>
        </p:txBody>
      </p:sp>
      <p:pic>
        <p:nvPicPr>
          <p:cNvPr id="2050" name="Picture 2" descr="http://png.clipart.me/graphics/thumbs/186/travel-flat-icon-with-shadow-vector-pictogram-eps-10_1863325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113" y="2785833"/>
            <a:ext cx="2011319" cy="201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4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smtClean="0"/>
              <a:t>Por que utilizar?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Exige um microcontrolador com menos recursos</a:t>
            </a:r>
          </a:p>
          <a:p>
            <a:pPr marL="0" indent="0">
              <a:buNone/>
            </a:pPr>
            <a:r>
              <a:rPr lang="pt-BR" sz="2600" dirty="0" smtClean="0">
                <a:solidFill>
                  <a:srgbClr val="00B050"/>
                </a:solidFill>
              </a:rPr>
              <a:t>Permite uso de microcontroladores mais baratos (principalmente quanto a economia em memória Flash).</a:t>
            </a:r>
          </a:p>
          <a:p>
            <a:pPr marL="0" indent="0">
              <a:buNone/>
            </a:pPr>
            <a:endParaRPr lang="pt-BR" sz="2600" dirty="0">
              <a:solidFill>
                <a:srgbClr val="00B050"/>
              </a:solidFill>
            </a:endParaRPr>
          </a:p>
          <a:p>
            <a:r>
              <a:rPr lang="pt-BR" dirty="0"/>
              <a:t>Lida muito bem com grande número de interrupções sem comprometer performance final</a:t>
            </a:r>
          </a:p>
          <a:p>
            <a:pPr marL="0" indent="0">
              <a:buNone/>
            </a:pPr>
            <a:endParaRPr lang="pt-BR" sz="2600" dirty="0">
              <a:solidFill>
                <a:srgbClr val="00B050"/>
              </a:solidFill>
            </a:endParaRPr>
          </a:p>
          <a:p>
            <a:r>
              <a:rPr lang="pt-BR" dirty="0"/>
              <a:t>M</a:t>
            </a:r>
            <a:r>
              <a:rPr lang="pt-BR" dirty="0" smtClean="0"/>
              <a:t>aior número de proteções de software e hardware aplicáveis</a:t>
            </a:r>
            <a:endParaRPr lang="pt-BR" dirty="0"/>
          </a:p>
          <a:p>
            <a:pPr marL="0" indent="0">
              <a:buNone/>
            </a:pPr>
            <a:r>
              <a:rPr lang="pt-BR" dirty="0" smtClean="0">
                <a:solidFill>
                  <a:srgbClr val="00B050"/>
                </a:solidFill>
              </a:rPr>
              <a:t>Brown-out detection, Watchdog, saber o exato motivo de um reset, etc.</a:t>
            </a:r>
            <a:br>
              <a:rPr lang="pt-BR" dirty="0" smtClean="0">
                <a:solidFill>
                  <a:srgbClr val="00B050"/>
                </a:solidFill>
              </a:rPr>
            </a:br>
            <a:endParaRPr lang="pt-BR" dirty="0" smtClean="0"/>
          </a:p>
          <a:p>
            <a:r>
              <a:rPr lang="pt-BR" dirty="0" smtClean="0"/>
              <a:t>Permite maior eficiência na comunicação com sensores (comunicação com periféicos de forma direta)</a:t>
            </a:r>
            <a:endParaRPr lang="pt-BR" dirty="0"/>
          </a:p>
          <a:p>
            <a:pPr marL="0" indent="0">
              <a:buNone/>
            </a:pPr>
            <a:r>
              <a:rPr lang="pt-BR" sz="2600" dirty="0" smtClean="0">
                <a:solidFill>
                  <a:srgbClr val="00B050"/>
                </a:solidFill>
              </a:rPr>
              <a:t>Funcionamento mais rápido e ágil.</a:t>
            </a:r>
            <a:endParaRPr lang="pt-BR" dirty="0" smtClean="0">
              <a:solidFill>
                <a:srgbClr val="00B050"/>
              </a:solidFill>
            </a:endParaRPr>
          </a:p>
          <a:p>
            <a:r>
              <a:rPr lang="pt-BR" dirty="0" smtClean="0"/>
              <a:t>Software embarcado dedicado à sua aplicação</a:t>
            </a:r>
          </a:p>
          <a:p>
            <a:r>
              <a:rPr lang="pt-BR" dirty="0" smtClean="0"/>
              <a:t>Modalidade de software embarcado compatível com qualquer microcontrolador do mercado</a:t>
            </a:r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r"/>
            <a:r>
              <a:rPr lang="pt-BR" sz="4000" b="1" dirty="0" smtClean="0">
                <a:solidFill>
                  <a:srgbClr val="002060"/>
                </a:solidFill>
              </a:rPr>
              <a:t>Bare-metal no sensoriamento remoto</a:t>
            </a:r>
            <a:endParaRPr lang="pt-BR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4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01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Em suma: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Permite o desenvolvimento de um software altamente robusto</a:t>
            </a:r>
          </a:p>
          <a:p>
            <a:r>
              <a:rPr lang="pt-BR" dirty="0" smtClean="0"/>
              <a:t>Permite uso de um hardware mais modesto</a:t>
            </a:r>
          </a:p>
          <a:p>
            <a:r>
              <a:rPr lang="pt-BR" dirty="0" smtClean="0"/>
              <a:t>Tem excelente performance e confiabilidade</a:t>
            </a:r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r"/>
            <a:r>
              <a:rPr lang="pt-BR" sz="4000" b="1" dirty="0" smtClean="0">
                <a:solidFill>
                  <a:srgbClr val="002060"/>
                </a:solidFill>
              </a:rPr>
              <a:t>Bare-metal no sensoriamento remoto</a:t>
            </a:r>
            <a:endParaRPr lang="pt-BR" sz="4000" b="1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5448126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Bare-metal: sistema projetado para ser ligado e esquecido (manutenção zero)</a:t>
            </a:r>
            <a:endParaRPr lang="pt-BR" sz="3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95536" y="5448126"/>
            <a:ext cx="8352928" cy="107721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0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>
                <a:solidFill>
                  <a:srgbClr val="002060"/>
                </a:solidFill>
              </a:rPr>
              <a:t>O papel da Central / nó IoT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51984" y="1347479"/>
            <a:ext cx="2284512" cy="2262988"/>
            <a:chOff x="5436096" y="1196752"/>
            <a:chExt cx="2932584" cy="2932585"/>
          </a:xfrm>
        </p:grpSpPr>
        <p:pic>
          <p:nvPicPr>
            <p:cNvPr id="5122" name="Picture 2" descr="http://icons.iconarchive.com/icons/custom-icon-design/pretty-office-12/512/cloud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1196752"/>
              <a:ext cx="2932584" cy="2932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652120" y="2924944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chemeClr val="bg1"/>
                  </a:solidFill>
                </a:rPr>
                <a:t>Internet</a:t>
              </a:r>
              <a:endParaRPr lang="pt-BR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124" name="Picture 4" descr="http://i.istockimg.com/file_thumbview_approve/66205753/5/stock-illustration-66205753-%C3%ADcone-de-term%C3%B4metr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3" y="1760874"/>
            <a:ext cx="1301507" cy="130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saaeunai.mg.gov.br/portal/wp-content/uploads/2014/05/IconeHIDROMETR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33" y="17336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a3.mzstatic.com/eu/r30/Purple69/v4/29/ef/62/29ef6266-e459-4ce6-397f-b08a51dca309/icon175x175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9" y="3186516"/>
            <a:ext cx="1280213" cy="128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://supercolortuts.com/Tuts_Files/Freebies/Icons/Speedometer_Dock_Icon/Speedometer_Dock_Icon_256x25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32" y="3186516"/>
            <a:ext cx="1353344" cy="13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://decalpitstop.com/ca/altimeter1cl.jpg?refresh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1" y="4466729"/>
            <a:ext cx="2227312" cy="22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3707904" y="1988840"/>
            <a:ext cx="2160240" cy="470520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rgbClr val="00B0F0"/>
                </a:solidFill>
              </a:rPr>
              <a:t>Bare</a:t>
            </a:r>
          </a:p>
          <a:p>
            <a:pPr algn="ctr"/>
            <a:r>
              <a:rPr lang="pt-BR" sz="3200" b="1" dirty="0" smtClean="0">
                <a:solidFill>
                  <a:srgbClr val="00B0F0"/>
                </a:solidFill>
              </a:rPr>
              <a:t>Metal</a:t>
            </a:r>
            <a:endParaRPr lang="pt-BR" sz="3200" b="1" dirty="0">
              <a:solidFill>
                <a:srgbClr val="00B0F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42935" y="4509120"/>
            <a:ext cx="2304256" cy="2162142"/>
          </a:xfrm>
          <a:prstGeom prst="round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Central / Nó</a:t>
            </a:r>
          </a:p>
        </p:txBody>
      </p:sp>
      <p:sp>
        <p:nvSpPr>
          <p:cNvPr id="16" name="Left-Right Arrow 15"/>
          <p:cNvSpPr/>
          <p:nvPr/>
        </p:nvSpPr>
        <p:spPr>
          <a:xfrm>
            <a:off x="2603523" y="3964718"/>
            <a:ext cx="1008112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Left-Right Arrow 16"/>
          <p:cNvSpPr/>
          <p:nvPr/>
        </p:nvSpPr>
        <p:spPr>
          <a:xfrm>
            <a:off x="5868144" y="5174367"/>
            <a:ext cx="874791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Left-Right Arrow 17"/>
          <p:cNvSpPr/>
          <p:nvPr/>
        </p:nvSpPr>
        <p:spPr>
          <a:xfrm rot="16200000">
            <a:off x="7391007" y="3625084"/>
            <a:ext cx="1008112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45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smtClean="0"/>
              <a:t>Foi visto que: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Fazer sensoriamento remoto é relevante tanto comercialmente quanto para aumento da qualidade de vida</a:t>
            </a:r>
          </a:p>
          <a:p>
            <a:r>
              <a:rPr lang="pt-BR" dirty="0" smtClean="0"/>
              <a:t>O sensoriamento começa no bare-metal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Mas, e para enviar estes dados para a Internet? O que fazer? Qual é o elo faltante?</a:t>
            </a:r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>
                <a:solidFill>
                  <a:srgbClr val="002060"/>
                </a:solidFill>
              </a:rPr>
              <a:t>O papel da Central / nó IoT</a:t>
            </a:r>
          </a:p>
        </p:txBody>
      </p:sp>
    </p:spTree>
    <p:extLst>
      <p:ext uri="{BB962C8B-B14F-4D97-AF65-F5344CB8AC3E}">
        <p14:creationId xmlns:p14="http://schemas.microsoft.com/office/powerpoint/2010/main" val="17782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Nesta camada, o uso de um sistema operacional é bem vindo </a:t>
            </a:r>
          </a:p>
          <a:p>
            <a:pPr marL="0" indent="0">
              <a:buNone/>
            </a:pPr>
            <a:r>
              <a:rPr lang="pt-BR" sz="2200" dirty="0" smtClean="0">
                <a:solidFill>
                  <a:srgbClr val="00B050"/>
                </a:solidFill>
              </a:rPr>
              <a:t>Por baixo </a:t>
            </a:r>
            <a:r>
              <a:rPr lang="pt-BR" sz="2200" dirty="0" smtClean="0">
                <a:solidFill>
                  <a:srgbClr val="00B050"/>
                </a:solidFill>
              </a:rPr>
              <a:t>preço </a:t>
            </a:r>
            <a:r>
              <a:rPr lang="pt-BR" sz="2200" dirty="0" smtClean="0">
                <a:solidFill>
                  <a:srgbClr val="00B050"/>
                </a:solidFill>
              </a:rPr>
              <a:t>e alta disponibilidade de hardwares compatíveis e preço nulo de licença de uso, o Linux e suas distribuições mais compactas representa a maior parcela de S.O. embarcado.</a:t>
            </a:r>
          </a:p>
          <a:p>
            <a:endParaRPr lang="pt-BR" dirty="0"/>
          </a:p>
          <a:p>
            <a:r>
              <a:rPr lang="pt-BR" dirty="0" smtClean="0"/>
              <a:t>A central / nó IoT é capaz de se comunicar com sistemas bare-metal </a:t>
            </a:r>
            <a:r>
              <a:rPr lang="pt-BR" sz="3800" b="1" u="sng" dirty="0" smtClean="0"/>
              <a:t>E</a:t>
            </a:r>
            <a:r>
              <a:rPr lang="pt-BR" dirty="0" smtClean="0"/>
              <a:t> comunicar-se com a Internet.</a:t>
            </a:r>
          </a:p>
          <a:p>
            <a:endParaRPr lang="pt-BR" dirty="0"/>
          </a:p>
          <a:p>
            <a:r>
              <a:rPr lang="pt-BR" dirty="0" smtClean="0"/>
              <a:t>É responsável por disponibilizar os dados lidos para a Internet de </a:t>
            </a:r>
            <a:r>
              <a:rPr lang="pt-BR" u="sng" dirty="0" smtClean="0"/>
              <a:t>forma adequada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</a:rPr>
              <a:t>Central </a:t>
            </a:r>
            <a:r>
              <a:rPr lang="pt-BR" sz="4000" b="1" dirty="0">
                <a:solidFill>
                  <a:srgbClr val="002060"/>
                </a:solidFill>
              </a:rPr>
              <a:t>/ nó IoT</a:t>
            </a:r>
          </a:p>
        </p:txBody>
      </p:sp>
    </p:spTree>
    <p:extLst>
      <p:ext uri="{BB962C8B-B14F-4D97-AF65-F5344CB8AC3E}">
        <p14:creationId xmlns:p14="http://schemas.microsoft.com/office/powerpoint/2010/main" val="36888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Aqui, trabalha um desenvolvedor com maior experiência de front-end</a:t>
            </a:r>
          </a:p>
          <a:p>
            <a:endParaRPr lang="pt-BR" dirty="0"/>
          </a:p>
          <a:p>
            <a:r>
              <a:rPr lang="pt-BR" dirty="0" smtClean="0"/>
              <a:t>Nesta camada, fala-se em IoT e derivados: MQTT, HTTP, Socket Connection, 3G/HSPDA/4G, etc.</a:t>
            </a:r>
          </a:p>
          <a:p>
            <a:endParaRPr lang="pt-BR" dirty="0"/>
          </a:p>
          <a:p>
            <a:r>
              <a:rPr lang="pt-BR" dirty="0" smtClean="0"/>
              <a:t>Pode ser ou não </a:t>
            </a:r>
            <a:r>
              <a:rPr lang="pt-BR" b="1" u="sng" dirty="0" smtClean="0">
                <a:solidFill>
                  <a:srgbClr val="00B0F0"/>
                </a:solidFill>
              </a:rPr>
              <a:t>headless</a:t>
            </a:r>
            <a:endParaRPr lang="pt-BR" b="1" u="sng" dirty="0">
              <a:solidFill>
                <a:srgbClr val="00B0F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</a:rPr>
              <a:t>Central </a:t>
            </a:r>
            <a:r>
              <a:rPr lang="pt-BR" sz="4000" b="1" dirty="0">
                <a:solidFill>
                  <a:srgbClr val="002060"/>
                </a:solidFill>
              </a:rPr>
              <a:t>/ nó IoT</a:t>
            </a:r>
          </a:p>
        </p:txBody>
      </p:sp>
    </p:spTree>
    <p:extLst>
      <p:ext uri="{BB962C8B-B14F-4D97-AF65-F5344CB8AC3E}">
        <p14:creationId xmlns:p14="http://schemas.microsoft.com/office/powerpoint/2010/main" val="159902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816" y="274638"/>
            <a:ext cx="5770984" cy="1143000"/>
          </a:xfrm>
        </p:spPr>
        <p:txBody>
          <a:bodyPr/>
          <a:lstStyle/>
          <a:p>
            <a:r>
              <a:rPr lang="pt-B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Pedro Bertoleti</a:t>
            </a:r>
            <a:endParaRPr lang="pt-BR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1"/>
            <a:ext cx="6419056" cy="3340968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002060"/>
                </a:solidFill>
              </a:rPr>
              <a:t>Engenheiro eletricista</a:t>
            </a:r>
          </a:p>
          <a:p>
            <a:r>
              <a:rPr lang="pt-BR" sz="2800" dirty="0" smtClean="0">
                <a:solidFill>
                  <a:srgbClr val="002060"/>
                </a:solidFill>
              </a:rPr>
              <a:t>Mais de 10 anos de experiência em Dev (incluindo sistemas embarcados)</a:t>
            </a:r>
          </a:p>
          <a:p>
            <a:r>
              <a:rPr lang="pt-BR" sz="2800" dirty="0" smtClean="0">
                <a:solidFill>
                  <a:srgbClr val="002060"/>
                </a:solidFill>
              </a:rPr>
              <a:t>Engenheiro de firmware na Toledo do Brasil Ind. de Balanças</a:t>
            </a:r>
          </a:p>
          <a:p>
            <a:r>
              <a:rPr lang="pt-BR" sz="2800" dirty="0" smtClean="0">
                <a:solidFill>
                  <a:srgbClr val="002060"/>
                </a:solidFill>
              </a:rPr>
              <a:t>Articulista do portal Embarcados</a:t>
            </a:r>
            <a:br>
              <a:rPr lang="pt-BR" sz="2800" dirty="0" smtClean="0">
                <a:solidFill>
                  <a:srgbClr val="002060"/>
                </a:solidFill>
              </a:rPr>
            </a:br>
            <a:r>
              <a:rPr lang="pt-BR" sz="2800" dirty="0" smtClean="0">
                <a:solidFill>
                  <a:srgbClr val="002060"/>
                </a:solidFill>
              </a:rPr>
              <a:t>(www.embarcados.com.br)</a:t>
            </a:r>
          </a:p>
        </p:txBody>
      </p:sp>
      <p:pic>
        <p:nvPicPr>
          <p:cNvPr id="2050" name="Picture 2" descr="https://fbcdn-sphotos-g-a.akamaihd.net/hphotos-ak-xfp1/v/t1.0-9/969015_540105842699207_459702841_n.jpg?oh=234a84973afce8bbb2dd17e73c3bdb54&amp;oe=572B134A&amp;__gda__=1463599192_634a42b09da3fdd79b60353342d64c4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93660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mbarcados.com.br/wp-content/themes/embarc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embarcados.com.br/wp-content/themes/embarc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beecreative.com.br/wp-content/uploads/2013/07/CLIENTES_embarcado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941168"/>
            <a:ext cx="3240360" cy="181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5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35495" y="1988840"/>
            <a:ext cx="2568027" cy="470520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rgbClr val="00B0F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</a:rPr>
              <a:t>Projeto-exemplo</a:t>
            </a:r>
            <a:endParaRPr lang="pt-BR" sz="4000" b="1" dirty="0">
              <a:solidFill>
                <a:srgbClr val="00206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51984" y="1347479"/>
            <a:ext cx="2284512" cy="2262988"/>
            <a:chOff x="5436096" y="1196752"/>
            <a:chExt cx="2932584" cy="2932585"/>
          </a:xfrm>
        </p:grpSpPr>
        <p:pic>
          <p:nvPicPr>
            <p:cNvPr id="5122" name="Picture 2" descr="http://icons.iconarchive.com/icons/custom-icon-design/pretty-office-12/512/cloud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1196752"/>
              <a:ext cx="2932584" cy="2932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652120" y="2924944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chemeClr val="bg1"/>
                  </a:solidFill>
                </a:rPr>
                <a:t>Internet</a:t>
              </a:r>
              <a:endParaRPr lang="pt-BR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3707904" y="1988840"/>
            <a:ext cx="2160240" cy="470520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rgbClr val="00B0F0"/>
                </a:solidFill>
              </a:rPr>
              <a:t>Bare</a:t>
            </a:r>
          </a:p>
          <a:p>
            <a:pPr algn="ctr"/>
            <a:r>
              <a:rPr lang="pt-BR" sz="3200" b="1" dirty="0" smtClean="0">
                <a:solidFill>
                  <a:srgbClr val="00B0F0"/>
                </a:solidFill>
              </a:rPr>
              <a:t>Metal</a:t>
            </a:r>
            <a:endParaRPr lang="pt-BR" sz="3200" b="1" dirty="0">
              <a:solidFill>
                <a:srgbClr val="00B0F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42935" y="4509120"/>
            <a:ext cx="2304256" cy="2162142"/>
          </a:xfrm>
          <a:prstGeom prst="roundRect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B0F0"/>
                </a:solidFill>
              </a:rPr>
              <a:t>Central / Nó</a:t>
            </a:r>
          </a:p>
        </p:txBody>
      </p:sp>
      <p:sp>
        <p:nvSpPr>
          <p:cNvPr id="16" name="Left-Right Arrow 15"/>
          <p:cNvSpPr/>
          <p:nvPr/>
        </p:nvSpPr>
        <p:spPr>
          <a:xfrm>
            <a:off x="2603523" y="3964718"/>
            <a:ext cx="1008112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Left-Right Arrow 16"/>
          <p:cNvSpPr/>
          <p:nvPr/>
        </p:nvSpPr>
        <p:spPr>
          <a:xfrm>
            <a:off x="5868144" y="5174367"/>
            <a:ext cx="874791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Left-Right Arrow 17"/>
          <p:cNvSpPr/>
          <p:nvPr/>
        </p:nvSpPr>
        <p:spPr>
          <a:xfrm rot="16200000">
            <a:off x="7391007" y="3625084"/>
            <a:ext cx="1008112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/>
          <p:cNvSpPr txBox="1"/>
          <p:nvPr/>
        </p:nvSpPr>
        <p:spPr>
          <a:xfrm>
            <a:off x="95372" y="3337247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Consumo e fluxo de água</a:t>
            </a:r>
            <a:endParaRPr lang="pt-BR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5373" y="4705399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Luminosidade</a:t>
            </a:r>
            <a:endParaRPr lang="pt-BR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95372" y="6145559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Temperatura</a:t>
            </a:r>
            <a:endParaRPr lang="pt-BR" sz="1400" dirty="0"/>
          </a:p>
        </p:txBody>
      </p:sp>
      <p:pic>
        <p:nvPicPr>
          <p:cNvPr id="8194" name="Picture 2" descr="http://publicdomainvectors.org/photos/141312141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965351" cy="96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publicdomainvectors.org/photos/141312141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37" y="2204864"/>
            <a:ext cx="965351" cy="96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publicdomainvectors.org/photos/141312141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91641"/>
            <a:ext cx="965351" cy="96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image.freepik.com/icones-gratis/luminosidade-com-o-botao-circular_318-7234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65" y="3861048"/>
            <a:ext cx="792087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a3.mzstatic.com/us/r30/Purple6/v4/4f/14/01/4f1401a7-de90-86cd-7c78-41f987708602/icon175x175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05" y="5013176"/>
            <a:ext cx="1059199" cy="105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0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8" grpId="0" animBg="1"/>
      <p:bldP spid="15" grpId="0" animBg="1"/>
      <p:bldP spid="16" grpId="0" animBg="1"/>
      <p:bldP spid="17" grpId="0" animBg="1"/>
      <p:bldP spid="18" grpId="0" animBg="1"/>
      <p:bldP spid="2" grpId="0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936104"/>
          </a:xfrm>
        </p:spPr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</a:rPr>
              <a:t>Projeto-exemplo: arquitetura</a:t>
            </a:r>
            <a:endParaRPr lang="pt-BR" sz="4000" b="1" dirty="0">
              <a:solidFill>
                <a:srgbClr val="00206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07504" y="1052736"/>
            <a:ext cx="2448272" cy="1944216"/>
            <a:chOff x="550995" y="1484784"/>
            <a:chExt cx="2448272" cy="1944216"/>
          </a:xfrm>
        </p:grpSpPr>
        <p:sp>
          <p:nvSpPr>
            <p:cNvPr id="32" name="Rounded Rectangle 31"/>
            <p:cNvSpPr/>
            <p:nvPr/>
          </p:nvSpPr>
          <p:spPr>
            <a:xfrm>
              <a:off x="709112" y="1484784"/>
              <a:ext cx="2134696" cy="1944216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endParaRPr lang="pt-BR" dirty="0"/>
            </a:p>
            <a:p>
              <a:pPr algn="ctr"/>
              <a:endParaRPr lang="pt-BR" dirty="0" smtClean="0"/>
            </a:p>
            <a:p>
              <a:pPr algn="ctr"/>
              <a:endParaRPr lang="pt-BR" dirty="0"/>
            </a:p>
            <a:p>
              <a:pPr algn="ctr"/>
              <a:endParaRPr lang="pt-BR" dirty="0" smtClean="0"/>
            </a:p>
            <a:p>
              <a:pPr algn="ctr"/>
              <a:endParaRPr lang="pt-BR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pt-BR" dirty="0" smtClean="0">
                  <a:solidFill>
                    <a:srgbClr val="002060"/>
                  </a:solidFill>
                </a:rPr>
                <a:t>Bare-metal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0995" y="2761183"/>
              <a:ext cx="2448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Consumo e fluxo de água</a:t>
              </a:r>
              <a:endParaRPr lang="pt-BR" sz="1400" dirty="0"/>
            </a:p>
          </p:txBody>
        </p:sp>
        <p:pic>
          <p:nvPicPr>
            <p:cNvPr id="8" name="Picture 2" descr="http://publicdomainvectors.org/photos/141312141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353" y="1484784"/>
              <a:ext cx="965351" cy="96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://publicdomainvectors.org/photos/141312141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3960" y="1628800"/>
              <a:ext cx="965351" cy="96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publicdomainvectors.org/photos/141312141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1239" y="1815577"/>
              <a:ext cx="965351" cy="96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/>
          <p:cNvGrpSpPr/>
          <p:nvPr/>
        </p:nvGrpSpPr>
        <p:grpSpPr>
          <a:xfrm>
            <a:off x="277064" y="3090562"/>
            <a:ext cx="2181160" cy="1671583"/>
            <a:chOff x="277064" y="3090562"/>
            <a:chExt cx="2181160" cy="1671583"/>
          </a:xfrm>
        </p:grpSpPr>
        <p:sp>
          <p:nvSpPr>
            <p:cNvPr id="37" name="Rounded Rectangle 36"/>
            <p:cNvSpPr/>
            <p:nvPr/>
          </p:nvSpPr>
          <p:spPr>
            <a:xfrm>
              <a:off x="277064" y="3090562"/>
              <a:ext cx="2123253" cy="1671583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endParaRPr lang="pt-BR" dirty="0"/>
            </a:p>
            <a:p>
              <a:pPr algn="ctr"/>
              <a:endParaRPr lang="pt-BR" dirty="0" smtClean="0"/>
            </a:p>
            <a:p>
              <a:pPr algn="ctr"/>
              <a:endParaRPr lang="pt-BR" dirty="0"/>
            </a:p>
            <a:p>
              <a:pPr algn="ctr"/>
              <a:endParaRPr lang="pt-BR" dirty="0" smtClean="0"/>
            </a:p>
            <a:p>
              <a:pPr algn="ctr"/>
              <a:r>
                <a:rPr lang="pt-BR" dirty="0" smtClean="0">
                  <a:solidFill>
                    <a:srgbClr val="002060"/>
                  </a:solidFill>
                </a:rPr>
                <a:t>Bare-metal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3528" y="4005064"/>
              <a:ext cx="2134696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Luminosidade</a:t>
              </a:r>
              <a:endParaRPr lang="pt-BR" sz="1400" dirty="0"/>
            </a:p>
          </p:txBody>
        </p:sp>
        <p:pic>
          <p:nvPicPr>
            <p:cNvPr id="11" name="Picture 6" descr="https://image.freepik.com/icones-gratis/luminosidade-com-o-botao-circular_318-72349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1" y="3212976"/>
              <a:ext cx="792087" cy="748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/>
          <p:cNvGrpSpPr/>
          <p:nvPr/>
        </p:nvGrpSpPr>
        <p:grpSpPr>
          <a:xfrm>
            <a:off x="288507" y="4925769"/>
            <a:ext cx="2147890" cy="1671583"/>
            <a:chOff x="288507" y="4925769"/>
            <a:chExt cx="2147890" cy="1671583"/>
          </a:xfrm>
        </p:grpSpPr>
        <p:sp>
          <p:nvSpPr>
            <p:cNvPr id="40" name="Rounded Rectangle 39"/>
            <p:cNvSpPr/>
            <p:nvPr/>
          </p:nvSpPr>
          <p:spPr>
            <a:xfrm>
              <a:off x="288507" y="4925769"/>
              <a:ext cx="2123253" cy="1671583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endParaRPr lang="pt-BR" dirty="0"/>
            </a:p>
            <a:p>
              <a:pPr algn="ctr"/>
              <a:endParaRPr lang="pt-BR" dirty="0" smtClean="0"/>
            </a:p>
            <a:p>
              <a:pPr algn="ctr"/>
              <a:endParaRPr lang="pt-BR" dirty="0"/>
            </a:p>
            <a:p>
              <a:pPr algn="ctr"/>
              <a:endParaRPr lang="pt-BR" dirty="0" smtClean="0"/>
            </a:p>
            <a:p>
              <a:pPr algn="ctr"/>
              <a:r>
                <a:rPr lang="pt-BR" dirty="0" smtClean="0">
                  <a:solidFill>
                    <a:srgbClr val="002060"/>
                  </a:solidFill>
                </a:rPr>
                <a:t>Bare-metal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0372" y="6004761"/>
              <a:ext cx="2136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Temperatura</a:t>
              </a:r>
              <a:endParaRPr lang="pt-BR" sz="1400" dirty="0"/>
            </a:p>
          </p:txBody>
        </p:sp>
        <p:pic>
          <p:nvPicPr>
            <p:cNvPr id="12" name="Picture 8" descr="http://a3.mzstatic.com/us/r30/Purple6/v4/4f/14/01/4f1401a7-de90-86cd-7c78-41f987708602/icon175x175.jpe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5085184"/>
              <a:ext cx="786196" cy="786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Oval 13"/>
          <p:cNvSpPr/>
          <p:nvPr/>
        </p:nvSpPr>
        <p:spPr>
          <a:xfrm>
            <a:off x="3899562" y="2636912"/>
            <a:ext cx="2184606" cy="2125233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Central-nó / IoT</a:t>
            </a:r>
            <a:endParaRPr lang="pt-BR" sz="20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7121408" y="2636912"/>
            <a:ext cx="1987096" cy="1862145"/>
            <a:chOff x="5436096" y="1196752"/>
            <a:chExt cx="2932584" cy="2932585"/>
          </a:xfrm>
        </p:grpSpPr>
        <p:pic>
          <p:nvPicPr>
            <p:cNvPr id="16" name="Picture 2" descr="http://icons.iconarchive.com/icons/custom-icon-design/pretty-office-12/512/cloud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1196752"/>
              <a:ext cx="2932584" cy="2932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5652120" y="2924944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chemeClr val="bg1"/>
                  </a:solidFill>
                </a:rPr>
                <a:t>Internet</a:t>
              </a:r>
              <a:endParaRPr lang="pt-BR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2584232" y="1967459"/>
            <a:ext cx="1411704" cy="102949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400317" y="3926353"/>
            <a:ext cx="124505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584232" y="4630971"/>
            <a:ext cx="1533089" cy="141461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084168" y="3789040"/>
            <a:ext cx="1037241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2" name="Picture 4" descr="https://blog.ecoventsystems.com/wp-content/uploads/2015/03/wifi-logo-300x13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910" y="2996952"/>
            <a:ext cx="844362" cy="39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logonoid.com/images/zigbee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672" y="3422214"/>
            <a:ext cx="988454" cy="3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http://www.iconsplace.com/icons/preview/black/ethernet-off-25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521" y="4176618"/>
            <a:ext cx="620534" cy="62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logonoid.com/images/zigbee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776" y="2018087"/>
            <a:ext cx="988454" cy="3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://logonoid.com/images/zigbee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737463"/>
            <a:ext cx="988454" cy="3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44317" y="6228020"/>
            <a:ext cx="481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Rede de sensoriamento com topologia em estrela</a:t>
            </a:r>
            <a:endParaRPr lang="pt-BR" dirty="0"/>
          </a:p>
        </p:txBody>
      </p:sp>
      <p:sp>
        <p:nvSpPr>
          <p:cNvPr id="3" name="Rectangle 2"/>
          <p:cNvSpPr/>
          <p:nvPr/>
        </p:nvSpPr>
        <p:spPr>
          <a:xfrm>
            <a:off x="4144317" y="6230657"/>
            <a:ext cx="4812337" cy="438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41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</a:rPr>
              <a:t>Projeto-exemplo: arquitetura</a:t>
            </a:r>
            <a:endParaRPr lang="pt-BR" sz="4000" b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0046" y="6256314"/>
            <a:ext cx="1559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Iternet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 fontScale="70000" lnSpcReduction="20000"/>
          </a:bodyPr>
          <a:lstStyle/>
          <a:p>
            <a:r>
              <a:rPr lang="pt-BR" sz="2800" b="1" dirty="0" smtClean="0">
                <a:solidFill>
                  <a:srgbClr val="002060"/>
                </a:solidFill>
              </a:rPr>
              <a:t>Protocolo de comunicação dos dispositivos sensores e central / nó IoT</a:t>
            </a:r>
            <a:endParaRPr lang="pt-BR" sz="2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[STX] </a:t>
            </a:r>
            <a:r>
              <a:rPr lang="pt-BR" sz="2400" b="1" dirty="0" smtClean="0">
                <a:solidFill>
                  <a:srgbClr val="FF0000"/>
                </a:solidFill>
              </a:rPr>
              <a:t>[ENDEREÇO] </a:t>
            </a:r>
            <a:r>
              <a:rPr lang="pt-BR" sz="2400" b="1" dirty="0" smtClean="0">
                <a:solidFill>
                  <a:schemeClr val="accent6">
                    <a:lumMod val="50000"/>
                  </a:schemeClr>
                </a:solidFill>
              </a:rPr>
              <a:t>[OPCODE] </a:t>
            </a:r>
            <a:r>
              <a:rPr lang="pt-BR" sz="2400" b="1" dirty="0" smtClean="0">
                <a:solidFill>
                  <a:schemeClr val="accent5">
                    <a:lumMod val="75000"/>
                  </a:schemeClr>
                </a:solidFill>
              </a:rPr>
              <a:t>[TAMANHO] </a:t>
            </a:r>
            <a:r>
              <a:rPr lang="pt-BR" sz="2400" b="1" dirty="0" smtClean="0">
                <a:solidFill>
                  <a:srgbClr val="002060"/>
                </a:solidFill>
              </a:rPr>
              <a:t>[CHECK-SUM]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400" b="1" dirty="0" smtClean="0">
                <a:solidFill>
                  <a:schemeClr val="bg1">
                    <a:lumMod val="50000"/>
                  </a:schemeClr>
                </a:solidFill>
              </a:rPr>
              <a:t>[BUFFER]</a:t>
            </a:r>
          </a:p>
          <a:p>
            <a:pPr marL="0" indent="0">
              <a:buNone/>
            </a:pPr>
            <a:r>
              <a:rPr lang="pt-BR" sz="2800">
                <a:solidFill>
                  <a:srgbClr val="002060"/>
                </a:solidFill>
              </a:rPr>
              <a:t> </a:t>
            </a:r>
            <a:r>
              <a:rPr lang="pt-BR" sz="2800" smtClean="0">
                <a:solidFill>
                  <a:srgbClr val="002060"/>
                </a:solidFill>
              </a:rPr>
              <a:t>                     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0x02        </a:t>
            </a:r>
            <a:r>
              <a:rPr lang="pt-BR" sz="2000" dirty="0" smtClean="0">
                <a:solidFill>
                  <a:srgbClr val="FF0000"/>
                </a:solidFill>
              </a:rPr>
              <a:t>1 byte               </a:t>
            </a:r>
            <a:r>
              <a:rPr lang="pt-BR" sz="2000" dirty="0" smtClean="0">
                <a:solidFill>
                  <a:schemeClr val="accent6">
                    <a:lumMod val="50000"/>
                  </a:schemeClr>
                </a:solidFill>
              </a:rPr>
              <a:t>1 byte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                </a:t>
            </a:r>
            <a:r>
              <a:rPr lang="pt-BR" sz="2000" dirty="0" smtClean="0">
                <a:solidFill>
                  <a:schemeClr val="accent5">
                    <a:lumMod val="75000"/>
                  </a:schemeClr>
                </a:solidFill>
              </a:rPr>
              <a:t>1 byte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                </a:t>
            </a:r>
            <a:r>
              <a:rPr lang="pt-BR" sz="2000" dirty="0" smtClean="0">
                <a:solidFill>
                  <a:srgbClr val="002060"/>
                </a:solidFill>
              </a:rPr>
              <a:t>1 </a:t>
            </a:r>
            <a:r>
              <a:rPr lang="pt-BR" sz="2000" smtClean="0">
                <a:solidFill>
                  <a:srgbClr val="002060"/>
                </a:solidFill>
              </a:rPr>
              <a:t>byte</a:t>
            </a:r>
            <a:r>
              <a:rPr lang="pt-BR" sz="2000" smtClean="0">
                <a:solidFill>
                  <a:schemeClr val="accent6">
                    <a:lumMod val="75000"/>
                  </a:schemeClr>
                </a:solidFill>
              </a:rPr>
              <a:t>              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Max. 255 bytes</a:t>
            </a:r>
          </a:p>
          <a:p>
            <a:pPr marL="0" indent="0">
              <a:buNone/>
            </a:pPr>
            <a:endParaRPr lang="pt-B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pt-BR" sz="2600" b="1" dirty="0" smtClean="0"/>
              <a:t>Onde o Checksum é calculado por:</a:t>
            </a:r>
            <a:br>
              <a:rPr lang="pt-BR" sz="2600" b="1" dirty="0" smtClean="0"/>
            </a:br>
            <a:r>
              <a:rPr lang="pt-BR" sz="2600" b="1" dirty="0" smtClean="0"/>
              <a:t>Checksum = (~SomaDeTodosOsBytes) + 1</a:t>
            </a:r>
          </a:p>
          <a:p>
            <a:pPr marL="0" indent="0">
              <a:buNone/>
            </a:pPr>
            <a:endParaRPr lang="pt-B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sz="2800" b="1" dirty="0" smtClean="0">
                <a:solidFill>
                  <a:srgbClr val="002060"/>
                </a:solidFill>
              </a:rPr>
              <a:t>Os dados sempre são requisitados pela central IoT (ou seja, os módulos </a:t>
            </a:r>
            <a:r>
              <a:rPr lang="pt-BR" sz="2800" b="1" u="sng" dirty="0" smtClean="0">
                <a:solidFill>
                  <a:srgbClr val="002060"/>
                </a:solidFill>
              </a:rPr>
              <a:t>bare-metal funcionam sob demanda</a:t>
            </a:r>
            <a:r>
              <a:rPr lang="pt-BR" sz="2800" b="1" dirty="0" smtClean="0">
                <a:solidFill>
                  <a:srgbClr val="002060"/>
                </a:solidFill>
              </a:rPr>
              <a:t>)</a:t>
            </a:r>
          </a:p>
          <a:p>
            <a:endParaRPr lang="pt-BR" sz="2800" b="1" dirty="0" smtClean="0">
              <a:solidFill>
                <a:srgbClr val="002060"/>
              </a:solidFill>
            </a:endParaRPr>
          </a:p>
          <a:p>
            <a:r>
              <a:rPr lang="pt-BR" sz="2800" b="1" dirty="0">
                <a:solidFill>
                  <a:srgbClr val="002060"/>
                </a:solidFill>
              </a:rPr>
              <a:t>Cada dispositivo de sensoriamento (bare-metal) possui um endereço</a:t>
            </a:r>
          </a:p>
          <a:p>
            <a:endParaRPr lang="pt-BR" sz="28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86314"/>
              </p:ext>
            </p:extLst>
          </p:nvPr>
        </p:nvGraphicFramePr>
        <p:xfrm>
          <a:off x="1544165" y="501451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Dispositivo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Medidor</a:t>
                      </a:r>
                      <a:r>
                        <a:rPr lang="pt-BR" baseline="0" dirty="0" smtClean="0"/>
                        <a:t> de água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0x01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Medidor de luminosidade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0x02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Medidor de temperatura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0x03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02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</a:rPr>
              <a:t>Projeto-exemplo: arquitetura</a:t>
            </a:r>
            <a:endParaRPr lang="pt-BR" sz="4000" b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0046" y="6256314"/>
            <a:ext cx="1559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Iternet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 lnSpcReduction="10000"/>
          </a:bodyPr>
          <a:lstStyle/>
          <a:p>
            <a:r>
              <a:rPr lang="pt-BR" sz="2800" b="1" dirty="0" smtClean="0">
                <a:solidFill>
                  <a:srgbClr val="002060"/>
                </a:solidFill>
              </a:rPr>
              <a:t>O sistema bare-metal comunica-se com a central IoT via ZigBEE (comunicação wireless), usando a encriptação AES 128-bit do próprio chip XBEE.</a:t>
            </a: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sz="2800" b="1" dirty="0" smtClean="0">
                <a:solidFill>
                  <a:srgbClr val="002060"/>
                </a:solidFill>
              </a:rPr>
              <a:t>A central IoT comunica-se com a Internet via MQTT, com payload encriptado em uma criptografia simétrica desenvolvida por mim.</a:t>
            </a: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9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>
                <a:solidFill>
                  <a:srgbClr val="002060"/>
                </a:solidFill>
              </a:rPr>
              <a:t>Projeto-exemplo: aquisição de dados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80046" y="6256314"/>
            <a:ext cx="1559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Iternet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smtClean="0">
                <a:solidFill>
                  <a:srgbClr val="002060"/>
                </a:solidFill>
              </a:rPr>
              <a:t>- Medidor de água: calibração</a:t>
            </a: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692" y="2760645"/>
            <a:ext cx="23241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 descr="Água com IoT: Sensor de fluxo de água (1/2 polegada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32" y="2674487"/>
            <a:ext cx="1287835" cy="123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39636" y="374787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Sinal do sensor de água</a:t>
            </a:r>
            <a:endParaRPr lang="pt-BR" dirty="0"/>
          </a:p>
        </p:txBody>
      </p:sp>
      <p:sp>
        <p:nvSpPr>
          <p:cNvPr id="3" name="Rounded Rectangle 2"/>
          <p:cNvSpPr/>
          <p:nvPr/>
        </p:nvSpPr>
        <p:spPr>
          <a:xfrm>
            <a:off x="5868144" y="2760645"/>
            <a:ext cx="2160240" cy="117189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Microcontrolador</a:t>
            </a:r>
            <a:endParaRPr lang="pt-BR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99992" y="3292695"/>
            <a:ext cx="1188132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763864"/>
            <a:ext cx="1649142" cy="15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788595"/>
            <a:ext cx="1601300" cy="15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392519" y="633871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Volume de controle vazio</a:t>
            </a:r>
            <a:endParaRPr lang="pt-BR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660232" y="6330806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Volume de controle cheio</a:t>
            </a:r>
            <a:endParaRPr lang="pt-BR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012160" y="4117210"/>
            <a:ext cx="0" cy="82395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364088" y="4941168"/>
            <a:ext cx="648072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516216" y="4149080"/>
            <a:ext cx="0" cy="82395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516216" y="4986149"/>
            <a:ext cx="648072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24741" y="5013176"/>
            <a:ext cx="659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Início</a:t>
            </a:r>
            <a:endParaRPr lang="pt-BR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504400" y="5013176"/>
            <a:ext cx="659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Fim</a:t>
            </a:r>
            <a:endParaRPr lang="pt-BR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880751" y="2370366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Conta os pulsos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32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>
                <a:solidFill>
                  <a:srgbClr val="002060"/>
                </a:solidFill>
              </a:rPr>
              <a:t>Projeto-exemplo: aquisição de dados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smtClean="0">
                <a:solidFill>
                  <a:srgbClr val="002060"/>
                </a:solidFill>
              </a:rPr>
              <a:t>- Medidor de água: uso</a:t>
            </a: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692" y="3504114"/>
            <a:ext cx="23241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 descr="Água com IoT: Sensor de fluxo de água (1/2 polegada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32" y="3417956"/>
            <a:ext cx="1287835" cy="123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39636" y="449134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Sinal do sensor de água</a:t>
            </a:r>
            <a:endParaRPr lang="pt-BR" dirty="0"/>
          </a:p>
        </p:txBody>
      </p:sp>
      <p:sp>
        <p:nvSpPr>
          <p:cNvPr id="3" name="Rounded Rectangle 2"/>
          <p:cNvSpPr/>
          <p:nvPr/>
        </p:nvSpPr>
        <p:spPr>
          <a:xfrm>
            <a:off x="5868144" y="3504114"/>
            <a:ext cx="2160240" cy="117189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Microcontrolador</a:t>
            </a:r>
            <a:endParaRPr lang="pt-BR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99992" y="4036164"/>
            <a:ext cx="1188132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68144" y="4718815"/>
            <a:ext cx="3096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1- Conta os pulsos</a:t>
            </a:r>
          </a:p>
          <a:p>
            <a:r>
              <a:rPr lang="pt-BR" sz="1600" dirty="0" smtClean="0"/>
              <a:t>2- Converte número de pulsos contados em volume</a:t>
            </a:r>
          </a:p>
          <a:p>
            <a:r>
              <a:rPr lang="pt-BR" sz="1600" dirty="0" smtClean="0"/>
              <a:t>3- Calcula medições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65476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>
                <a:solidFill>
                  <a:srgbClr val="002060"/>
                </a:solidFill>
              </a:rPr>
              <a:t>Projeto-exemplo: aquisição de dados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smtClean="0">
                <a:solidFill>
                  <a:srgbClr val="002060"/>
                </a:solidFill>
              </a:rPr>
              <a:t>- Medidor de luminosidade: uso</a:t>
            </a: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55776" y="429309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Sinal do sensor de </a:t>
            </a:r>
          </a:p>
          <a:p>
            <a:pPr algn="ctr"/>
            <a:r>
              <a:rPr lang="pt-BR" dirty="0" smtClean="0"/>
              <a:t>luminosidade</a:t>
            </a:r>
            <a:endParaRPr lang="pt-BR" dirty="0"/>
          </a:p>
        </p:txBody>
      </p:sp>
      <p:sp>
        <p:nvSpPr>
          <p:cNvPr id="3" name="Rounded Rectangle 2"/>
          <p:cNvSpPr/>
          <p:nvPr/>
        </p:nvSpPr>
        <p:spPr>
          <a:xfrm>
            <a:off x="5868144" y="3140968"/>
            <a:ext cx="2160240" cy="117189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Microcontrolador</a:t>
            </a:r>
            <a:endParaRPr lang="pt-BR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99992" y="3717032"/>
            <a:ext cx="1188132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80112" y="4611121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Converte leitura analógica em uma leitura relativa da luminosidade, capaz de dizer se é dia ou noite.</a:t>
            </a:r>
            <a:endParaRPr lang="pt-BR" sz="1600" dirty="0"/>
          </a:p>
        </p:txBody>
      </p:sp>
      <p:pic>
        <p:nvPicPr>
          <p:cNvPr id="2050" name="Picture 2" descr="https://meetarduino.files.wordpress.com/2012/05/ld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44074"/>
            <a:ext cx="132772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35217"/>
            <a:ext cx="1666129" cy="213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835771"/>
            <a:ext cx="19050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180528" y="3789647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LDR</a:t>
            </a:r>
          </a:p>
          <a:p>
            <a:pPr algn="ctr"/>
            <a:r>
              <a:rPr lang="pt-BR" sz="1400" dirty="0"/>
              <a:t>(</a:t>
            </a:r>
            <a:r>
              <a:rPr lang="pt-BR" sz="1400" dirty="0" smtClean="0"/>
              <a:t>sensor de luminosidade)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18801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>
                <a:solidFill>
                  <a:srgbClr val="002060"/>
                </a:solidFill>
              </a:rPr>
              <a:t>Projeto-exemplo: aquisição de dados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smtClean="0">
                <a:solidFill>
                  <a:srgbClr val="002060"/>
                </a:solidFill>
              </a:rPr>
              <a:t>- Medidor de temperatura: uso</a:t>
            </a: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588224" y="3419225"/>
            <a:ext cx="2160240" cy="117189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Microcontrolador</a:t>
            </a:r>
            <a:endParaRPr lang="pt-BR" dirty="0"/>
          </a:p>
        </p:txBody>
      </p:sp>
      <p:sp>
        <p:nvSpPr>
          <p:cNvPr id="27" name="TextBox 26"/>
          <p:cNvSpPr txBox="1"/>
          <p:nvPr/>
        </p:nvSpPr>
        <p:spPr>
          <a:xfrm>
            <a:off x="6300192" y="4745362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“Conversa” (através de um protocolo proprietário) com o sensor e obtém  o valor da temperatura medida.</a:t>
            </a:r>
            <a:endParaRPr lang="pt-BR" sz="1600" dirty="0"/>
          </a:p>
        </p:txBody>
      </p:sp>
      <p:pic>
        <p:nvPicPr>
          <p:cNvPr id="3074" name="Picture 2" descr="http://www.electroschematics.com/wp-content/uploads/2015/02/DHT22-Pin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068960"/>
            <a:ext cx="2519787" cy="209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-Right Arrow 4"/>
          <p:cNvSpPr/>
          <p:nvPr/>
        </p:nvSpPr>
        <p:spPr>
          <a:xfrm>
            <a:off x="2555776" y="3419225"/>
            <a:ext cx="3960933" cy="1800200"/>
          </a:xfrm>
          <a:prstGeom prst="left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Protocolo de comunicação</a:t>
            </a:r>
          </a:p>
          <a:p>
            <a:pPr algn="ctr"/>
            <a:r>
              <a:rPr lang="pt-BR" b="1" dirty="0" smtClean="0"/>
              <a:t>síncrono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709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143000"/>
          </a:xfrm>
        </p:spPr>
        <p:txBody>
          <a:bodyPr>
            <a:noAutofit/>
          </a:bodyPr>
          <a:lstStyle/>
          <a:p>
            <a:r>
              <a:rPr lang="pt-BR" sz="4000" b="1" dirty="0">
                <a:solidFill>
                  <a:srgbClr val="002060"/>
                </a:solidFill>
              </a:rPr>
              <a:t>Projeto-exemplo: </a:t>
            </a:r>
            <a:r>
              <a:rPr lang="pt-BR" sz="4000" b="1" dirty="0" smtClean="0">
                <a:solidFill>
                  <a:srgbClr val="002060"/>
                </a:solidFill>
              </a:rPr>
              <a:t>publicação </a:t>
            </a:r>
            <a:r>
              <a:rPr lang="pt-BR" sz="4000" b="1" dirty="0">
                <a:solidFill>
                  <a:srgbClr val="002060"/>
                </a:solidFill>
              </a:rPr>
              <a:t>de dados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1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pt-BR" sz="2800" b="1" dirty="0" smtClean="0">
                <a:solidFill>
                  <a:srgbClr val="002060"/>
                </a:solidFill>
              </a:rPr>
              <a:t>A central IoT publica os dados para o mundo exterior via MQTT</a:t>
            </a:r>
            <a:br>
              <a:rPr lang="pt-BR" sz="2800" b="1" dirty="0" smtClean="0">
                <a:solidFill>
                  <a:srgbClr val="002060"/>
                </a:solidFill>
              </a:rPr>
            </a:br>
            <a:endParaRPr lang="pt-BR" sz="2800" b="1" dirty="0" smtClean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r>
              <a:rPr lang="pt-BR" sz="2800" b="1" dirty="0" smtClean="0">
                <a:solidFill>
                  <a:srgbClr val="002060"/>
                </a:solidFill>
              </a:rPr>
              <a:t>O payload é criptografado via criptografia simétrica proprietária</a:t>
            </a:r>
          </a:p>
          <a:p>
            <a:pPr>
              <a:buFontTx/>
              <a:buChar char="-"/>
            </a:pPr>
            <a:endParaRPr lang="pt-BR" sz="2800" b="1" dirty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r>
              <a:rPr lang="pt-BR" sz="2800" b="1" dirty="0" smtClean="0">
                <a:solidFill>
                  <a:srgbClr val="002060"/>
                </a:solidFill>
              </a:rPr>
              <a:t>Os dados enviados ao Broker são, necessariamente, interpretáveis somente por quem possui a chave certa de criptografia.</a:t>
            </a:r>
          </a:p>
          <a:p>
            <a:pPr>
              <a:buFontTx/>
              <a:buChar char="-"/>
            </a:pPr>
            <a:endParaRPr lang="pt-BR" sz="2800" b="1" dirty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r>
              <a:rPr lang="pt-BR" sz="2800" b="1" dirty="0" smtClean="0">
                <a:solidFill>
                  <a:srgbClr val="002060"/>
                </a:solidFill>
              </a:rPr>
              <a:t>No exemplo em questão, há uma maneira de modificar, quando desejado, a chave de criptografia</a:t>
            </a:r>
          </a:p>
          <a:p>
            <a:pPr>
              <a:buFontTx/>
              <a:buChar char="-"/>
            </a:pPr>
            <a:endParaRPr lang="pt-BR" sz="28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48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143000"/>
          </a:xfrm>
        </p:spPr>
        <p:txBody>
          <a:bodyPr>
            <a:noAutofit/>
          </a:bodyPr>
          <a:lstStyle/>
          <a:p>
            <a:r>
              <a:rPr lang="pt-BR" sz="4000" b="1" dirty="0">
                <a:solidFill>
                  <a:srgbClr val="002060"/>
                </a:solidFill>
              </a:rPr>
              <a:t>Projeto-exemplo: </a:t>
            </a:r>
            <a:r>
              <a:rPr lang="pt-BR" sz="4000" b="1" dirty="0" smtClean="0">
                <a:solidFill>
                  <a:srgbClr val="002060"/>
                </a:solidFill>
              </a:rPr>
              <a:t>publicação </a:t>
            </a:r>
            <a:r>
              <a:rPr lang="pt-BR" sz="4000" b="1" dirty="0">
                <a:solidFill>
                  <a:srgbClr val="002060"/>
                </a:solidFill>
              </a:rPr>
              <a:t>de dados</a:t>
            </a:r>
          </a:p>
        </p:txBody>
      </p:sp>
      <p:sp>
        <p:nvSpPr>
          <p:cNvPr id="5" name="Oval 4"/>
          <p:cNvSpPr/>
          <p:nvPr/>
        </p:nvSpPr>
        <p:spPr>
          <a:xfrm>
            <a:off x="35496" y="1369577"/>
            <a:ext cx="1656184" cy="1627375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Central-nó / IoT</a:t>
            </a:r>
            <a:endParaRPr lang="pt-BR" sz="2000" b="1" dirty="0"/>
          </a:p>
        </p:txBody>
      </p:sp>
      <p:sp>
        <p:nvSpPr>
          <p:cNvPr id="3" name="Right Arrow 2"/>
          <p:cNvSpPr/>
          <p:nvPr/>
        </p:nvSpPr>
        <p:spPr>
          <a:xfrm>
            <a:off x="5652119" y="1340768"/>
            <a:ext cx="1677155" cy="2016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MQTT</a:t>
            </a:r>
          </a:p>
          <a:p>
            <a:pPr algn="ctr"/>
            <a:r>
              <a:rPr lang="pt-BR" sz="1400" b="1" dirty="0" smtClean="0"/>
              <a:t>(payload criptografado)</a:t>
            </a:r>
            <a:endParaRPr lang="pt-BR" sz="1400" b="1" dirty="0"/>
          </a:p>
        </p:txBody>
      </p:sp>
      <p:sp>
        <p:nvSpPr>
          <p:cNvPr id="8" name="Right Arrow 7"/>
          <p:cNvSpPr/>
          <p:nvPr/>
        </p:nvSpPr>
        <p:spPr>
          <a:xfrm>
            <a:off x="1763688" y="1859228"/>
            <a:ext cx="129614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Payload</a:t>
            </a:r>
            <a:endParaRPr lang="pt-BR" b="1" dirty="0"/>
          </a:p>
        </p:txBody>
      </p:sp>
      <p:pic>
        <p:nvPicPr>
          <p:cNvPr id="4098" name="Picture 2" descr="https://www.oficinadanet.com.br/imagens/post/9424/td_criptografi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41585"/>
            <a:ext cx="2463814" cy="163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91502" y="3172326"/>
            <a:ext cx="248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Criptografia simétrica proprietária</a:t>
            </a:r>
            <a:endParaRPr lang="pt-BR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64288" y="1556792"/>
            <a:ext cx="1987096" cy="1862145"/>
            <a:chOff x="5449885" y="1294306"/>
            <a:chExt cx="2932583" cy="2932585"/>
          </a:xfrm>
        </p:grpSpPr>
        <p:pic>
          <p:nvPicPr>
            <p:cNvPr id="15" name="Picture 2" descr="http://icons.iconarchive.com/icons/custom-icon-design/pretty-office-12/512/cloud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9885" y="1294306"/>
              <a:ext cx="2932583" cy="2932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5652120" y="2924944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chemeClr val="bg1"/>
                  </a:solidFill>
                </a:rPr>
                <a:t>Internet</a:t>
              </a:r>
              <a:endParaRPr lang="pt-BR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100" name="Picture 4" descr="http://images.all-free-download.com/images/graphiclarge/my_computer_no_wallpaper_9132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360158"/>
            <a:ext cx="1131650" cy="113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icons.iconarchive.com/icons/icons-land/vista-hardware-devices/256/Smartphone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921" y="527260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images.all-free-download.com/images/graphiclarge/hardware_tablet_pc_99709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275" y="5167064"/>
            <a:ext cx="1430288" cy="143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own Arrow 11"/>
          <p:cNvSpPr/>
          <p:nvPr/>
        </p:nvSpPr>
        <p:spPr>
          <a:xfrm>
            <a:off x="7431035" y="3206784"/>
            <a:ext cx="1512168" cy="2065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MQTT</a:t>
            </a:r>
            <a:endParaRPr lang="pt-BR" dirty="0"/>
          </a:p>
        </p:txBody>
      </p:sp>
      <p:sp>
        <p:nvSpPr>
          <p:cNvPr id="21" name="TextBox 20"/>
          <p:cNvSpPr txBox="1"/>
          <p:nvPr/>
        </p:nvSpPr>
        <p:spPr>
          <a:xfrm>
            <a:off x="1439652" y="6516052"/>
            <a:ext cx="761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Dispositivos finais devem conhecer a chave para “entender” a </a:t>
            </a:r>
            <a:r>
              <a:rPr lang="pt-BR" dirty="0" smtClean="0"/>
              <a:t>informação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69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8" grpId="0" animBg="1"/>
      <p:bldP spid="6" grpId="0"/>
      <p:bldP spid="12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816" y="274638"/>
            <a:ext cx="5770984" cy="1143000"/>
          </a:xfrm>
        </p:spPr>
        <p:txBody>
          <a:bodyPr/>
          <a:lstStyle/>
          <a:p>
            <a:r>
              <a:rPr lang="pt-B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Pedro Bertoleti</a:t>
            </a:r>
            <a:endParaRPr lang="pt-BR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1"/>
            <a:ext cx="6419056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rgbClr val="002060"/>
                </a:solidFill>
              </a:rPr>
              <a:t>Áreas de interesse:</a:t>
            </a:r>
          </a:p>
          <a:p>
            <a:endParaRPr lang="pt-BR" sz="2800" dirty="0" smtClean="0">
              <a:solidFill>
                <a:srgbClr val="002060"/>
              </a:solidFill>
            </a:endParaRPr>
          </a:p>
          <a:p>
            <a:r>
              <a:rPr lang="pt-BR" sz="2800" dirty="0" smtClean="0">
                <a:solidFill>
                  <a:srgbClr val="002060"/>
                </a:solidFill>
              </a:rPr>
              <a:t>Cultura Maker</a:t>
            </a:r>
            <a:endParaRPr lang="pt-BR" sz="2800" dirty="0">
              <a:solidFill>
                <a:srgbClr val="002060"/>
              </a:solidFill>
            </a:endParaRPr>
          </a:p>
          <a:p>
            <a:r>
              <a:rPr lang="pt-BR" sz="2800" dirty="0" smtClean="0">
                <a:solidFill>
                  <a:srgbClr val="002060"/>
                </a:solidFill>
              </a:rPr>
              <a:t>Sistemas embarcados bare-metal</a:t>
            </a:r>
          </a:p>
          <a:p>
            <a:r>
              <a:rPr lang="pt-BR" sz="2800" dirty="0" smtClean="0">
                <a:solidFill>
                  <a:srgbClr val="002060"/>
                </a:solidFill>
              </a:rPr>
              <a:t>Sensoriamento remoto</a:t>
            </a:r>
          </a:p>
          <a:p>
            <a:r>
              <a:rPr lang="pt-BR" sz="2800" dirty="0" smtClean="0">
                <a:solidFill>
                  <a:srgbClr val="002060"/>
                </a:solidFill>
              </a:rPr>
              <a:t>IoT</a:t>
            </a:r>
          </a:p>
          <a:p>
            <a:endParaRPr lang="pt-BR" sz="2800" dirty="0" smtClean="0">
              <a:solidFill>
                <a:srgbClr val="002060"/>
              </a:solidFill>
            </a:endParaRPr>
          </a:p>
          <a:p>
            <a:endParaRPr lang="pt-BR" sz="2800" dirty="0" smtClean="0">
              <a:solidFill>
                <a:srgbClr val="002060"/>
              </a:solidFill>
            </a:endParaRPr>
          </a:p>
          <a:p>
            <a:endParaRPr lang="pt-BR" sz="2800" dirty="0" smtClean="0">
              <a:solidFill>
                <a:srgbClr val="002060"/>
              </a:solidFill>
            </a:endParaRPr>
          </a:p>
        </p:txBody>
      </p:sp>
      <p:pic>
        <p:nvPicPr>
          <p:cNvPr id="2050" name="Picture 2" descr="https://fbcdn-sphotos-g-a.akamaihd.net/hphotos-ak-xfp1/v/t1.0-9/969015_540105842699207_459702841_n.jpg?oh=234a84973afce8bbb2dd17e73c3bdb54&amp;oe=572B134A&amp;__gda__=1463599192_634a42b09da3fdd79b60353342d64c4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93660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mbarcados.com.br/wp-content/themes/embarc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embarcados.com.br/wp-content/themes/embarc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87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143000"/>
          </a:xfrm>
        </p:spPr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</a:rPr>
              <a:t>Projeto-exemplo: segurança</a:t>
            </a:r>
            <a:endParaRPr lang="pt-BR" sz="4000" b="1" dirty="0">
              <a:solidFill>
                <a:srgbClr val="002060"/>
              </a:solidFill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2800" b="1" dirty="0" smtClean="0">
                <a:solidFill>
                  <a:srgbClr val="002060"/>
                </a:solidFill>
              </a:rPr>
              <a:t>Software</a:t>
            </a:r>
          </a:p>
          <a:p>
            <a:pPr>
              <a:buFontTx/>
              <a:buChar char="-"/>
            </a:pPr>
            <a:endParaRPr lang="pt-BR" sz="2800" b="1" dirty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r>
              <a:rPr lang="pt-BR" sz="2800" b="1" dirty="0" smtClean="0">
                <a:solidFill>
                  <a:srgbClr val="002060"/>
                </a:solidFill>
              </a:rPr>
              <a:t>Criptografia do payload (MQTT e da rede sensorial), com chave conhecida somente pelos elementos da comunicação (quem envia e quem recebe). Isso minimiza as chances de burlar a comunicação com sensores e com broker, garantindo que somente as partes interessadas terão acesso aos dados</a:t>
            </a:r>
            <a:endParaRPr lang="pt-BR" sz="2800" b="1" dirty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endParaRPr lang="pt-BR" sz="2800" b="1" dirty="0" smtClean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r>
              <a:rPr lang="pt-BR" sz="2800" b="1" dirty="0" smtClean="0">
                <a:solidFill>
                  <a:srgbClr val="002060"/>
                </a:solidFill>
              </a:rPr>
              <a:t>Os microcontroladores devem ter proteção contra leitura de código.</a:t>
            </a:r>
          </a:p>
          <a:p>
            <a:pPr>
              <a:buFontTx/>
              <a:buChar char="-"/>
            </a:pPr>
            <a:endParaRPr lang="pt-BR" sz="2800" b="1" dirty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r>
              <a:rPr lang="pt-BR" sz="2800" b="1" dirty="0" smtClean="0">
                <a:solidFill>
                  <a:srgbClr val="002060"/>
                </a:solidFill>
              </a:rPr>
              <a:t>A central IoT deve ter acesso restrito </a:t>
            </a:r>
            <a:br>
              <a:rPr lang="pt-BR" sz="2800" b="1" dirty="0" smtClean="0">
                <a:solidFill>
                  <a:srgbClr val="002060"/>
                </a:solidFill>
              </a:rPr>
            </a:br>
            <a:r>
              <a:rPr lang="pt-BR" sz="2800" b="1" dirty="0" smtClean="0">
                <a:solidFill>
                  <a:srgbClr val="002060"/>
                </a:solidFill>
              </a:rPr>
              <a:t>(atenção a senha de acesso root e sempre bloquear acesso via terminal serial / USB CDC nas placas de produção!!!)</a:t>
            </a:r>
          </a:p>
          <a:p>
            <a:pPr>
              <a:buFontTx/>
              <a:buChar char="-"/>
            </a:pPr>
            <a:endParaRPr lang="pt-BR" sz="28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83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143000"/>
          </a:xfrm>
        </p:spPr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</a:rPr>
              <a:t>Projeto-exemplo: segurança</a:t>
            </a:r>
            <a:endParaRPr lang="pt-BR" sz="4000" b="1" dirty="0">
              <a:solidFill>
                <a:srgbClr val="002060"/>
              </a:solidFill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51520" y="1461655"/>
            <a:ext cx="8640960" cy="51411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2800" b="1" dirty="0" smtClean="0">
                <a:solidFill>
                  <a:srgbClr val="002060"/>
                </a:solidFill>
              </a:rPr>
              <a:t>Hardware</a:t>
            </a:r>
          </a:p>
          <a:p>
            <a:pPr>
              <a:buFontTx/>
              <a:buChar char="-"/>
            </a:pPr>
            <a:endParaRPr lang="pt-BR" sz="2800" b="1" dirty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r>
              <a:rPr lang="pt-BR" sz="2800" b="1" dirty="0" smtClean="0">
                <a:solidFill>
                  <a:srgbClr val="002060"/>
                </a:solidFill>
              </a:rPr>
              <a:t>Não utilizar cartões SD para imagem do sistema da central-IoT. </a:t>
            </a:r>
            <a:r>
              <a:rPr lang="pt-BR" sz="2800" b="1" dirty="0">
                <a:solidFill>
                  <a:srgbClr val="002060"/>
                </a:solidFill>
              </a:rPr>
              <a:t/>
            </a:r>
            <a:br>
              <a:rPr lang="pt-BR" sz="2800" b="1" dirty="0">
                <a:solidFill>
                  <a:srgbClr val="002060"/>
                </a:solidFill>
              </a:rPr>
            </a:br>
            <a:r>
              <a:rPr lang="pt-BR" sz="2800" b="1" dirty="0" smtClean="0">
                <a:solidFill>
                  <a:srgbClr val="002060"/>
                </a:solidFill>
              </a:rPr>
              <a:t>Utilizar EMC (equivalentes a memórias flash soldadas na placa).</a:t>
            </a:r>
            <a:endParaRPr lang="pt-BR" sz="2800" b="1" dirty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endParaRPr lang="pt-BR" sz="2800" b="1" dirty="0" smtClean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r>
              <a:rPr lang="pt-BR" sz="2800" b="1" dirty="0" smtClean="0">
                <a:solidFill>
                  <a:srgbClr val="002060"/>
                </a:solidFill>
              </a:rPr>
              <a:t>Após gravação dos softwares (seja no lado bare-metal ou central-IoT), colocar resina sobre os circuitos integrados principais (microcontroladores e memórias-flash)</a:t>
            </a:r>
          </a:p>
          <a:p>
            <a:pPr>
              <a:buFontTx/>
              <a:buChar char="-"/>
            </a:pPr>
            <a:endParaRPr lang="pt-BR" sz="2800" b="1" dirty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r>
              <a:rPr lang="pt-BR" sz="2800" b="1" dirty="0" smtClean="0">
                <a:solidFill>
                  <a:srgbClr val="002060"/>
                </a:solidFill>
              </a:rPr>
              <a:t>Somente colocar identificação de pontos de prova estitamente necessários (alimentação, por exemplo).</a:t>
            </a:r>
            <a:endParaRPr lang="pt-BR" sz="2800" b="1" dirty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endParaRPr lang="pt-BR" sz="2800" b="1" dirty="0" smtClean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r>
              <a:rPr lang="pt-BR" sz="2800" b="1" dirty="0" smtClean="0">
                <a:solidFill>
                  <a:srgbClr val="002060"/>
                </a:solidFill>
              </a:rPr>
              <a:t>Pintar a superfície dos circuitos integrados restantes (para dificultar identificação dos mesmos por alguém que queira clonar o hardware)</a:t>
            </a:r>
          </a:p>
          <a:p>
            <a:pPr>
              <a:buFontTx/>
              <a:buChar char="-"/>
            </a:pPr>
            <a:endParaRPr lang="pt-BR" sz="2800" b="1" dirty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r>
              <a:rPr lang="pt-BR" sz="2800" b="1" dirty="0" smtClean="0">
                <a:solidFill>
                  <a:srgbClr val="002060"/>
                </a:solidFill>
              </a:rPr>
              <a:t>Na etapa de produção, retirar todas as interfaces seriais de comunicação e debug utilizadas no desenvolvimento.</a:t>
            </a:r>
          </a:p>
          <a:p>
            <a:pPr>
              <a:buFontTx/>
              <a:buChar char="-"/>
            </a:pPr>
            <a:endParaRPr lang="pt-BR" sz="2800" b="1" dirty="0" smtClean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r>
              <a:rPr lang="pt-BR" sz="2800" b="1" dirty="0" smtClean="0">
                <a:solidFill>
                  <a:srgbClr val="002060"/>
                </a:solidFill>
              </a:rPr>
              <a:t>Utilizar cases prensados para comportar as placas</a:t>
            </a:r>
          </a:p>
          <a:p>
            <a:pPr>
              <a:buFontTx/>
              <a:buChar char="-"/>
            </a:pPr>
            <a:endParaRPr lang="pt-BR" sz="28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75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</a:rPr>
              <a:t>Demonstração</a:t>
            </a:r>
            <a:endParaRPr lang="pt-BR" sz="4000" b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0046" y="6256314"/>
            <a:ext cx="1559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Iternet</a:t>
            </a:r>
            <a:endParaRPr lang="pt-BR" sz="2400" b="1" dirty="0">
              <a:solidFill>
                <a:schemeClr val="bg1"/>
              </a:solidFill>
            </a:endParaRPr>
          </a:p>
        </p:txBody>
      </p:sp>
      <p:pic>
        <p:nvPicPr>
          <p:cNvPr id="18434" name="Picture 2" descr="http://www.dardoweb.com.br/wp-content/uploads/2014/10/tratamento-engrenagem-icone-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09935"/>
            <a:ext cx="4295731" cy="537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Apresentação - Arduino Day 2016\Demonstração\QRCODE_S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040" y="2348880"/>
            <a:ext cx="35242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71971" y="1342508"/>
            <a:ext cx="48952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Acesso agora o site da demonstração!!!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hlinkClick r:id="rId4"/>
              </a:rPr>
              <a:t>http://www.pjapps.qlix.com.br/ArduinoDay2016/</a:t>
            </a:r>
            <a:endParaRPr lang="pt-BR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17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</a:rPr>
              <a:t>Download / colaboração do projeto</a:t>
            </a:r>
            <a:endParaRPr lang="pt-BR" sz="4000" b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0046" y="6256314"/>
            <a:ext cx="1559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Iternet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5536" y="1196753"/>
            <a:ext cx="8229600" cy="720080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GitHub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>
                <a:hlinkClick r:id="rId2"/>
              </a:rPr>
              <a:t>https://github.com/phfbertoleti/ArduinoDaySP2016</a:t>
            </a:r>
            <a:endParaRPr lang="pt-BR" b="1" u="sng" dirty="0">
              <a:solidFill>
                <a:srgbClr val="00B0F0"/>
              </a:solidFill>
            </a:endParaRPr>
          </a:p>
        </p:txBody>
      </p:sp>
      <p:pic>
        <p:nvPicPr>
          <p:cNvPr id="1026" name="Picture 2" descr="C:\Users\Pedro\Pictures\QRCODE_ArduinoDaySp2016\qrcode_arduinosp20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19310"/>
            <a:ext cx="35242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86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</a:rPr>
              <a:t>Final da palestra</a:t>
            </a:r>
            <a:endParaRPr lang="pt-BR" sz="4000" b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0046" y="6256314"/>
            <a:ext cx="1559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Iternet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720080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 smtClean="0"/>
              <a:t>Muito obrigado pela presença!</a:t>
            </a:r>
            <a:endParaRPr lang="pt-BR" b="1" dirty="0"/>
          </a:p>
          <a:p>
            <a:pPr marL="0" indent="0">
              <a:buNone/>
            </a:pPr>
            <a:endParaRPr lang="pt-BR" b="1" u="sng" dirty="0">
              <a:solidFill>
                <a:srgbClr val="00B0F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7936" y="6256314"/>
            <a:ext cx="8229600" cy="413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embedded we trust!</a:t>
            </a:r>
          </a:p>
          <a:p>
            <a:pPr marL="0" indent="0">
              <a:buFont typeface="Arial" pitchFamily="34" charset="0"/>
              <a:buNone/>
            </a:pPr>
            <a:endParaRPr lang="pt-BR" b="1" u="sng" dirty="0">
              <a:solidFill>
                <a:srgbClr val="00B0F0"/>
              </a:solidFill>
            </a:endParaRPr>
          </a:p>
        </p:txBody>
      </p:sp>
      <p:pic>
        <p:nvPicPr>
          <p:cNvPr id="21506" name="Picture 2" descr="http://static1.squarespace.com/static/53d1a212e4b099ad1b64832b/t/53d1ca22e4b0a249c00e302c/1406257715101/480px-Facebook_icon_2013.svg.png?format=500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87624" y="2852936"/>
            <a:ext cx="7848872" cy="3960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 smtClean="0"/>
              <a:t>Facebook.com/pedro.bertoleti</a:t>
            </a:r>
            <a:endParaRPr lang="pt-BR" sz="2000" b="1" u="sng" dirty="0">
              <a:solidFill>
                <a:srgbClr val="00B0F0"/>
              </a:solidFill>
            </a:endParaRPr>
          </a:p>
        </p:txBody>
      </p:sp>
      <p:pic>
        <p:nvPicPr>
          <p:cNvPr id="21508" name="Picture 4" descr="http://www.milestonemktg.com/wp-content/uploads/2014/04/twitter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0100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259632" y="3681028"/>
            <a:ext cx="7848872" cy="3960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pt-BR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000" b="1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pt-BR" dirty="0"/>
              <a:t>@pedro_bertoleti</a:t>
            </a:r>
          </a:p>
        </p:txBody>
      </p:sp>
      <p:pic>
        <p:nvPicPr>
          <p:cNvPr id="21510" name="Picture 6" descr="https://upload.wikimedia.org/wikipedia/commons/thumb/c/ca/LinkedIn_logo_initials.png/768px-LinkedIn_logo_initial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3711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259632" y="4581128"/>
            <a:ext cx="7848872" cy="3960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pt-BR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000" b="1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pt-BR" dirty="0" smtClean="0"/>
              <a:t>Pedro Bertoleti</a:t>
            </a:r>
          </a:p>
        </p:txBody>
      </p:sp>
    </p:spTree>
    <p:extLst>
      <p:ext uri="{BB962C8B-B14F-4D97-AF65-F5344CB8AC3E}">
        <p14:creationId xmlns:p14="http://schemas.microsoft.com/office/powerpoint/2010/main" val="27648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452596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IoT e sensoriamento remoto</a:t>
            </a:r>
          </a:p>
          <a:p>
            <a:r>
              <a:rPr lang="pt-BR" dirty="0" smtClean="0"/>
              <a:t>Bare-metal no sensoriamento remoto</a:t>
            </a:r>
          </a:p>
          <a:p>
            <a:r>
              <a:rPr lang="pt-BR" dirty="0" smtClean="0"/>
              <a:t>O papel da Central / nó IoT</a:t>
            </a:r>
            <a:endParaRPr lang="pt-BR" dirty="0"/>
          </a:p>
          <a:p>
            <a:r>
              <a:rPr lang="pt-BR" dirty="0" smtClean="0"/>
              <a:t>Projeto-exemplo: arquitetura</a:t>
            </a:r>
          </a:p>
          <a:p>
            <a:r>
              <a:rPr lang="pt-BR" dirty="0" smtClean="0"/>
              <a:t>Projeto-exemplo: aquisição de dados</a:t>
            </a:r>
          </a:p>
          <a:p>
            <a:r>
              <a:rPr lang="pt-BR" dirty="0" smtClean="0"/>
              <a:t>Projeto-exemplo: publicação de dados</a:t>
            </a:r>
          </a:p>
          <a:p>
            <a:r>
              <a:rPr lang="pt-BR" dirty="0" smtClean="0"/>
              <a:t>Projeto-exemplo: segurança (hardware e software)</a:t>
            </a:r>
          </a:p>
          <a:p>
            <a:r>
              <a:rPr lang="pt-BR" dirty="0" smtClean="0"/>
              <a:t>Demonstração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15816" y="274638"/>
            <a:ext cx="5770984" cy="1143000"/>
          </a:xfrm>
        </p:spPr>
        <p:txBody>
          <a:bodyPr/>
          <a:lstStyle/>
          <a:p>
            <a:r>
              <a:rPr lang="pt-BR" b="1" dirty="0" smtClean="0">
                <a:solidFill>
                  <a:srgbClr val="002060"/>
                </a:solidFill>
              </a:rPr>
              <a:t>Tópicos desta palestra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6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80512" cy="1143000"/>
          </a:xfrm>
        </p:spPr>
        <p:txBody>
          <a:bodyPr>
            <a:normAutofit/>
          </a:bodyPr>
          <a:lstStyle/>
          <a:p>
            <a:r>
              <a:rPr lang="pt-BR" sz="6600" b="1" dirty="0" smtClean="0">
                <a:solidFill>
                  <a:srgbClr val="002060"/>
                </a:solidFill>
              </a:rPr>
              <a:t>IoT</a:t>
            </a:r>
            <a:endParaRPr lang="pt-BR" sz="6600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http://www.ics.com/sites/default/files/socialimage/i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484784"/>
            <a:ext cx="9289032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5844375"/>
            <a:ext cx="9180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b="1" dirty="0" smtClean="0">
                <a:solidFill>
                  <a:srgbClr val="002060"/>
                </a:solidFill>
              </a:rPr>
              <a:t> = tudo conectado a tudo!</a:t>
            </a:r>
            <a:endParaRPr lang="pt-BR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41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b="1" dirty="0" smtClean="0">
                <a:solidFill>
                  <a:srgbClr val="002060"/>
                </a:solidFill>
              </a:rPr>
              <a:t>IoT</a:t>
            </a:r>
            <a:endParaRPr lang="pt-BR" sz="6600" b="1" dirty="0">
              <a:solidFill>
                <a:srgbClr val="00206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844375"/>
            <a:ext cx="9180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b="1" dirty="0" smtClean="0">
                <a:solidFill>
                  <a:srgbClr val="002060"/>
                </a:solidFill>
              </a:rPr>
              <a:t> Então, porque não monitorar tudo, tonando nossas cidades e vidas mais inteligentes?</a:t>
            </a:r>
            <a:endParaRPr lang="pt-BR" sz="2800" b="1" dirty="0">
              <a:solidFill>
                <a:srgbClr val="002060"/>
              </a:solidFill>
            </a:endParaRPr>
          </a:p>
        </p:txBody>
      </p:sp>
      <p:pic>
        <p:nvPicPr>
          <p:cNvPr id="2050" name="Picture 2" descr="http://static.wixstatic.com/media/044b16_21621841e8704380bc7246df1ef76d79.jpg/v1/fill/w_629,h_331,al_c,q_80,usm_0.66_1.00_0.01/044b16_21621841e8704380bc7246df1ef76d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80512" cy="450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03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>
            <a:noAutofit/>
          </a:bodyPr>
          <a:lstStyle/>
          <a:p>
            <a:r>
              <a:rPr lang="pt-BR" sz="4800" b="1" dirty="0" smtClean="0">
                <a:solidFill>
                  <a:srgbClr val="002060"/>
                </a:solidFill>
              </a:rPr>
              <a:t>IoT e sensoriamento remoto</a:t>
            </a:r>
            <a:endParaRPr lang="pt-BR" sz="4800" b="1" dirty="0">
              <a:solidFill>
                <a:srgbClr val="00206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31432" y="6093295"/>
            <a:ext cx="5112568" cy="771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400" b="1" dirty="0" smtClean="0">
                <a:solidFill>
                  <a:srgbClr val="002060"/>
                </a:solidFill>
              </a:rPr>
              <a:t>Para isso, é preciso sensoriar / medir tudo o que for possível!</a:t>
            </a:r>
            <a:endParaRPr lang="pt-BR" sz="2400" b="1" dirty="0">
              <a:solidFill>
                <a:srgbClr val="002060"/>
              </a:solidFill>
            </a:endParaRPr>
          </a:p>
        </p:txBody>
      </p:sp>
      <p:pic>
        <p:nvPicPr>
          <p:cNvPr id="3076" name="Picture 4" descr="https://s3-sa-east-1.amazonaws.com/sensediafiles/marketing/newsletter/2015/04apr/SENSEDIA-geografia-das-coisas-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74"/>
            <a:ext cx="9144000" cy="545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9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>
                <a:solidFill>
                  <a:srgbClr val="002060"/>
                </a:solidFill>
              </a:rPr>
              <a:t>C</a:t>
            </a:r>
            <a:r>
              <a:rPr lang="pt-BR" sz="4000" b="1" dirty="0" smtClean="0">
                <a:solidFill>
                  <a:srgbClr val="002060"/>
                </a:solidFill>
              </a:rPr>
              <a:t>aminho: Do </a:t>
            </a:r>
            <a:r>
              <a:rPr lang="pt-BR" sz="4000" b="1" dirty="0">
                <a:solidFill>
                  <a:srgbClr val="002060"/>
                </a:solidFill>
              </a:rPr>
              <a:t>bare-metal a IoT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60232" y="1347479"/>
            <a:ext cx="2284512" cy="2262988"/>
            <a:chOff x="5436096" y="1196752"/>
            <a:chExt cx="2932584" cy="2932585"/>
          </a:xfrm>
        </p:grpSpPr>
        <p:pic>
          <p:nvPicPr>
            <p:cNvPr id="5122" name="Picture 2" descr="http://icons.iconarchive.com/icons/custom-icon-design/pretty-office-12/512/cloud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1196752"/>
              <a:ext cx="2932584" cy="2932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652120" y="2924944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chemeClr val="bg1"/>
                  </a:solidFill>
                </a:rPr>
                <a:t>Internet</a:t>
              </a:r>
              <a:endParaRPr lang="pt-BR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124" name="Picture 4" descr="http://i.istockimg.com/file_thumbview_approve/66205753/5/stock-illustration-66205753-%C3%ADcone-de-term%C3%B4metr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3" y="1760874"/>
            <a:ext cx="1301507" cy="130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saaeunai.mg.gov.br/portal/wp-content/uploads/2014/05/IconeHIDROMETR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33" y="17336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a3.mzstatic.com/eu/r30/Purple69/v4/29/ef/62/29ef6266-e459-4ce6-397f-b08a51dca309/icon175x175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9" y="3186516"/>
            <a:ext cx="1280213" cy="128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://supercolortuts.com/Tuts_Files/Freebies/Icons/Speedometer_Dock_Icon/Speedometer_Dock_Icon_256x25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32" y="3186516"/>
            <a:ext cx="1353344" cy="13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://decalpitstop.com/ca/altimeter1cl.jpg?refresh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1" y="4466729"/>
            <a:ext cx="2227312" cy="22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51920" y="1988840"/>
            <a:ext cx="2016224" cy="470520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>
                <a:solidFill>
                  <a:srgbClr val="FF0000"/>
                </a:solidFill>
              </a:rPr>
              <a:t>?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42935" y="4509120"/>
            <a:ext cx="2304256" cy="21621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solidFill>
                  <a:srgbClr val="FF0000"/>
                </a:solidFill>
              </a:rPr>
              <a:t>?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07504" y="1628800"/>
            <a:ext cx="2641523" cy="5124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Left-Right Arrow 2"/>
          <p:cNvSpPr/>
          <p:nvPr/>
        </p:nvSpPr>
        <p:spPr>
          <a:xfrm>
            <a:off x="2771800" y="3960903"/>
            <a:ext cx="1008112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Left-Right Arrow 15"/>
          <p:cNvSpPr/>
          <p:nvPr/>
        </p:nvSpPr>
        <p:spPr>
          <a:xfrm>
            <a:off x="5868144" y="5761103"/>
            <a:ext cx="864096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Left-Right Arrow 16"/>
          <p:cNvSpPr/>
          <p:nvPr/>
        </p:nvSpPr>
        <p:spPr>
          <a:xfrm rot="16200000">
            <a:off x="7391007" y="3618671"/>
            <a:ext cx="1008112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19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Objetivos: </a:t>
            </a:r>
          </a:p>
          <a:p>
            <a:pPr marL="0" indent="0">
              <a:buNone/>
            </a:pPr>
            <a:r>
              <a:rPr lang="pt-BR" dirty="0" smtClean="0"/>
              <a:t>1) Qualidade de vida: monitorar grandezas de grande relevância financeira e ambiental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pt-BR" sz="4800" b="1" dirty="0" smtClean="0">
                <a:solidFill>
                  <a:srgbClr val="002060"/>
                </a:solidFill>
              </a:rPr>
              <a:t>IoT e sensoriamento remoto</a:t>
            </a:r>
            <a:endParaRPr lang="pt-BR" sz="4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95293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 smtClean="0">
              <a:solidFill>
                <a:srgbClr val="00B050"/>
              </a:solidFill>
            </a:endParaRPr>
          </a:p>
          <a:p>
            <a:r>
              <a:rPr lang="pt-BR" b="1" dirty="0" smtClean="0">
                <a:solidFill>
                  <a:srgbClr val="00B050"/>
                </a:solidFill>
              </a:rPr>
              <a:t>Exemplos: consumo </a:t>
            </a:r>
            <a:r>
              <a:rPr lang="pt-BR" b="1" dirty="0">
                <a:solidFill>
                  <a:srgbClr val="00B050"/>
                </a:solidFill>
              </a:rPr>
              <a:t>de água, consumo de energia elétrica, poluição </a:t>
            </a:r>
            <a:r>
              <a:rPr lang="pt-BR" b="1" dirty="0" smtClean="0">
                <a:solidFill>
                  <a:srgbClr val="00B050"/>
                </a:solidFill>
              </a:rPr>
              <a:t>sonora, poluição atmosférica, etc.</a:t>
            </a:r>
            <a:endParaRPr lang="pt-BR" b="1" dirty="0">
              <a:solidFill>
                <a:srgbClr val="00B050"/>
              </a:solidFill>
            </a:endParaRPr>
          </a:p>
          <a:p>
            <a:endParaRPr lang="pt-B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856" y="3904456"/>
            <a:ext cx="8229600" cy="1180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pt-BR" dirty="0"/>
              <a:t>2) </a:t>
            </a:r>
            <a:r>
              <a:rPr lang="pt-BR" dirty="0" smtClean="0"/>
              <a:t>Motivo comercial: formar </a:t>
            </a:r>
            <a:r>
              <a:rPr lang="pt-BR" dirty="0"/>
              <a:t>uma base de dados para traçar comportamentos e tendências do consumidor</a:t>
            </a:r>
            <a:br>
              <a:rPr lang="pt-BR" dirty="0"/>
            </a:b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4676943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00B050"/>
                </a:solidFill>
              </a:defRPr>
            </a:lvl1pPr>
          </a:lstStyle>
          <a:p>
            <a:endParaRPr lang="pt-BR" dirty="0"/>
          </a:p>
          <a:p>
            <a:r>
              <a:rPr lang="pt-BR" dirty="0"/>
              <a:t>Exemplo: obter hora de pico de consumo de água e energia elétrica e suas variáveis relacionadas (temperatura ambiente, níveis de chuva, período do ano, ...) para, assim, </a:t>
            </a:r>
            <a:r>
              <a:rPr lang="pt-BR" u="sng" dirty="0"/>
              <a:t>conseguir melhor tarifar</a:t>
            </a:r>
            <a:r>
              <a:rPr lang="pt-BR" dirty="0"/>
              <a:t> o uso destes recursos.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559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</TotalTime>
  <Words>1110</Words>
  <Application>Microsoft Office PowerPoint</Application>
  <PresentationFormat>On-screen Show (4:3)</PresentationFormat>
  <Paragraphs>259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Pedro Bertoleti</vt:lpstr>
      <vt:lpstr>Pedro Bertoleti</vt:lpstr>
      <vt:lpstr>Tópicos desta palestra</vt:lpstr>
      <vt:lpstr>IoT</vt:lpstr>
      <vt:lpstr>IoT</vt:lpstr>
      <vt:lpstr>IoT e sensoriamento remoto</vt:lpstr>
      <vt:lpstr>Caminho: Do bare-metal a IoT</vt:lpstr>
      <vt:lpstr>IoT e sensoriamento remoto</vt:lpstr>
      <vt:lpstr>IoT e sensoriamento remoto</vt:lpstr>
      <vt:lpstr>Bare-metal no sensoriamento remoto</vt:lpstr>
      <vt:lpstr>Bare-metal no sensoriamento remoto</vt:lpstr>
      <vt:lpstr>Bare-metal no sensoriamento remoto</vt:lpstr>
      <vt:lpstr>Bare-metal no sensoriamento remoto</vt:lpstr>
      <vt:lpstr>Bare-metal no sensoriamento remoto</vt:lpstr>
      <vt:lpstr>O papel da Central / nó IoT</vt:lpstr>
      <vt:lpstr>O papel da Central / nó IoT</vt:lpstr>
      <vt:lpstr>Central / nó IoT</vt:lpstr>
      <vt:lpstr>Central / nó IoT</vt:lpstr>
      <vt:lpstr>Projeto-exemplo</vt:lpstr>
      <vt:lpstr>Projeto-exemplo: arquitetura</vt:lpstr>
      <vt:lpstr>Projeto-exemplo: arquitetura</vt:lpstr>
      <vt:lpstr>Projeto-exemplo: arquitetura</vt:lpstr>
      <vt:lpstr>Projeto-exemplo: aquisição de dados</vt:lpstr>
      <vt:lpstr>Projeto-exemplo: aquisição de dados</vt:lpstr>
      <vt:lpstr>Projeto-exemplo: aquisição de dados</vt:lpstr>
      <vt:lpstr>Projeto-exemplo: aquisição de dados</vt:lpstr>
      <vt:lpstr>Projeto-exemplo: publicação de dados</vt:lpstr>
      <vt:lpstr>Projeto-exemplo: publicação de dados</vt:lpstr>
      <vt:lpstr>Projeto-exemplo: segurança</vt:lpstr>
      <vt:lpstr>Projeto-exemplo: segurança</vt:lpstr>
      <vt:lpstr>Demonstração</vt:lpstr>
      <vt:lpstr>Download / colaboração do projeto</vt:lpstr>
      <vt:lpstr>Final da palestra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Bertoleti</dc:creator>
  <cp:lastModifiedBy>Pedro Bertoleti</cp:lastModifiedBy>
  <cp:revision>166</cp:revision>
  <dcterms:created xsi:type="dcterms:W3CDTF">2016-02-07T03:23:59Z</dcterms:created>
  <dcterms:modified xsi:type="dcterms:W3CDTF">2016-04-02T03:44:16Z</dcterms:modified>
</cp:coreProperties>
</file>