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91" r:id="rId5"/>
    <p:sldId id="260" r:id="rId6"/>
    <p:sldId id="263" r:id="rId7"/>
    <p:sldId id="262" r:id="rId8"/>
    <p:sldId id="265" r:id="rId9"/>
    <p:sldId id="292" r:id="rId10"/>
    <p:sldId id="293" r:id="rId11"/>
    <p:sldId id="294" r:id="rId12"/>
    <p:sldId id="268" r:id="rId13"/>
    <p:sldId id="295" r:id="rId14"/>
    <p:sldId id="296" r:id="rId15"/>
    <p:sldId id="297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A1C38-07FA-4024-A543-13227B4D6E2B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A273-5998-4F32-9F53-C83DC9BEE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6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A273-5998-4F32-9F53-C83DC9BEEA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6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7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5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9050-2D4B-4ACF-9832-605F1B214868}" type="datetimeFigureOut">
              <a:rPr lang="pt-BR" smtClean="0"/>
              <a:t>13/08/2016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075-037B-4962-AC08-28BCD2977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b3zny43tIP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embarcados.com.br/gerenciador-de-consumo-de-energia-eletrica-e-agua-com-sistema-supervisorio-webremoto-parte-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mq.com/wp-content/uploads/Screen-Shot-2014-10-22-at-12.21.07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github.com/phfbertoleti/FATEA201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arcados.com.br/monitoramento-de-agua-com-iot-parte-1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barcados.com.br/monitoramento-de-agua-com-iot-parte-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arcados.com.br/estacao-de-medicao-de-temperatura-com-arduino-e-iot-comunicacao/" TargetMode="External"/><Relationship Id="rId2" Type="http://schemas.openxmlformats.org/officeDocument/2006/relationships/hyperlink" Target="http://www.embarcados.com.br/estacao-de-medicao-de-temperatura-com-arduino-e-iot-configuraca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embarcados.com.br/medicao-de-temperatura-open-source-com-arduino-e-iot-publicacao-dos-dad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tscandigital.com/wp-content/uploads/2014/10/iStock_0000253923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52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3732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Internet das coisas (</a:t>
            </a:r>
            <a:r>
              <a:rPr lang="pt-BR" sz="3600" b="1" dirty="0" err="1" smtClean="0">
                <a:solidFill>
                  <a:srgbClr val="002060"/>
                </a:solidFill>
              </a:rPr>
              <a:t>IoT</a:t>
            </a:r>
            <a:r>
              <a:rPr lang="pt-BR" sz="3600" b="1" dirty="0" smtClean="0">
                <a:solidFill>
                  <a:srgbClr val="002060"/>
                </a:solidFill>
              </a:rPr>
              <a:t>) na prática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Pedro Bertoleti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Projetos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880120"/>
            <a:ext cx="8229600" cy="820688"/>
          </a:xfrm>
        </p:spPr>
        <p:txBody>
          <a:bodyPr>
            <a:noAutofit/>
          </a:bodyPr>
          <a:lstStyle/>
          <a:p>
            <a:r>
              <a:rPr lang="pt-BR" sz="2400" dirty="0" err="1" smtClean="0">
                <a:solidFill>
                  <a:srgbClr val="002060"/>
                </a:solidFill>
              </a:rPr>
              <a:t>MonitorAki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6156012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www.youtube.com/watch?v=b3zny43tIPU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61" y="1891390"/>
            <a:ext cx="5873477" cy="32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Projetos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880120"/>
            <a:ext cx="8229600" cy="820688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Gerenciador de consumo de energia elétrica e água com sistema supervisório web/remoto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5301208"/>
            <a:ext cx="8964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2"/>
              </a:rPr>
              <a:t>http://</a:t>
            </a:r>
            <a:r>
              <a:rPr lang="pt-BR" sz="1600" dirty="0" smtClean="0">
                <a:hlinkClick r:id="rId2"/>
              </a:rPr>
              <a:t>www.embarcados.com.br/gerenciador-de-consumo-de-energia-eletrica-e-agua-com-sistema-supervisorio-webremoto-parte-1/</a:t>
            </a:r>
            <a:endParaRPr lang="pt-BR" sz="16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</a:t>
            </a:r>
            <a:r>
              <a:rPr lang="pt-BR" sz="1600" dirty="0" smtClean="0">
                <a:hlinkClick r:id="rId2"/>
              </a:rPr>
              <a:t>www.embarcados.com.br/gerenciador-de-consumo-de-energia-eletrica-e-agua-com-sistema-supervisorio-webremoto-parte-2/</a:t>
            </a:r>
            <a:endParaRPr lang="pt-BR" sz="16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://www.embarcados.com.br/gerenciador-de-consumo-de-energia-eletrica-e-agua-com-sistema-supervisorio-webremoto-parte-3</a:t>
            </a:r>
            <a:r>
              <a:rPr lang="pt-BR" sz="1600" dirty="0" smtClean="0">
                <a:hlinkClick r:id="rId2"/>
              </a:rPr>
              <a:t>/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 </a:t>
            </a:r>
            <a:endParaRPr lang="pt-BR" sz="1600" dirty="0"/>
          </a:p>
        </p:txBody>
      </p:sp>
      <p:pic>
        <p:nvPicPr>
          <p:cNvPr id="3074" name="Picture 2" descr="http://www.embarcados.com.br/wp-content/uploads/2016/02/Gerenciador-destaq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1025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Como começar a fazer projetos de </a:t>
            </a:r>
            <a:r>
              <a:rPr lang="pt-BR" sz="4000" b="1" dirty="0" err="1" smtClean="0">
                <a:solidFill>
                  <a:srgbClr val="002060"/>
                </a:solidFill>
              </a:rPr>
              <a:t>IoT</a:t>
            </a:r>
            <a:r>
              <a:rPr lang="pt-BR" sz="4000" b="1" dirty="0" smtClean="0">
                <a:solidFill>
                  <a:srgbClr val="002060"/>
                </a:solidFill>
              </a:rPr>
              <a:t>?</a:t>
            </a:r>
            <a:endParaRPr lang="pt-BR" sz="4000" b="1" dirty="0">
              <a:solidFill>
                <a:srgbClr val="002060"/>
              </a:solidFill>
            </a:endParaRPr>
          </a:p>
        </p:txBody>
      </p:sp>
      <p:pic>
        <p:nvPicPr>
          <p:cNvPr id="5122" name="Picture 2" descr="https://az788150.vo.msecnd.net/assets/0/2147483652/2147483732/2147483733/252/5c6e585b-ead3-438e-a27d-c21a496c60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2397"/>
            <a:ext cx="5544616" cy="49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Para iniciar o desenvolvimento de projetos em </a:t>
            </a:r>
            <a:r>
              <a:rPr lang="pt-BR" dirty="0" err="1" smtClean="0"/>
              <a:t>IoT</a:t>
            </a:r>
            <a:r>
              <a:rPr lang="pt-BR" dirty="0" smtClean="0"/>
              <a:t>, é necessário: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Possuir um objetivo claro (o que se quer medir / monitorar / controlar)</a:t>
            </a:r>
          </a:p>
          <a:p>
            <a:r>
              <a:rPr lang="pt-BR" dirty="0" smtClean="0"/>
              <a:t>Utilizar um dispositivo (embarcado ou não) com conectividade com a Internet (Ethernet, Wi-Fi, 3G/HSPDA/4G, etc.)</a:t>
            </a:r>
          </a:p>
          <a:p>
            <a:r>
              <a:rPr lang="pt-BR" dirty="0" smtClean="0"/>
              <a:t>Utilizar alguma plataforma e/ou protocolo de comunicação envolvendo a Internet / nuvem.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Como começar a fazer projetos de </a:t>
            </a:r>
            <a:r>
              <a:rPr lang="pt-BR" sz="4000" b="1" dirty="0" err="1" smtClean="0">
                <a:solidFill>
                  <a:srgbClr val="002060"/>
                </a:solidFill>
              </a:rPr>
              <a:t>IoT</a:t>
            </a:r>
            <a:r>
              <a:rPr lang="pt-BR" sz="4000" b="1" dirty="0" smtClean="0">
                <a:solidFill>
                  <a:srgbClr val="002060"/>
                </a:solidFill>
              </a:rPr>
              <a:t>?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8A4B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8A4B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Protocolo MQTT </a:t>
            </a:r>
            <a:r>
              <a:rPr lang="pt-BR" dirty="0"/>
              <a:t>(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Telemetry</a:t>
            </a:r>
            <a:r>
              <a:rPr lang="pt-BR" dirty="0"/>
              <a:t> </a:t>
            </a:r>
            <a:r>
              <a:rPr lang="pt-BR" dirty="0" err="1" smtClean="0"/>
              <a:t>Transport</a:t>
            </a:r>
            <a:r>
              <a:rPr lang="pt-BR" dirty="0" smtClean="0"/>
              <a:t>)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Feito para comunicação M2M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Comunicação a nível mundo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Muito leve e eficiente para sistemas embarcados.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Como começar a fazer projetos de </a:t>
            </a:r>
            <a:r>
              <a:rPr lang="pt-BR" sz="4000" b="1" dirty="0" err="1" smtClean="0">
                <a:solidFill>
                  <a:srgbClr val="002060"/>
                </a:solidFill>
              </a:rPr>
              <a:t>IoT</a:t>
            </a:r>
            <a:r>
              <a:rPr lang="pt-BR" sz="4000" b="1" dirty="0" smtClean="0">
                <a:solidFill>
                  <a:srgbClr val="002060"/>
                </a:solidFill>
              </a:rPr>
              <a:t>?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3528" y="44624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002060"/>
                </a:solidFill>
              </a:rPr>
              <a:t>MQTT</a:t>
            </a:r>
            <a:endParaRPr lang="pt-BR" sz="4000" b="1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hivemq.com/wp-content/uploads/Screen-Shot-2014-10-22-at-12.21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8556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9552" y="6330806"/>
            <a:ext cx="829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www.hivemq.com/wp-content/uploads/Screen-Shot-2014-10-22-at-12.21.07.png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563888" y="2276872"/>
            <a:ext cx="1800200" cy="2448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563888" y="154122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Internet / </a:t>
            </a:r>
          </a:p>
          <a:p>
            <a:pPr algn="ctr"/>
            <a:r>
              <a:rPr lang="pt-BR" dirty="0" smtClean="0">
                <a:solidFill>
                  <a:srgbClr val="002060"/>
                </a:solidFill>
              </a:rPr>
              <a:t>nuvem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6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Demonstração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18434" name="Picture 2" descr="http://www.dardoweb.com.br/wp-content/uploads/2014/10/tratamento-engrenagem-icone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17" y="1340768"/>
            <a:ext cx="4295731" cy="5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Download / colaboração do projeto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GitHub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github.com/phfbertoleti/FATEA2016</a:t>
            </a:r>
            <a:r>
              <a:rPr lang="pt-BR" dirty="0" smtClean="0"/>
              <a:t> </a:t>
            </a:r>
            <a:endParaRPr lang="pt-BR" b="1" u="sng" dirty="0">
              <a:solidFill>
                <a:srgbClr val="00B0F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420888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Final da palestra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Muito obrigado pela presença!</a:t>
            </a:r>
            <a:endParaRPr lang="pt-BR" b="1" dirty="0"/>
          </a:p>
          <a:p>
            <a:pPr marL="0" indent="0"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936" y="6256314"/>
            <a:ext cx="8229600" cy="41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embedded we trust!</a:t>
            </a:r>
          </a:p>
          <a:p>
            <a:pPr marL="0" indent="0">
              <a:buFont typeface="Arial" pitchFamily="34" charset="0"/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pic>
        <p:nvPicPr>
          <p:cNvPr id="21506" name="Picture 2" descr="http://static1.squarespace.com/static/53d1a212e4b099ad1b64832b/t/53d1ca22e4b0a249c00e302c/1406257715101/480px-Facebook_icon_2013.svg.png?format=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87624" y="2852936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Facebook.com/pedro.bertoleti</a:t>
            </a:r>
            <a:endParaRPr lang="pt-BR" sz="2000" b="1" u="sng" dirty="0">
              <a:solidFill>
                <a:srgbClr val="00B0F0"/>
              </a:solidFill>
            </a:endParaRPr>
          </a:p>
        </p:txBody>
      </p:sp>
      <p:pic>
        <p:nvPicPr>
          <p:cNvPr id="21508" name="Picture 4" descr="http://www.milestonemktg.com/wp-content/uploads/2014/04/twitt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59632" y="3681028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@pedro_bertoleti</a:t>
            </a:r>
          </a:p>
        </p:txBody>
      </p:sp>
      <p:pic>
        <p:nvPicPr>
          <p:cNvPr id="21510" name="Picture 6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59632" y="4581128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 smtClean="0"/>
              <a:t>Pedro Bertoleti</a:t>
            </a:r>
          </a:p>
        </p:txBody>
      </p:sp>
    </p:spTree>
    <p:extLst>
      <p:ext uri="{BB962C8B-B14F-4D97-AF65-F5344CB8AC3E}">
        <p14:creationId xmlns:p14="http://schemas.microsoft.com/office/powerpoint/2010/main" val="27648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1"/>
            <a:ext cx="6419056" cy="3340968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>
                <a:solidFill>
                  <a:srgbClr val="002060"/>
                </a:solidFill>
              </a:rPr>
              <a:t>Engenheiro eletricista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Mais de 10 anos de experiência em desenvolvimento de software (incluindo sistemas embarcados)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Engenheiro de firmware na Toledo do Brasil Ind. de Balanças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Articulista do portal Embarcados</a:t>
            </a:r>
            <a:br>
              <a:rPr lang="pt-BR" sz="2800" dirty="0" smtClean="0">
                <a:solidFill>
                  <a:srgbClr val="002060"/>
                </a:solidFill>
              </a:rPr>
            </a:br>
            <a:r>
              <a:rPr lang="pt-BR" sz="2800" dirty="0" smtClean="0">
                <a:solidFill>
                  <a:srgbClr val="002060"/>
                </a:solidFill>
              </a:rPr>
              <a:t>(www.embarcados.com.br)</a:t>
            </a:r>
          </a:p>
        </p:txBody>
      </p:sp>
      <p:pic>
        <p:nvPicPr>
          <p:cNvPr id="2050" name="Picture 2" descr="https://fbcdn-sphotos-g-a.akamaihd.net/hphotos-ak-xfp1/v/t1.0-9/969015_540105842699207_459702841_n.jpg?oh=234a84973afce8bbb2dd17e73c3bdb54&amp;oe=572B134A&amp;__gda__=1463599192_634a42b09da3fdd79b60353342d64c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6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eecreative.com.br/wp-content/uploads/2013/07/CLIENTES_embarcad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013176"/>
            <a:ext cx="3240360" cy="18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1"/>
            <a:ext cx="6419056" cy="3340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</a:rPr>
              <a:t>Áreas de interesse:</a:t>
            </a: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>
              <a:solidFill>
                <a:srgbClr val="002060"/>
              </a:solidFill>
            </a:endParaRPr>
          </a:p>
          <a:p>
            <a:r>
              <a:rPr lang="pt-BR" sz="2800" dirty="0" smtClean="0">
                <a:solidFill>
                  <a:srgbClr val="002060"/>
                </a:solidFill>
              </a:rPr>
              <a:t>Sistemas embarcados (</a:t>
            </a:r>
            <a:r>
              <a:rPr lang="pt-BR" sz="2800" dirty="0" err="1" smtClean="0">
                <a:solidFill>
                  <a:srgbClr val="002060"/>
                </a:solidFill>
              </a:rPr>
              <a:t>bare</a:t>
            </a:r>
            <a:r>
              <a:rPr lang="pt-BR" sz="2800" dirty="0" smtClean="0">
                <a:solidFill>
                  <a:srgbClr val="002060"/>
                </a:solidFill>
              </a:rPr>
              <a:t>-metal e Linux embarcado)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Sensoriamento remoto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IoT</a:t>
            </a: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https://fbcdn-sphotos-g-a.akamaihd.net/hphotos-ak-xfp1/v/t1.0-9/969015_540105842699207_459702841_n.jpg?oh=234a84973afce8bbb2dd17e73c3bdb54&amp;oe=572B134A&amp;__gda__=1463599192_634a42b09da3fdd79b60353342d64c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6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6600" b="1" dirty="0">
                <a:solidFill>
                  <a:srgbClr val="002060"/>
                </a:solidFill>
              </a:rPr>
              <a:t>O que </a:t>
            </a:r>
            <a:r>
              <a:rPr lang="pt-BR" sz="6600" b="1" dirty="0" smtClean="0">
                <a:solidFill>
                  <a:srgbClr val="002060"/>
                </a:solidFill>
              </a:rPr>
              <a:t>é </a:t>
            </a:r>
            <a:r>
              <a:rPr lang="pt-BR" sz="6600" b="1" dirty="0" err="1" smtClean="0">
                <a:solidFill>
                  <a:srgbClr val="002060"/>
                </a:solidFill>
              </a:rPr>
              <a:t>IoT</a:t>
            </a:r>
            <a:r>
              <a:rPr lang="pt-BR" sz="6600" b="1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1026" name="Picture 2" descr="http://allthingsd.com/files/2013/05/iot3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8" y="1844824"/>
            <a:ext cx="2808312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esquerda e para a direita 3"/>
          <p:cNvSpPr/>
          <p:nvPr/>
        </p:nvSpPr>
        <p:spPr>
          <a:xfrm>
            <a:off x="3419872" y="2420888"/>
            <a:ext cx="2232248" cy="72008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www.canopy.link/images/cloud_circuit_h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3035940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umerosbinarios.net/wp-content/uploads/2015/02/Numeros_Binari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96" y="4797152"/>
            <a:ext cx="2790679" cy="14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1028" idx="2"/>
          </p:cNvCxnSpPr>
          <p:nvPr/>
        </p:nvCxnSpPr>
        <p:spPr>
          <a:xfrm>
            <a:off x="7458122" y="3951059"/>
            <a:ext cx="0" cy="70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57200" y="4941168"/>
            <a:ext cx="3914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dirty="0" smtClean="0">
                <a:solidFill>
                  <a:schemeClr val="tx2"/>
                </a:solidFill>
              </a:rPr>
              <a:t>Monitoramento </a:t>
            </a:r>
          </a:p>
          <a:p>
            <a:pPr marL="285750" indent="-285750" algn="r">
              <a:buFontTx/>
              <a:buChar char="-"/>
            </a:pPr>
            <a:r>
              <a:rPr lang="pt-BR" dirty="0" smtClean="0">
                <a:solidFill>
                  <a:schemeClr val="tx2"/>
                </a:solidFill>
              </a:rPr>
              <a:t>Aprimoramento</a:t>
            </a:r>
          </a:p>
          <a:p>
            <a:pPr marL="285750" indent="-285750" algn="r">
              <a:buFontTx/>
              <a:buChar char="-"/>
            </a:pPr>
            <a:r>
              <a:rPr lang="pt-BR" dirty="0" smtClean="0">
                <a:solidFill>
                  <a:schemeClr val="tx2"/>
                </a:solidFill>
              </a:rPr>
              <a:t>Qualidade de vida</a:t>
            </a:r>
          </a:p>
          <a:p>
            <a:pPr marL="285750" indent="-285750" algn="r">
              <a:buFontTx/>
              <a:buChar char="-"/>
            </a:pPr>
            <a:r>
              <a:rPr lang="pt-BR" dirty="0" smtClean="0">
                <a:solidFill>
                  <a:schemeClr val="tx2"/>
                </a:solidFill>
              </a:rPr>
              <a:t>Planejamento corporativo</a:t>
            </a:r>
          </a:p>
          <a:p>
            <a:pPr marL="285750" indent="-285750" algn="r">
              <a:buFontTx/>
              <a:buChar char="-"/>
            </a:pPr>
            <a:r>
              <a:rPr lang="pt-BR" dirty="0" smtClean="0">
                <a:solidFill>
                  <a:schemeClr val="tx2"/>
                </a:solidFill>
              </a:rPr>
              <a:t>Planejamento de manutenções preventivas e preditivas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Igual 8"/>
          <p:cNvSpPr/>
          <p:nvPr/>
        </p:nvSpPr>
        <p:spPr>
          <a:xfrm>
            <a:off x="4644008" y="5157192"/>
            <a:ext cx="1008608" cy="732553"/>
          </a:xfrm>
          <a:prstGeom prst="mathEqual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80512" cy="1143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</a:rPr>
              <a:t>IoT</a:t>
            </a:r>
            <a:endParaRPr lang="pt-BR" sz="66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www.ics.com/sites/default/files/socialimage/i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28903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844375"/>
            <a:ext cx="9180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 smtClean="0">
                <a:solidFill>
                  <a:srgbClr val="002060"/>
                </a:solidFill>
              </a:rPr>
              <a:t> = tudo conectado a tudo!</a:t>
            </a: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2060"/>
                </a:solidFill>
              </a:rPr>
              <a:t>IoT</a:t>
            </a:r>
            <a:r>
              <a:rPr lang="pt-BR" sz="4800" b="1" dirty="0" smtClean="0">
                <a:solidFill>
                  <a:srgbClr val="002060"/>
                </a:solidFill>
              </a:rPr>
              <a:t> – o que é preciso?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3295"/>
            <a:ext cx="9144000" cy="771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 smtClean="0">
                <a:solidFill>
                  <a:srgbClr val="002060"/>
                </a:solidFill>
              </a:rPr>
              <a:t>Para plena aplicação do conceito de </a:t>
            </a:r>
            <a:r>
              <a:rPr lang="pt-BR" sz="2400" b="1" dirty="0" err="1" smtClean="0">
                <a:solidFill>
                  <a:srgbClr val="002060"/>
                </a:solidFill>
              </a:rPr>
              <a:t>IoT</a:t>
            </a:r>
            <a:r>
              <a:rPr lang="pt-BR" sz="2400" b="1" dirty="0" smtClean="0">
                <a:solidFill>
                  <a:srgbClr val="002060"/>
                </a:solidFill>
              </a:rPr>
              <a:t>, é preciso: disponibilizar uma determinada quantidade de informações na Internet e </a:t>
            </a:r>
            <a:r>
              <a:rPr lang="pt-BR" sz="2400" b="1" u="sng" dirty="0" smtClean="0">
                <a:solidFill>
                  <a:srgbClr val="002060"/>
                </a:solidFill>
              </a:rPr>
              <a:t>analisa-los com uma finalidade</a:t>
            </a:r>
            <a:endParaRPr lang="pt-BR" sz="2400" b="1" u="sng" dirty="0">
              <a:solidFill>
                <a:srgbClr val="002060"/>
              </a:solidFill>
            </a:endParaRPr>
          </a:p>
        </p:txBody>
      </p:sp>
      <p:pic>
        <p:nvPicPr>
          <p:cNvPr id="3076" name="Picture 4" descr="https://s3-sa-east-1.amazonaws.com/sensediafiles/marketing/newsletter/2015/04apr/SENSEDIA-geografia-das-coisas-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74"/>
            <a:ext cx="9144000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1) Qualidade de vida: monitorar grandezas de grande relevância financeira e ambiental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err="1" smtClean="0">
                <a:solidFill>
                  <a:srgbClr val="002060"/>
                </a:solidFill>
              </a:rPr>
              <a:t>IoT</a:t>
            </a:r>
            <a:r>
              <a:rPr lang="pt-BR" sz="4800" b="1" dirty="0" smtClean="0">
                <a:solidFill>
                  <a:srgbClr val="002060"/>
                </a:solidFill>
              </a:rPr>
              <a:t>: objetivos 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344" y="25976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 smtClean="0">
              <a:solidFill>
                <a:schemeClr val="tx2"/>
              </a:solidFill>
            </a:endParaRPr>
          </a:p>
          <a:p>
            <a:r>
              <a:rPr lang="pt-BR" sz="2400" b="1" dirty="0" smtClean="0">
                <a:solidFill>
                  <a:schemeClr val="tx2"/>
                </a:solidFill>
              </a:rPr>
              <a:t>Exemplos: consumo </a:t>
            </a:r>
            <a:r>
              <a:rPr lang="pt-BR" sz="2400" b="1" dirty="0">
                <a:solidFill>
                  <a:schemeClr val="tx2"/>
                </a:solidFill>
              </a:rPr>
              <a:t>de água, consumo de energia elétrica, poluição </a:t>
            </a:r>
            <a:r>
              <a:rPr lang="pt-BR" sz="2400" b="1" dirty="0" smtClean="0">
                <a:solidFill>
                  <a:schemeClr val="tx2"/>
                </a:solidFill>
              </a:rPr>
              <a:t>sonora, poluição atmosférica, etc.</a:t>
            </a:r>
            <a:endParaRPr lang="pt-BR" sz="2400" b="1" dirty="0">
              <a:solidFill>
                <a:schemeClr val="tx2"/>
              </a:solidFill>
            </a:endParaRPr>
          </a:p>
          <a:p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3904456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pt-BR" dirty="0"/>
              <a:t>2) </a:t>
            </a:r>
            <a:r>
              <a:rPr lang="pt-BR" dirty="0" smtClean="0"/>
              <a:t>Motivo comercial: formar </a:t>
            </a:r>
            <a:r>
              <a:rPr lang="pt-BR" dirty="0"/>
              <a:t>uma base de dados para traçar comportamentos e tendências do consumidor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67694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Exemplo: obter hora de pico de consumo de água e energia elétrica e suas variáveis relacionadas (temperatura ambiente, níveis de chuva, período do ano, ...) para, assim, conseguir melhor tarifar o uso destes recursos.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Projetos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880120"/>
            <a:ext cx="8229600" cy="604664"/>
          </a:xfrm>
        </p:spPr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Monitoramento de água com </a:t>
            </a:r>
            <a:r>
              <a:rPr lang="pt-BR" dirty="0" err="1" smtClean="0">
                <a:solidFill>
                  <a:srgbClr val="002060"/>
                </a:solidFill>
              </a:rPr>
              <a:t>IoT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3" name="Picture 2" descr="monitoramento de água com IoT: Diagrama em blocos do leitor de ág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6200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9512" y="5733256"/>
            <a:ext cx="896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www.embarcados.com.br/monitoramento-de-agua-com-iot-parte-1/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www.embarcados.com.br/monitoramento-de-agua-com-iot-parte-2/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www.embarcados.com.br/monitoramento-de-agua-com-iot-parte-3/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3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Projetos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880120"/>
            <a:ext cx="8229600" cy="820688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Estação de medição de temperatura Open-</a:t>
            </a:r>
            <a:r>
              <a:rPr lang="pt-BR" sz="2400" dirty="0" err="1">
                <a:solidFill>
                  <a:srgbClr val="002060"/>
                </a:solidFill>
              </a:rPr>
              <a:t>Source</a:t>
            </a:r>
            <a:r>
              <a:rPr lang="pt-BR" sz="2400" dirty="0">
                <a:solidFill>
                  <a:srgbClr val="002060"/>
                </a:solidFill>
              </a:rPr>
              <a:t> com </a:t>
            </a:r>
            <a:r>
              <a:rPr lang="pt-BR" sz="2400" dirty="0" err="1">
                <a:solidFill>
                  <a:srgbClr val="002060"/>
                </a:solidFill>
              </a:rPr>
              <a:t>Arduino</a:t>
            </a:r>
            <a:r>
              <a:rPr lang="pt-BR" sz="2400" dirty="0">
                <a:solidFill>
                  <a:srgbClr val="002060"/>
                </a:solidFill>
              </a:rPr>
              <a:t> e </a:t>
            </a:r>
            <a:r>
              <a:rPr lang="pt-BR" sz="2400" dirty="0" err="1">
                <a:solidFill>
                  <a:srgbClr val="002060"/>
                </a:solidFill>
              </a:rPr>
              <a:t>IoT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5085184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http://www.embarcados.com.br/estacao-de-medicao-de-temperatura-com-arduino-e-iot-configuracao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http://www.embarcados.com.br/estacao-de-medicao-de-temperatura-com-arduino-e-iot-comunicacao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http://www.embarcados.com.br/medicao-de-temperatura-open-source-com-arduino-e-iot-publicacao-dos-dados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 </a:t>
            </a:r>
            <a:endParaRPr lang="pt-BR" dirty="0"/>
          </a:p>
        </p:txBody>
      </p:sp>
      <p:pic>
        <p:nvPicPr>
          <p:cNvPr id="2050" name="Picture 2" descr="http://www.embarcados.com.br/wp-content/uploads/2015/12/ImagemCapaArduinoTemperaturaMQTT-696x3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1039"/>
            <a:ext cx="5184576" cy="292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418</Words>
  <Application>Microsoft Office PowerPoint</Application>
  <PresentationFormat>Apresentação na tela (4:3)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Apresentação do PowerPoint</vt:lpstr>
      <vt:lpstr>Pedro Bertoleti</vt:lpstr>
      <vt:lpstr>Pedro Bertoleti</vt:lpstr>
      <vt:lpstr>O que é IoT?</vt:lpstr>
      <vt:lpstr>IoT</vt:lpstr>
      <vt:lpstr>IoT – o que é preciso?</vt:lpstr>
      <vt:lpstr>IoT: objetivos </vt:lpstr>
      <vt:lpstr>Projetos</vt:lpstr>
      <vt:lpstr>Projetos</vt:lpstr>
      <vt:lpstr>Projetos</vt:lpstr>
      <vt:lpstr>Projetos</vt:lpstr>
      <vt:lpstr>Como começar a fazer projetos de IoT?</vt:lpstr>
      <vt:lpstr>Como começar a fazer projetos de IoT?</vt:lpstr>
      <vt:lpstr>Como começar a fazer projetos de IoT?</vt:lpstr>
      <vt:lpstr>Apresentação do PowerPoint</vt:lpstr>
      <vt:lpstr>Demonstração</vt:lpstr>
      <vt:lpstr>Download / colaboração do projeto</vt:lpstr>
      <vt:lpstr>Final da palestra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Bertoleti</dc:creator>
  <cp:lastModifiedBy>Pedro Bertoleti</cp:lastModifiedBy>
  <cp:revision>191</cp:revision>
  <dcterms:created xsi:type="dcterms:W3CDTF">2016-02-07T03:23:59Z</dcterms:created>
  <dcterms:modified xsi:type="dcterms:W3CDTF">2016-08-13T05:38:22Z</dcterms:modified>
</cp:coreProperties>
</file>