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media/image3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41"/>
  </p:notesMasterIdLst>
  <p:handoutMasterIdLst>
    <p:handoutMasterId r:id="rId42"/>
  </p:handoutMasterIdLst>
  <p:sldIdLst>
    <p:sldId id="394" r:id="rId2"/>
    <p:sldId id="420" r:id="rId3"/>
    <p:sldId id="416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5" r:id="rId16"/>
    <p:sldId id="434" r:id="rId17"/>
    <p:sldId id="421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22" r:id="rId36"/>
    <p:sldId id="453" r:id="rId37"/>
    <p:sldId id="411" r:id="rId38"/>
    <p:sldId id="413" r:id="rId39"/>
    <p:sldId id="454" r:id="rId40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Bertoleti" initials="P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000000"/>
    <a:srgbClr val="DDDDDD"/>
    <a:srgbClr val="5F5F5F"/>
    <a:srgbClr val="FFFF00"/>
    <a:srgbClr val="80808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8" autoAdjust="0"/>
    <p:restoredTop sz="98531" autoAdjust="0"/>
  </p:normalViewPr>
  <p:slideViewPr>
    <p:cSldViewPr>
      <p:cViewPr varScale="1">
        <p:scale>
          <a:sx n="113" d="100"/>
          <a:sy n="113" d="100"/>
        </p:scale>
        <p:origin x="-15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448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5T18:27:25.90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5T18:27:25.90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5T18:27:25.90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5T18:27:25.90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5T18:27:25.90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315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9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916776-4381-47A4-8431-A35BBA70A4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6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FD34C5-4574-4B21-AC47-C799BBDE97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80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FD34C5-4574-4B21-AC47-C799BBDE975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FD34C5-4574-4B21-AC47-C799BBDE975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8285"/>
              <a:ext cx="9144000" cy="153924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2280920"/>
            </a:xfrm>
            <a:prstGeom prst="rect">
              <a:avLst/>
            </a:prstGeom>
          </p:spPr>
        </p:pic>
      </p:grpSp>
      <p:sp>
        <p:nvSpPr>
          <p:cNvPr id="358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590800"/>
            <a:ext cx="8610600" cy="10668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886200"/>
            <a:ext cx="8686800" cy="22860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4400" smtClean="0"/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white">
          <a:xfrm>
            <a:off x="228600" y="6600825"/>
            <a:ext cx="87630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4178300" algn="l"/>
                <a:tab pos="7493000" algn="l"/>
              </a:tabLst>
              <a:defRPr/>
            </a:pPr>
            <a:r>
              <a:rPr lang="en-US" sz="800" b="0" dirty="0">
                <a:solidFill>
                  <a:schemeClr val="bg1"/>
                </a:solidFill>
              </a:rPr>
              <a:t>© </a:t>
            </a:r>
            <a:r>
              <a:rPr lang="en-US" sz="800" b="0" dirty="0" smtClean="0">
                <a:solidFill>
                  <a:schemeClr val="bg1"/>
                </a:solidFill>
              </a:rPr>
              <a:t>2016 </a:t>
            </a:r>
            <a:r>
              <a:rPr lang="en-US" sz="800" b="0" dirty="0">
                <a:solidFill>
                  <a:schemeClr val="bg1"/>
                </a:solidFill>
              </a:rPr>
              <a:t>Microchip Technology Incorporated. All Rights Reserved. 	</a:t>
            </a:r>
            <a:r>
              <a:rPr lang="en-US" sz="700" b="0" dirty="0" smtClean="0">
                <a:solidFill>
                  <a:schemeClr val="bg1"/>
                </a:solidFill>
              </a:rPr>
              <a:t>	          </a:t>
            </a:r>
            <a:r>
              <a:rPr lang="en-US" sz="1200" b="0" dirty="0" smtClean="0">
                <a:solidFill>
                  <a:schemeClr val="bg1"/>
                </a:solidFill>
              </a:rPr>
              <a:t>Slide</a:t>
            </a:r>
            <a:r>
              <a:rPr lang="en-US" sz="1200" b="0" baseline="0" dirty="0" smtClean="0">
                <a:solidFill>
                  <a:schemeClr val="bg1"/>
                </a:solidFill>
              </a:rPr>
              <a:t> </a:t>
            </a:r>
            <a:fld id="{CA4AAB13-EE8A-48E2-90E9-AF3CFF9CF61A}" type="slidenum">
              <a:rPr lang="en-US" sz="1200" b="0" smtClean="0">
                <a:solidFill>
                  <a:schemeClr val="bg1"/>
                </a:solidFill>
              </a:rPr>
              <a:pPr algn="l">
                <a:spcBef>
                  <a:spcPct val="50000"/>
                </a:spcBef>
                <a:tabLst>
                  <a:tab pos="4178300" algn="l"/>
                  <a:tab pos="7493000" algn="l"/>
                </a:tabLst>
                <a:defRPr/>
              </a:pPr>
              <a:t>‹nº›</a:t>
            </a:fld>
            <a:endParaRPr lang="en-US" sz="1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6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8580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524000"/>
            <a:ext cx="4305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305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4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8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8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305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305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0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7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30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18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9563"/>
            <a:ext cx="7772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Bullet slide template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ext Box 8"/>
          <p:cNvSpPr txBox="1">
            <a:spLocks noChangeArrowheads="1"/>
          </p:cNvSpPr>
          <p:nvPr userDrawn="1"/>
        </p:nvSpPr>
        <p:spPr bwMode="white">
          <a:xfrm>
            <a:off x="228600" y="6600825"/>
            <a:ext cx="87630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4178300" algn="l"/>
                <a:tab pos="7493000" algn="l"/>
              </a:tabLst>
              <a:defRPr/>
            </a:pPr>
            <a:r>
              <a:rPr lang="en-US" sz="800" b="0" dirty="0">
                <a:solidFill>
                  <a:schemeClr val="tx1"/>
                </a:solidFill>
              </a:rPr>
              <a:t>© </a:t>
            </a:r>
            <a:r>
              <a:rPr lang="en-US" sz="800" b="0" dirty="0" smtClean="0">
                <a:solidFill>
                  <a:schemeClr val="tx1"/>
                </a:solidFill>
              </a:rPr>
              <a:t>2016 </a:t>
            </a:r>
            <a:r>
              <a:rPr lang="en-US" sz="800" b="0" dirty="0">
                <a:solidFill>
                  <a:schemeClr val="tx1"/>
                </a:solidFill>
              </a:rPr>
              <a:t>Microchip Technology Incorporated. All Rights Reserved. 	</a:t>
            </a:r>
            <a:r>
              <a:rPr lang="en-US" sz="700" b="0" dirty="0" smtClean="0">
                <a:solidFill>
                  <a:schemeClr val="tx1"/>
                </a:solidFill>
              </a:rPr>
              <a:t>	          </a:t>
            </a:r>
            <a:r>
              <a:rPr lang="en-US" sz="1200" b="0" dirty="0" smtClean="0">
                <a:solidFill>
                  <a:schemeClr val="tx1"/>
                </a:solidFill>
              </a:rPr>
              <a:t>Slide</a:t>
            </a:r>
            <a:r>
              <a:rPr lang="en-US" sz="1200" b="0" baseline="0" dirty="0" smtClean="0">
                <a:solidFill>
                  <a:schemeClr val="tx1"/>
                </a:solidFill>
              </a:rPr>
              <a:t> </a:t>
            </a:r>
            <a:fld id="{CA4AAB13-EE8A-48E2-90E9-AF3CFF9CF61A}" type="slidenum">
              <a:rPr lang="en-US" sz="1200" b="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  <a:tabLst>
                  <a:tab pos="4178300" algn="l"/>
                  <a:tab pos="7493000" algn="l"/>
                </a:tabLst>
                <a:defRPr/>
              </a:pPr>
              <a:t>‹nº›</a:t>
            </a:fld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" y="35853"/>
            <a:ext cx="1173361" cy="8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0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4572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0000"/>
        <a:buFont typeface="Monotype Sorts" pitchFamily="2" charset="2"/>
        <a:buChar char="l"/>
        <a:defRPr sz="4000" b="1">
          <a:solidFill>
            <a:schemeClr val="tx1"/>
          </a:solidFill>
          <a:latin typeface="+mn-lt"/>
          <a:ea typeface="+mn-ea"/>
          <a:cs typeface="+mn-cs"/>
        </a:defRPr>
      </a:lvl1pPr>
      <a:lvl2pPr marL="971550" indent="-4000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808080"/>
        </a:buClr>
        <a:buSzPct val="70000"/>
        <a:buFont typeface="Monotype Sorts" pitchFamily="2" charset="2"/>
        <a:buChar char="l"/>
        <a:defRPr sz="3600">
          <a:solidFill>
            <a:schemeClr val="tx1"/>
          </a:solidFill>
          <a:latin typeface="+mn-lt"/>
        </a:defRPr>
      </a:lvl2pPr>
      <a:lvl3pPr marL="1428750" indent="-3429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808080"/>
        </a:buClr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</a:defRPr>
      </a:lvl3pPr>
      <a:lvl4pPr marL="1885950" indent="-3429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808080"/>
        </a:buClr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4pPr>
      <a:lvl5pPr marL="2286000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808080"/>
        </a:buClr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5pPr>
      <a:lvl6pPr marL="2743200" indent="-28575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6pPr>
      <a:lvl7pPr marL="3200400" indent="-28575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7pPr>
      <a:lvl8pPr marL="3657600" indent="-28575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8pPr>
      <a:lvl9pPr marL="4114800" indent="-28575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6.jpe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4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Embedded Systems e IoT: do bare-metal à comunicação wireless segura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 </a:t>
            </a:r>
            <a:r>
              <a:rPr lang="en-US" dirty="0" err="1"/>
              <a:t>sensoriamento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(Bare-Metal)</a:t>
            </a:r>
          </a:p>
        </p:txBody>
      </p:sp>
      <p:grpSp>
        <p:nvGrpSpPr>
          <p:cNvPr id="23" name="Group 5"/>
          <p:cNvGrpSpPr/>
          <p:nvPr/>
        </p:nvGrpSpPr>
        <p:grpSpPr>
          <a:xfrm>
            <a:off x="6751984" y="978038"/>
            <a:ext cx="2284512" cy="2262988"/>
            <a:chOff x="5436096" y="1196752"/>
            <a:chExt cx="2932584" cy="2932585"/>
          </a:xfrm>
        </p:grpSpPr>
        <p:pic>
          <p:nvPicPr>
            <p:cNvPr id="24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4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4" descr="http://i.istockimg.com/file_thumbview_approve/66205753/5/stock-illustration-66205753-%C3%ADcone-de-term%C3%B4me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" y="1391433"/>
            <a:ext cx="1301507" cy="13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saaeunai.mg.gov.br/portal/wp-content/uploads/2014/05/IconeHIDROMETR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3" y="136415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://a3.mzstatic.com/eu/r30/Purple69/v4/29/ef/62/29ef6266-e459-4ce6-397f-b08a51dca309/icon175x175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" y="2817075"/>
            <a:ext cx="1280213" cy="12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upercolortuts.com/Tuts_Files/Freebies/Icons/Speedometer_Dock_Icon/Speedometer_Dock_Icon_256x25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2" y="2817075"/>
            <a:ext cx="1353344" cy="13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http://decalpitstop.com/ca/altimeter1cl.jpg?refres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1" y="4097288"/>
            <a:ext cx="2227312" cy="22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7"/>
          <p:cNvSpPr/>
          <p:nvPr/>
        </p:nvSpPr>
        <p:spPr>
          <a:xfrm>
            <a:off x="3707904" y="1619399"/>
            <a:ext cx="2160240" cy="47052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 smtClean="0">
                <a:solidFill>
                  <a:srgbClr val="00B0F0"/>
                </a:solidFill>
              </a:rPr>
              <a:t>Bare</a:t>
            </a:r>
            <a:endParaRPr lang="pt-BR" sz="3200" b="1" dirty="0" smtClean="0">
              <a:solidFill>
                <a:srgbClr val="00B0F0"/>
              </a:solidFill>
            </a:endParaRPr>
          </a:p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Metal</a:t>
            </a:r>
            <a:endParaRPr lang="pt-BR" sz="3200" b="1" dirty="0">
              <a:solidFill>
                <a:srgbClr val="00B0F0"/>
              </a:solidFill>
            </a:endParaRPr>
          </a:p>
        </p:txBody>
      </p:sp>
      <p:sp>
        <p:nvSpPr>
          <p:cNvPr id="32" name="Rectangle 14"/>
          <p:cNvSpPr/>
          <p:nvPr/>
        </p:nvSpPr>
        <p:spPr>
          <a:xfrm>
            <a:off x="6742935" y="4139679"/>
            <a:ext cx="2304256" cy="21621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3" name="Left-Right Arrow 15"/>
          <p:cNvSpPr/>
          <p:nvPr/>
        </p:nvSpPr>
        <p:spPr>
          <a:xfrm>
            <a:off x="2603523" y="3595277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eft-Right Arrow 16"/>
          <p:cNvSpPr/>
          <p:nvPr/>
        </p:nvSpPr>
        <p:spPr>
          <a:xfrm>
            <a:off x="5868144" y="4804926"/>
            <a:ext cx="874791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Left-Right Arrow 17"/>
          <p:cNvSpPr/>
          <p:nvPr/>
        </p:nvSpPr>
        <p:spPr>
          <a:xfrm rot="16200000">
            <a:off x="7391007" y="3255643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2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 </a:t>
            </a:r>
            <a:r>
              <a:rPr lang="en-US" dirty="0" err="1"/>
              <a:t>sensoriamento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(Bare-Metal)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953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dirty="0" smtClean="0"/>
              <a:t>O que é bare-metal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80000"/>
              </a:lnSpc>
            </a:pPr>
            <a:r>
              <a:rPr lang="pt-BR" dirty="0"/>
              <a:t>Modalidade de software embarcado </a:t>
            </a:r>
            <a:r>
              <a:rPr lang="pt-BR" dirty="0" smtClean="0"/>
              <a:t>onde não se usa um sistema operacional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dirty="0"/>
              <a:t>Linguagens </a:t>
            </a:r>
            <a:r>
              <a:rPr lang="pt-BR" dirty="0" smtClean="0"/>
              <a:t>comumente envolvidas</a:t>
            </a:r>
            <a:r>
              <a:rPr lang="pt-BR" dirty="0"/>
              <a:t>: C e Assembly (eventualmente C++)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Uso do </a:t>
            </a:r>
            <a:r>
              <a:rPr lang="pt-BR" dirty="0"/>
              <a:t>microcontrolador em baixo nível</a:t>
            </a:r>
          </a:p>
          <a:p>
            <a:pPr>
              <a:lnSpc>
                <a:spcPct val="80000"/>
              </a:lnSpc>
            </a:pPr>
            <a:r>
              <a:rPr lang="pt-BR" dirty="0"/>
              <a:t>Permite </a:t>
            </a:r>
            <a:r>
              <a:rPr lang="pt-BR" dirty="0" smtClean="0"/>
              <a:t>maior </a:t>
            </a:r>
            <a:r>
              <a:rPr lang="pt-BR" dirty="0"/>
              <a:t>performance de um software embarcado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Aqui, </a:t>
            </a:r>
            <a:r>
              <a:rPr lang="pt-BR" dirty="0"/>
              <a:t>trabalha um desenvolvedor </a:t>
            </a:r>
            <a:r>
              <a:rPr lang="pt-BR" dirty="0" err="1" smtClean="0"/>
              <a:t>back-end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7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 </a:t>
            </a:r>
            <a:r>
              <a:rPr lang="en-US" dirty="0" err="1"/>
              <a:t>sensoriamento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(Bare-Metal)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953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err="1" smtClean="0"/>
              <a:t>Porque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bare-metal?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80000"/>
              </a:lnSpc>
            </a:pPr>
            <a:r>
              <a:rPr lang="pt-BR" dirty="0" smtClean="0"/>
              <a:t>Permite o uso de </a:t>
            </a:r>
            <a:r>
              <a:rPr lang="pt-BR" dirty="0"/>
              <a:t>um microcontrolador com menos recursos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Permite uso de microcontroladores mais baratos (principalmente quanto a economia em memória Flash).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É performático </a:t>
            </a:r>
            <a:r>
              <a:rPr lang="pt-BR" dirty="0"/>
              <a:t>com grande número de </a:t>
            </a:r>
            <a:r>
              <a:rPr lang="pt-BR" dirty="0" smtClean="0"/>
              <a:t>interrupções de hardware</a:t>
            </a:r>
          </a:p>
          <a:p>
            <a:pPr>
              <a:lnSpc>
                <a:spcPct val="80000"/>
              </a:lnSpc>
            </a:pPr>
            <a:r>
              <a:rPr lang="pt-BR" dirty="0"/>
              <a:t>Maior número de proteções de software e hardware </a:t>
            </a:r>
            <a:r>
              <a:rPr lang="pt-BR" dirty="0" smtClean="0"/>
              <a:t>aplicáveis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pt-BR" dirty="0"/>
              <a:t>Brown-out </a:t>
            </a:r>
            <a:r>
              <a:rPr lang="pt-BR" dirty="0" err="1"/>
              <a:t>detection</a:t>
            </a:r>
            <a:r>
              <a:rPr lang="pt-BR" dirty="0"/>
              <a:t>, </a:t>
            </a:r>
            <a:r>
              <a:rPr lang="pt-BR" dirty="0" err="1"/>
              <a:t>Watchdog</a:t>
            </a:r>
            <a:r>
              <a:rPr lang="pt-BR" dirty="0"/>
              <a:t>, saber o exato motivo de um reset, etc.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8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 </a:t>
            </a:r>
            <a:r>
              <a:rPr lang="en-US" dirty="0" err="1"/>
              <a:t>sensoriamento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(Bare-Metal)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953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bare-metal?</a:t>
            </a:r>
            <a:br>
              <a:rPr lang="en-US" dirty="0" smtClean="0"/>
            </a:br>
            <a:endParaRPr lang="en-US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pt-BR" dirty="0"/>
              <a:t>Permite maior eficiência na comunicação com sensores (comunicação com </a:t>
            </a:r>
            <a:r>
              <a:rPr lang="pt-BR" dirty="0" smtClean="0"/>
              <a:t>periféricos </a:t>
            </a:r>
            <a:r>
              <a:rPr lang="pt-BR" dirty="0"/>
              <a:t>de forma direta)</a:t>
            </a:r>
          </a:p>
          <a:p>
            <a:pPr>
              <a:lnSpc>
                <a:spcPct val="80000"/>
              </a:lnSpc>
            </a:pPr>
            <a:r>
              <a:rPr lang="pt-BR" dirty="0"/>
              <a:t>Software embarcado </a:t>
            </a:r>
            <a:r>
              <a:rPr lang="pt-BR" u="sng" dirty="0"/>
              <a:t>dedicado</a:t>
            </a:r>
            <a:r>
              <a:rPr lang="pt-BR" dirty="0"/>
              <a:t> à sua aplicação</a:t>
            </a:r>
          </a:p>
          <a:p>
            <a:pPr>
              <a:lnSpc>
                <a:spcPct val="80000"/>
              </a:lnSpc>
            </a:pPr>
            <a:r>
              <a:rPr lang="pt-BR" dirty="0"/>
              <a:t>Modalidade de software embarcado compatível com qualquer microcontrolador do mercado</a:t>
            </a:r>
          </a:p>
          <a:p>
            <a:pPr marL="571500" lvl="1" indent="0">
              <a:lnSpc>
                <a:spcPct val="80000"/>
              </a:lnSpc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7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 </a:t>
            </a:r>
            <a:r>
              <a:rPr lang="en-US" dirty="0" err="1"/>
              <a:t>sensoriamento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(Bare-Metal)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228600" y="1874837"/>
            <a:ext cx="501898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suma</a:t>
            </a:r>
            <a:r>
              <a:rPr lang="en-US" dirty="0" smtClean="0"/>
              <a:t>:</a:t>
            </a:r>
          </a:p>
          <a:p>
            <a:r>
              <a:rPr lang="pt-BR" dirty="0" smtClean="0"/>
              <a:t>Desenvolvimento </a:t>
            </a:r>
            <a:r>
              <a:rPr lang="pt-BR" dirty="0"/>
              <a:t>de um software altamente </a:t>
            </a:r>
            <a:r>
              <a:rPr lang="pt-BR" dirty="0" smtClean="0"/>
              <a:t>performático</a:t>
            </a:r>
            <a:endParaRPr lang="pt-BR" dirty="0"/>
          </a:p>
          <a:p>
            <a:r>
              <a:rPr lang="pt-BR" dirty="0" smtClean="0"/>
              <a:t>Permite hardware mais modesto (= menos custos)</a:t>
            </a:r>
          </a:p>
          <a:p>
            <a:r>
              <a:rPr lang="pt-BR" dirty="0" err="1" smtClean="0"/>
              <a:t>Bare</a:t>
            </a:r>
            <a:r>
              <a:rPr lang="pt-BR" dirty="0" smtClean="0"/>
              <a:t>-metal</a:t>
            </a:r>
            <a:r>
              <a:rPr lang="pt-BR" dirty="0"/>
              <a:t>: sistema projetado para ser ligado e </a:t>
            </a:r>
            <a:r>
              <a:rPr lang="pt-BR" dirty="0" smtClean="0"/>
              <a:t>“esquecido” </a:t>
            </a:r>
            <a:r>
              <a:rPr lang="pt-BR" dirty="0"/>
              <a:t>(manutenção zero)</a:t>
            </a:r>
          </a:p>
          <a:p>
            <a:endParaRPr lang="pt-BR" dirty="0"/>
          </a:p>
        </p:txBody>
      </p:sp>
      <p:pic>
        <p:nvPicPr>
          <p:cNvPr id="1026" name="Picture 2" descr="https://s-media-cache-ak0.pinimg.com/originals/b2/f9/1f/b2f91f8827aea6554526e9be080d0c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0" y="1943637"/>
            <a:ext cx="3744020" cy="300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4"/>
          <p:cNvSpPr/>
          <p:nvPr/>
        </p:nvSpPr>
        <p:spPr>
          <a:xfrm>
            <a:off x="228600" y="4953000"/>
            <a:ext cx="4876800" cy="157234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28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192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4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400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600">
                <a:solidFill>
                  <a:schemeClr val="tx1"/>
                </a:solidFill>
                <a:latin typeface="+mn-lt"/>
              </a:defRPr>
            </a:lvl2pPr>
            <a:lvl3pPr marL="14287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200" b="1">
                <a:solidFill>
                  <a:schemeClr val="tx1"/>
                </a:solidFill>
                <a:latin typeface="+mn-lt"/>
              </a:defRPr>
            </a:lvl3pPr>
            <a:lvl4pPr marL="18859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4pPr>
            <a:lvl5pPr marL="2286000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5pPr>
            <a:lvl6pPr marL="27432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6pPr>
            <a:lvl7pPr marL="32004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7pPr>
            <a:lvl8pPr marL="36576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8pPr>
            <a:lvl9pPr marL="41148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e sensoriamento remoto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Bare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-Metal)</a:t>
            </a:r>
          </a:p>
          <a:p>
            <a:r>
              <a:rPr lang="pt-BR" dirty="0"/>
              <a:t>Central / gateway </a:t>
            </a:r>
            <a:r>
              <a:rPr lang="pt-BR" dirty="0" err="1"/>
              <a:t>IoT</a:t>
            </a:r>
            <a:endParaRPr lang="pt-BR" dirty="0"/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Arquitetura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aquisição de dados e publicação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Segurança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(hardware e software)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Demonstração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093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/ gateway </a:t>
            </a:r>
            <a:r>
              <a:rPr lang="en-US" dirty="0" err="1"/>
              <a:t>IoT</a:t>
            </a:r>
            <a:endParaRPr lang="en-US" dirty="0"/>
          </a:p>
        </p:txBody>
      </p:sp>
      <p:grpSp>
        <p:nvGrpSpPr>
          <p:cNvPr id="16" name="Group 5"/>
          <p:cNvGrpSpPr/>
          <p:nvPr/>
        </p:nvGrpSpPr>
        <p:grpSpPr>
          <a:xfrm>
            <a:off x="6751984" y="990600"/>
            <a:ext cx="2284512" cy="2262988"/>
            <a:chOff x="5436096" y="1196752"/>
            <a:chExt cx="2932584" cy="2932585"/>
          </a:xfrm>
        </p:grpSpPr>
        <p:pic>
          <p:nvPicPr>
            <p:cNvPr id="17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4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Picture 4" descr="http://i.istockimg.com/file_thumbview_approve/66205753/5/stock-illustration-66205753-%C3%ADcone-de-term%C3%B4me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" y="1403995"/>
            <a:ext cx="1301507" cy="13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://www.saaeunai.mg.gov.br/portal/wp-content/uploads/2014/05/IconeHIDROMETR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3" y="137672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://a3.mzstatic.com/eu/r30/Purple69/v4/29/ef/62/29ef6266-e459-4ce6-397f-b08a51dca309/icon175x175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" y="2829637"/>
            <a:ext cx="1280213" cy="12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://supercolortuts.com/Tuts_Files/Freebies/Icons/Speedometer_Dock_Icon/Speedometer_Dock_Icon_256x25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2" y="2829637"/>
            <a:ext cx="1353344" cy="13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http://decalpitstop.com/ca/altimeter1cl.jpg?refres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1" y="4109850"/>
            <a:ext cx="2227312" cy="22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7"/>
          <p:cNvSpPr/>
          <p:nvPr/>
        </p:nvSpPr>
        <p:spPr>
          <a:xfrm>
            <a:off x="3707904" y="1631961"/>
            <a:ext cx="2160240" cy="470520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Bare</a:t>
            </a:r>
          </a:p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Metal</a:t>
            </a:r>
            <a:endParaRPr lang="pt-BR" sz="3200" b="1" dirty="0">
              <a:solidFill>
                <a:srgbClr val="00B0F0"/>
              </a:solidFill>
            </a:endParaRPr>
          </a:p>
        </p:txBody>
      </p:sp>
      <p:sp>
        <p:nvSpPr>
          <p:cNvPr id="38" name="Rounded Rectangle 14"/>
          <p:cNvSpPr/>
          <p:nvPr/>
        </p:nvSpPr>
        <p:spPr>
          <a:xfrm>
            <a:off x="6742935" y="4152241"/>
            <a:ext cx="2304256" cy="2162142"/>
          </a:xfrm>
          <a:prstGeom prst="round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Central / gateway</a:t>
            </a:r>
          </a:p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IoT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39" name="Left-Right Arrow 15"/>
          <p:cNvSpPr/>
          <p:nvPr/>
        </p:nvSpPr>
        <p:spPr>
          <a:xfrm>
            <a:off x="2603523" y="3607839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Left-Right Arrow 16"/>
          <p:cNvSpPr/>
          <p:nvPr/>
        </p:nvSpPr>
        <p:spPr>
          <a:xfrm>
            <a:off x="5868144" y="4817488"/>
            <a:ext cx="874791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Left-Right Arrow 17"/>
          <p:cNvSpPr/>
          <p:nvPr/>
        </p:nvSpPr>
        <p:spPr>
          <a:xfrm rot="16200000">
            <a:off x="7391007" y="3268205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6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/ gateway 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667000"/>
            <a:ext cx="8458200" cy="3382963"/>
          </a:xfrm>
        </p:spPr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robusto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processamento</a:t>
            </a:r>
            <a:r>
              <a:rPr lang="en-US" dirty="0" smtClean="0"/>
              <a:t> e </a:t>
            </a:r>
            <a:r>
              <a:rPr lang="en-US" dirty="0" err="1" smtClean="0"/>
              <a:t>recursos</a:t>
            </a:r>
            <a:endParaRPr lang="en-US" dirty="0" smtClean="0"/>
          </a:p>
          <a:p>
            <a:r>
              <a:rPr lang="en-US" dirty="0" err="1" smtClean="0"/>
              <a:t>Quase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-se um Sistema </a:t>
            </a:r>
            <a:r>
              <a:rPr lang="en-US" dirty="0" err="1" smtClean="0"/>
              <a:t>Operacional</a:t>
            </a:r>
            <a:r>
              <a:rPr lang="en-US" dirty="0" smtClean="0"/>
              <a:t> (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: Linux)</a:t>
            </a:r>
          </a:p>
          <a:p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garantir</a:t>
            </a:r>
            <a:r>
              <a:rPr lang="en-US" dirty="0" smtClean="0"/>
              <a:t> a </a:t>
            </a:r>
            <a:r>
              <a:rPr lang="en-US" dirty="0" err="1" smtClean="0"/>
              <a:t>segurança</a:t>
            </a:r>
            <a:endParaRPr lang="en-US" dirty="0" smtClean="0"/>
          </a:p>
          <a:p>
            <a:pPr lvl="1"/>
            <a:r>
              <a:rPr lang="en-US" dirty="0" err="1" smtClean="0"/>
              <a:t>Proteção</a:t>
            </a:r>
            <a:r>
              <a:rPr lang="en-US" dirty="0" smtClean="0"/>
              <a:t> contra </a:t>
            </a:r>
            <a:r>
              <a:rPr lang="en-US" dirty="0" err="1" smtClean="0"/>
              <a:t>invasão</a:t>
            </a:r>
            <a:r>
              <a:rPr lang="en-US" dirty="0" smtClean="0"/>
              <a:t> / </a:t>
            </a:r>
            <a:r>
              <a:rPr lang="en-US" dirty="0" err="1" smtClean="0"/>
              <a:t>brechas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, </a:t>
            </a:r>
            <a:r>
              <a:rPr lang="en-US" dirty="0" err="1" smtClean="0"/>
              <a:t>verifica</a:t>
            </a:r>
            <a:r>
              <a:rPr lang="en-US" dirty="0" smtClean="0"/>
              <a:t> e </a:t>
            </a:r>
            <a:r>
              <a:rPr lang="en-US" dirty="0" err="1" smtClean="0"/>
              <a:t>garante</a:t>
            </a:r>
            <a:r>
              <a:rPr lang="en-US" dirty="0" smtClean="0"/>
              <a:t> a </a:t>
            </a:r>
            <a:r>
              <a:rPr lang="en-US" dirty="0" err="1" smtClean="0"/>
              <a:t>integridade</a:t>
            </a:r>
            <a:r>
              <a:rPr lang="en-US" dirty="0" smtClean="0"/>
              <a:t> de dados, etc.</a:t>
            </a:r>
            <a:endParaRPr lang="en-US" dirty="0"/>
          </a:p>
        </p:txBody>
      </p:sp>
      <p:sp>
        <p:nvSpPr>
          <p:cNvPr id="2" name="CaixaDeTexto 1"/>
          <p:cNvSpPr txBox="1"/>
          <p:nvPr/>
        </p:nvSpPr>
        <p:spPr>
          <a:xfrm>
            <a:off x="0" y="1587889"/>
            <a:ext cx="913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>
                <a:solidFill>
                  <a:schemeClr val="tx1"/>
                </a:solidFill>
                <a:latin typeface="+mn-lt"/>
              </a:rPr>
              <a:t>Elo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entre bare-metal e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nuvem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/ Internet</a:t>
            </a:r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7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/ gateway 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667000"/>
            <a:ext cx="8458200" cy="3382963"/>
          </a:xfrm>
        </p:spPr>
        <p:txBody>
          <a:bodyPr/>
          <a:lstStyle/>
          <a:p>
            <a:r>
              <a:rPr lang="en-US" dirty="0" err="1" smtClean="0"/>
              <a:t>Aqui</a:t>
            </a:r>
            <a:r>
              <a:rPr lang="en-US" dirty="0" smtClean="0"/>
              <a:t>, </a:t>
            </a:r>
            <a:r>
              <a:rPr lang="en-US" dirty="0" err="1" smtClean="0"/>
              <a:t>trabalha</a:t>
            </a:r>
            <a:r>
              <a:rPr lang="en-US" dirty="0" smtClean="0"/>
              <a:t> um </a:t>
            </a:r>
            <a:r>
              <a:rPr lang="en-US" dirty="0" err="1" smtClean="0"/>
              <a:t>desenvolvedor</a:t>
            </a:r>
            <a:r>
              <a:rPr lang="en-US" dirty="0" smtClean="0"/>
              <a:t> com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experiência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front-end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motivos</a:t>
            </a:r>
            <a:r>
              <a:rPr lang="en-US" dirty="0" smtClean="0"/>
              <a:t> de </a:t>
            </a:r>
            <a:r>
              <a:rPr lang="en-US" dirty="0" err="1" smtClean="0"/>
              <a:t>custo</a:t>
            </a:r>
            <a:r>
              <a:rPr lang="en-US" dirty="0" smtClean="0"/>
              <a:t> e consume </a:t>
            </a:r>
            <a:r>
              <a:rPr lang="en-US" dirty="0" err="1" smtClean="0"/>
              <a:t>energético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 das </a:t>
            </a:r>
            <a:r>
              <a:rPr lang="en-US" dirty="0" err="1" smtClean="0"/>
              <a:t>vezes</a:t>
            </a:r>
            <a:r>
              <a:rPr lang="en-US" dirty="0" smtClean="0"/>
              <a:t> é um </a:t>
            </a:r>
            <a:r>
              <a:rPr lang="en-US" dirty="0" err="1" smtClean="0"/>
              <a:t>sistema</a:t>
            </a:r>
            <a:r>
              <a:rPr lang="en-US" dirty="0" smtClean="0"/>
              <a:t> Headless</a:t>
            </a:r>
          </a:p>
          <a:p>
            <a:r>
              <a:rPr lang="en-US" dirty="0" err="1" smtClean="0"/>
              <a:t>Aqui</a:t>
            </a:r>
            <a:r>
              <a:rPr lang="en-US" dirty="0" smtClean="0"/>
              <a:t>, </a:t>
            </a:r>
            <a:r>
              <a:rPr lang="en-US" dirty="0" err="1" smtClean="0"/>
              <a:t>fala</a:t>
            </a:r>
            <a:r>
              <a:rPr lang="en-US" dirty="0" smtClean="0"/>
              <a:t>-se de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 e context de </a:t>
            </a:r>
            <a:r>
              <a:rPr lang="en-US" dirty="0" err="1" smtClean="0"/>
              <a:t>IoT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MQTT, HTTP, Socket Connection, 3G/HSPDA/4G</a:t>
            </a:r>
            <a:r>
              <a:rPr lang="en-US" dirty="0" smtClean="0"/>
              <a:t>, </a:t>
            </a:r>
            <a:r>
              <a:rPr lang="en-US" dirty="0"/>
              <a:t>etc.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0" y="1587889"/>
            <a:ext cx="913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Considerações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:</a:t>
            </a:r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1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192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4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400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600">
                <a:solidFill>
                  <a:schemeClr val="tx1"/>
                </a:solidFill>
                <a:latin typeface="+mn-lt"/>
              </a:defRPr>
            </a:lvl2pPr>
            <a:lvl3pPr marL="14287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200" b="1">
                <a:solidFill>
                  <a:schemeClr val="tx1"/>
                </a:solidFill>
                <a:latin typeface="+mn-lt"/>
              </a:defRPr>
            </a:lvl3pPr>
            <a:lvl4pPr marL="18859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4pPr>
            <a:lvl5pPr marL="2286000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5pPr>
            <a:lvl6pPr marL="27432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6pPr>
            <a:lvl7pPr marL="32004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7pPr>
            <a:lvl8pPr marL="36576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8pPr>
            <a:lvl9pPr marL="41148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e sensoriamento remoto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Bare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-Metal)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Central / gateway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/>
              <a:t>Arquitetura</a:t>
            </a:r>
            <a:r>
              <a:rPr lang="pt-BR" dirty="0"/>
              <a:t>, aquisição de dados e publicação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Segurança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(hardware e software)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Demonstração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145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19600"/>
          </a:xfrm>
        </p:spPr>
        <p:txBody>
          <a:bodyPr/>
          <a:lstStyle/>
          <a:p>
            <a:r>
              <a:rPr lang="pt-BR" dirty="0" smtClean="0"/>
              <a:t>Contexto de </a:t>
            </a:r>
            <a:r>
              <a:rPr lang="pt-BR" dirty="0" err="1" smtClean="0"/>
              <a:t>IoT</a:t>
            </a:r>
            <a:endParaRPr lang="pt-BR" dirty="0" smtClean="0"/>
          </a:p>
          <a:p>
            <a:r>
              <a:rPr lang="pt-BR" dirty="0" smtClean="0"/>
              <a:t>O que é sensoriamento remoto e seu papel unido à </a:t>
            </a:r>
            <a:r>
              <a:rPr lang="pt-BR" dirty="0" err="1" smtClean="0"/>
              <a:t>IoT</a:t>
            </a:r>
            <a:endParaRPr lang="pt-BR" dirty="0" smtClean="0"/>
          </a:p>
          <a:p>
            <a:r>
              <a:rPr lang="pt-BR" dirty="0" smtClean="0"/>
              <a:t>Arquitetura de uma solução de sensoriamento remoto + </a:t>
            </a:r>
            <a:r>
              <a:rPr lang="pt-BR" dirty="0" err="1" smtClean="0"/>
              <a:t>IoT</a:t>
            </a:r>
            <a:endParaRPr lang="pt-BR" dirty="0" smtClean="0"/>
          </a:p>
          <a:p>
            <a:r>
              <a:rPr lang="pt-BR" dirty="0" smtClean="0"/>
              <a:t>Formas de publicação e acesso a dados na nuvem</a:t>
            </a:r>
            <a:endParaRPr lang="pt-BR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Arquitetura, aquisição de dados e publicação</a:t>
            </a:r>
          </a:p>
        </p:txBody>
      </p:sp>
      <p:sp>
        <p:nvSpPr>
          <p:cNvPr id="23" name="Rounded Rectangle 20"/>
          <p:cNvSpPr/>
          <p:nvPr/>
        </p:nvSpPr>
        <p:spPr>
          <a:xfrm>
            <a:off x="35495" y="1619399"/>
            <a:ext cx="2568027" cy="470520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rgbClr val="00B0F0"/>
              </a:solidFill>
            </a:endParaRPr>
          </a:p>
        </p:txBody>
      </p:sp>
      <p:grpSp>
        <p:nvGrpSpPr>
          <p:cNvPr id="24" name="Group 5"/>
          <p:cNvGrpSpPr/>
          <p:nvPr/>
        </p:nvGrpSpPr>
        <p:grpSpPr>
          <a:xfrm>
            <a:off x="6751984" y="978038"/>
            <a:ext cx="2284512" cy="2262988"/>
            <a:chOff x="5436096" y="1196752"/>
            <a:chExt cx="2932584" cy="2932585"/>
          </a:xfrm>
        </p:grpSpPr>
        <p:pic>
          <p:nvPicPr>
            <p:cNvPr id="25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4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ounded Rectangle 7"/>
          <p:cNvSpPr/>
          <p:nvPr/>
        </p:nvSpPr>
        <p:spPr>
          <a:xfrm>
            <a:off x="3707904" y="1619399"/>
            <a:ext cx="2160240" cy="470520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Bare</a:t>
            </a:r>
          </a:p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Metal</a:t>
            </a:r>
            <a:endParaRPr lang="pt-BR" sz="3200" b="1" dirty="0">
              <a:solidFill>
                <a:srgbClr val="00B0F0"/>
              </a:solidFill>
            </a:endParaRPr>
          </a:p>
        </p:txBody>
      </p:sp>
      <p:sp>
        <p:nvSpPr>
          <p:cNvPr id="28" name="Rounded Rectangle 14"/>
          <p:cNvSpPr/>
          <p:nvPr/>
        </p:nvSpPr>
        <p:spPr>
          <a:xfrm>
            <a:off x="6742935" y="4139679"/>
            <a:ext cx="2304256" cy="2162142"/>
          </a:xfrm>
          <a:prstGeom prst="roundRect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Central / gateway</a:t>
            </a:r>
          </a:p>
          <a:p>
            <a:pPr algn="ctr"/>
            <a:r>
              <a:rPr lang="pt-BR" dirty="0" err="1" smtClean="0">
                <a:solidFill>
                  <a:srgbClr val="00B0F0"/>
                </a:solidFill>
              </a:rPr>
              <a:t>IoT</a:t>
            </a:r>
            <a:endParaRPr lang="pt-BR" b="1" dirty="0" smtClean="0">
              <a:solidFill>
                <a:srgbClr val="00B0F0"/>
              </a:solidFill>
            </a:endParaRPr>
          </a:p>
        </p:txBody>
      </p:sp>
      <p:sp>
        <p:nvSpPr>
          <p:cNvPr id="29" name="Left-Right Arrow 15"/>
          <p:cNvSpPr/>
          <p:nvPr/>
        </p:nvSpPr>
        <p:spPr>
          <a:xfrm>
            <a:off x="2603523" y="3595277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Left-Right Arrow 16"/>
          <p:cNvSpPr/>
          <p:nvPr/>
        </p:nvSpPr>
        <p:spPr>
          <a:xfrm>
            <a:off x="5868144" y="4804926"/>
            <a:ext cx="874791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Left-Right Arrow 17"/>
          <p:cNvSpPr/>
          <p:nvPr/>
        </p:nvSpPr>
        <p:spPr>
          <a:xfrm rot="16200000">
            <a:off x="7391007" y="3255643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1"/>
          <p:cNvSpPr txBox="1"/>
          <p:nvPr/>
        </p:nvSpPr>
        <p:spPr>
          <a:xfrm>
            <a:off x="95372" y="296780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Consumo e fluxo de água</a:t>
            </a:r>
            <a:endParaRPr lang="pt-BR" sz="1400" dirty="0"/>
          </a:p>
        </p:txBody>
      </p:sp>
      <p:sp>
        <p:nvSpPr>
          <p:cNvPr id="33" name="TextBox 18"/>
          <p:cNvSpPr txBox="1"/>
          <p:nvPr/>
        </p:nvSpPr>
        <p:spPr>
          <a:xfrm>
            <a:off x="95373" y="433595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Luminosidade</a:t>
            </a:r>
            <a:endParaRPr lang="pt-BR" sz="1400" dirty="0"/>
          </a:p>
        </p:txBody>
      </p:sp>
      <p:sp>
        <p:nvSpPr>
          <p:cNvPr id="34" name="TextBox 19"/>
          <p:cNvSpPr txBox="1"/>
          <p:nvPr/>
        </p:nvSpPr>
        <p:spPr>
          <a:xfrm>
            <a:off x="95372" y="577611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Temperatura</a:t>
            </a:r>
            <a:endParaRPr lang="pt-BR" sz="1400" dirty="0"/>
          </a:p>
        </p:txBody>
      </p:sp>
      <p:pic>
        <p:nvPicPr>
          <p:cNvPr id="35" name="Picture 2" descr="http://publicdomainvectors.org/photos/14131214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19399"/>
            <a:ext cx="965351" cy="9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publicdomainvectors.org/photos/14131214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7" y="1835423"/>
            <a:ext cx="965351" cy="9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publicdomainvectors.org/photos/14131214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22200"/>
            <a:ext cx="965351" cy="9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s://image.freepik.com/icones-gratis/luminosidade-com-o-botao-circular_318-7234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65" y="3491607"/>
            <a:ext cx="79208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http://a3.mzstatic.com/us/r30/Purple6/v4/4f/14/01/4f1401a7-de90-86cd-7c78-41f987708602/icon175x17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5" y="4643735"/>
            <a:ext cx="1059199" cy="105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2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Arquitetura, aquisição de dados e publicação</a:t>
            </a:r>
          </a:p>
        </p:txBody>
      </p:sp>
      <p:grpSp>
        <p:nvGrpSpPr>
          <p:cNvPr id="20" name="Group 32"/>
          <p:cNvGrpSpPr/>
          <p:nvPr/>
        </p:nvGrpSpPr>
        <p:grpSpPr>
          <a:xfrm>
            <a:off x="76200" y="1052736"/>
            <a:ext cx="2448272" cy="5271864"/>
            <a:chOff x="484667" y="1484784"/>
            <a:chExt cx="2448272" cy="5271864"/>
          </a:xfrm>
        </p:grpSpPr>
        <p:sp>
          <p:nvSpPr>
            <p:cNvPr id="21" name="Rounded Rectangle 31"/>
            <p:cNvSpPr/>
            <p:nvPr/>
          </p:nvSpPr>
          <p:spPr>
            <a:xfrm>
              <a:off x="558666" y="1484784"/>
              <a:ext cx="2285142" cy="52718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endParaRPr lang="pt-BR" dirty="0" smtClean="0">
                <a:solidFill>
                  <a:srgbClr val="002060"/>
                </a:solidFill>
              </a:endParaRPr>
            </a:p>
            <a:p>
              <a:pPr algn="ctr"/>
              <a:endParaRPr lang="pt-BR" dirty="0" smtClean="0">
                <a:solidFill>
                  <a:srgbClr val="002060"/>
                </a:solidFill>
              </a:endParaRPr>
            </a:p>
            <a:p>
              <a:pPr algn="ctr"/>
              <a:endParaRPr lang="pt-BR" dirty="0">
                <a:solidFill>
                  <a:srgbClr val="002060"/>
                </a:solidFill>
              </a:endParaRPr>
            </a:p>
            <a:p>
              <a:pPr algn="ctr"/>
              <a:endParaRPr lang="pt-BR" dirty="0" smtClean="0">
                <a:solidFill>
                  <a:srgbClr val="002060"/>
                </a:solidFill>
              </a:endParaRPr>
            </a:p>
            <a:p>
              <a:pPr algn="ctr"/>
              <a:endParaRPr lang="pt-BR" dirty="0">
                <a:solidFill>
                  <a:srgbClr val="002060"/>
                </a:solidFill>
              </a:endParaRPr>
            </a:p>
            <a:p>
              <a:pPr algn="ctr"/>
              <a:endParaRPr lang="pt-BR" dirty="0" smtClean="0">
                <a:solidFill>
                  <a:srgbClr val="002060"/>
                </a:solidFill>
              </a:endParaRPr>
            </a:p>
            <a:p>
              <a:pPr algn="ctr"/>
              <a:endParaRPr lang="pt-BR" dirty="0">
                <a:solidFill>
                  <a:srgbClr val="002060"/>
                </a:solidFill>
              </a:endParaRPr>
            </a:p>
            <a:p>
              <a:pPr algn="ctr"/>
              <a:endParaRPr lang="pt-BR" dirty="0" smtClean="0">
                <a:solidFill>
                  <a:srgbClr val="002060"/>
                </a:solidFill>
              </a:endParaRPr>
            </a:p>
            <a:p>
              <a:pPr algn="ctr"/>
              <a:endParaRPr lang="pt-BR" dirty="0">
                <a:solidFill>
                  <a:srgbClr val="002060"/>
                </a:solidFill>
              </a:endParaRPr>
            </a:p>
            <a:p>
              <a:pPr algn="ctr"/>
              <a:endParaRPr lang="pt-BR" dirty="0" smtClean="0">
                <a:solidFill>
                  <a:srgbClr val="002060"/>
                </a:solidFill>
              </a:endParaRPr>
            </a:p>
            <a:p>
              <a:pPr algn="ctr"/>
              <a:endParaRPr lang="pt-BR" dirty="0">
                <a:solidFill>
                  <a:srgbClr val="002060"/>
                </a:solidFill>
              </a:endParaRPr>
            </a:p>
            <a:p>
              <a:pPr algn="ctr"/>
              <a:endParaRPr lang="pt-BR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pt-BR" dirty="0" err="1" smtClean="0">
                  <a:solidFill>
                    <a:srgbClr val="002060"/>
                  </a:solidFill>
                </a:rPr>
                <a:t>Bare</a:t>
              </a:r>
              <a:r>
                <a:rPr lang="pt-BR" dirty="0" smtClean="0">
                  <a:solidFill>
                    <a:srgbClr val="002060"/>
                  </a:solidFill>
                </a:rPr>
                <a:t>-metal</a:t>
              </a:r>
            </a:p>
          </p:txBody>
        </p:sp>
        <p:sp>
          <p:nvSpPr>
            <p:cNvPr id="22" name="TextBox 4"/>
            <p:cNvSpPr txBox="1"/>
            <p:nvPr/>
          </p:nvSpPr>
          <p:spPr>
            <a:xfrm>
              <a:off x="484667" y="2943671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Consumo e fluxo de água</a:t>
              </a:r>
              <a:endParaRPr lang="pt-BR" sz="1400" dirty="0"/>
            </a:p>
          </p:txBody>
        </p:sp>
        <p:pic>
          <p:nvPicPr>
            <p:cNvPr id="36" name="Picture 2" descr="http://publicdomainvectors.org/photos/141312141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5" y="1667272"/>
              <a:ext cx="965351" cy="96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http://publicdomainvectors.org/photos/141312141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32" y="1811288"/>
              <a:ext cx="965351" cy="96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publicdomainvectors.org/photos/141312141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911" y="1998065"/>
              <a:ext cx="965351" cy="96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40"/>
          <p:cNvGrpSpPr/>
          <p:nvPr/>
        </p:nvGrpSpPr>
        <p:grpSpPr>
          <a:xfrm>
            <a:off x="303704" y="3212976"/>
            <a:ext cx="2134696" cy="1130643"/>
            <a:chOff x="323528" y="3212976"/>
            <a:chExt cx="2134696" cy="1130643"/>
          </a:xfrm>
        </p:grpSpPr>
        <p:sp>
          <p:nvSpPr>
            <p:cNvPr id="41" name="TextBox 5"/>
            <p:cNvSpPr txBox="1"/>
            <p:nvPr/>
          </p:nvSpPr>
          <p:spPr>
            <a:xfrm>
              <a:off x="323528" y="4005064"/>
              <a:ext cx="213469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Luminosidade</a:t>
              </a:r>
              <a:endParaRPr lang="pt-BR" sz="1400" dirty="0"/>
            </a:p>
          </p:txBody>
        </p:sp>
        <p:pic>
          <p:nvPicPr>
            <p:cNvPr id="46" name="Picture 6" descr="https://image.freepik.com/icones-gratis/luminosidade-com-o-botao-circular_318-7234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1" y="3212976"/>
              <a:ext cx="792087" cy="748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1"/>
          <p:cNvGrpSpPr/>
          <p:nvPr/>
        </p:nvGrpSpPr>
        <p:grpSpPr>
          <a:xfrm>
            <a:off x="305565" y="4485105"/>
            <a:ext cx="2136025" cy="1227354"/>
            <a:chOff x="300372" y="5085184"/>
            <a:chExt cx="2136025" cy="1227354"/>
          </a:xfrm>
        </p:grpSpPr>
        <p:sp>
          <p:nvSpPr>
            <p:cNvPr id="49" name="TextBox 6"/>
            <p:cNvSpPr txBox="1"/>
            <p:nvPr/>
          </p:nvSpPr>
          <p:spPr>
            <a:xfrm>
              <a:off x="300372" y="6004761"/>
              <a:ext cx="2136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Temperatura</a:t>
              </a:r>
              <a:endParaRPr lang="pt-BR" sz="1400" dirty="0"/>
            </a:p>
          </p:txBody>
        </p:sp>
        <p:pic>
          <p:nvPicPr>
            <p:cNvPr id="50" name="Picture 8" descr="http://a3.mzstatic.com/us/r30/Purple6/v4/4f/14/01/4f1401a7-de90-86cd-7c78-41f987708602/icon175x175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085184"/>
              <a:ext cx="786196" cy="7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Oval 13"/>
          <p:cNvSpPr/>
          <p:nvPr/>
        </p:nvSpPr>
        <p:spPr>
          <a:xfrm>
            <a:off x="3899562" y="2636912"/>
            <a:ext cx="2184606" cy="212523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Central/ gateway</a:t>
            </a:r>
          </a:p>
          <a:p>
            <a:pPr algn="ctr"/>
            <a:r>
              <a:rPr lang="pt-BR" sz="2000" b="1" dirty="0" smtClean="0"/>
              <a:t> </a:t>
            </a:r>
          </a:p>
          <a:p>
            <a:pPr algn="ctr"/>
            <a:r>
              <a:rPr lang="pt-BR" sz="2000" b="1" dirty="0" err="1" smtClean="0"/>
              <a:t>IoT</a:t>
            </a:r>
            <a:endParaRPr lang="pt-BR" sz="2000" b="1" dirty="0"/>
          </a:p>
        </p:txBody>
      </p:sp>
      <p:grpSp>
        <p:nvGrpSpPr>
          <p:cNvPr id="52" name="Group 14"/>
          <p:cNvGrpSpPr/>
          <p:nvPr/>
        </p:nvGrpSpPr>
        <p:grpSpPr>
          <a:xfrm>
            <a:off x="7121408" y="2636912"/>
            <a:ext cx="1987096" cy="1862145"/>
            <a:chOff x="5436096" y="1196752"/>
            <a:chExt cx="2932584" cy="2932585"/>
          </a:xfrm>
        </p:grpSpPr>
        <p:pic>
          <p:nvPicPr>
            <p:cNvPr id="53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16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21"/>
          <p:cNvCxnSpPr/>
          <p:nvPr/>
        </p:nvCxnSpPr>
        <p:spPr>
          <a:xfrm flipH="1">
            <a:off x="2476517" y="3733800"/>
            <a:ext cx="140968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29"/>
          <p:cNvCxnSpPr/>
          <p:nvPr/>
        </p:nvCxnSpPr>
        <p:spPr>
          <a:xfrm flipH="1">
            <a:off x="6084168" y="3789040"/>
            <a:ext cx="103724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4" descr="https://blog.ecoventsystems.com/wp-content/uploads/2015/03/wifi-logo-300x13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910" y="2996952"/>
            <a:ext cx="844362" cy="39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www.iconsplace.com/icons/preview/black/ethernet-off-25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21" y="4176618"/>
            <a:ext cx="620534" cy="62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708243" y="3242771"/>
            <a:ext cx="93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UART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0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Arquitetura, aquisição de dados e publicação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8458200" cy="3382963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sistema</a:t>
            </a:r>
            <a:r>
              <a:rPr lang="en-US" dirty="0" smtClean="0"/>
              <a:t> bare-metal </a:t>
            </a:r>
            <a:r>
              <a:rPr lang="en-US" dirty="0" err="1" smtClean="0"/>
              <a:t>responde</a:t>
            </a:r>
            <a:r>
              <a:rPr lang="en-US" dirty="0" smtClean="0"/>
              <a:t> sob </a:t>
            </a:r>
            <a:r>
              <a:rPr lang="en-US" dirty="0" err="1" smtClean="0"/>
              <a:t>demanda</a:t>
            </a:r>
            <a:r>
              <a:rPr lang="en-US" dirty="0" smtClean="0"/>
              <a:t> (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solicitação</a:t>
            </a:r>
            <a:r>
              <a:rPr lang="en-US" dirty="0" smtClean="0"/>
              <a:t> do gateway 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Protocolo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CheckSum</a:t>
            </a:r>
            <a:r>
              <a:rPr lang="en-US" dirty="0" smtClean="0"/>
              <a:t> é </a:t>
            </a:r>
            <a:r>
              <a:rPr lang="en-US" dirty="0" err="1" smtClean="0"/>
              <a:t>calçulado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 err="1" smtClean="0"/>
              <a:t>CheckSum</a:t>
            </a:r>
            <a:r>
              <a:rPr lang="en-US" dirty="0" smtClean="0"/>
              <a:t> = (~</a:t>
            </a:r>
            <a:r>
              <a:rPr lang="en-US" dirty="0" err="1" smtClean="0"/>
              <a:t>SomaDeTodosOsBytes</a:t>
            </a:r>
            <a:r>
              <a:rPr lang="en-US" dirty="0" smtClean="0"/>
              <a:t>)+1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05200"/>
            <a:ext cx="766549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Arquitetura, aquisição de dados e publicação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84582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comunicação</a:t>
            </a:r>
            <a:r>
              <a:rPr lang="en-US" dirty="0" smtClean="0"/>
              <a:t> entre gateway </a:t>
            </a:r>
            <a:r>
              <a:rPr lang="en-US" dirty="0" err="1" smtClean="0"/>
              <a:t>IoT</a:t>
            </a:r>
            <a:r>
              <a:rPr lang="en-US" dirty="0" smtClean="0"/>
              <a:t> e </a:t>
            </a:r>
            <a:r>
              <a:rPr lang="en-US" dirty="0" err="1" smtClean="0"/>
              <a:t>sistema</a:t>
            </a:r>
            <a:r>
              <a:rPr lang="en-US" dirty="0" smtClean="0"/>
              <a:t> bare-metal (UART)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tao</a:t>
            </a:r>
            <a:r>
              <a:rPr lang="en-US" dirty="0" smtClean="0"/>
              <a:t> </a:t>
            </a:r>
            <a:r>
              <a:rPr lang="en-US" dirty="0" err="1" smtClean="0"/>
              <a:t>veloz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o terminal de </a:t>
            </a:r>
            <a:r>
              <a:rPr lang="en-US" dirty="0" err="1" smtClean="0"/>
              <a:t>comunicação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(</a:t>
            </a:r>
            <a:r>
              <a:rPr lang="en-US" dirty="0" err="1" smtClean="0"/>
              <a:t>recomendável</a:t>
            </a:r>
            <a:r>
              <a:rPr lang="en-US" dirty="0" smtClean="0"/>
              <a:t> &lt;=230400 bauds).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comunicação</a:t>
            </a:r>
            <a:r>
              <a:rPr lang="en-US" dirty="0" smtClean="0"/>
              <a:t> entre gateway e </a:t>
            </a:r>
            <a:r>
              <a:rPr lang="en-US" dirty="0" err="1" smtClean="0"/>
              <a:t>sistema</a:t>
            </a:r>
            <a:r>
              <a:rPr lang="en-US" dirty="0" smtClean="0"/>
              <a:t> bare-metal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criptografada</a:t>
            </a:r>
            <a:r>
              <a:rPr lang="en-US" dirty="0" smtClean="0"/>
              <a:t>, se </a:t>
            </a:r>
            <a:r>
              <a:rPr lang="en-US" dirty="0" err="1" smtClean="0"/>
              <a:t>assim</a:t>
            </a:r>
            <a:r>
              <a:rPr lang="en-US" dirty="0" smtClean="0"/>
              <a:t> for </a:t>
            </a:r>
            <a:r>
              <a:rPr lang="en-US" dirty="0" err="1" smtClean="0"/>
              <a:t>desejado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pt-BR" dirty="0" smtClean="0"/>
              <a:t>O gateway </a:t>
            </a:r>
            <a:r>
              <a:rPr lang="pt-BR" dirty="0" err="1"/>
              <a:t>IoT</a:t>
            </a:r>
            <a:r>
              <a:rPr lang="pt-BR" dirty="0"/>
              <a:t> comunica-se com a </a:t>
            </a:r>
            <a:r>
              <a:rPr lang="pt-BR" dirty="0" smtClean="0"/>
              <a:t>Internet / nuvem </a:t>
            </a:r>
            <a:r>
              <a:rPr lang="pt-BR" dirty="0"/>
              <a:t>via </a:t>
            </a:r>
            <a:r>
              <a:rPr lang="pt-BR" dirty="0" smtClean="0"/>
              <a:t>MQTT.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Arquitetura, aquisição de dados e publicação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0" y="1587889"/>
            <a:ext cx="913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Medidor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água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calibração</a:t>
            </a:r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TextBox 16"/>
          <p:cNvSpPr txBox="1"/>
          <p:nvPr/>
        </p:nvSpPr>
        <p:spPr>
          <a:xfrm>
            <a:off x="7096115" y="5917710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91" y="2468118"/>
            <a:ext cx="2324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 descr="Água com IoT: Sensor de fluxo de água (1/2 polegada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1" y="2381960"/>
            <a:ext cx="1287835" cy="12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"/>
          <p:cNvSpPr txBox="1"/>
          <p:nvPr/>
        </p:nvSpPr>
        <p:spPr>
          <a:xfrm>
            <a:off x="1390535" y="345535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Sinal do sensor de água</a:t>
            </a:r>
            <a:endParaRPr lang="pt-BR" dirty="0"/>
          </a:p>
        </p:txBody>
      </p:sp>
      <p:sp>
        <p:nvSpPr>
          <p:cNvPr id="63" name="Rounded Rectangle 2"/>
          <p:cNvSpPr/>
          <p:nvPr/>
        </p:nvSpPr>
        <p:spPr>
          <a:xfrm>
            <a:off x="5719043" y="2468118"/>
            <a:ext cx="2571146" cy="11718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Microcontrolador</a:t>
            </a:r>
            <a:endParaRPr lang="pt-BR" dirty="0"/>
          </a:p>
        </p:txBody>
      </p:sp>
      <p:cxnSp>
        <p:nvCxnSpPr>
          <p:cNvPr id="64" name="Straight Arrow Connector 5"/>
          <p:cNvCxnSpPr/>
          <p:nvPr/>
        </p:nvCxnSpPr>
        <p:spPr>
          <a:xfrm>
            <a:off x="4350891" y="3000168"/>
            <a:ext cx="118813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19" y="4471337"/>
            <a:ext cx="1649142" cy="15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49" y="4449991"/>
            <a:ext cx="1601300" cy="15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13"/>
          <p:cNvSpPr txBox="1"/>
          <p:nvPr/>
        </p:nvSpPr>
        <p:spPr>
          <a:xfrm>
            <a:off x="3243418" y="6046187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Volume de controle vazio</a:t>
            </a:r>
            <a:endParaRPr lang="pt-BR" sz="1600" dirty="0"/>
          </a:p>
        </p:txBody>
      </p:sp>
      <p:sp>
        <p:nvSpPr>
          <p:cNvPr id="68" name="TextBox 14"/>
          <p:cNvSpPr txBox="1"/>
          <p:nvPr/>
        </p:nvSpPr>
        <p:spPr>
          <a:xfrm>
            <a:off x="6876301" y="599220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Volume de controle cheio</a:t>
            </a:r>
            <a:endParaRPr lang="pt-BR" sz="1600" dirty="0"/>
          </a:p>
        </p:txBody>
      </p:sp>
      <p:cxnSp>
        <p:nvCxnSpPr>
          <p:cNvPr id="69" name="Straight Arrow Connector 10"/>
          <p:cNvCxnSpPr/>
          <p:nvPr/>
        </p:nvCxnSpPr>
        <p:spPr>
          <a:xfrm flipV="1">
            <a:off x="5863059" y="3824683"/>
            <a:ext cx="0" cy="82395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2"/>
          <p:cNvCxnSpPr/>
          <p:nvPr/>
        </p:nvCxnSpPr>
        <p:spPr>
          <a:xfrm flipH="1">
            <a:off x="5214987" y="4648641"/>
            <a:ext cx="64807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21"/>
          <p:cNvCxnSpPr/>
          <p:nvPr/>
        </p:nvCxnSpPr>
        <p:spPr>
          <a:xfrm flipV="1">
            <a:off x="6732285" y="3810476"/>
            <a:ext cx="0" cy="82395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22"/>
          <p:cNvCxnSpPr/>
          <p:nvPr/>
        </p:nvCxnSpPr>
        <p:spPr>
          <a:xfrm flipH="1">
            <a:off x="6732285" y="4647545"/>
            <a:ext cx="64807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23"/>
          <p:cNvSpPr txBox="1"/>
          <p:nvPr/>
        </p:nvSpPr>
        <p:spPr>
          <a:xfrm>
            <a:off x="5175639" y="4720649"/>
            <a:ext cx="76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Início</a:t>
            </a:r>
            <a:endParaRPr lang="pt-BR" sz="1600" dirty="0"/>
          </a:p>
        </p:txBody>
      </p:sp>
      <p:sp>
        <p:nvSpPr>
          <p:cNvPr id="74" name="TextBox 24"/>
          <p:cNvSpPr txBox="1"/>
          <p:nvPr/>
        </p:nvSpPr>
        <p:spPr>
          <a:xfrm>
            <a:off x="6720469" y="4690646"/>
            <a:ext cx="659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Fim</a:t>
            </a:r>
            <a:endParaRPr lang="pt-BR" sz="1600" dirty="0"/>
          </a:p>
        </p:txBody>
      </p:sp>
      <p:sp>
        <p:nvSpPr>
          <p:cNvPr id="75" name="TextBox 26"/>
          <p:cNvSpPr txBox="1"/>
          <p:nvPr/>
        </p:nvSpPr>
        <p:spPr>
          <a:xfrm>
            <a:off x="5731649" y="2077839"/>
            <a:ext cx="25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Conta os pulsos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306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Arquitetura, aquisição de dados e publicação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0" y="1587889"/>
            <a:ext cx="913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Medidor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água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uso</a:t>
            </a:r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48" y="3124200"/>
            <a:ext cx="2324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 descr="Água com IoT: Sensor de fluxo de água (1/2 polegada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88" y="3038042"/>
            <a:ext cx="1287835" cy="12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"/>
          <p:cNvSpPr txBox="1"/>
          <p:nvPr/>
        </p:nvSpPr>
        <p:spPr>
          <a:xfrm>
            <a:off x="1386492" y="411143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Sinal do sensor de água</a:t>
            </a:r>
            <a:endParaRPr lang="pt-BR" dirty="0"/>
          </a:p>
        </p:txBody>
      </p:sp>
      <p:sp>
        <p:nvSpPr>
          <p:cNvPr id="25" name="Rounded Rectangle 2"/>
          <p:cNvSpPr/>
          <p:nvPr/>
        </p:nvSpPr>
        <p:spPr>
          <a:xfrm>
            <a:off x="5715000" y="3124200"/>
            <a:ext cx="2971800" cy="11718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Microcontrolador</a:t>
            </a:r>
            <a:endParaRPr lang="pt-BR" dirty="0"/>
          </a:p>
        </p:txBody>
      </p:sp>
      <p:cxnSp>
        <p:nvCxnSpPr>
          <p:cNvPr id="26" name="Straight Arrow Connector 5"/>
          <p:cNvCxnSpPr/>
          <p:nvPr/>
        </p:nvCxnSpPr>
        <p:spPr>
          <a:xfrm>
            <a:off x="4346848" y="3656250"/>
            <a:ext cx="118813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0" y="4338901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dirty="0" smtClean="0"/>
              <a:t>1- Conta os pulsos</a:t>
            </a:r>
          </a:p>
          <a:p>
            <a:pPr algn="l"/>
            <a:r>
              <a:rPr lang="pt-BR" sz="1600" dirty="0" smtClean="0"/>
              <a:t>2- De tempos em tempos: </a:t>
            </a:r>
            <a:r>
              <a:rPr lang="pt-BR" sz="1600" dirty="0"/>
              <a:t>c</a:t>
            </a:r>
            <a:r>
              <a:rPr lang="pt-BR" sz="1600" dirty="0" smtClean="0"/>
              <a:t>onverte número de pulsos contados em volume medido</a:t>
            </a:r>
          </a:p>
          <a:p>
            <a:pPr algn="l"/>
            <a:r>
              <a:rPr lang="pt-BR" sz="1600" dirty="0" smtClean="0"/>
              <a:t>3- Contabiliza medições instantâneas e acumuladas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205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Arquitetura, aquisição de dados e publicação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0" y="1587889"/>
            <a:ext cx="913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Medidor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luminosidade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uso</a:t>
            </a:r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845162" y="374332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Sinal do sensor de </a:t>
            </a:r>
          </a:p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11" name="Rounded Rectangle 2"/>
          <p:cNvSpPr/>
          <p:nvPr/>
        </p:nvSpPr>
        <p:spPr>
          <a:xfrm>
            <a:off x="6157530" y="2591197"/>
            <a:ext cx="2681670" cy="11718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Microcontrolador</a:t>
            </a:r>
            <a:endParaRPr lang="pt-BR" dirty="0"/>
          </a:p>
        </p:txBody>
      </p:sp>
      <p:cxnSp>
        <p:nvCxnSpPr>
          <p:cNvPr id="12" name="Straight Arrow Connector 5"/>
          <p:cNvCxnSpPr/>
          <p:nvPr/>
        </p:nvCxnSpPr>
        <p:spPr>
          <a:xfrm>
            <a:off x="4789378" y="3167261"/>
            <a:ext cx="118813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6"/>
          <p:cNvSpPr txBox="1"/>
          <p:nvPr/>
        </p:nvSpPr>
        <p:spPr>
          <a:xfrm>
            <a:off x="6051949" y="3827685"/>
            <a:ext cx="2787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dirty="0" smtClean="0"/>
              <a:t>Converte leitura analógica (10-bits) em uma leitura relativa da luminosidade, capaz de dizer se é dia ou noite.</a:t>
            </a:r>
            <a:endParaRPr lang="pt-BR" sz="1600" dirty="0"/>
          </a:p>
        </p:txBody>
      </p:sp>
      <p:pic>
        <p:nvPicPr>
          <p:cNvPr id="14" name="Picture 2" descr="https://meetarduino.files.wordpress.com/2012/05/ld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6" y="2594303"/>
            <a:ext cx="132772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90" y="3985446"/>
            <a:ext cx="1666129" cy="21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86" y="2286000"/>
            <a:ext cx="19050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3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Arquitetura, aquisição de dados e publicação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0" y="1587889"/>
            <a:ext cx="913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Medidor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temperatura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uso</a:t>
            </a:r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ounded Rectangle 2"/>
          <p:cNvSpPr/>
          <p:nvPr/>
        </p:nvSpPr>
        <p:spPr>
          <a:xfrm>
            <a:off x="6033785" y="2895600"/>
            <a:ext cx="2694468" cy="11718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Microcontrolador</a:t>
            </a:r>
            <a:endParaRPr lang="pt-BR" dirty="0"/>
          </a:p>
        </p:txBody>
      </p:sp>
      <p:sp>
        <p:nvSpPr>
          <p:cNvPr id="18" name="TextBox 26"/>
          <p:cNvSpPr txBox="1"/>
          <p:nvPr/>
        </p:nvSpPr>
        <p:spPr>
          <a:xfrm>
            <a:off x="6033785" y="424682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Converte leitura analógica em temperatura (</a:t>
            </a:r>
            <a:r>
              <a:rPr lang="pt-BR" sz="1600" dirty="0" err="1" smtClean="0"/>
              <a:t>ºC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sp>
        <p:nvSpPr>
          <p:cNvPr id="20" name="Left-Right Arrow 4"/>
          <p:cNvSpPr/>
          <p:nvPr/>
        </p:nvSpPr>
        <p:spPr>
          <a:xfrm>
            <a:off x="2438400" y="3138649"/>
            <a:ext cx="3255635" cy="685800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ADC </a:t>
            </a:r>
            <a:r>
              <a:rPr lang="pt-BR" sz="1600" dirty="0" smtClean="0"/>
              <a:t>10-bits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2" y="2829433"/>
            <a:ext cx="2013833" cy="15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192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4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400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600">
                <a:solidFill>
                  <a:schemeClr val="tx1"/>
                </a:solidFill>
                <a:latin typeface="+mn-lt"/>
              </a:defRPr>
            </a:lvl2pPr>
            <a:lvl3pPr marL="14287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200" b="1">
                <a:solidFill>
                  <a:schemeClr val="tx1"/>
                </a:solidFill>
                <a:latin typeface="+mn-lt"/>
              </a:defRPr>
            </a:lvl3pPr>
            <a:lvl4pPr marL="18859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4pPr>
            <a:lvl5pPr marL="2286000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5pPr>
            <a:lvl6pPr marL="27432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6pPr>
            <a:lvl7pPr marL="32004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7pPr>
            <a:lvl8pPr marL="36576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8pPr>
            <a:lvl9pPr marL="41148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e sensoriamento remoto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Bare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-Metal)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Central / gateway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Arquitetura, aquisição de dados e publicação</a:t>
            </a:r>
          </a:p>
          <a:p>
            <a:r>
              <a:rPr lang="pt-BR" dirty="0"/>
              <a:t>Segurança (hardware e software)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Demonstração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957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(hardware e software)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286000"/>
            <a:ext cx="8458200" cy="3763963"/>
          </a:xfrm>
        </p:spPr>
        <p:txBody>
          <a:bodyPr/>
          <a:lstStyle/>
          <a:p>
            <a:r>
              <a:rPr lang="pt-BR" dirty="0" smtClean="0"/>
              <a:t>É altamente recomendável a criptografia </a:t>
            </a:r>
            <a:r>
              <a:rPr lang="pt-BR" dirty="0"/>
              <a:t>do </a:t>
            </a:r>
            <a:r>
              <a:rPr lang="pt-BR" dirty="0" err="1"/>
              <a:t>payload</a:t>
            </a:r>
            <a:r>
              <a:rPr lang="pt-BR" dirty="0"/>
              <a:t> (MQTT e </a:t>
            </a:r>
            <a:r>
              <a:rPr lang="pt-BR" dirty="0" smtClean="0"/>
              <a:t>da comunicação com sistema </a:t>
            </a:r>
            <a:r>
              <a:rPr lang="pt-BR" dirty="0" err="1" smtClean="0"/>
              <a:t>bare</a:t>
            </a:r>
            <a:r>
              <a:rPr lang="pt-BR" dirty="0" smtClean="0"/>
              <a:t>-metal). </a:t>
            </a:r>
            <a:br>
              <a:rPr lang="pt-BR" dirty="0" smtClean="0"/>
            </a:br>
            <a:r>
              <a:rPr lang="pt-BR" dirty="0" smtClean="0"/>
              <a:t>Importante: Esta criptografia não deve comprometer a performance do sistema como um todo.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1447800"/>
            <a:ext cx="913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Recomendações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segurança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software:</a:t>
            </a:r>
          </a:p>
        </p:txBody>
      </p:sp>
    </p:spTree>
    <p:extLst>
      <p:ext uri="{BB962C8B-B14F-4D97-AF65-F5344CB8AC3E}">
        <p14:creationId xmlns:p14="http://schemas.microsoft.com/office/powerpoint/2010/main" val="3509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953000"/>
          </a:xfrm>
        </p:spPr>
        <p:txBody>
          <a:bodyPr/>
          <a:lstStyle/>
          <a:p>
            <a:r>
              <a:rPr lang="pt-BR" dirty="0" err="1"/>
              <a:t>IoT</a:t>
            </a:r>
            <a:r>
              <a:rPr lang="pt-BR" dirty="0"/>
              <a:t> e sensoriamento remoto (</a:t>
            </a:r>
            <a:r>
              <a:rPr lang="pt-BR" dirty="0" err="1"/>
              <a:t>Bare</a:t>
            </a:r>
            <a:r>
              <a:rPr lang="pt-BR" dirty="0"/>
              <a:t>-Metal)</a:t>
            </a:r>
          </a:p>
          <a:p>
            <a:r>
              <a:rPr lang="pt-BR" dirty="0"/>
              <a:t>Central / gateway </a:t>
            </a:r>
            <a:r>
              <a:rPr lang="pt-BR" dirty="0" err="1"/>
              <a:t>IoT</a:t>
            </a:r>
            <a:endParaRPr lang="pt-BR" dirty="0"/>
          </a:p>
          <a:p>
            <a:r>
              <a:rPr lang="pt-BR" dirty="0"/>
              <a:t>Projeto-exemplo: arquitetura, aquisição de dados e publicação</a:t>
            </a:r>
          </a:p>
          <a:p>
            <a:r>
              <a:rPr lang="pt-BR" dirty="0"/>
              <a:t>Projeto-exemplo: segurança (hardware e software)</a:t>
            </a:r>
          </a:p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41652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(hardware e software)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2286000"/>
            <a:ext cx="8763000" cy="3763963"/>
          </a:xfrm>
        </p:spPr>
        <p:txBody>
          <a:bodyPr/>
          <a:lstStyle/>
          <a:p>
            <a:r>
              <a:rPr lang="pt-BR" dirty="0" smtClean="0"/>
              <a:t>O microcontrolador do sistema </a:t>
            </a:r>
            <a:r>
              <a:rPr lang="pt-BR" dirty="0" err="1" smtClean="0"/>
              <a:t>bare</a:t>
            </a:r>
            <a:r>
              <a:rPr lang="pt-BR" dirty="0" smtClean="0"/>
              <a:t>-metal </a:t>
            </a:r>
            <a:r>
              <a:rPr lang="pt-BR" dirty="0"/>
              <a:t>devem ter proteção contra leitura de </a:t>
            </a:r>
            <a:r>
              <a:rPr lang="pt-BR" dirty="0" smtClean="0"/>
              <a:t>código.</a:t>
            </a:r>
          </a:p>
          <a:p>
            <a:endParaRPr lang="pt-BR" dirty="0"/>
          </a:p>
          <a:p>
            <a:r>
              <a:rPr lang="pt-BR" dirty="0" smtClean="0"/>
              <a:t>Se o sistema </a:t>
            </a:r>
            <a:r>
              <a:rPr lang="pt-BR" dirty="0" err="1" smtClean="0"/>
              <a:t>bare</a:t>
            </a:r>
            <a:r>
              <a:rPr lang="pt-BR" dirty="0" smtClean="0"/>
              <a:t>-metal permitir upload de firmware “on-line”, torna-se altamente recomendável utilizar assinatura digital para validação de firmware a ser atualizado.</a:t>
            </a:r>
            <a:br>
              <a:rPr lang="pt-BR" dirty="0" smtClean="0"/>
            </a:br>
            <a:r>
              <a:rPr lang="pt-BR" dirty="0" smtClean="0"/>
              <a:t>Hardware recomendável para isto: ATECC108A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1447800"/>
            <a:ext cx="913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Recomendações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segurança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software:</a:t>
            </a:r>
          </a:p>
        </p:txBody>
      </p:sp>
    </p:spTree>
    <p:extLst>
      <p:ext uri="{BB962C8B-B14F-4D97-AF65-F5344CB8AC3E}">
        <p14:creationId xmlns:p14="http://schemas.microsoft.com/office/powerpoint/2010/main" val="3081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(hardware e software)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286000"/>
            <a:ext cx="8458200" cy="3763963"/>
          </a:xfrm>
        </p:spPr>
        <p:txBody>
          <a:bodyPr/>
          <a:lstStyle/>
          <a:p>
            <a:r>
              <a:rPr lang="pt-BR" dirty="0" smtClean="0"/>
              <a:t>O gateway </a:t>
            </a:r>
            <a:r>
              <a:rPr lang="pt-BR" dirty="0" err="1"/>
              <a:t>IoT</a:t>
            </a:r>
            <a:r>
              <a:rPr lang="pt-BR" dirty="0"/>
              <a:t> deve ter acesso </a:t>
            </a:r>
            <a:r>
              <a:rPr lang="pt-BR" dirty="0" smtClean="0"/>
              <a:t>restrito (se for um Linux, ter acesso root com senha de alta complexidade).</a:t>
            </a:r>
          </a:p>
          <a:p>
            <a:r>
              <a:rPr lang="pt-BR" dirty="0" smtClean="0"/>
              <a:t>Bloquear </a:t>
            </a:r>
            <a:r>
              <a:rPr lang="pt-BR" dirty="0"/>
              <a:t>acesso via terminal serial / USB CDC nas placas de </a:t>
            </a:r>
            <a:r>
              <a:rPr lang="pt-BR" dirty="0" smtClean="0"/>
              <a:t>produção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1447800"/>
            <a:ext cx="913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Recomendações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segurança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software:</a:t>
            </a:r>
          </a:p>
        </p:txBody>
      </p:sp>
    </p:spTree>
    <p:extLst>
      <p:ext uri="{BB962C8B-B14F-4D97-AF65-F5344CB8AC3E}">
        <p14:creationId xmlns:p14="http://schemas.microsoft.com/office/powerpoint/2010/main" val="1415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(hardware e software)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286000"/>
            <a:ext cx="8458200" cy="3763963"/>
          </a:xfrm>
        </p:spPr>
        <p:txBody>
          <a:bodyPr/>
          <a:lstStyle/>
          <a:p>
            <a:r>
              <a:rPr lang="pt-BR" dirty="0"/>
              <a:t>Não utilizar cartões SD para </a:t>
            </a:r>
            <a:r>
              <a:rPr lang="pt-BR" dirty="0" smtClean="0"/>
              <a:t>imagens de sistema. Utilizar </a:t>
            </a:r>
            <a:r>
              <a:rPr lang="pt-BR" dirty="0"/>
              <a:t>EMC (equivalentes a memórias flash soldadas na placa</a:t>
            </a:r>
            <a:r>
              <a:rPr lang="pt-BR" dirty="0" smtClean="0"/>
              <a:t>).</a:t>
            </a:r>
            <a:endParaRPr lang="pt-BR" dirty="0"/>
          </a:p>
          <a:p>
            <a:r>
              <a:rPr lang="pt-BR" dirty="0"/>
              <a:t>Após gravação dos softwares (seja no lado </a:t>
            </a:r>
            <a:r>
              <a:rPr lang="pt-BR" dirty="0" err="1"/>
              <a:t>bare</a:t>
            </a:r>
            <a:r>
              <a:rPr lang="pt-BR" dirty="0"/>
              <a:t>-metal ou central-</a:t>
            </a:r>
            <a:r>
              <a:rPr lang="pt-BR" dirty="0" err="1"/>
              <a:t>IoT</a:t>
            </a:r>
            <a:r>
              <a:rPr lang="pt-BR" dirty="0"/>
              <a:t>), colocar resina sobre os circuitos integrados principais (microcontroladores e memórias-flash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Somente colocar identificação de pontos de prova </a:t>
            </a:r>
            <a:r>
              <a:rPr lang="pt-BR" dirty="0" smtClean="0"/>
              <a:t>estritamente necessários.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1447800"/>
            <a:ext cx="913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Recomendações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segurança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hardware:</a:t>
            </a:r>
          </a:p>
        </p:txBody>
      </p:sp>
    </p:spTree>
    <p:extLst>
      <p:ext uri="{BB962C8B-B14F-4D97-AF65-F5344CB8AC3E}">
        <p14:creationId xmlns:p14="http://schemas.microsoft.com/office/powerpoint/2010/main" val="39514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(hardware e software)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286000"/>
            <a:ext cx="8458200" cy="3763963"/>
          </a:xfrm>
        </p:spPr>
        <p:txBody>
          <a:bodyPr/>
          <a:lstStyle/>
          <a:p>
            <a:r>
              <a:rPr lang="pt-BR" dirty="0"/>
              <a:t>Pintar a superfície dos circuitos integrados </a:t>
            </a:r>
            <a:r>
              <a:rPr lang="pt-BR" dirty="0" smtClean="0"/>
              <a:t>(</a:t>
            </a:r>
            <a:r>
              <a:rPr lang="pt-BR" dirty="0"/>
              <a:t>para </a:t>
            </a:r>
            <a:r>
              <a:rPr lang="pt-BR" u="sng" dirty="0"/>
              <a:t>dificultar</a:t>
            </a:r>
            <a:r>
              <a:rPr lang="pt-BR" dirty="0"/>
              <a:t> identificação dos mesmos por alguém que queira clonar o hardware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Na etapa de produção, retirar todas as interfaces seriais de comunicação e debug utilizadas no desenvolvimento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Utilizar cases prensados para comportar as placas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1447800"/>
            <a:ext cx="913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Recomendações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segurança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de hardware:</a:t>
            </a:r>
          </a:p>
        </p:txBody>
      </p:sp>
    </p:spTree>
    <p:extLst>
      <p:ext uri="{BB962C8B-B14F-4D97-AF65-F5344CB8AC3E}">
        <p14:creationId xmlns:p14="http://schemas.microsoft.com/office/powerpoint/2010/main" val="17177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192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4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400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600">
                <a:solidFill>
                  <a:schemeClr val="tx1"/>
                </a:solidFill>
                <a:latin typeface="+mn-lt"/>
              </a:defRPr>
            </a:lvl2pPr>
            <a:lvl3pPr marL="14287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200" b="1">
                <a:solidFill>
                  <a:schemeClr val="tx1"/>
                </a:solidFill>
                <a:latin typeface="+mn-lt"/>
              </a:defRPr>
            </a:lvl3pPr>
            <a:lvl4pPr marL="18859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4pPr>
            <a:lvl5pPr marL="2286000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5pPr>
            <a:lvl6pPr marL="27432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6pPr>
            <a:lvl7pPr marL="32004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7pPr>
            <a:lvl8pPr marL="36576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8pPr>
            <a:lvl9pPr marL="41148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e sensoriamento remoto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Bare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-Metal)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Central / gateway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Arquitetura, aquisição de dados e publicação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Segurança (hardware e software)</a:t>
            </a:r>
          </a:p>
          <a:p>
            <a:r>
              <a:rPr lang="pt-BR" dirty="0"/>
              <a:t>Demonstração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Demonstração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0" y="1295400"/>
            <a:ext cx="8991600" cy="3200400"/>
          </a:xfrm>
        </p:spPr>
        <p:txBody>
          <a:bodyPr/>
          <a:lstStyle/>
          <a:p>
            <a:r>
              <a:rPr lang="pt-BR" sz="2400" dirty="0" smtClean="0"/>
              <a:t>Sistema </a:t>
            </a:r>
            <a:r>
              <a:rPr lang="pt-BR" sz="2400" dirty="0" err="1" smtClean="0"/>
              <a:t>bare</a:t>
            </a:r>
            <a:r>
              <a:rPr lang="pt-BR" sz="2400" dirty="0" smtClean="0"/>
              <a:t>-metal com PIC 18F4520 de medição de água (consumo e vazão instantânea), luminosidade (dia / noite) e temperatura ambiente. </a:t>
            </a:r>
          </a:p>
          <a:p>
            <a:r>
              <a:rPr lang="pt-BR" sz="2400" dirty="0" smtClean="0"/>
              <a:t>Dados publicados para a nuvem via MQTT através de um ESP8266 12-E</a:t>
            </a:r>
            <a:endParaRPr lang="pt-BR" sz="2400" dirty="0"/>
          </a:p>
          <a:p>
            <a:r>
              <a:rPr lang="pt-BR" sz="2400" dirty="0" smtClean="0"/>
              <a:t>Página web de monitoramento em tempo real</a:t>
            </a:r>
            <a:endParaRPr lang="pt-BR" sz="2400" dirty="0"/>
          </a:p>
          <a:p>
            <a:r>
              <a:rPr lang="pt-BR" sz="2400" dirty="0" smtClean="0"/>
              <a:t>BOT </a:t>
            </a:r>
            <a:r>
              <a:rPr lang="pt-BR" sz="2400" dirty="0" err="1" smtClean="0"/>
              <a:t>Telegram</a:t>
            </a:r>
            <a:r>
              <a:rPr lang="pt-BR" sz="2400" dirty="0" smtClean="0"/>
              <a:t> (rodando em Linux), para permitir acesso às medições a partir de qualquer Smartphone.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grpSp>
        <p:nvGrpSpPr>
          <p:cNvPr id="6" name="Grupo 5"/>
          <p:cNvGrpSpPr/>
          <p:nvPr/>
        </p:nvGrpSpPr>
        <p:grpSpPr>
          <a:xfrm>
            <a:off x="304800" y="4788871"/>
            <a:ext cx="8686800" cy="1535729"/>
            <a:chOff x="304800" y="4572000"/>
            <a:chExt cx="8686800" cy="1535729"/>
          </a:xfrm>
        </p:grpSpPr>
        <p:pic>
          <p:nvPicPr>
            <p:cNvPr id="3074" name="Picture 2" descr="http://www.microchip.com/_images/ics/medium-PIC18F4520-QFN-4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720979"/>
              <a:ext cx="1378911" cy="1378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www.vidadesilicio.com.br/media/catalog/product/cache/2/thumbnail/450x450/9df78eab33525d08d6e5fb8d27136e95/m/o/modulo-esp-12e-transceiver-serial-wifi-esp8266-arduino-421121-mlb20712727024_052016-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4572000"/>
              <a:ext cx="1535729" cy="1535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hackadaycom.files.wordpress.com/2016/05/mqtt_das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818" y="4588099"/>
              <a:ext cx="14287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://www.businessofapps.com/wp-content/uploads/2015/05/telegram-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257" y="4736601"/>
              <a:ext cx="2079343" cy="1309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1756255" y="5068428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/>
                <a:t>+</a:t>
              </a:r>
              <a:endParaRPr lang="pt-BR" sz="3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046673" y="4992462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/>
                <a:t>+</a:t>
              </a:r>
              <a:endParaRPr lang="pt-BR" sz="36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442579" y="5016698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/>
                <a:t>+</a:t>
              </a:r>
              <a:endParaRPr lang="pt-BR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16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Demonstração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662689" y="1371600"/>
            <a:ext cx="4305300" cy="685800"/>
          </a:xfrm>
        </p:spPr>
        <p:txBody>
          <a:bodyPr/>
          <a:lstStyle/>
          <a:p>
            <a:r>
              <a:rPr lang="en-US" dirty="0" smtClean="0"/>
              <a:t>GitHub do </a:t>
            </a:r>
            <a:r>
              <a:rPr lang="en-US" dirty="0" err="1" smtClean="0"/>
              <a:t>projeto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2" descr="http://www.dardoweb.com.br/wp-content/uploads/2014/10/tratamento-engrenagem-icone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67307"/>
            <a:ext cx="3789608" cy="47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14" y="2088524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Resumo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apresentação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Contexto</a:t>
            </a:r>
            <a:r>
              <a:rPr lang="en-US" dirty="0" smtClean="0"/>
              <a:t> de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Benefícios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do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sensoriamento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e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Arquitetura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publicação</a:t>
            </a:r>
            <a:r>
              <a:rPr lang="en-US" dirty="0" smtClean="0"/>
              <a:t> de dados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sensoriamento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Recomendações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(hardware e software)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hardwares</a:t>
            </a:r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MPLAB X IDE v3.15</a:t>
            </a:r>
          </a:p>
          <a:p>
            <a:r>
              <a:rPr lang="en-US" sz="3200" dirty="0" err="1" smtClean="0"/>
              <a:t>Compilador</a:t>
            </a:r>
            <a:r>
              <a:rPr lang="en-US" sz="3200" dirty="0" smtClean="0"/>
              <a:t> XC8 v1.34</a:t>
            </a:r>
          </a:p>
          <a:p>
            <a:r>
              <a:rPr lang="en-US" sz="3200" dirty="0" err="1" smtClean="0"/>
              <a:t>Programador</a:t>
            </a:r>
            <a:r>
              <a:rPr lang="en-US" sz="3200" dirty="0" smtClean="0"/>
              <a:t> </a:t>
            </a:r>
            <a:r>
              <a:rPr lang="en-US" sz="3200" dirty="0" err="1" smtClean="0"/>
              <a:t>Pickit</a:t>
            </a:r>
            <a:r>
              <a:rPr lang="en-US" sz="3200" smtClean="0"/>
              <a:t> 3 – part# PG164130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da </a:t>
            </a:r>
            <a:r>
              <a:rPr lang="en-US" dirty="0" err="1" smtClean="0"/>
              <a:t>apresentação</a:t>
            </a:r>
            <a:endParaRPr lang="en-US" dirty="0" smtClean="0"/>
          </a:p>
        </p:txBody>
      </p:sp>
      <p:sp>
        <p:nvSpPr>
          <p:cNvPr id="4" name="Content Placeholder 8"/>
          <p:cNvSpPr txBox="1">
            <a:spLocks/>
          </p:cNvSpPr>
          <p:nvPr/>
        </p:nvSpPr>
        <p:spPr bwMode="auto">
          <a:xfrm>
            <a:off x="-26832" y="1295400"/>
            <a:ext cx="917083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4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400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600">
                <a:solidFill>
                  <a:schemeClr val="tx1"/>
                </a:solidFill>
                <a:latin typeface="+mn-lt"/>
              </a:defRPr>
            </a:lvl2pPr>
            <a:lvl3pPr marL="14287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200" b="1">
                <a:solidFill>
                  <a:schemeClr val="tx1"/>
                </a:solidFill>
                <a:latin typeface="+mn-lt"/>
              </a:defRPr>
            </a:lvl3pPr>
            <a:lvl4pPr marL="18859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4pPr>
            <a:lvl5pPr marL="2286000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5pPr>
            <a:lvl6pPr marL="27432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6pPr>
            <a:lvl7pPr marL="32004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7pPr>
            <a:lvl8pPr marL="36576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8pPr>
            <a:lvl9pPr marL="41148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 err="1" smtClean="0"/>
              <a:t>Muito</a:t>
            </a:r>
            <a:r>
              <a:rPr lang="en-US" kern="0" dirty="0" smtClean="0"/>
              <a:t> obrigado pela </a:t>
            </a:r>
            <a:r>
              <a:rPr lang="en-US" kern="0" dirty="0" err="1" smtClean="0"/>
              <a:t>presença</a:t>
            </a:r>
            <a:r>
              <a:rPr lang="en-US" kern="0" dirty="0" smtClean="0"/>
              <a:t>!</a:t>
            </a:r>
            <a:endParaRPr lang="en-US" kern="0" dirty="0"/>
          </a:p>
        </p:txBody>
      </p:sp>
      <p:pic>
        <p:nvPicPr>
          <p:cNvPr id="6" name="Picture 2" descr="http://static1.squarespace.com/static/53d1a212e4b099ad1b64832b/t/53d1ca22e4b0a249c00e302c/1406257715101/480px-Facebook_icon_2013.svg.png?format=500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17748"/>
            <a:ext cx="793904" cy="79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milestonemktg.com/wp-content/uploads/2014/04/twitter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5215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557917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1573367" y="3025852"/>
            <a:ext cx="75706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4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400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600">
                <a:solidFill>
                  <a:schemeClr val="tx1"/>
                </a:solidFill>
                <a:latin typeface="+mn-lt"/>
              </a:defRPr>
            </a:lvl2pPr>
            <a:lvl3pPr marL="14287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200" b="1">
                <a:solidFill>
                  <a:schemeClr val="tx1"/>
                </a:solidFill>
                <a:latin typeface="+mn-lt"/>
              </a:defRPr>
            </a:lvl3pPr>
            <a:lvl4pPr marL="18859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4pPr>
            <a:lvl5pPr marL="2286000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5pPr>
            <a:lvl6pPr marL="27432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6pPr>
            <a:lvl7pPr marL="32004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7pPr>
            <a:lvl8pPr marL="36576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8pPr>
            <a:lvl9pPr marL="41148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Facebook.com/</a:t>
            </a:r>
            <a:r>
              <a:rPr lang="en-US" kern="0" dirty="0" err="1"/>
              <a:t>pedro.bertoleti</a:t>
            </a:r>
            <a:endParaRPr lang="en-US" kern="0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 bwMode="auto">
          <a:xfrm>
            <a:off x="1573366" y="4305300"/>
            <a:ext cx="75706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4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400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600">
                <a:solidFill>
                  <a:schemeClr val="tx1"/>
                </a:solidFill>
                <a:latin typeface="+mn-lt"/>
              </a:defRPr>
            </a:lvl2pPr>
            <a:lvl3pPr marL="14287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200" b="1">
                <a:solidFill>
                  <a:schemeClr val="tx1"/>
                </a:solidFill>
                <a:latin typeface="+mn-lt"/>
              </a:defRPr>
            </a:lvl3pPr>
            <a:lvl4pPr marL="18859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4pPr>
            <a:lvl5pPr marL="2286000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5pPr>
            <a:lvl6pPr marL="27432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6pPr>
            <a:lvl7pPr marL="32004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7pPr>
            <a:lvl8pPr marL="36576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8pPr>
            <a:lvl9pPr marL="41148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@</a:t>
            </a:r>
            <a:r>
              <a:rPr lang="en-US" kern="0" dirty="0" err="1"/>
              <a:t>pedro_bertoleti</a:t>
            </a:r>
            <a:endParaRPr lang="en-US" kern="0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 bwMode="auto">
          <a:xfrm>
            <a:off x="1573367" y="5557917"/>
            <a:ext cx="75706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4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400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600">
                <a:solidFill>
                  <a:schemeClr val="tx1"/>
                </a:solidFill>
                <a:latin typeface="+mn-lt"/>
              </a:defRPr>
            </a:lvl2pPr>
            <a:lvl3pPr marL="14287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200" b="1">
                <a:solidFill>
                  <a:schemeClr val="tx1"/>
                </a:solidFill>
                <a:latin typeface="+mn-lt"/>
              </a:defRPr>
            </a:lvl3pPr>
            <a:lvl4pPr marL="18859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4pPr>
            <a:lvl5pPr marL="2286000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5pPr>
            <a:lvl6pPr marL="27432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6pPr>
            <a:lvl7pPr marL="32004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7pPr>
            <a:lvl8pPr marL="36576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8pPr>
            <a:lvl9pPr marL="41148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Pedro Bertoleti</a:t>
            </a:r>
          </a:p>
        </p:txBody>
      </p:sp>
    </p:spTree>
    <p:extLst>
      <p:ext uri="{BB962C8B-B14F-4D97-AF65-F5344CB8AC3E}">
        <p14:creationId xmlns:p14="http://schemas.microsoft.com/office/powerpoint/2010/main" val="24218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192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4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400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600">
                <a:solidFill>
                  <a:schemeClr val="tx1"/>
                </a:solidFill>
                <a:latin typeface="+mn-lt"/>
              </a:defRPr>
            </a:lvl2pPr>
            <a:lvl3pPr marL="14287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3200" b="1">
                <a:solidFill>
                  <a:schemeClr val="tx1"/>
                </a:solidFill>
                <a:latin typeface="+mn-lt"/>
              </a:defRPr>
            </a:lvl3pPr>
            <a:lvl4pPr marL="1885950" indent="-3429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4pPr>
            <a:lvl5pPr marL="2286000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5pPr>
            <a:lvl6pPr marL="27432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6pPr>
            <a:lvl7pPr marL="32004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7pPr>
            <a:lvl8pPr marL="36576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8pPr>
            <a:lvl9pPr marL="41148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dirty="0" err="1"/>
              <a:t>IoT</a:t>
            </a:r>
            <a:r>
              <a:rPr lang="pt-BR" dirty="0"/>
              <a:t> e sensoriamento remoto (</a:t>
            </a:r>
            <a:r>
              <a:rPr lang="pt-BR" dirty="0" err="1"/>
              <a:t>Bare</a:t>
            </a:r>
            <a:r>
              <a:rPr lang="pt-BR" dirty="0"/>
              <a:t>-Metal)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Central / gateway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Arquitetura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aquisição de dados e publicação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Segurança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(hardware e software)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Demonstração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508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 </a:t>
            </a:r>
            <a:r>
              <a:rPr lang="en-US" dirty="0" err="1"/>
              <a:t>sensoriamento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(Bare-Metal)</a:t>
            </a:r>
          </a:p>
        </p:txBody>
      </p:sp>
      <p:pic>
        <p:nvPicPr>
          <p:cNvPr id="6" name="Picture 2" descr="http://www.ics.com/sites/default/files/socialimage/i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" y="1371600"/>
            <a:ext cx="913112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2879" y="5692080"/>
            <a:ext cx="9141853" cy="762000"/>
          </a:xfrm>
        </p:spPr>
        <p:txBody>
          <a:bodyPr/>
          <a:lstStyle/>
          <a:p>
            <a:pPr marL="0" indent="0" algn="r" eaLnBrk="1" hangingPunct="1">
              <a:buFont typeface="Monotype Sorts" pitchFamily="2" charset="2"/>
              <a:buNone/>
              <a:defRPr/>
            </a:pPr>
            <a:r>
              <a:rPr lang="en-US" sz="2400" dirty="0" err="1" smtClean="0"/>
              <a:t>IoT</a:t>
            </a:r>
            <a:r>
              <a:rPr lang="en-US" sz="2400" dirty="0" smtClean="0"/>
              <a:t> = </a:t>
            </a:r>
            <a:r>
              <a:rPr lang="en-US" sz="2400" dirty="0" err="1" smtClean="0"/>
              <a:t>tudo</a:t>
            </a:r>
            <a:r>
              <a:rPr lang="en-US" sz="2400" dirty="0" smtClean="0"/>
              <a:t> </a:t>
            </a:r>
            <a:r>
              <a:rPr lang="en-US" sz="2400" dirty="0" err="1" smtClean="0"/>
              <a:t>conectado</a:t>
            </a:r>
            <a:r>
              <a:rPr lang="en-US" sz="2400" dirty="0" smtClean="0"/>
              <a:t> a </a:t>
            </a:r>
            <a:r>
              <a:rPr lang="en-US" sz="2400" dirty="0" err="1" smtClean="0"/>
              <a:t>tudo</a:t>
            </a:r>
            <a:r>
              <a:rPr lang="en-US" sz="2400" dirty="0" smtClean="0"/>
              <a:t>!</a:t>
            </a:r>
          </a:p>
          <a:p>
            <a:pPr eaLnBrk="1" hangingPunct="1">
              <a:buFont typeface="Monotype Sorts" pitchFamily="2" charset="2"/>
              <a:buNone/>
              <a:defRPr/>
            </a:pPr>
            <a:endParaRPr lang="en-US" sz="28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0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 </a:t>
            </a:r>
            <a:r>
              <a:rPr lang="en-US" dirty="0" err="1"/>
              <a:t>sensoriamento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(Bare-Metal)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2879" y="5692080"/>
            <a:ext cx="9141853" cy="762000"/>
          </a:xfrm>
        </p:spPr>
        <p:txBody>
          <a:bodyPr/>
          <a:lstStyle/>
          <a:p>
            <a:pPr marL="0" indent="0" algn="r">
              <a:buNone/>
              <a:defRPr/>
            </a:pPr>
            <a:r>
              <a:rPr lang="pt-BR" sz="2400" dirty="0"/>
              <a:t>Então, porque não monitorar tudo, tonando nossas cidades e vidas mais inteligentes?</a:t>
            </a:r>
          </a:p>
          <a:p>
            <a:pPr eaLnBrk="1" hangingPunct="1">
              <a:buFont typeface="Monotype Sorts" pitchFamily="2" charset="2"/>
              <a:buNone/>
              <a:defRPr/>
            </a:pPr>
            <a:endParaRPr lang="en-US" sz="28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endParaRPr lang="en-US" sz="2800" dirty="0" smtClean="0"/>
          </a:p>
        </p:txBody>
      </p:sp>
      <p:pic>
        <p:nvPicPr>
          <p:cNvPr id="5" name="Picture 2" descr="http://static.wixstatic.com/media/044b16_21621841e8704380bc7246df1ef76d79.jpg/v1/fill/w_629,h_331,al_c,q_80,usm_0.66_1.00_0.01/044b16_21621841e8704380bc7246df1ef76d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9"/>
            <a:ext cx="9144000" cy="441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9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 </a:t>
            </a:r>
            <a:r>
              <a:rPr lang="en-US" dirty="0" err="1"/>
              <a:t>sensoriamento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(Bare-Metal)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2879" y="5996880"/>
            <a:ext cx="9141853" cy="480120"/>
          </a:xfrm>
        </p:spPr>
        <p:txBody>
          <a:bodyPr/>
          <a:lstStyle/>
          <a:p>
            <a:pPr marL="0" indent="0" algn="r">
              <a:buNone/>
              <a:defRPr/>
            </a:pPr>
            <a:r>
              <a:rPr lang="pt-BR" sz="2400" dirty="0"/>
              <a:t>Para isso, </a:t>
            </a:r>
            <a:r>
              <a:rPr lang="pt-BR" sz="2400" dirty="0" smtClean="0"/>
              <a:t>portanto, é </a:t>
            </a:r>
            <a:r>
              <a:rPr lang="pt-BR" sz="2400" dirty="0"/>
              <a:t>preciso </a:t>
            </a:r>
            <a:r>
              <a:rPr lang="pt-BR" sz="2400" dirty="0" smtClean="0"/>
              <a:t>medir </a:t>
            </a:r>
            <a:r>
              <a:rPr lang="pt-BR" sz="2400" dirty="0"/>
              <a:t>tudo o que for possível!</a:t>
            </a:r>
          </a:p>
          <a:p>
            <a:pPr eaLnBrk="1" hangingPunct="1">
              <a:buFont typeface="Monotype Sorts" pitchFamily="2" charset="2"/>
              <a:buNone/>
              <a:defRPr/>
            </a:pPr>
            <a:endParaRPr lang="en-US" sz="28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endParaRPr lang="en-US" sz="2800" dirty="0" smtClean="0"/>
          </a:p>
        </p:txBody>
      </p:sp>
      <p:pic>
        <p:nvPicPr>
          <p:cNvPr id="6" name="Picture 4" descr="https://s3-sa-east-1.amazonaws.com/sensediafiles/marketing/newsletter/2015/04apr/SENSEDIA-geografia-das-coisas-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58" y="1219200"/>
            <a:ext cx="9169758" cy="477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1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 </a:t>
            </a:r>
            <a:r>
              <a:rPr lang="en-US" dirty="0" err="1"/>
              <a:t>sensoriamento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(Bare-Metal)</a:t>
            </a:r>
          </a:p>
        </p:txBody>
      </p:sp>
      <p:grpSp>
        <p:nvGrpSpPr>
          <p:cNvPr id="9" name="Group 5"/>
          <p:cNvGrpSpPr/>
          <p:nvPr/>
        </p:nvGrpSpPr>
        <p:grpSpPr>
          <a:xfrm>
            <a:off x="6630099" y="1066800"/>
            <a:ext cx="2284512" cy="2262988"/>
            <a:chOff x="5436096" y="1196752"/>
            <a:chExt cx="2932584" cy="2932585"/>
          </a:xfrm>
        </p:grpSpPr>
        <p:pic>
          <p:nvPicPr>
            <p:cNvPr id="10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4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4" descr="http://i.istockimg.com/file_thumbview_approve/66205753/5/stock-illustration-66205753-%C3%ADcone-de-term%C3%B4me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0195"/>
            <a:ext cx="1301507" cy="13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saaeunai.mg.gov.br/portal/wp-content/uploads/2014/05/IconeHIDROMETR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0" y="145292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a3.mzstatic.com/eu/r30/Purple69/v4/29/ef/62/29ef6266-e459-4ce6-397f-b08a51dca309/icon175x175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" y="2905837"/>
            <a:ext cx="1280213" cy="12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supercolortuts.com/Tuts_Files/Freebies/Icons/Speedometer_Dock_Icon/Speedometer_Dock_Icon_256x25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99" y="2905837"/>
            <a:ext cx="1353344" cy="13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decalpitstop.com/ca/altimeter1cl.jpg?refres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8" y="4186050"/>
            <a:ext cx="2227312" cy="22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7"/>
          <p:cNvSpPr/>
          <p:nvPr/>
        </p:nvSpPr>
        <p:spPr>
          <a:xfrm>
            <a:off x="3821787" y="1708161"/>
            <a:ext cx="2016224" cy="47052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8" name="Rectangle 14"/>
          <p:cNvSpPr/>
          <p:nvPr/>
        </p:nvSpPr>
        <p:spPr>
          <a:xfrm>
            <a:off x="6712802" y="4228441"/>
            <a:ext cx="2304256" cy="21621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9" name="Rounded Rectangle 1"/>
          <p:cNvSpPr/>
          <p:nvPr/>
        </p:nvSpPr>
        <p:spPr>
          <a:xfrm>
            <a:off x="77371" y="1348121"/>
            <a:ext cx="2641523" cy="512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eft-Right Arrow 2"/>
          <p:cNvSpPr/>
          <p:nvPr/>
        </p:nvSpPr>
        <p:spPr>
          <a:xfrm>
            <a:off x="2741667" y="3680224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Left-Right Arrow 15"/>
          <p:cNvSpPr/>
          <p:nvPr/>
        </p:nvSpPr>
        <p:spPr>
          <a:xfrm>
            <a:off x="5838011" y="5480424"/>
            <a:ext cx="864096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Left-Right Arrow 16"/>
          <p:cNvSpPr/>
          <p:nvPr/>
        </p:nvSpPr>
        <p:spPr>
          <a:xfrm rot="16200000">
            <a:off x="7360874" y="3337992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7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 </a:t>
            </a:r>
            <a:r>
              <a:rPr lang="en-US" dirty="0" err="1"/>
              <a:t>sensoriamento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(Bare-Metal)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953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sensoriamento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no </a:t>
            </a:r>
            <a:r>
              <a:rPr lang="en-US" dirty="0" err="1" smtClean="0"/>
              <a:t>contexto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80000"/>
              </a:lnSpc>
            </a:pPr>
            <a:r>
              <a:rPr lang="pt-BR" dirty="0"/>
              <a:t>Qualidade de vida: monitorar grandezas de grande relevância financeira e </a:t>
            </a:r>
            <a:r>
              <a:rPr lang="pt-BR" dirty="0" smtClean="0"/>
              <a:t>ambiental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pt-BR" dirty="0" smtClean="0"/>
              <a:t>Consumo </a:t>
            </a:r>
            <a:r>
              <a:rPr lang="pt-BR" dirty="0"/>
              <a:t>de água, consumo de energia elétrica, poluição sonora, </a:t>
            </a:r>
            <a:r>
              <a:rPr lang="pt-BR" dirty="0" smtClean="0"/>
              <a:t>temperatura ambiente, </a:t>
            </a:r>
            <a:r>
              <a:rPr lang="pt-BR" dirty="0"/>
              <a:t>etc.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Fins comerciais: “cruzar” os </a:t>
            </a:r>
            <a:r>
              <a:rPr lang="pt-BR" dirty="0"/>
              <a:t>dados </a:t>
            </a:r>
            <a:r>
              <a:rPr lang="pt-BR" dirty="0" smtClean="0"/>
              <a:t>obtidos para </a:t>
            </a:r>
            <a:r>
              <a:rPr lang="pt-BR" dirty="0"/>
              <a:t>traçar </a:t>
            </a:r>
            <a:r>
              <a:rPr lang="pt-BR" dirty="0" smtClean="0"/>
              <a:t>perfis de consumo (comportamentos </a:t>
            </a:r>
            <a:r>
              <a:rPr lang="pt-BR" dirty="0"/>
              <a:t>e tendências do </a:t>
            </a:r>
            <a:r>
              <a:rPr lang="pt-BR" dirty="0" smtClean="0"/>
              <a:t>consumidor)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pt-BR" dirty="0" smtClean="0"/>
              <a:t>Por exemplo, </a:t>
            </a:r>
            <a:r>
              <a:rPr lang="pt-BR" u="sng" dirty="0" smtClean="0"/>
              <a:t>melhorar a tarifação</a:t>
            </a:r>
            <a:r>
              <a:rPr lang="pt-BR" dirty="0" smtClean="0"/>
              <a:t> de serviços de água e energia elétrica com base em diversas frentes, tais como temperatura ambiente, horário, período do ano,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5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Master2013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10844</TotalTime>
  <Words>1129</Words>
  <Application>Microsoft Office PowerPoint</Application>
  <PresentationFormat>Apresentação na tela (4:3)</PresentationFormat>
  <Paragraphs>233</Paragraphs>
  <Slides>39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1_Master2013</vt:lpstr>
      <vt:lpstr>Apresentação do PowerPoint</vt:lpstr>
      <vt:lpstr>Objetivos</vt:lpstr>
      <vt:lpstr>Agenda</vt:lpstr>
      <vt:lpstr>Agenda</vt:lpstr>
      <vt:lpstr>IoT e sensoriamento remoto (Bare-Metal)</vt:lpstr>
      <vt:lpstr>IoT e sensoriamento remoto (Bare-Metal)</vt:lpstr>
      <vt:lpstr>IoT e sensoriamento remoto (Bare-Metal)</vt:lpstr>
      <vt:lpstr>IoT e sensoriamento remoto (Bare-Metal)</vt:lpstr>
      <vt:lpstr>IoT e sensoriamento remoto (Bare-Metal)</vt:lpstr>
      <vt:lpstr>IoT e sensoriamento remoto (Bare-Metal)</vt:lpstr>
      <vt:lpstr>IoT e sensoriamento remoto (Bare-Metal)</vt:lpstr>
      <vt:lpstr>IoT e sensoriamento remoto (Bare-Metal)</vt:lpstr>
      <vt:lpstr>IoT e sensoriamento remoto (Bare-Metal)</vt:lpstr>
      <vt:lpstr>IoT e sensoriamento remoto (Bare-Metal)</vt:lpstr>
      <vt:lpstr>Agenda</vt:lpstr>
      <vt:lpstr>Central / gateway IoT</vt:lpstr>
      <vt:lpstr>Central / gateway IoT</vt:lpstr>
      <vt:lpstr>Central / gateway IoT</vt:lpstr>
      <vt:lpstr>Agenda</vt:lpstr>
      <vt:lpstr>Arquitetura, aquisição de dados e publicação</vt:lpstr>
      <vt:lpstr>Arquitetura, aquisição de dados e publicação</vt:lpstr>
      <vt:lpstr>Arquitetura, aquisição de dados e publicação</vt:lpstr>
      <vt:lpstr>Arquitetura, aquisição de dados e publicação</vt:lpstr>
      <vt:lpstr>Arquitetura, aquisição de dados e publicação</vt:lpstr>
      <vt:lpstr>Arquitetura, aquisição de dados e publicação</vt:lpstr>
      <vt:lpstr>Arquitetura, aquisição de dados e publicação</vt:lpstr>
      <vt:lpstr>Arquitetura, aquisição de dados e publicação</vt:lpstr>
      <vt:lpstr>Agenda</vt:lpstr>
      <vt:lpstr>Segurança (hardware e software)</vt:lpstr>
      <vt:lpstr>Segurança (hardware e software)</vt:lpstr>
      <vt:lpstr>Segurança (hardware e software)</vt:lpstr>
      <vt:lpstr>Segurança (hardware e software)</vt:lpstr>
      <vt:lpstr>Segurança (hardware e software)</vt:lpstr>
      <vt:lpstr>Agenda</vt:lpstr>
      <vt:lpstr>Demonstração</vt:lpstr>
      <vt:lpstr>Demonstração</vt:lpstr>
      <vt:lpstr>Resumo</vt:lpstr>
      <vt:lpstr>Ferramentas e hardwares</vt:lpstr>
      <vt:lpstr>Final da apresentação</vt:lpstr>
    </vt:vector>
  </TitlesOfParts>
  <Company>Microchip Technology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13XAAA</dc:title>
  <dc:creator>Kristina Johnson - C09138</dc:creator>
  <cp:lastModifiedBy>Fernando Carvalho</cp:lastModifiedBy>
  <cp:revision>640</cp:revision>
  <dcterms:created xsi:type="dcterms:W3CDTF">2010-01-04T21:05:06Z</dcterms:created>
  <dcterms:modified xsi:type="dcterms:W3CDTF">2016-10-04T15:40:51Z</dcterms:modified>
</cp:coreProperties>
</file>