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64" r:id="rId3"/>
    <p:sldId id="265" r:id="rId4"/>
    <p:sldId id="260" r:id="rId5"/>
    <p:sldId id="262" r:id="rId6"/>
    <p:sldId id="280" r:id="rId7"/>
    <p:sldId id="281" r:id="rId8"/>
    <p:sldId id="282" r:id="rId9"/>
    <p:sldId id="283" r:id="rId10"/>
    <p:sldId id="284" r:id="rId11"/>
    <p:sldId id="285" r:id="rId12"/>
    <p:sldId id="266" r:id="rId13"/>
    <p:sldId id="274" r:id="rId14"/>
    <p:sldId id="275" r:id="rId15"/>
    <p:sldId id="267" r:id="rId16"/>
    <p:sldId id="276" r:id="rId17"/>
    <p:sldId id="268" r:id="rId18"/>
    <p:sldId id="269" r:id="rId19"/>
    <p:sldId id="278" r:id="rId20"/>
    <p:sldId id="270" r:id="rId21"/>
    <p:sldId id="271" r:id="rId22"/>
    <p:sldId id="313" r:id="rId23"/>
    <p:sldId id="31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986" autoAdjust="0"/>
  </p:normalViewPr>
  <p:slideViewPr>
    <p:cSldViewPr snapToGrid="0">
      <p:cViewPr varScale="1">
        <p:scale>
          <a:sx n="44" d="100"/>
          <a:sy n="44" d="100"/>
        </p:scale>
        <p:origin x="152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026CC1-0232-4CD6-9797-DFB0FA4FE4D4}" type="datetimeFigureOut">
              <a:rPr lang="en-US" smtClean="0"/>
              <a:t>5/15/2023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52D24D-4C83-467E-A372-FD2F0C8CCBC1}" type="slidenum">
              <a:rPr lang="en-US" smtClean="0"/>
              <a:t>‹#›</a:t>
            </a:fld>
            <a:endParaRPr lang="en-US"/>
          </a:p>
        </p:txBody>
      </p:sp>
    </p:spTree>
    <p:extLst>
      <p:ext uri="{BB962C8B-B14F-4D97-AF65-F5344CB8AC3E}">
        <p14:creationId xmlns:p14="http://schemas.microsoft.com/office/powerpoint/2010/main" val="809839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file:///C:\Users\Admin\Desktop\URL%20%20https:\insecure-website.com\products%3fcategory=Gift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D1D5DB"/>
                </a:solidFill>
                <a:effectLst/>
                <a:latin typeface="Söhne"/>
              </a:rPr>
              <a:t>SQL injection (tạm dịch là "tiêm SQL") là một kỹ thuật tấn công bảo mật trên các ứng dụng web, mà trong đó kẻ tấn công sử dụng các ký tự đặc biệt và các truy vấn SQL để can thiệp vào cơ sở dữ liệu của ứng dụng. Khi thành công, kẻ tấn công có thể truy cập, thay đổi, hoặc xóa bỏ các dữ liệu quan trọng của hệ thống.</a:t>
            </a:r>
            <a:endParaRPr lang="en-US"/>
          </a:p>
        </p:txBody>
      </p:sp>
      <p:sp>
        <p:nvSpPr>
          <p:cNvPr id="4" name="Slide Number Placeholder 3"/>
          <p:cNvSpPr>
            <a:spLocks noGrp="1"/>
          </p:cNvSpPr>
          <p:nvPr>
            <p:ph type="sldNum" sz="quarter" idx="5"/>
          </p:nvPr>
        </p:nvSpPr>
        <p:spPr/>
        <p:txBody>
          <a:bodyPr/>
          <a:lstStyle/>
          <a:p>
            <a:fld id="{B552D24D-4C83-467E-A372-FD2F0C8CCBC1}" type="slidenum">
              <a:rPr lang="en-US" smtClean="0"/>
              <a:t>3</a:t>
            </a:fld>
            <a:endParaRPr lang="en-US"/>
          </a:p>
        </p:txBody>
      </p:sp>
    </p:spTree>
    <p:extLst>
      <p:ext uri="{BB962C8B-B14F-4D97-AF65-F5344CB8AC3E}">
        <p14:creationId xmlns:p14="http://schemas.microsoft.com/office/powerpoint/2010/main" val="1134033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52D24D-4C83-467E-A372-FD2F0C8CCBC1}" type="slidenum">
              <a:rPr lang="en-US" smtClean="0"/>
              <a:t>19</a:t>
            </a:fld>
            <a:endParaRPr lang="en-US"/>
          </a:p>
        </p:txBody>
      </p:sp>
    </p:spTree>
    <p:extLst>
      <p:ext uri="{BB962C8B-B14F-4D97-AF65-F5344CB8AC3E}">
        <p14:creationId xmlns:p14="http://schemas.microsoft.com/office/powerpoint/2010/main" val="682056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Để</a:t>
            </a:r>
            <a:r>
              <a:rPr lang="en-US" dirty="0"/>
              <a:t> </a:t>
            </a:r>
            <a:r>
              <a:rPr lang="en-US" dirty="0" err="1"/>
              <a:t>có</a:t>
            </a:r>
            <a:r>
              <a:rPr lang="en-US" dirty="0"/>
              <a:t> </a:t>
            </a:r>
            <a:r>
              <a:rPr lang="en-US" dirty="0" err="1"/>
              <a:t>thể</a:t>
            </a:r>
            <a:r>
              <a:rPr lang="en-US" dirty="0"/>
              <a:t> </a:t>
            </a:r>
            <a:r>
              <a:rPr lang="en-US" dirty="0" err="1"/>
              <a:t>khai</a:t>
            </a:r>
            <a:r>
              <a:rPr lang="en-US" dirty="0"/>
              <a:t> </a:t>
            </a:r>
            <a:r>
              <a:rPr lang="en-US" dirty="0" err="1"/>
              <a:t>thác</a:t>
            </a:r>
            <a:r>
              <a:rPr lang="en-US" dirty="0"/>
              <a:t> </a:t>
            </a:r>
            <a:r>
              <a:rPr lang="en-US" dirty="0" err="1"/>
              <a:t>hiệu</a:t>
            </a:r>
            <a:r>
              <a:rPr lang="en-US" dirty="0"/>
              <a:t> </a:t>
            </a:r>
            <a:r>
              <a:rPr lang="en-US" dirty="0" err="1"/>
              <a:t>quả</a:t>
            </a:r>
            <a:r>
              <a:rPr lang="en-US" dirty="0"/>
              <a:t> </a:t>
            </a:r>
            <a:r>
              <a:rPr lang="en-US" dirty="0" err="1"/>
              <a:t>lỗ</a:t>
            </a:r>
            <a:r>
              <a:rPr lang="en-US" dirty="0"/>
              <a:t> </a:t>
            </a:r>
            <a:r>
              <a:rPr lang="en-US" dirty="0" err="1"/>
              <a:t>hổng</a:t>
            </a:r>
            <a:r>
              <a:rPr lang="en-US" dirty="0"/>
              <a:t> SQLi, </a:t>
            </a:r>
            <a:r>
              <a:rPr lang="en-US" dirty="0" err="1"/>
              <a:t>kẻ</a:t>
            </a:r>
            <a:r>
              <a:rPr lang="en-US" dirty="0"/>
              <a:t> </a:t>
            </a:r>
            <a:r>
              <a:rPr lang="en-US" dirty="0" err="1"/>
              <a:t>taasnc</a:t>
            </a:r>
            <a:r>
              <a:rPr lang="en-US" dirty="0"/>
              <a:t> </a:t>
            </a:r>
            <a:r>
              <a:rPr lang="en-US" dirty="0" err="1"/>
              <a:t>ông</a:t>
            </a:r>
            <a:r>
              <a:rPr lang="en-US" dirty="0"/>
              <a:t> </a:t>
            </a:r>
            <a:r>
              <a:rPr lang="en-US" dirty="0" err="1"/>
              <a:t>cần</a:t>
            </a:r>
            <a:r>
              <a:rPr lang="en-US" dirty="0"/>
              <a:t> </a:t>
            </a:r>
            <a:r>
              <a:rPr lang="en-US" dirty="0" err="1"/>
              <a:t>phải</a:t>
            </a:r>
            <a:r>
              <a:rPr lang="en-US" dirty="0"/>
              <a:t> </a:t>
            </a:r>
            <a:r>
              <a:rPr lang="en-US" dirty="0" err="1"/>
              <a:t>biết</a:t>
            </a:r>
            <a:r>
              <a:rPr lang="en-US" dirty="0"/>
              <a:t> </a:t>
            </a:r>
            <a:r>
              <a:rPr lang="en-US" dirty="0" err="1"/>
              <a:t>Hệ</a:t>
            </a:r>
            <a:r>
              <a:rPr lang="en-US" dirty="0"/>
              <a:t> </a:t>
            </a:r>
            <a:r>
              <a:rPr lang="en-US" dirty="0" err="1"/>
              <a:t>qtri</a:t>
            </a:r>
            <a:r>
              <a:rPr lang="en-US" dirty="0"/>
              <a:t> CSDL </a:t>
            </a:r>
            <a:r>
              <a:rPr lang="en-US" dirty="0" err="1"/>
              <a:t>mà</a:t>
            </a:r>
            <a:r>
              <a:rPr lang="en-US" dirty="0"/>
              <a:t> </a:t>
            </a:r>
            <a:r>
              <a:rPr lang="en-US" dirty="0" err="1"/>
              <a:t>ứng</a:t>
            </a:r>
            <a:r>
              <a:rPr lang="en-US" dirty="0"/>
              <a:t> </a:t>
            </a:r>
            <a:r>
              <a:rPr lang="en-US" dirty="0" err="1"/>
              <a:t>dụng</a:t>
            </a:r>
            <a:r>
              <a:rPr lang="en-US" dirty="0"/>
              <a:t> </a:t>
            </a:r>
            <a:r>
              <a:rPr lang="en-US" dirty="0" err="1"/>
              <a:t>sử</a:t>
            </a:r>
            <a:r>
              <a:rPr lang="en-US" dirty="0"/>
              <a:t> </a:t>
            </a:r>
            <a:r>
              <a:rPr lang="en-US" dirty="0" err="1"/>
              <a:t>dụng</a:t>
            </a:r>
            <a:r>
              <a:rPr lang="en-US" dirty="0"/>
              <a:t>. </a:t>
            </a:r>
            <a:r>
              <a:rPr lang="en-US" dirty="0" err="1"/>
              <a:t>Và</a:t>
            </a:r>
            <a:r>
              <a:rPr lang="en-US" dirty="0"/>
              <a:t> </a:t>
            </a:r>
            <a:r>
              <a:rPr lang="en-US" dirty="0" err="1"/>
              <a:t>cách</a:t>
            </a:r>
            <a:r>
              <a:rPr lang="en-US" dirty="0"/>
              <a:t> </a:t>
            </a:r>
            <a:r>
              <a:rPr lang="en-US" dirty="0" err="1"/>
              <a:t>thức</a:t>
            </a:r>
            <a:r>
              <a:rPr lang="en-US" dirty="0"/>
              <a:t> </a:t>
            </a:r>
            <a:r>
              <a:rPr lang="en-US" dirty="0" err="1"/>
              <a:t>taasnc</a:t>
            </a:r>
            <a:r>
              <a:rPr lang="en-US" dirty="0"/>
              <a:t> </a:t>
            </a:r>
            <a:r>
              <a:rPr lang="en-US" dirty="0" err="1"/>
              <a:t>ông</a:t>
            </a:r>
            <a:r>
              <a:rPr lang="en-US" dirty="0"/>
              <a:t> </a:t>
            </a:r>
            <a:r>
              <a:rPr lang="en-US" dirty="0" err="1"/>
              <a:t>này</a:t>
            </a:r>
            <a:r>
              <a:rPr lang="en-US" dirty="0"/>
              <a:t> </a:t>
            </a:r>
            <a:r>
              <a:rPr lang="en-US" dirty="0" err="1"/>
              <a:t>sẽ</a:t>
            </a:r>
            <a:r>
              <a:rPr lang="en-US" dirty="0"/>
              <a:t> </a:t>
            </a:r>
            <a:r>
              <a:rPr lang="en-US" dirty="0" err="1"/>
              <a:t>đáp</a:t>
            </a:r>
            <a:r>
              <a:rPr lang="en-US" dirty="0"/>
              <a:t> </a:t>
            </a:r>
            <a:r>
              <a:rPr lang="en-US" dirty="0" err="1"/>
              <a:t>ứng</a:t>
            </a:r>
            <a:r>
              <a:rPr lang="en-US" dirty="0"/>
              <a:t> </a:t>
            </a:r>
            <a:r>
              <a:rPr lang="en-US" dirty="0" err="1"/>
              <a:t>điều</a:t>
            </a:r>
            <a:r>
              <a:rPr lang="en-US" dirty="0"/>
              <a:t> </a:t>
            </a:r>
            <a:r>
              <a:rPr lang="en-US" dirty="0" err="1"/>
              <a:t>đó</a:t>
            </a:r>
            <a:endParaRPr lang="en-US" dirty="0"/>
          </a:p>
        </p:txBody>
      </p:sp>
      <p:sp>
        <p:nvSpPr>
          <p:cNvPr id="4" name="Slide Number Placeholder 3"/>
          <p:cNvSpPr>
            <a:spLocks noGrp="1"/>
          </p:cNvSpPr>
          <p:nvPr>
            <p:ph type="sldNum" sz="quarter" idx="5"/>
          </p:nvPr>
        </p:nvSpPr>
        <p:spPr/>
        <p:txBody>
          <a:bodyPr/>
          <a:lstStyle/>
          <a:p>
            <a:fld id="{B552D24D-4C83-467E-A372-FD2F0C8CCBC1}" type="slidenum">
              <a:rPr lang="en-US" smtClean="0"/>
              <a:t>20</a:t>
            </a:fld>
            <a:endParaRPr lang="en-US"/>
          </a:p>
        </p:txBody>
      </p:sp>
    </p:spTree>
    <p:extLst>
      <p:ext uri="{BB962C8B-B14F-4D97-AF65-F5344CB8AC3E}">
        <p14:creationId xmlns:p14="http://schemas.microsoft.com/office/powerpoint/2010/main" val="2283111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D1D5DB"/>
                </a:solidFill>
                <a:effectLst/>
                <a:latin typeface="Söhne"/>
              </a:rPr>
              <a:t>SQL injection (tạm dịch là "tiêm SQL") là một kỹ thuật tấn công bảo mật trên các ứng dụng web, mà trong đó kẻ tấn công sử dụng các ký tự đặc biệt và các truy vấn SQL để can thiệp vào cơ sở dữ liệu của ứng dụng. Khi thành công, kẻ tấn công có thể truy cập, thay đổi, hoặc xóa bỏ các dữ liệu quan trọng của hệ thống.</a:t>
            </a:r>
            <a:endParaRPr lang="en-US"/>
          </a:p>
        </p:txBody>
      </p:sp>
      <p:sp>
        <p:nvSpPr>
          <p:cNvPr id="4" name="Slide Number Placeholder 3"/>
          <p:cNvSpPr>
            <a:spLocks noGrp="1"/>
          </p:cNvSpPr>
          <p:nvPr>
            <p:ph type="sldNum" sz="quarter" idx="5"/>
          </p:nvPr>
        </p:nvSpPr>
        <p:spPr/>
        <p:txBody>
          <a:bodyPr/>
          <a:lstStyle/>
          <a:p>
            <a:fld id="{B552D24D-4C83-467E-A372-FD2F0C8CCBC1}" type="slidenum">
              <a:rPr lang="en-US" smtClean="0"/>
              <a:t>21</a:t>
            </a:fld>
            <a:endParaRPr lang="en-US"/>
          </a:p>
        </p:txBody>
      </p:sp>
    </p:spTree>
    <p:extLst>
      <p:ext uri="{BB962C8B-B14F-4D97-AF65-F5344CB8AC3E}">
        <p14:creationId xmlns:p14="http://schemas.microsoft.com/office/powerpoint/2010/main" val="3264673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kì</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“The movie </a:t>
            </a:r>
            <a:r>
              <a:rPr lang="en-US" sz="1800"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does not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exist in our database”.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“or 1=1#”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“The movie exist in our database”.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database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552D24D-4C83-467E-A372-FD2F0C8CCBC1}" type="slidenum">
              <a:rPr lang="en-US" smtClean="0"/>
              <a:t>9</a:t>
            </a:fld>
            <a:endParaRPr lang="en-US"/>
          </a:p>
        </p:txBody>
      </p:sp>
    </p:spTree>
    <p:extLst>
      <p:ext uri="{BB962C8B-B14F-4D97-AF65-F5344CB8AC3E}">
        <p14:creationId xmlns:p14="http://schemas.microsoft.com/office/powerpoint/2010/main" val="1549864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2D24D-4C83-467E-A372-FD2F0C8CCBC1}" type="slidenum">
              <a:rPr lang="en-US" smtClean="0"/>
              <a:t>12</a:t>
            </a:fld>
            <a:endParaRPr lang="en-US"/>
          </a:p>
        </p:txBody>
      </p:sp>
    </p:spTree>
    <p:extLst>
      <p:ext uri="{BB962C8B-B14F-4D97-AF65-F5344CB8AC3E}">
        <p14:creationId xmlns:p14="http://schemas.microsoft.com/office/powerpoint/2010/main" val="529766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lgn="just">
              <a:lnSpc>
                <a:spcPct val="13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Xét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mua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sắm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hiển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danh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nhau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Khi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nhấp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danh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Quà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tặng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duyệt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họ</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u="none" strike="noStrike"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URL </a:t>
            </a:r>
            <a:r>
              <a:rPr lang="en-US" sz="1800" i="1"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 https://insecure-website.com/products?category=Gifts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30000"/>
              </a:lnSpc>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SELECT * FROM products WHERE category = 'Gifts' AND released =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br>
              <a:rPr lang="en-US" dirty="0">
                <a:effectLst/>
              </a:rPr>
            </a:b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1800" i="1"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truy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vấn</a:t>
            </a:r>
            <a:r>
              <a:rPr lang="en-US" sz="1800" dirty="0">
                <a:effectLst/>
                <a:latin typeface="Times New Roman" panose="02020603050405020304" pitchFamily="18" charset="0"/>
                <a:ea typeface="Times New Roman" panose="02020603050405020304" pitchFamily="18" charset="0"/>
              </a:rPr>
              <a:t> SQL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truy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xuất</a:t>
            </a:r>
            <a:r>
              <a:rPr lang="en-US" sz="1800" dirty="0">
                <a:effectLst/>
                <a:latin typeface="Times New Roman" panose="02020603050405020304" pitchFamily="18" charset="0"/>
                <a:ea typeface="Times New Roman" panose="02020603050405020304" pitchFamily="18" charset="0"/>
              </a:rPr>
              <a:t> chi </a:t>
            </a:r>
            <a:r>
              <a:rPr lang="en-US" sz="1800" dirty="0" err="1">
                <a:effectLst/>
                <a:latin typeface="Times New Roman" panose="02020603050405020304" pitchFamily="18" charset="0"/>
                <a:ea typeface="Times New Roman" panose="02020603050405020304" pitchFamily="18" charset="0"/>
              </a:rPr>
              <a:t>tiết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phẩm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sở</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B552D24D-4C83-467E-A372-FD2F0C8CCBC1}" type="slidenum">
              <a:rPr lang="en-US" smtClean="0"/>
              <a:t>13</a:t>
            </a:fld>
            <a:endParaRPr lang="en-US"/>
          </a:p>
        </p:txBody>
      </p:sp>
    </p:spTree>
    <p:extLst>
      <p:ext uri="{BB962C8B-B14F-4D97-AF65-F5344CB8AC3E}">
        <p14:creationId xmlns:p14="http://schemas.microsoft.com/office/powerpoint/2010/main" val="3727163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lgn="just">
              <a:lnSpc>
                <a:spcPct val="130000"/>
              </a:lnSpc>
            </a:pPr>
            <a:r>
              <a:rPr lang="en-US" dirty="0" err="1"/>
              <a:t>Chúng</a:t>
            </a:r>
            <a:r>
              <a:rPr lang="en-US" dirty="0"/>
              <a:t> ta </a:t>
            </a:r>
            <a:r>
              <a:rPr lang="en-US" dirty="0" err="1"/>
              <a:t>thử</a:t>
            </a:r>
            <a:r>
              <a:rPr lang="en-US" dirty="0"/>
              <a:t> </a:t>
            </a:r>
            <a:r>
              <a:rPr lang="en-US" dirty="0" err="1"/>
              <a:t>thêm</a:t>
            </a:r>
            <a:r>
              <a:rPr lang="en-US" dirty="0"/>
              <a:t> 1 </a:t>
            </a:r>
            <a:r>
              <a:rPr lang="en-US" dirty="0" err="1"/>
              <a:t>vài</a:t>
            </a:r>
            <a:r>
              <a:rPr lang="en-US" dirty="0"/>
              <a:t> </a:t>
            </a:r>
            <a:r>
              <a:rPr lang="en-US" dirty="0" err="1"/>
              <a:t>ký</a:t>
            </a:r>
            <a:r>
              <a:rPr lang="en-US" dirty="0"/>
              <a:t> </a:t>
            </a:r>
            <a:r>
              <a:rPr lang="en-US" dirty="0" err="1"/>
              <a:t>tự</a:t>
            </a:r>
            <a:r>
              <a:rPr lang="en-US" dirty="0"/>
              <a:t> </a:t>
            </a:r>
            <a:r>
              <a:rPr lang="en-US" dirty="0" err="1"/>
              <a:t>vào</a:t>
            </a:r>
            <a:r>
              <a:rPr lang="en-US" dirty="0"/>
              <a:t> </a:t>
            </a:r>
            <a:r>
              <a:rPr lang="en-US" dirty="0" err="1"/>
              <a:t>câu</a:t>
            </a:r>
            <a:r>
              <a:rPr lang="en-US" dirty="0"/>
              <a:t> </a:t>
            </a:r>
            <a:r>
              <a:rPr lang="en-US" dirty="0" err="1"/>
              <a:t>truy</a:t>
            </a:r>
            <a:r>
              <a:rPr lang="en-US" dirty="0"/>
              <a:t> </a:t>
            </a:r>
            <a:r>
              <a:rPr lang="en-US" dirty="0" err="1"/>
              <a:t>vấn</a:t>
            </a:r>
            <a:r>
              <a:rPr lang="en-US" dirty="0"/>
              <a:t> </a:t>
            </a:r>
            <a:r>
              <a:rPr lang="en-US" dirty="0" err="1"/>
              <a:t>để</a:t>
            </a:r>
            <a:r>
              <a:rPr lang="en-US" dirty="0"/>
              <a:t> </a:t>
            </a:r>
            <a:r>
              <a:rPr lang="en-US" dirty="0" err="1"/>
              <a:t>xem</a:t>
            </a:r>
            <a:r>
              <a:rPr lang="en-US" dirty="0"/>
              <a:t> </a:t>
            </a:r>
            <a:r>
              <a:rPr lang="en-US" dirty="0" err="1"/>
              <a:t>có</a:t>
            </a:r>
            <a:r>
              <a:rPr lang="en-US" dirty="0"/>
              <a:t> </a:t>
            </a:r>
            <a:r>
              <a:rPr lang="en-US" dirty="0" err="1"/>
              <a:t>hiện</a:t>
            </a:r>
            <a:r>
              <a:rPr lang="en-US" dirty="0"/>
              <a:t> </a:t>
            </a:r>
            <a:r>
              <a:rPr lang="en-US" dirty="0" err="1"/>
              <a:t>tượng</a:t>
            </a:r>
            <a:r>
              <a:rPr lang="en-US" dirty="0"/>
              <a:t> </a:t>
            </a:r>
            <a:r>
              <a:rPr lang="en-US" dirty="0" err="1"/>
              <a:t>gì</a:t>
            </a:r>
            <a:r>
              <a:rPr lang="en-US" dirty="0"/>
              <a:t> </a:t>
            </a:r>
            <a:r>
              <a:rPr lang="en-US" dirty="0" err="1"/>
              <a:t>xảy</a:t>
            </a:r>
            <a:r>
              <a:rPr lang="en-US" dirty="0"/>
              <a:t> </a:t>
            </a:r>
            <a:r>
              <a:rPr lang="en-US" dirty="0" err="1"/>
              <a:t>ra</a:t>
            </a:r>
            <a:r>
              <a:rPr lang="en-US" dirty="0"/>
              <a:t> </a:t>
            </a:r>
            <a:r>
              <a:rPr lang="en-US" dirty="0" err="1"/>
              <a:t>không</a:t>
            </a:r>
            <a:r>
              <a:rPr lang="en-US" dirty="0"/>
              <a:t> ? </a:t>
            </a:r>
            <a:r>
              <a:rPr lang="en-US" dirty="0" err="1"/>
              <a:t>Và</a:t>
            </a:r>
            <a:r>
              <a:rPr lang="en-US" dirty="0"/>
              <a:t> </a:t>
            </a:r>
            <a:r>
              <a:rPr lang="en-US" dirty="0" err="1"/>
              <a:t>sau</a:t>
            </a:r>
            <a:r>
              <a:rPr lang="en-US" dirty="0"/>
              <a:t> </a:t>
            </a:r>
            <a:r>
              <a:rPr lang="en-US" dirty="0" err="1"/>
              <a:t>khi</a:t>
            </a:r>
            <a:r>
              <a:rPr lang="en-US" dirty="0"/>
              <a:t> </a:t>
            </a:r>
            <a:r>
              <a:rPr lang="en-US" dirty="0" err="1"/>
              <a:t>thêm</a:t>
            </a:r>
            <a:r>
              <a:rPr lang="en-US" dirty="0"/>
              <a:t> 1 </a:t>
            </a:r>
            <a:r>
              <a:rPr lang="en-US" dirty="0" err="1"/>
              <a:t>vài</a:t>
            </a:r>
            <a:r>
              <a:rPr lang="en-US" dirty="0"/>
              <a:t> </a:t>
            </a:r>
            <a:r>
              <a:rPr lang="en-US" dirty="0" err="1"/>
              <a:t>ký</a:t>
            </a:r>
            <a:r>
              <a:rPr lang="en-US" dirty="0"/>
              <a:t> </a:t>
            </a:r>
            <a:r>
              <a:rPr lang="en-US" dirty="0" err="1"/>
              <a:t>tự</a:t>
            </a:r>
            <a:r>
              <a:rPr lang="en-US" dirty="0"/>
              <a:t> </a:t>
            </a:r>
            <a:r>
              <a:rPr lang="en-US" dirty="0" err="1"/>
              <a:t>vào</a:t>
            </a:r>
            <a:r>
              <a:rPr lang="en-US" dirty="0"/>
              <a:t> </a:t>
            </a:r>
            <a:r>
              <a:rPr lang="en-US" dirty="0" err="1"/>
              <a:t>câu</a:t>
            </a:r>
            <a:r>
              <a:rPr lang="en-US" dirty="0"/>
              <a:t> </a:t>
            </a:r>
            <a:r>
              <a:rPr lang="en-US" dirty="0" err="1"/>
              <a:t>lệnh</a:t>
            </a:r>
            <a:r>
              <a:rPr lang="en-US" dirty="0"/>
              <a:t> </a:t>
            </a:r>
            <a:r>
              <a:rPr lang="en-US" dirty="0" err="1"/>
              <a:t>như</a:t>
            </a:r>
            <a:r>
              <a:rPr lang="en-US" dirty="0"/>
              <a:t> </a:t>
            </a:r>
            <a:r>
              <a:rPr lang="en-US" dirty="0" err="1"/>
              <a:t>trên</a:t>
            </a:r>
            <a:r>
              <a:rPr lang="en-US" dirty="0"/>
              <a:t> </a:t>
            </a:r>
            <a:r>
              <a:rPr lang="en-US" dirty="0" err="1"/>
              <a:t>chúng</a:t>
            </a:r>
            <a:r>
              <a:rPr lang="en-US" dirty="0"/>
              <a:t> ta </a:t>
            </a:r>
            <a:r>
              <a:rPr lang="en-US" dirty="0" err="1"/>
              <a:t>thấy</a:t>
            </a:r>
            <a:r>
              <a:rPr lang="en-US" dirty="0"/>
              <a:t> </a:t>
            </a:r>
            <a:r>
              <a:rPr lang="en-US" dirty="0" err="1"/>
              <a:t>danh</a:t>
            </a:r>
            <a:r>
              <a:rPr lang="en-US" dirty="0"/>
              <a:t> </a:t>
            </a:r>
            <a:r>
              <a:rPr lang="en-US" dirty="0" err="1"/>
              <a:t>mục</a:t>
            </a:r>
            <a:r>
              <a:rPr lang="en-US" dirty="0"/>
              <a:t> </a:t>
            </a:r>
            <a:r>
              <a:rPr lang="en-US" dirty="0" err="1"/>
              <a:t>sản</a:t>
            </a:r>
            <a:r>
              <a:rPr lang="en-US" dirty="0"/>
              <a:t> </a:t>
            </a:r>
            <a:r>
              <a:rPr lang="en-US" dirty="0" err="1"/>
              <a:t>phẩm</a:t>
            </a:r>
            <a:r>
              <a:rPr lang="en-US" dirty="0"/>
              <a:t> </a:t>
            </a:r>
            <a:r>
              <a:rPr lang="en-US" dirty="0" err="1"/>
              <a:t>hiển</a:t>
            </a:r>
            <a:r>
              <a:rPr lang="en-US" dirty="0"/>
              <a:t> </a:t>
            </a:r>
            <a:r>
              <a:rPr lang="en-US" dirty="0" err="1"/>
              <a:t>thị</a:t>
            </a:r>
            <a:r>
              <a:rPr lang="en-US" dirty="0"/>
              <a:t> </a:t>
            </a:r>
            <a:r>
              <a:rPr lang="en-US" dirty="0" err="1"/>
              <a:t>ra</a:t>
            </a:r>
            <a:r>
              <a:rPr lang="en-US" dirty="0"/>
              <a:t> 4 </a:t>
            </a:r>
            <a:r>
              <a:rPr lang="en-US" dirty="0" err="1"/>
              <a:t>sản</a:t>
            </a:r>
            <a:r>
              <a:rPr lang="en-US" dirty="0"/>
              <a:t> </a:t>
            </a:r>
            <a:r>
              <a:rPr lang="en-US" dirty="0" err="1"/>
              <a:t>phẩm</a:t>
            </a:r>
            <a:r>
              <a:rPr lang="en-US" dirty="0"/>
              <a:t> -&gt; </a:t>
            </a:r>
            <a:r>
              <a:rPr lang="en-US" dirty="0" err="1"/>
              <a:t>Từ</a:t>
            </a:r>
            <a:r>
              <a:rPr lang="en-US" dirty="0"/>
              <a:t> </a:t>
            </a:r>
            <a:r>
              <a:rPr lang="en-US" dirty="0" err="1"/>
              <a:t>đó</a:t>
            </a:r>
            <a:r>
              <a:rPr lang="en-US" dirty="0"/>
              <a:t> ta </a:t>
            </a:r>
            <a:r>
              <a:rPr lang="en-US" dirty="0" err="1"/>
              <a:t>thấy</a:t>
            </a:r>
            <a:r>
              <a:rPr lang="en-US" dirty="0"/>
              <a:t> </a:t>
            </a:r>
            <a:r>
              <a:rPr lang="en-US" dirty="0" err="1"/>
              <a:t>ứng</a:t>
            </a:r>
            <a:r>
              <a:rPr lang="en-US" dirty="0"/>
              <a:t> </a:t>
            </a:r>
            <a:r>
              <a:rPr lang="en-US" dirty="0" err="1"/>
              <a:t>dụng</a:t>
            </a:r>
            <a:r>
              <a:rPr lang="en-US" dirty="0"/>
              <a:t> </a:t>
            </a:r>
            <a:r>
              <a:rPr lang="en-US" dirty="0" err="1"/>
              <a:t>mua</a:t>
            </a:r>
            <a:r>
              <a:rPr lang="en-US" dirty="0"/>
              <a:t> </a:t>
            </a:r>
            <a:r>
              <a:rPr lang="en-US" dirty="0" err="1"/>
              <a:t>sắm</a:t>
            </a:r>
            <a:r>
              <a:rPr lang="en-US" dirty="0"/>
              <a:t> </a:t>
            </a:r>
            <a:r>
              <a:rPr lang="en-US" dirty="0" err="1"/>
              <a:t>này</a:t>
            </a:r>
            <a:r>
              <a:rPr lang="en-US" dirty="0"/>
              <a:t> </a:t>
            </a:r>
            <a:r>
              <a:rPr lang="en-US" dirty="0" err="1"/>
              <a:t>có</a:t>
            </a:r>
            <a:r>
              <a:rPr lang="en-US" dirty="0"/>
              <a:t> </a:t>
            </a:r>
            <a:r>
              <a:rPr lang="en-US" dirty="0" err="1"/>
              <a:t>lỗ</a:t>
            </a:r>
            <a:r>
              <a:rPr lang="en-US" dirty="0"/>
              <a:t> </a:t>
            </a:r>
            <a:r>
              <a:rPr lang="en-US" dirty="0" err="1"/>
              <a:t>hổng</a:t>
            </a:r>
            <a:r>
              <a:rPr lang="en-US" dirty="0"/>
              <a:t> </a:t>
            </a:r>
            <a:r>
              <a:rPr lang="en-US" dirty="0" err="1"/>
              <a:t>về</a:t>
            </a:r>
            <a:r>
              <a:rPr lang="en-US" dirty="0"/>
              <a:t> SQL Injection/.</a:t>
            </a:r>
          </a:p>
        </p:txBody>
      </p:sp>
      <p:sp>
        <p:nvSpPr>
          <p:cNvPr id="4" name="Slide Number Placeholder 3"/>
          <p:cNvSpPr>
            <a:spLocks noGrp="1"/>
          </p:cNvSpPr>
          <p:nvPr>
            <p:ph type="sldNum" sz="quarter" idx="5"/>
          </p:nvPr>
        </p:nvSpPr>
        <p:spPr/>
        <p:txBody>
          <a:bodyPr/>
          <a:lstStyle/>
          <a:p>
            <a:fld id="{B552D24D-4C83-467E-A372-FD2F0C8CCBC1}" type="slidenum">
              <a:rPr lang="en-US" smtClean="0"/>
              <a:t>14</a:t>
            </a:fld>
            <a:endParaRPr lang="en-US"/>
          </a:p>
        </p:txBody>
      </p:sp>
    </p:spTree>
    <p:extLst>
      <p:ext uri="{BB962C8B-B14F-4D97-AF65-F5344CB8AC3E}">
        <p14:creationId xmlns:p14="http://schemas.microsoft.com/office/powerpoint/2010/main" val="429980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lgn="just">
              <a:lnSpc>
                <a:spcPct val="130000"/>
              </a:lnSpc>
            </a:pPr>
            <a:endParaRPr lang="en-US"/>
          </a:p>
        </p:txBody>
      </p:sp>
      <p:sp>
        <p:nvSpPr>
          <p:cNvPr id="4" name="Slide Number Placeholder 3"/>
          <p:cNvSpPr>
            <a:spLocks noGrp="1"/>
          </p:cNvSpPr>
          <p:nvPr>
            <p:ph type="sldNum" sz="quarter" idx="5"/>
          </p:nvPr>
        </p:nvSpPr>
        <p:spPr/>
        <p:txBody>
          <a:bodyPr/>
          <a:lstStyle/>
          <a:p>
            <a:fld id="{B552D24D-4C83-467E-A372-FD2F0C8CCBC1}" type="slidenum">
              <a:rPr lang="en-US" smtClean="0"/>
              <a:t>15</a:t>
            </a:fld>
            <a:endParaRPr lang="en-US"/>
          </a:p>
        </p:txBody>
      </p:sp>
    </p:spTree>
    <p:extLst>
      <p:ext uri="{BB962C8B-B14F-4D97-AF65-F5344CB8AC3E}">
        <p14:creationId xmlns:p14="http://schemas.microsoft.com/office/powerpoint/2010/main" val="3340555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lgn="just">
              <a:lnSpc>
                <a:spcPct val="130000"/>
              </a:lnSpc>
            </a:pPr>
            <a:r>
              <a:rPr lang="en-US" dirty="0"/>
              <a:t>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1 </a:t>
            </a:r>
            <a:r>
              <a:rPr lang="en-US" dirty="0" err="1"/>
              <a:t>biểu</a:t>
            </a:r>
            <a:r>
              <a:rPr lang="en-US" dirty="0"/>
              <a:t> </a:t>
            </a:r>
            <a:r>
              <a:rPr lang="en-US" dirty="0" err="1"/>
              <a:t>thức</a:t>
            </a:r>
            <a:r>
              <a:rPr lang="en-US" dirty="0"/>
              <a:t> </a:t>
            </a:r>
            <a:r>
              <a:rPr lang="en-US" dirty="0" err="1"/>
              <a:t>luôn</a:t>
            </a:r>
            <a:r>
              <a:rPr lang="en-US" dirty="0"/>
              <a:t> </a:t>
            </a:r>
            <a:r>
              <a:rPr lang="en-US" dirty="0" err="1"/>
              <a:t>đúng</a:t>
            </a:r>
            <a:r>
              <a:rPr lang="en-US" dirty="0"/>
              <a:t> </a:t>
            </a:r>
            <a:r>
              <a:rPr lang="en-US" dirty="0" err="1"/>
              <a:t>vào</a:t>
            </a:r>
            <a:r>
              <a:rPr lang="en-US" dirty="0"/>
              <a:t> </a:t>
            </a:r>
            <a:r>
              <a:rPr lang="en-US" dirty="0" err="1"/>
              <a:t>câu</a:t>
            </a:r>
            <a:r>
              <a:rPr lang="en-US" dirty="0"/>
              <a:t> </a:t>
            </a:r>
            <a:r>
              <a:rPr lang="en-US" dirty="0" err="1"/>
              <a:t>truy</a:t>
            </a:r>
            <a:r>
              <a:rPr lang="en-US" dirty="0"/>
              <a:t> </a:t>
            </a:r>
            <a:r>
              <a:rPr lang="en-US" dirty="0" err="1"/>
              <a:t>vấn</a:t>
            </a:r>
            <a:r>
              <a:rPr lang="en-US" dirty="0"/>
              <a:t> ban </a:t>
            </a:r>
            <a:r>
              <a:rPr lang="en-US" dirty="0" err="1"/>
              <a:t>đầu</a:t>
            </a:r>
            <a:r>
              <a:rPr lang="en-US" dirty="0"/>
              <a:t> ta </a:t>
            </a:r>
            <a:r>
              <a:rPr lang="en-US" dirty="0" err="1"/>
              <a:t>thu</a:t>
            </a:r>
            <a:r>
              <a:rPr lang="en-US" dirty="0"/>
              <a:t> </a:t>
            </a:r>
            <a:r>
              <a:rPr lang="en-US" dirty="0" err="1"/>
              <a:t>được</a:t>
            </a:r>
            <a:r>
              <a:rPr lang="en-US" dirty="0"/>
              <a:t> </a:t>
            </a:r>
            <a:r>
              <a:rPr lang="en-US" dirty="0" err="1"/>
              <a:t>danh</a:t>
            </a:r>
            <a:r>
              <a:rPr lang="en-US" dirty="0"/>
              <a:t> </a:t>
            </a:r>
            <a:r>
              <a:rPr lang="en-US" dirty="0" err="1"/>
              <a:t>sách</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sản</a:t>
            </a:r>
            <a:r>
              <a:rPr lang="en-US" dirty="0"/>
              <a:t> </a:t>
            </a:r>
            <a:r>
              <a:rPr lang="en-US" dirty="0" err="1"/>
              <a:t>phẩm</a:t>
            </a:r>
            <a:r>
              <a:rPr lang="en-US" dirty="0"/>
              <a:t> </a:t>
            </a:r>
            <a:r>
              <a:rPr lang="en-US" dirty="0" err="1"/>
              <a:t>ẩn</a:t>
            </a:r>
            <a:r>
              <a:rPr lang="en-US" dirty="0"/>
              <a:t> </a:t>
            </a:r>
            <a:r>
              <a:rPr lang="en-US" dirty="0" err="1"/>
              <a:t>của</a:t>
            </a:r>
            <a:r>
              <a:rPr lang="en-US" dirty="0"/>
              <a:t> </a:t>
            </a:r>
            <a:r>
              <a:rPr lang="en-US" dirty="0" err="1"/>
              <a:t>ứng</a:t>
            </a:r>
            <a:r>
              <a:rPr lang="en-US" dirty="0"/>
              <a:t> </a:t>
            </a:r>
            <a:r>
              <a:rPr lang="en-US" dirty="0" err="1"/>
              <a:t>dụng</a:t>
            </a:r>
            <a:r>
              <a:rPr lang="en-US" dirty="0"/>
              <a:t> </a:t>
            </a:r>
            <a:r>
              <a:rPr lang="en-US" dirty="0" err="1"/>
              <a:t>mua</a:t>
            </a:r>
            <a:r>
              <a:rPr lang="en-US" dirty="0"/>
              <a:t> </a:t>
            </a:r>
            <a:r>
              <a:rPr lang="en-US" dirty="0" err="1"/>
              <a:t>sắm</a:t>
            </a:r>
            <a:r>
              <a:rPr lang="en-US" dirty="0"/>
              <a:t> </a:t>
            </a:r>
            <a:r>
              <a:rPr lang="en-US" dirty="0" err="1"/>
              <a:t>như</a:t>
            </a:r>
            <a:r>
              <a:rPr lang="en-US" dirty="0"/>
              <a:t> </a:t>
            </a:r>
            <a:r>
              <a:rPr lang="en-US" dirty="0" err="1"/>
              <a:t>trên</a:t>
            </a:r>
            <a:r>
              <a:rPr lang="en-US" dirty="0"/>
              <a:t> </a:t>
            </a:r>
            <a:r>
              <a:rPr lang="en-US" dirty="0" err="1"/>
              <a:t>hình</a:t>
            </a:r>
            <a:r>
              <a:rPr lang="en-US" dirty="0"/>
              <a:t>/.</a:t>
            </a:r>
          </a:p>
        </p:txBody>
      </p:sp>
      <p:sp>
        <p:nvSpPr>
          <p:cNvPr id="4" name="Slide Number Placeholder 3"/>
          <p:cNvSpPr>
            <a:spLocks noGrp="1"/>
          </p:cNvSpPr>
          <p:nvPr>
            <p:ph type="sldNum" sz="quarter" idx="5"/>
          </p:nvPr>
        </p:nvSpPr>
        <p:spPr/>
        <p:txBody>
          <a:bodyPr/>
          <a:lstStyle/>
          <a:p>
            <a:fld id="{B552D24D-4C83-467E-A372-FD2F0C8CCBC1}" type="slidenum">
              <a:rPr lang="en-US" smtClean="0"/>
              <a:t>16</a:t>
            </a:fld>
            <a:endParaRPr lang="en-US"/>
          </a:p>
        </p:txBody>
      </p:sp>
    </p:spTree>
    <p:extLst>
      <p:ext uri="{BB962C8B-B14F-4D97-AF65-F5344CB8AC3E}">
        <p14:creationId xmlns:p14="http://schemas.microsoft.com/office/powerpoint/2010/main" val="1804010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Form </a:t>
            </a:r>
            <a:r>
              <a:rPr lang="en-US" b="0" i="0" dirty="0" err="1">
                <a:solidFill>
                  <a:srgbClr val="D1D5DB"/>
                </a:solidFill>
                <a:effectLst/>
                <a:latin typeface="Söhne"/>
              </a:rPr>
              <a:t>đăng</a:t>
            </a:r>
            <a:r>
              <a:rPr lang="en-US" b="0" i="0" dirty="0">
                <a:solidFill>
                  <a:srgbClr val="D1D5DB"/>
                </a:solidFill>
                <a:effectLst/>
                <a:latin typeface="Söhne"/>
              </a:rPr>
              <a:t> </a:t>
            </a:r>
            <a:r>
              <a:rPr lang="en-US" b="0" i="0" dirty="0" err="1">
                <a:solidFill>
                  <a:srgbClr val="D1D5DB"/>
                </a:solidFill>
                <a:effectLst/>
                <a:latin typeface="Söhne"/>
              </a:rPr>
              <a:t>nhập</a:t>
            </a:r>
            <a:r>
              <a:rPr lang="en-US" b="0" i="0" dirty="0">
                <a:solidFill>
                  <a:srgbClr val="D1D5DB"/>
                </a:solidFill>
                <a:effectLst/>
                <a:latin typeface="Söhne"/>
              </a:rPr>
              <a:t> </a:t>
            </a:r>
            <a:r>
              <a:rPr lang="en-US" b="0" i="0" dirty="0" err="1">
                <a:solidFill>
                  <a:srgbClr val="D1D5DB"/>
                </a:solidFill>
                <a:effectLst/>
                <a:latin typeface="Söhne"/>
              </a:rPr>
              <a:t>của</a:t>
            </a:r>
            <a:r>
              <a:rPr lang="en-US" b="0" i="0" dirty="0">
                <a:solidFill>
                  <a:srgbClr val="D1D5DB"/>
                </a:solidFill>
                <a:effectLst/>
                <a:latin typeface="Söhne"/>
              </a:rPr>
              <a:t> 1 </a:t>
            </a:r>
            <a:r>
              <a:rPr lang="en-US" b="0" i="0" dirty="0" err="1">
                <a:solidFill>
                  <a:srgbClr val="D1D5DB"/>
                </a:solidFill>
                <a:effectLst/>
                <a:latin typeface="Söhne"/>
              </a:rPr>
              <a:t>trang</a:t>
            </a:r>
            <a:r>
              <a:rPr lang="en-US" b="0" i="0" dirty="0">
                <a:solidFill>
                  <a:srgbClr val="D1D5DB"/>
                </a:solidFill>
                <a:effectLst/>
                <a:latin typeface="Söhne"/>
              </a:rPr>
              <a:t> web </a:t>
            </a:r>
            <a:r>
              <a:rPr lang="en-US" b="0" i="0" dirty="0" err="1">
                <a:solidFill>
                  <a:srgbClr val="D1D5DB"/>
                </a:solidFill>
                <a:effectLst/>
                <a:latin typeface="Söhne"/>
              </a:rPr>
              <a:t>sử</a:t>
            </a:r>
            <a:r>
              <a:rPr lang="en-US" b="0" i="0" dirty="0">
                <a:solidFill>
                  <a:srgbClr val="D1D5DB"/>
                </a:solidFill>
                <a:effectLst/>
                <a:latin typeface="Söhne"/>
              </a:rPr>
              <a:t> </a:t>
            </a:r>
            <a:r>
              <a:rPr lang="en-US" b="0" i="0" dirty="0" err="1">
                <a:solidFill>
                  <a:srgbClr val="D1D5DB"/>
                </a:solidFill>
                <a:effectLst/>
                <a:latin typeface="Söhne"/>
              </a:rPr>
              <a:t>dụng</a:t>
            </a:r>
            <a:r>
              <a:rPr lang="en-US" b="0" i="0" dirty="0">
                <a:solidFill>
                  <a:srgbClr val="D1D5DB"/>
                </a:solidFill>
                <a:effectLst/>
                <a:latin typeface="Söhne"/>
              </a:rPr>
              <a:t> </a:t>
            </a:r>
            <a:r>
              <a:rPr lang="en-US" b="0" i="0" dirty="0" err="1">
                <a:solidFill>
                  <a:srgbClr val="D1D5DB"/>
                </a:solidFill>
                <a:effectLst/>
                <a:latin typeface="Söhne"/>
              </a:rPr>
              <a:t>câu</a:t>
            </a:r>
            <a:r>
              <a:rPr lang="en-US" b="0" i="0" dirty="0">
                <a:solidFill>
                  <a:srgbClr val="D1D5DB"/>
                </a:solidFill>
                <a:effectLst/>
                <a:latin typeface="Söhne"/>
              </a:rPr>
              <a:t> </a:t>
            </a:r>
            <a:r>
              <a:rPr lang="en-US" b="0" i="0" dirty="0" err="1">
                <a:solidFill>
                  <a:srgbClr val="D1D5DB"/>
                </a:solidFill>
                <a:effectLst/>
                <a:latin typeface="Söhne"/>
              </a:rPr>
              <a:t>truy</a:t>
            </a:r>
            <a:r>
              <a:rPr lang="en-US" b="0" i="0" dirty="0">
                <a:solidFill>
                  <a:srgbClr val="D1D5DB"/>
                </a:solidFill>
                <a:effectLst/>
                <a:latin typeface="Söhne"/>
              </a:rPr>
              <a:t> </a:t>
            </a:r>
            <a:r>
              <a:rPr lang="en-US" b="0" i="0" dirty="0" err="1">
                <a:solidFill>
                  <a:srgbClr val="D1D5DB"/>
                </a:solidFill>
                <a:effectLst/>
                <a:latin typeface="Söhne"/>
              </a:rPr>
              <a:t>vấn</a:t>
            </a:r>
            <a:r>
              <a:rPr lang="en-US" b="0" i="0" dirty="0">
                <a:solidFill>
                  <a:srgbClr val="D1D5DB"/>
                </a:solidFill>
                <a:effectLst/>
                <a:latin typeface="Söhne"/>
              </a:rPr>
              <a:t> </a:t>
            </a:r>
            <a:r>
              <a:rPr lang="en-US" b="0" i="0" dirty="0" err="1">
                <a:solidFill>
                  <a:srgbClr val="D1D5DB"/>
                </a:solidFill>
                <a:effectLst/>
                <a:latin typeface="Söhne"/>
              </a:rPr>
              <a:t>sau</a:t>
            </a:r>
            <a:r>
              <a:rPr lang="en-US" b="0" i="0" dirty="0">
                <a:solidFill>
                  <a:srgbClr val="D1D5DB"/>
                </a:solidFill>
                <a:effectLst/>
                <a:latin typeface="Söhne"/>
              </a:rPr>
              <a:t>:</a:t>
            </a:r>
          </a:p>
          <a:p>
            <a:pPr algn="l"/>
            <a:r>
              <a:rPr lang="en-US" b="0" i="0" dirty="0" err="1">
                <a:solidFill>
                  <a:srgbClr val="D1D5DB"/>
                </a:solidFill>
                <a:effectLst/>
                <a:latin typeface="Söhne"/>
              </a:rPr>
              <a:t>Nếu</a:t>
            </a:r>
            <a:r>
              <a:rPr lang="en-US" b="0" i="0" dirty="0">
                <a:solidFill>
                  <a:srgbClr val="D1D5DB"/>
                </a:solidFill>
                <a:effectLst/>
                <a:latin typeface="Söhne"/>
              </a:rPr>
              <a:t> </a:t>
            </a:r>
            <a:r>
              <a:rPr lang="en-US" b="0" i="0" dirty="0" err="1">
                <a:solidFill>
                  <a:srgbClr val="D1D5DB"/>
                </a:solidFill>
                <a:effectLst/>
                <a:latin typeface="Söhne"/>
              </a:rPr>
              <a:t>kẻ</a:t>
            </a:r>
            <a:r>
              <a:rPr lang="en-US" b="0" i="0" dirty="0">
                <a:solidFill>
                  <a:srgbClr val="D1D5DB"/>
                </a:solidFill>
                <a:effectLst/>
                <a:latin typeface="Söhne"/>
              </a:rPr>
              <a:t> </a:t>
            </a:r>
            <a:r>
              <a:rPr lang="en-US" b="0" i="0" dirty="0" err="1">
                <a:solidFill>
                  <a:srgbClr val="D1D5DB"/>
                </a:solidFill>
                <a:effectLst/>
                <a:latin typeface="Söhne"/>
              </a:rPr>
              <a:t>tấn</a:t>
            </a:r>
            <a:r>
              <a:rPr lang="en-US" b="0" i="0" dirty="0">
                <a:solidFill>
                  <a:srgbClr val="D1D5DB"/>
                </a:solidFill>
                <a:effectLst/>
                <a:latin typeface="Söhne"/>
              </a:rPr>
              <a:t> </a:t>
            </a:r>
            <a:r>
              <a:rPr lang="en-US" b="0" i="0" dirty="0" err="1">
                <a:solidFill>
                  <a:srgbClr val="D1D5DB"/>
                </a:solidFill>
                <a:effectLst/>
                <a:latin typeface="Söhne"/>
              </a:rPr>
              <a:t>công</a:t>
            </a:r>
            <a:r>
              <a:rPr lang="en-US" b="0" i="0" dirty="0">
                <a:solidFill>
                  <a:srgbClr val="D1D5DB"/>
                </a:solidFill>
                <a:effectLst/>
                <a:latin typeface="Söhne"/>
              </a:rPr>
              <a:t> </a:t>
            </a:r>
            <a:r>
              <a:rPr lang="en-US" b="0" i="0" dirty="0" err="1">
                <a:solidFill>
                  <a:srgbClr val="D1D5DB"/>
                </a:solidFill>
                <a:effectLst/>
                <a:latin typeface="Söhne"/>
              </a:rPr>
              <a:t>nhập</a:t>
            </a:r>
            <a:r>
              <a:rPr lang="en-US" b="0" i="0" dirty="0">
                <a:solidFill>
                  <a:srgbClr val="D1D5DB"/>
                </a:solidFill>
                <a:effectLst/>
                <a:latin typeface="Söhne"/>
              </a:rPr>
              <a:t> </a:t>
            </a:r>
            <a:r>
              <a:rPr lang="en-US" b="0" i="0" dirty="0" err="1">
                <a:solidFill>
                  <a:srgbClr val="D1D5DB"/>
                </a:solidFill>
                <a:effectLst/>
                <a:latin typeface="Söhne"/>
              </a:rPr>
              <a:t>dữ</a:t>
            </a:r>
            <a:r>
              <a:rPr lang="en-US" b="0" i="0" dirty="0">
                <a:solidFill>
                  <a:srgbClr val="D1D5DB"/>
                </a:solidFill>
                <a:effectLst/>
                <a:latin typeface="Söhne"/>
              </a:rPr>
              <a:t> </a:t>
            </a:r>
            <a:r>
              <a:rPr lang="en-US" b="0" i="0" dirty="0" err="1">
                <a:solidFill>
                  <a:srgbClr val="D1D5DB"/>
                </a:solidFill>
                <a:effectLst/>
                <a:latin typeface="Söhne"/>
              </a:rPr>
              <a:t>liệu</a:t>
            </a:r>
            <a:r>
              <a:rPr lang="en-US" b="0" i="0" dirty="0">
                <a:solidFill>
                  <a:srgbClr val="D1D5DB"/>
                </a:solidFill>
                <a:effectLst/>
                <a:latin typeface="Söhne"/>
              </a:rPr>
              <a:t> </a:t>
            </a:r>
            <a:r>
              <a:rPr lang="en-US" b="0" i="0" dirty="0" err="1">
                <a:solidFill>
                  <a:srgbClr val="D1D5DB"/>
                </a:solidFill>
                <a:effectLst/>
                <a:latin typeface="Söhne"/>
              </a:rPr>
              <a:t>vào</a:t>
            </a:r>
            <a:r>
              <a:rPr lang="en-US" b="0" i="0" dirty="0">
                <a:solidFill>
                  <a:srgbClr val="D1D5DB"/>
                </a:solidFill>
                <a:effectLst/>
                <a:latin typeface="Söhne"/>
              </a:rPr>
              <a:t> </a:t>
            </a:r>
            <a:r>
              <a:rPr lang="en-US" b="0" i="0" dirty="0" err="1">
                <a:solidFill>
                  <a:srgbClr val="D1D5DB"/>
                </a:solidFill>
                <a:effectLst/>
                <a:latin typeface="Söhne"/>
              </a:rPr>
              <a:t>như</a:t>
            </a:r>
            <a:r>
              <a:rPr lang="en-US" b="0" i="0" dirty="0">
                <a:solidFill>
                  <a:srgbClr val="D1D5DB"/>
                </a:solidFill>
                <a:effectLst/>
                <a:latin typeface="Söhne"/>
              </a:rPr>
              <a:t> </a:t>
            </a:r>
          </a:p>
          <a:p>
            <a:pPr algn="l"/>
            <a:r>
              <a:rPr lang="en-US" b="0" i="0" dirty="0" err="1">
                <a:solidFill>
                  <a:srgbClr val="D1D5DB"/>
                </a:solidFill>
                <a:effectLst/>
                <a:latin typeface="Söhne"/>
              </a:rPr>
              <a:t>trên</a:t>
            </a:r>
            <a:r>
              <a:rPr lang="en-US" b="0" i="0" dirty="0">
                <a:solidFill>
                  <a:srgbClr val="D1D5DB"/>
                </a:solidFill>
                <a:effectLst/>
                <a:latin typeface="Söhne"/>
              </a:rPr>
              <a:t> </a:t>
            </a:r>
            <a:r>
              <a:rPr lang="en-US" b="0" i="0" dirty="0" err="1">
                <a:solidFill>
                  <a:srgbClr val="D1D5DB"/>
                </a:solidFill>
                <a:effectLst/>
                <a:latin typeface="Söhne"/>
              </a:rPr>
              <a:t>thì</a:t>
            </a:r>
            <a:r>
              <a:rPr lang="en-US" b="0" i="0" dirty="0">
                <a:solidFill>
                  <a:srgbClr val="D1D5DB"/>
                </a:solidFill>
                <a:effectLst/>
                <a:latin typeface="Söhne"/>
              </a:rPr>
              <a:t> </a:t>
            </a:r>
            <a:r>
              <a:rPr lang="en-US" b="0" i="0" dirty="0" err="1">
                <a:solidFill>
                  <a:srgbClr val="D1D5DB"/>
                </a:solidFill>
                <a:effectLst/>
                <a:latin typeface="Söhne"/>
              </a:rPr>
              <a:t>họ</a:t>
            </a:r>
            <a:r>
              <a:rPr lang="en-US" b="0" i="0" dirty="0">
                <a:solidFill>
                  <a:srgbClr val="D1D5DB"/>
                </a:solidFill>
                <a:effectLst/>
                <a:latin typeface="Söhne"/>
              </a:rPr>
              <a:t> </a:t>
            </a:r>
            <a:r>
              <a:rPr lang="en-US" b="0" i="0" dirty="0" err="1">
                <a:solidFill>
                  <a:srgbClr val="D1D5DB"/>
                </a:solidFill>
                <a:effectLst/>
                <a:latin typeface="Söhne"/>
              </a:rPr>
              <a:t>sẽ</a:t>
            </a:r>
            <a:r>
              <a:rPr lang="en-US" b="0" i="0" dirty="0">
                <a:solidFill>
                  <a:srgbClr val="D1D5DB"/>
                </a:solidFill>
                <a:effectLst/>
                <a:latin typeface="Söhne"/>
              </a:rPr>
              <a:t> </a:t>
            </a:r>
            <a:r>
              <a:rPr lang="en-US" b="0" i="0" dirty="0" err="1">
                <a:solidFill>
                  <a:srgbClr val="D1D5DB"/>
                </a:solidFill>
                <a:effectLst/>
                <a:latin typeface="Söhne"/>
              </a:rPr>
              <a:t>đăng</a:t>
            </a:r>
            <a:r>
              <a:rPr lang="en-US" b="0" i="0" dirty="0">
                <a:solidFill>
                  <a:srgbClr val="D1D5DB"/>
                </a:solidFill>
                <a:effectLst/>
                <a:latin typeface="Söhne"/>
              </a:rPr>
              <a:t> </a:t>
            </a:r>
            <a:r>
              <a:rPr lang="en-US" b="0" i="0" dirty="0" err="1">
                <a:solidFill>
                  <a:srgbClr val="D1D5DB"/>
                </a:solidFill>
                <a:effectLst/>
                <a:latin typeface="Söhne"/>
              </a:rPr>
              <a:t>nhập</a:t>
            </a:r>
            <a:r>
              <a:rPr lang="en-US" b="0" i="0" dirty="0">
                <a:solidFill>
                  <a:srgbClr val="D1D5DB"/>
                </a:solidFill>
                <a:effectLst/>
                <a:latin typeface="Söhne"/>
              </a:rPr>
              <a:t> </a:t>
            </a:r>
            <a:r>
              <a:rPr lang="en-US" b="0" i="0" dirty="0" err="1">
                <a:solidFill>
                  <a:srgbClr val="D1D5DB"/>
                </a:solidFill>
                <a:effectLst/>
                <a:latin typeface="Söhne"/>
              </a:rPr>
              <a:t>được</a:t>
            </a:r>
            <a:r>
              <a:rPr lang="en-US" b="0" i="0" dirty="0">
                <a:solidFill>
                  <a:srgbClr val="D1D5DB"/>
                </a:solidFill>
                <a:effectLst/>
                <a:latin typeface="Söhne"/>
              </a:rPr>
              <a:t> </a:t>
            </a:r>
            <a:r>
              <a:rPr lang="en-US" b="0" i="0" dirty="0" err="1">
                <a:solidFill>
                  <a:srgbClr val="D1D5DB"/>
                </a:solidFill>
                <a:effectLst/>
                <a:latin typeface="Söhne"/>
              </a:rPr>
              <a:t>với</a:t>
            </a:r>
            <a:r>
              <a:rPr lang="en-US" b="0" i="0" dirty="0">
                <a:solidFill>
                  <a:srgbClr val="D1D5DB"/>
                </a:solidFill>
                <a:effectLst/>
                <a:latin typeface="Söhne"/>
              </a:rPr>
              <a:t> </a:t>
            </a:r>
            <a:r>
              <a:rPr lang="en-US" b="0" i="0" dirty="0" err="1">
                <a:solidFill>
                  <a:srgbClr val="D1D5DB"/>
                </a:solidFill>
                <a:effectLst/>
                <a:latin typeface="Söhne"/>
              </a:rPr>
              <a:t>quyền</a:t>
            </a:r>
            <a:r>
              <a:rPr lang="en-US" b="0" i="0" dirty="0">
                <a:solidFill>
                  <a:srgbClr val="D1D5DB"/>
                </a:solidFill>
                <a:effectLst/>
                <a:latin typeface="Söhne"/>
              </a:rPr>
              <a:t> admin </a:t>
            </a:r>
            <a:r>
              <a:rPr lang="en-US" b="0" i="0" dirty="0" err="1">
                <a:solidFill>
                  <a:srgbClr val="D1D5DB"/>
                </a:solidFill>
                <a:effectLst/>
                <a:latin typeface="Söhne"/>
              </a:rPr>
              <a:t>mà</a:t>
            </a:r>
            <a:r>
              <a:rPr lang="en-US" b="0" i="0" dirty="0">
                <a:solidFill>
                  <a:srgbClr val="D1D5DB"/>
                </a:solidFill>
                <a:effectLst/>
                <a:latin typeface="Söhne"/>
              </a:rPr>
              <a:t> </a:t>
            </a:r>
            <a:r>
              <a:rPr lang="en-US" b="0" i="0" dirty="0" err="1">
                <a:solidFill>
                  <a:srgbClr val="D1D5DB"/>
                </a:solidFill>
                <a:effectLst/>
                <a:latin typeface="Söhne"/>
              </a:rPr>
              <a:t>không</a:t>
            </a:r>
            <a:r>
              <a:rPr lang="en-US" b="0" i="0" dirty="0">
                <a:solidFill>
                  <a:srgbClr val="D1D5DB"/>
                </a:solidFill>
                <a:effectLst/>
                <a:latin typeface="Söhne"/>
              </a:rPr>
              <a:t> </a:t>
            </a:r>
            <a:r>
              <a:rPr lang="en-US" b="0" i="0" dirty="0" err="1">
                <a:solidFill>
                  <a:srgbClr val="D1D5DB"/>
                </a:solidFill>
                <a:effectLst/>
                <a:latin typeface="Söhne"/>
              </a:rPr>
              <a:t>cần</a:t>
            </a:r>
            <a:r>
              <a:rPr lang="en-US" b="0" i="0" dirty="0">
                <a:solidFill>
                  <a:srgbClr val="D1D5DB"/>
                </a:solidFill>
                <a:effectLst/>
                <a:latin typeface="Söhne"/>
              </a:rPr>
              <a:t> </a:t>
            </a:r>
            <a:r>
              <a:rPr lang="en-US" b="0" i="0" dirty="0" err="1">
                <a:solidFill>
                  <a:srgbClr val="D1D5DB"/>
                </a:solidFill>
                <a:effectLst/>
                <a:latin typeface="Söhne"/>
              </a:rPr>
              <a:t>mật</a:t>
            </a:r>
            <a:r>
              <a:rPr lang="en-US" b="0" i="0" dirty="0">
                <a:solidFill>
                  <a:srgbClr val="D1D5DB"/>
                </a:solidFill>
                <a:effectLst/>
                <a:latin typeface="Söhne"/>
              </a:rPr>
              <a:t> </a:t>
            </a:r>
            <a:r>
              <a:rPr lang="en-US" b="0" i="0" dirty="0" err="1">
                <a:solidFill>
                  <a:srgbClr val="D1D5DB"/>
                </a:solidFill>
                <a:effectLst/>
                <a:latin typeface="Söhne"/>
              </a:rPr>
              <a:t>khẩu</a:t>
            </a:r>
            <a:r>
              <a:rPr lang="en-US" b="0" i="0" dirty="0">
                <a:solidFill>
                  <a:srgbClr val="D1D5DB"/>
                </a:solidFill>
                <a:effectLst/>
                <a:latin typeface="Söhne"/>
              </a:rPr>
              <a:t> </a:t>
            </a:r>
          </a:p>
          <a:p>
            <a:pPr algn="l"/>
            <a:r>
              <a:rPr lang="vi-VN" b="0" i="0" dirty="0">
                <a:solidFill>
                  <a:srgbClr val="252525"/>
                </a:solidFill>
                <a:effectLst/>
                <a:latin typeface="Roboto" panose="02000000000000000000" pitchFamily="2" charset="0"/>
              </a:rPr>
              <a:t>Trước hết, tôi cần nhắc lại, với thằng </a:t>
            </a:r>
            <a:r>
              <a:rPr lang="vi-VN" b="1" i="1" dirty="0">
                <a:solidFill>
                  <a:srgbClr val="252525"/>
                </a:solidFill>
                <a:effectLst/>
                <a:latin typeface="Roboto" panose="02000000000000000000" pitchFamily="2" charset="0"/>
              </a:rPr>
              <a:t>Subverting application logic</a:t>
            </a:r>
            <a:r>
              <a:rPr lang="vi-VN" b="0" i="0" dirty="0">
                <a:solidFill>
                  <a:srgbClr val="252525"/>
                </a:solidFill>
                <a:effectLst/>
                <a:latin typeface="Roboto" panose="02000000000000000000" pitchFamily="2" charset="0"/>
              </a:rPr>
              <a:t>, bạn sẽ thao túng query để đâm thọc vô quá trình xử lý logic của ứng dụng. Tình huống kinh điển hay gặp là quá trình xử lý đăng nhập. Và mục tiêu của đòn tấn công demo này là cắn xén query nhằm </a:t>
            </a:r>
            <a:r>
              <a:rPr lang="vi-VN" b="1" i="1" dirty="0">
                <a:solidFill>
                  <a:srgbClr val="252525"/>
                </a:solidFill>
                <a:effectLst/>
                <a:latin typeface="Roboto" panose="02000000000000000000" pitchFamily="2" charset="0"/>
              </a:rPr>
              <a:t>bypass</a:t>
            </a:r>
            <a:r>
              <a:rPr lang="vi-VN" b="0" i="0" dirty="0">
                <a:solidFill>
                  <a:srgbClr val="252525"/>
                </a:solidFill>
                <a:effectLst/>
                <a:latin typeface="Roboto" panose="02000000000000000000" pitchFamily="2" charset="0"/>
              </a:rPr>
              <a:t> việc cung cấp password xác thực.</a:t>
            </a:r>
            <a:endParaRPr lang="vi-VN"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B552D24D-4C83-467E-A372-FD2F0C8CCBC1}" type="slidenum">
              <a:rPr lang="en-US" smtClean="0"/>
              <a:t>17</a:t>
            </a:fld>
            <a:endParaRPr lang="en-US"/>
          </a:p>
        </p:txBody>
      </p:sp>
    </p:spTree>
    <p:extLst>
      <p:ext uri="{BB962C8B-B14F-4D97-AF65-F5344CB8AC3E}">
        <p14:creationId xmlns:p14="http://schemas.microsoft.com/office/powerpoint/2010/main" val="2858572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2D24D-4C83-467E-A372-FD2F0C8CCBC1}" type="slidenum">
              <a:rPr lang="en-US" smtClean="0"/>
              <a:t>18</a:t>
            </a:fld>
            <a:endParaRPr lang="en-US"/>
          </a:p>
        </p:txBody>
      </p:sp>
    </p:spTree>
    <p:extLst>
      <p:ext uri="{BB962C8B-B14F-4D97-AF65-F5344CB8AC3E}">
        <p14:creationId xmlns:p14="http://schemas.microsoft.com/office/powerpoint/2010/main" val="3997861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BE9CD-4B44-400F-7D65-CCDD14C48B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7220F3-DCAD-04CC-550A-369375E7A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74B70D-ADE7-3013-374F-1F6C166609C3}"/>
              </a:ext>
            </a:extLst>
          </p:cNvPr>
          <p:cNvSpPr>
            <a:spLocks noGrp="1"/>
          </p:cNvSpPr>
          <p:nvPr>
            <p:ph type="dt" sz="half" idx="10"/>
          </p:nvPr>
        </p:nvSpPr>
        <p:spPr/>
        <p:txBody>
          <a:bodyPr/>
          <a:lstStyle/>
          <a:p>
            <a:fld id="{0AC58EC3-18AF-4E14-81FE-A75B666A03AE}" type="datetimeFigureOut">
              <a:rPr lang="en-US" smtClean="0"/>
              <a:t>5/15/2023</a:t>
            </a:fld>
            <a:endParaRPr lang="en-US"/>
          </a:p>
        </p:txBody>
      </p:sp>
      <p:sp>
        <p:nvSpPr>
          <p:cNvPr id="5" name="Footer Placeholder 4">
            <a:extLst>
              <a:ext uri="{FF2B5EF4-FFF2-40B4-BE49-F238E27FC236}">
                <a16:creationId xmlns:a16="http://schemas.microsoft.com/office/drawing/2014/main" id="{47907B52-735C-6A2B-0DBB-6C003FD8A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FA3894-1203-0EEC-AFB4-337BDAA27D67}"/>
              </a:ext>
            </a:extLst>
          </p:cNvPr>
          <p:cNvSpPr>
            <a:spLocks noGrp="1"/>
          </p:cNvSpPr>
          <p:nvPr>
            <p:ph type="sldNum" sz="quarter" idx="12"/>
          </p:nvPr>
        </p:nvSpPr>
        <p:spPr/>
        <p:txBody>
          <a:bodyPr/>
          <a:lstStyle/>
          <a:p>
            <a:fld id="{94BB4C57-D186-4BB7-9C90-1E26BE97AE29}" type="slidenum">
              <a:rPr lang="en-US" smtClean="0"/>
              <a:t>‹#›</a:t>
            </a:fld>
            <a:endParaRPr lang="en-US"/>
          </a:p>
        </p:txBody>
      </p:sp>
    </p:spTree>
    <p:extLst>
      <p:ext uri="{BB962C8B-B14F-4D97-AF65-F5344CB8AC3E}">
        <p14:creationId xmlns:p14="http://schemas.microsoft.com/office/powerpoint/2010/main" val="2762077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3FFAC-E142-4AE4-211B-861E2EC937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72C683-3AC3-7FDB-0B04-A7D64A58EF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665F2A-2AAB-DB02-511A-B52B8F9ED32D}"/>
              </a:ext>
            </a:extLst>
          </p:cNvPr>
          <p:cNvSpPr>
            <a:spLocks noGrp="1"/>
          </p:cNvSpPr>
          <p:nvPr>
            <p:ph type="dt" sz="half" idx="10"/>
          </p:nvPr>
        </p:nvSpPr>
        <p:spPr/>
        <p:txBody>
          <a:bodyPr/>
          <a:lstStyle/>
          <a:p>
            <a:fld id="{0AC58EC3-18AF-4E14-81FE-A75B666A03AE}" type="datetimeFigureOut">
              <a:rPr lang="en-US" smtClean="0"/>
              <a:t>5/15/2023</a:t>
            </a:fld>
            <a:endParaRPr lang="en-US"/>
          </a:p>
        </p:txBody>
      </p:sp>
      <p:sp>
        <p:nvSpPr>
          <p:cNvPr id="5" name="Footer Placeholder 4">
            <a:extLst>
              <a:ext uri="{FF2B5EF4-FFF2-40B4-BE49-F238E27FC236}">
                <a16:creationId xmlns:a16="http://schemas.microsoft.com/office/drawing/2014/main" id="{3D509474-1F3E-6B90-AEA6-3F2FEBDC37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C57EC-EC68-1EFF-E60B-BB150B5BFCA6}"/>
              </a:ext>
            </a:extLst>
          </p:cNvPr>
          <p:cNvSpPr>
            <a:spLocks noGrp="1"/>
          </p:cNvSpPr>
          <p:nvPr>
            <p:ph type="sldNum" sz="quarter" idx="12"/>
          </p:nvPr>
        </p:nvSpPr>
        <p:spPr/>
        <p:txBody>
          <a:bodyPr/>
          <a:lstStyle/>
          <a:p>
            <a:fld id="{94BB4C57-D186-4BB7-9C90-1E26BE97AE29}" type="slidenum">
              <a:rPr lang="en-US" smtClean="0"/>
              <a:t>‹#›</a:t>
            </a:fld>
            <a:endParaRPr lang="en-US"/>
          </a:p>
        </p:txBody>
      </p:sp>
    </p:spTree>
    <p:extLst>
      <p:ext uri="{BB962C8B-B14F-4D97-AF65-F5344CB8AC3E}">
        <p14:creationId xmlns:p14="http://schemas.microsoft.com/office/powerpoint/2010/main" val="3463684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3F9964-E6B9-F6B4-1E14-CBBA5E1489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5899FA-8BD6-316B-F961-5849FD4366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8A466F-3B6D-45F3-04C6-703C01319DC1}"/>
              </a:ext>
            </a:extLst>
          </p:cNvPr>
          <p:cNvSpPr>
            <a:spLocks noGrp="1"/>
          </p:cNvSpPr>
          <p:nvPr>
            <p:ph type="dt" sz="half" idx="10"/>
          </p:nvPr>
        </p:nvSpPr>
        <p:spPr/>
        <p:txBody>
          <a:bodyPr/>
          <a:lstStyle/>
          <a:p>
            <a:fld id="{0AC58EC3-18AF-4E14-81FE-A75B666A03AE}" type="datetimeFigureOut">
              <a:rPr lang="en-US" smtClean="0"/>
              <a:t>5/15/2023</a:t>
            </a:fld>
            <a:endParaRPr lang="en-US"/>
          </a:p>
        </p:txBody>
      </p:sp>
      <p:sp>
        <p:nvSpPr>
          <p:cNvPr id="5" name="Footer Placeholder 4">
            <a:extLst>
              <a:ext uri="{FF2B5EF4-FFF2-40B4-BE49-F238E27FC236}">
                <a16:creationId xmlns:a16="http://schemas.microsoft.com/office/drawing/2014/main" id="{44B7C27B-5755-8A85-731F-16A912953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C8430D-89AD-19B0-E1DC-73122A311C8D}"/>
              </a:ext>
            </a:extLst>
          </p:cNvPr>
          <p:cNvSpPr>
            <a:spLocks noGrp="1"/>
          </p:cNvSpPr>
          <p:nvPr>
            <p:ph type="sldNum" sz="quarter" idx="12"/>
          </p:nvPr>
        </p:nvSpPr>
        <p:spPr/>
        <p:txBody>
          <a:bodyPr/>
          <a:lstStyle/>
          <a:p>
            <a:fld id="{94BB4C57-D186-4BB7-9C90-1E26BE97AE29}" type="slidenum">
              <a:rPr lang="en-US" smtClean="0"/>
              <a:t>‹#›</a:t>
            </a:fld>
            <a:endParaRPr lang="en-US"/>
          </a:p>
        </p:txBody>
      </p:sp>
    </p:spTree>
    <p:extLst>
      <p:ext uri="{BB962C8B-B14F-4D97-AF65-F5344CB8AC3E}">
        <p14:creationId xmlns:p14="http://schemas.microsoft.com/office/powerpoint/2010/main" val="560631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572C2-FFE2-98C8-9A53-8993E03586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485C30-659B-E676-C4EA-0C31CE6C31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3CF39-6376-8918-1167-EC29C0985730}"/>
              </a:ext>
            </a:extLst>
          </p:cNvPr>
          <p:cNvSpPr>
            <a:spLocks noGrp="1"/>
          </p:cNvSpPr>
          <p:nvPr>
            <p:ph type="dt" sz="half" idx="10"/>
          </p:nvPr>
        </p:nvSpPr>
        <p:spPr/>
        <p:txBody>
          <a:bodyPr/>
          <a:lstStyle/>
          <a:p>
            <a:fld id="{0AC58EC3-18AF-4E14-81FE-A75B666A03AE}" type="datetimeFigureOut">
              <a:rPr lang="en-US" smtClean="0"/>
              <a:t>5/15/2023</a:t>
            </a:fld>
            <a:endParaRPr lang="en-US"/>
          </a:p>
        </p:txBody>
      </p:sp>
      <p:sp>
        <p:nvSpPr>
          <p:cNvPr id="5" name="Footer Placeholder 4">
            <a:extLst>
              <a:ext uri="{FF2B5EF4-FFF2-40B4-BE49-F238E27FC236}">
                <a16:creationId xmlns:a16="http://schemas.microsoft.com/office/drawing/2014/main" id="{58DBEBA3-7997-67DF-0E04-3CA022EFFC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0AA832-B1C2-C534-9AD1-AAD8C24DF21A}"/>
              </a:ext>
            </a:extLst>
          </p:cNvPr>
          <p:cNvSpPr>
            <a:spLocks noGrp="1"/>
          </p:cNvSpPr>
          <p:nvPr>
            <p:ph type="sldNum" sz="quarter" idx="12"/>
          </p:nvPr>
        </p:nvSpPr>
        <p:spPr/>
        <p:txBody>
          <a:bodyPr/>
          <a:lstStyle/>
          <a:p>
            <a:fld id="{94BB4C57-D186-4BB7-9C90-1E26BE97AE29}" type="slidenum">
              <a:rPr lang="en-US" smtClean="0"/>
              <a:t>‹#›</a:t>
            </a:fld>
            <a:endParaRPr lang="en-US"/>
          </a:p>
        </p:txBody>
      </p:sp>
    </p:spTree>
    <p:extLst>
      <p:ext uri="{BB962C8B-B14F-4D97-AF65-F5344CB8AC3E}">
        <p14:creationId xmlns:p14="http://schemas.microsoft.com/office/powerpoint/2010/main" val="1233559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3A841-497D-3215-09DC-7276D62D1C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C470DE-D714-79D6-026D-FABA696295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71BB81-7A8C-EC01-7E03-4698C6D7C816}"/>
              </a:ext>
            </a:extLst>
          </p:cNvPr>
          <p:cNvSpPr>
            <a:spLocks noGrp="1"/>
          </p:cNvSpPr>
          <p:nvPr>
            <p:ph type="dt" sz="half" idx="10"/>
          </p:nvPr>
        </p:nvSpPr>
        <p:spPr/>
        <p:txBody>
          <a:bodyPr/>
          <a:lstStyle/>
          <a:p>
            <a:fld id="{0AC58EC3-18AF-4E14-81FE-A75B666A03AE}" type="datetimeFigureOut">
              <a:rPr lang="en-US" smtClean="0"/>
              <a:t>5/15/2023</a:t>
            </a:fld>
            <a:endParaRPr lang="en-US"/>
          </a:p>
        </p:txBody>
      </p:sp>
      <p:sp>
        <p:nvSpPr>
          <p:cNvPr id="5" name="Footer Placeholder 4">
            <a:extLst>
              <a:ext uri="{FF2B5EF4-FFF2-40B4-BE49-F238E27FC236}">
                <a16:creationId xmlns:a16="http://schemas.microsoft.com/office/drawing/2014/main" id="{A0105CE1-2570-002D-AAA6-96ECC21DBA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DA2809-6BF7-6AC0-559D-4FC7908BACED}"/>
              </a:ext>
            </a:extLst>
          </p:cNvPr>
          <p:cNvSpPr>
            <a:spLocks noGrp="1"/>
          </p:cNvSpPr>
          <p:nvPr>
            <p:ph type="sldNum" sz="quarter" idx="12"/>
          </p:nvPr>
        </p:nvSpPr>
        <p:spPr/>
        <p:txBody>
          <a:bodyPr/>
          <a:lstStyle/>
          <a:p>
            <a:fld id="{94BB4C57-D186-4BB7-9C90-1E26BE97AE29}" type="slidenum">
              <a:rPr lang="en-US" smtClean="0"/>
              <a:t>‹#›</a:t>
            </a:fld>
            <a:endParaRPr lang="en-US"/>
          </a:p>
        </p:txBody>
      </p:sp>
    </p:spTree>
    <p:extLst>
      <p:ext uri="{BB962C8B-B14F-4D97-AF65-F5344CB8AC3E}">
        <p14:creationId xmlns:p14="http://schemas.microsoft.com/office/powerpoint/2010/main" val="2867212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FA546-5721-EE35-16F1-42F9DE969D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952B3-7B6A-7F09-D257-9A2A61C4B0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AD3CF9-A9BD-11B8-CE00-7119980A52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1829EA-6448-4329-D8C3-08405C5C29FD}"/>
              </a:ext>
            </a:extLst>
          </p:cNvPr>
          <p:cNvSpPr>
            <a:spLocks noGrp="1"/>
          </p:cNvSpPr>
          <p:nvPr>
            <p:ph type="dt" sz="half" idx="10"/>
          </p:nvPr>
        </p:nvSpPr>
        <p:spPr/>
        <p:txBody>
          <a:bodyPr/>
          <a:lstStyle/>
          <a:p>
            <a:fld id="{0AC58EC3-18AF-4E14-81FE-A75B666A03AE}" type="datetimeFigureOut">
              <a:rPr lang="en-US" smtClean="0"/>
              <a:t>5/15/2023</a:t>
            </a:fld>
            <a:endParaRPr lang="en-US"/>
          </a:p>
        </p:txBody>
      </p:sp>
      <p:sp>
        <p:nvSpPr>
          <p:cNvPr id="6" name="Footer Placeholder 5">
            <a:extLst>
              <a:ext uri="{FF2B5EF4-FFF2-40B4-BE49-F238E27FC236}">
                <a16:creationId xmlns:a16="http://schemas.microsoft.com/office/drawing/2014/main" id="{06CE8DF5-88AC-01A0-8952-23DEA74BD8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35EE81-0511-EE00-4831-995407CBC993}"/>
              </a:ext>
            </a:extLst>
          </p:cNvPr>
          <p:cNvSpPr>
            <a:spLocks noGrp="1"/>
          </p:cNvSpPr>
          <p:nvPr>
            <p:ph type="sldNum" sz="quarter" idx="12"/>
          </p:nvPr>
        </p:nvSpPr>
        <p:spPr/>
        <p:txBody>
          <a:bodyPr/>
          <a:lstStyle/>
          <a:p>
            <a:fld id="{94BB4C57-D186-4BB7-9C90-1E26BE97AE29}" type="slidenum">
              <a:rPr lang="en-US" smtClean="0"/>
              <a:t>‹#›</a:t>
            </a:fld>
            <a:endParaRPr lang="en-US"/>
          </a:p>
        </p:txBody>
      </p:sp>
    </p:spTree>
    <p:extLst>
      <p:ext uri="{BB962C8B-B14F-4D97-AF65-F5344CB8AC3E}">
        <p14:creationId xmlns:p14="http://schemas.microsoft.com/office/powerpoint/2010/main" val="3637104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F9AE8-5DEF-A097-E8D9-A73CF04468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2E9832-10A9-3007-6120-E4F29A2206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E20238-7A92-0FBF-3571-FD8971AE4D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E0A2FE-5EB0-064C-D6DA-9007AE4FCB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6E9023-E01B-D746-A54A-1881357573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62B119-87A9-ECBB-1AF7-FCE0BC059A22}"/>
              </a:ext>
            </a:extLst>
          </p:cNvPr>
          <p:cNvSpPr>
            <a:spLocks noGrp="1"/>
          </p:cNvSpPr>
          <p:nvPr>
            <p:ph type="dt" sz="half" idx="10"/>
          </p:nvPr>
        </p:nvSpPr>
        <p:spPr/>
        <p:txBody>
          <a:bodyPr/>
          <a:lstStyle/>
          <a:p>
            <a:fld id="{0AC58EC3-18AF-4E14-81FE-A75B666A03AE}" type="datetimeFigureOut">
              <a:rPr lang="en-US" smtClean="0"/>
              <a:t>5/15/2023</a:t>
            </a:fld>
            <a:endParaRPr lang="en-US"/>
          </a:p>
        </p:txBody>
      </p:sp>
      <p:sp>
        <p:nvSpPr>
          <p:cNvPr id="8" name="Footer Placeholder 7">
            <a:extLst>
              <a:ext uri="{FF2B5EF4-FFF2-40B4-BE49-F238E27FC236}">
                <a16:creationId xmlns:a16="http://schemas.microsoft.com/office/drawing/2014/main" id="{EAB731D0-38B6-9BEB-A1EC-BF75337A05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8ABB14-43B1-3184-37E0-20545E05085D}"/>
              </a:ext>
            </a:extLst>
          </p:cNvPr>
          <p:cNvSpPr>
            <a:spLocks noGrp="1"/>
          </p:cNvSpPr>
          <p:nvPr>
            <p:ph type="sldNum" sz="quarter" idx="12"/>
          </p:nvPr>
        </p:nvSpPr>
        <p:spPr/>
        <p:txBody>
          <a:bodyPr/>
          <a:lstStyle/>
          <a:p>
            <a:fld id="{94BB4C57-D186-4BB7-9C90-1E26BE97AE29}" type="slidenum">
              <a:rPr lang="en-US" smtClean="0"/>
              <a:t>‹#›</a:t>
            </a:fld>
            <a:endParaRPr lang="en-US"/>
          </a:p>
        </p:txBody>
      </p:sp>
    </p:spTree>
    <p:extLst>
      <p:ext uri="{BB962C8B-B14F-4D97-AF65-F5344CB8AC3E}">
        <p14:creationId xmlns:p14="http://schemas.microsoft.com/office/powerpoint/2010/main" val="2438495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4C85B-8416-019D-EA4D-506D0FB4BF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5792C2-9BD3-2963-B590-B55FB2FEED19}"/>
              </a:ext>
            </a:extLst>
          </p:cNvPr>
          <p:cNvSpPr>
            <a:spLocks noGrp="1"/>
          </p:cNvSpPr>
          <p:nvPr>
            <p:ph type="dt" sz="half" idx="10"/>
          </p:nvPr>
        </p:nvSpPr>
        <p:spPr/>
        <p:txBody>
          <a:bodyPr/>
          <a:lstStyle/>
          <a:p>
            <a:fld id="{0AC58EC3-18AF-4E14-81FE-A75B666A03AE}" type="datetimeFigureOut">
              <a:rPr lang="en-US" smtClean="0"/>
              <a:t>5/15/2023</a:t>
            </a:fld>
            <a:endParaRPr lang="en-US"/>
          </a:p>
        </p:txBody>
      </p:sp>
      <p:sp>
        <p:nvSpPr>
          <p:cNvPr id="4" name="Footer Placeholder 3">
            <a:extLst>
              <a:ext uri="{FF2B5EF4-FFF2-40B4-BE49-F238E27FC236}">
                <a16:creationId xmlns:a16="http://schemas.microsoft.com/office/drawing/2014/main" id="{40CF1E3D-0836-7403-1600-9C68B70ED7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6F53E3-D8E2-334C-854F-539C03157F00}"/>
              </a:ext>
            </a:extLst>
          </p:cNvPr>
          <p:cNvSpPr>
            <a:spLocks noGrp="1"/>
          </p:cNvSpPr>
          <p:nvPr>
            <p:ph type="sldNum" sz="quarter" idx="12"/>
          </p:nvPr>
        </p:nvSpPr>
        <p:spPr/>
        <p:txBody>
          <a:bodyPr/>
          <a:lstStyle/>
          <a:p>
            <a:fld id="{94BB4C57-D186-4BB7-9C90-1E26BE97AE29}" type="slidenum">
              <a:rPr lang="en-US" smtClean="0"/>
              <a:t>‹#›</a:t>
            </a:fld>
            <a:endParaRPr lang="en-US"/>
          </a:p>
        </p:txBody>
      </p:sp>
    </p:spTree>
    <p:extLst>
      <p:ext uri="{BB962C8B-B14F-4D97-AF65-F5344CB8AC3E}">
        <p14:creationId xmlns:p14="http://schemas.microsoft.com/office/powerpoint/2010/main" val="1193522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27849A-CAC5-D8AC-8162-77ECDDB16B0F}"/>
              </a:ext>
            </a:extLst>
          </p:cNvPr>
          <p:cNvSpPr>
            <a:spLocks noGrp="1"/>
          </p:cNvSpPr>
          <p:nvPr>
            <p:ph type="dt" sz="half" idx="10"/>
          </p:nvPr>
        </p:nvSpPr>
        <p:spPr/>
        <p:txBody>
          <a:bodyPr/>
          <a:lstStyle/>
          <a:p>
            <a:fld id="{0AC58EC3-18AF-4E14-81FE-A75B666A03AE}" type="datetimeFigureOut">
              <a:rPr lang="en-US" smtClean="0"/>
              <a:t>5/15/2023</a:t>
            </a:fld>
            <a:endParaRPr lang="en-US"/>
          </a:p>
        </p:txBody>
      </p:sp>
      <p:sp>
        <p:nvSpPr>
          <p:cNvPr id="3" name="Footer Placeholder 2">
            <a:extLst>
              <a:ext uri="{FF2B5EF4-FFF2-40B4-BE49-F238E27FC236}">
                <a16:creationId xmlns:a16="http://schemas.microsoft.com/office/drawing/2014/main" id="{6C814BB2-99E2-CA6C-E6F0-DB5D84CB37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6508D2-5DF0-E558-FFBA-EB6F46E137D3}"/>
              </a:ext>
            </a:extLst>
          </p:cNvPr>
          <p:cNvSpPr>
            <a:spLocks noGrp="1"/>
          </p:cNvSpPr>
          <p:nvPr>
            <p:ph type="sldNum" sz="quarter" idx="12"/>
          </p:nvPr>
        </p:nvSpPr>
        <p:spPr/>
        <p:txBody>
          <a:bodyPr/>
          <a:lstStyle/>
          <a:p>
            <a:fld id="{94BB4C57-D186-4BB7-9C90-1E26BE97AE29}" type="slidenum">
              <a:rPr lang="en-US" smtClean="0"/>
              <a:t>‹#›</a:t>
            </a:fld>
            <a:endParaRPr lang="en-US"/>
          </a:p>
        </p:txBody>
      </p:sp>
    </p:spTree>
    <p:extLst>
      <p:ext uri="{BB962C8B-B14F-4D97-AF65-F5344CB8AC3E}">
        <p14:creationId xmlns:p14="http://schemas.microsoft.com/office/powerpoint/2010/main" val="2822944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5F26-FE52-03B2-5390-1280083326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C79399-A998-1332-ACCD-FB9BAE3BCE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A382F0-8822-1081-35D2-B664208E2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E42AE1-EB41-23A8-C045-4B6E89F7ADFC}"/>
              </a:ext>
            </a:extLst>
          </p:cNvPr>
          <p:cNvSpPr>
            <a:spLocks noGrp="1"/>
          </p:cNvSpPr>
          <p:nvPr>
            <p:ph type="dt" sz="half" idx="10"/>
          </p:nvPr>
        </p:nvSpPr>
        <p:spPr/>
        <p:txBody>
          <a:bodyPr/>
          <a:lstStyle/>
          <a:p>
            <a:fld id="{0AC58EC3-18AF-4E14-81FE-A75B666A03AE}" type="datetimeFigureOut">
              <a:rPr lang="en-US" smtClean="0"/>
              <a:t>5/15/2023</a:t>
            </a:fld>
            <a:endParaRPr lang="en-US"/>
          </a:p>
        </p:txBody>
      </p:sp>
      <p:sp>
        <p:nvSpPr>
          <p:cNvPr id="6" name="Footer Placeholder 5">
            <a:extLst>
              <a:ext uri="{FF2B5EF4-FFF2-40B4-BE49-F238E27FC236}">
                <a16:creationId xmlns:a16="http://schemas.microsoft.com/office/drawing/2014/main" id="{9BD1D5F4-5A6B-2BF8-297D-4DC32B6C33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F9A134-221C-B6F1-FFB3-0C080CE780CE}"/>
              </a:ext>
            </a:extLst>
          </p:cNvPr>
          <p:cNvSpPr>
            <a:spLocks noGrp="1"/>
          </p:cNvSpPr>
          <p:nvPr>
            <p:ph type="sldNum" sz="quarter" idx="12"/>
          </p:nvPr>
        </p:nvSpPr>
        <p:spPr/>
        <p:txBody>
          <a:bodyPr/>
          <a:lstStyle/>
          <a:p>
            <a:fld id="{94BB4C57-D186-4BB7-9C90-1E26BE97AE29}" type="slidenum">
              <a:rPr lang="en-US" smtClean="0"/>
              <a:t>‹#›</a:t>
            </a:fld>
            <a:endParaRPr lang="en-US"/>
          </a:p>
        </p:txBody>
      </p:sp>
    </p:spTree>
    <p:extLst>
      <p:ext uri="{BB962C8B-B14F-4D97-AF65-F5344CB8AC3E}">
        <p14:creationId xmlns:p14="http://schemas.microsoft.com/office/powerpoint/2010/main" val="2081565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844CB-5FB9-82E4-3A5F-0DD3A454D4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9DE55C-5F8A-2017-661A-33E6FAD6F9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5E3E52-B227-6FF7-0131-5939D58397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B50171-5FA0-01EB-1511-3789BAE17CA0}"/>
              </a:ext>
            </a:extLst>
          </p:cNvPr>
          <p:cNvSpPr>
            <a:spLocks noGrp="1"/>
          </p:cNvSpPr>
          <p:nvPr>
            <p:ph type="dt" sz="half" idx="10"/>
          </p:nvPr>
        </p:nvSpPr>
        <p:spPr/>
        <p:txBody>
          <a:bodyPr/>
          <a:lstStyle/>
          <a:p>
            <a:fld id="{0AC58EC3-18AF-4E14-81FE-A75B666A03AE}" type="datetimeFigureOut">
              <a:rPr lang="en-US" smtClean="0"/>
              <a:t>5/15/2023</a:t>
            </a:fld>
            <a:endParaRPr lang="en-US"/>
          </a:p>
        </p:txBody>
      </p:sp>
      <p:sp>
        <p:nvSpPr>
          <p:cNvPr id="6" name="Footer Placeholder 5">
            <a:extLst>
              <a:ext uri="{FF2B5EF4-FFF2-40B4-BE49-F238E27FC236}">
                <a16:creationId xmlns:a16="http://schemas.microsoft.com/office/drawing/2014/main" id="{FBCE4FA2-1569-2968-F07A-7EB82B7DE2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80EBD3-C872-E7A8-BE55-0979A223EB3D}"/>
              </a:ext>
            </a:extLst>
          </p:cNvPr>
          <p:cNvSpPr>
            <a:spLocks noGrp="1"/>
          </p:cNvSpPr>
          <p:nvPr>
            <p:ph type="sldNum" sz="quarter" idx="12"/>
          </p:nvPr>
        </p:nvSpPr>
        <p:spPr/>
        <p:txBody>
          <a:bodyPr/>
          <a:lstStyle/>
          <a:p>
            <a:fld id="{94BB4C57-D186-4BB7-9C90-1E26BE97AE29}" type="slidenum">
              <a:rPr lang="en-US" smtClean="0"/>
              <a:t>‹#›</a:t>
            </a:fld>
            <a:endParaRPr lang="en-US"/>
          </a:p>
        </p:txBody>
      </p:sp>
    </p:spTree>
    <p:extLst>
      <p:ext uri="{BB962C8B-B14F-4D97-AF65-F5344CB8AC3E}">
        <p14:creationId xmlns:p14="http://schemas.microsoft.com/office/powerpoint/2010/main" val="2826223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F08593-4922-4A92-037A-BAC663CA46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B0E22D-0CD7-DD33-1B0D-36FF23C180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D3E82F-19C6-60C1-8CDF-B605F1288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C58EC3-18AF-4E14-81FE-A75B666A03AE}" type="datetimeFigureOut">
              <a:rPr lang="en-US" smtClean="0"/>
              <a:t>5/15/2023</a:t>
            </a:fld>
            <a:endParaRPr lang="en-US"/>
          </a:p>
        </p:txBody>
      </p:sp>
      <p:sp>
        <p:nvSpPr>
          <p:cNvPr id="5" name="Footer Placeholder 4">
            <a:extLst>
              <a:ext uri="{FF2B5EF4-FFF2-40B4-BE49-F238E27FC236}">
                <a16:creationId xmlns:a16="http://schemas.microsoft.com/office/drawing/2014/main" id="{0260BC61-B98C-25FA-13E3-669F053D31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D8C906-19F6-1E52-3AB2-12860E7C69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BB4C57-D186-4BB7-9C90-1E26BE97AE29}" type="slidenum">
              <a:rPr lang="en-US" smtClean="0"/>
              <a:t>‹#›</a:t>
            </a:fld>
            <a:endParaRPr lang="en-US"/>
          </a:p>
        </p:txBody>
      </p:sp>
    </p:spTree>
    <p:extLst>
      <p:ext uri="{BB962C8B-B14F-4D97-AF65-F5344CB8AC3E}">
        <p14:creationId xmlns:p14="http://schemas.microsoft.com/office/powerpoint/2010/main" val="2831889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hyperlink" Target="https://insecure-website.com/products?category=Gifts" TargetMode="External"/><Relationship Id="rId4" Type="http://schemas.openxmlformats.org/officeDocument/2006/relationships/hyperlink" Target="https://insecur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hyperlink" Target="https://insecure-website.com/products?category=Gift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hyperlink" Target="https://insecure-website.com/products?category=Gifts'--" TargetMode="Externa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hyperlink" Target="https://insecure-website.com/products?category=Gifts" TargetMode="External"/><Relationship Id="rId4" Type="http://schemas.openxmlformats.org/officeDocument/2006/relationships/hyperlink" Target="https://insecur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A9DE6D-CE7D-F1F9-6E36-080534EA91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022" y="227229"/>
            <a:ext cx="1291088" cy="1288199"/>
          </a:xfrm>
          <a:prstGeom prst="rect">
            <a:avLst/>
          </a:prstGeom>
        </p:spPr>
      </p:pic>
      <p:sp>
        <p:nvSpPr>
          <p:cNvPr id="3" name="Title 2">
            <a:extLst>
              <a:ext uri="{FF2B5EF4-FFF2-40B4-BE49-F238E27FC236}">
                <a16:creationId xmlns:a16="http://schemas.microsoft.com/office/drawing/2014/main" id="{4814E680-64C2-C1FD-5DB9-53D9820C737A}"/>
              </a:ext>
            </a:extLst>
          </p:cNvPr>
          <p:cNvSpPr>
            <a:spLocks noGrp="1"/>
          </p:cNvSpPr>
          <p:nvPr>
            <p:ph type="title"/>
          </p:nvPr>
        </p:nvSpPr>
        <p:spPr>
          <a:xfrm>
            <a:off x="838200" y="227230"/>
            <a:ext cx="10515600" cy="1325563"/>
          </a:xfrm>
        </p:spPr>
        <p:txBody>
          <a:bodyPr>
            <a:normAutofit/>
          </a:bodyPr>
          <a:lstStyle/>
          <a:p>
            <a:pPr algn="ctr">
              <a:lnSpc>
                <a:spcPct val="100000"/>
              </a:lnSpc>
            </a:pPr>
            <a:r>
              <a:rPr lang="en-US" sz="2800" b="1" dirty="0">
                <a:latin typeface="Times New Roman" panose="02020603050405020304" pitchFamily="18" charset="0"/>
                <a:cs typeface="Times New Roman" panose="02020603050405020304" pitchFamily="18" charset="0"/>
              </a:rPr>
              <a:t>   HỌC VIỆN KỸ THUẬT QUÂN SỰ</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VIỆN CÔNG NGHỆ THÔNG TIN VÀ TRUYỀN THÔNG</a:t>
            </a:r>
          </a:p>
        </p:txBody>
      </p:sp>
      <p:sp>
        <p:nvSpPr>
          <p:cNvPr id="4" name="Content Placeholder 3">
            <a:extLst>
              <a:ext uri="{FF2B5EF4-FFF2-40B4-BE49-F238E27FC236}">
                <a16:creationId xmlns:a16="http://schemas.microsoft.com/office/drawing/2014/main" id="{A7812A10-2F68-3527-7B90-1A2BDAD2DC1C}"/>
              </a:ext>
            </a:extLst>
          </p:cNvPr>
          <p:cNvSpPr>
            <a:spLocks noGrp="1"/>
          </p:cNvSpPr>
          <p:nvPr>
            <p:ph idx="1"/>
          </p:nvPr>
        </p:nvSpPr>
        <p:spPr>
          <a:xfrm>
            <a:off x="1020566" y="1825625"/>
            <a:ext cx="10515600" cy="4351338"/>
          </a:xfrm>
        </p:spPr>
        <p:txBody>
          <a:bodyPr/>
          <a:lstStyle/>
          <a:p>
            <a:pPr marL="0" indent="0" algn="ctr">
              <a:buNone/>
            </a:pPr>
            <a:r>
              <a:rPr lang="en-US" sz="3200" b="1">
                <a:latin typeface="Times New Roman" panose="02020603050405020304" pitchFamily="18" charset="0"/>
                <a:cs typeface="Times New Roman" panose="02020603050405020304" pitchFamily="18" charset="0"/>
              </a:rPr>
              <a:t>BÀI TẬP LỚN</a:t>
            </a:r>
            <a:endParaRPr lang="en-US" sz="3200" b="1" dirty="0">
              <a:latin typeface="Times New Roman" panose="02020603050405020304" pitchFamily="18" charset="0"/>
              <a:cs typeface="Times New Roman" panose="02020603050405020304" pitchFamily="18" charset="0"/>
            </a:endParaRPr>
          </a:p>
          <a:p>
            <a:pPr marL="0" indent="0" algn="ctr">
              <a:buNone/>
            </a:pPr>
            <a:r>
              <a:rPr lang="en-US">
                <a:latin typeface="Times New Roman" panose="02020603050405020304" pitchFamily="18" charset="0"/>
                <a:cs typeface="Times New Roman" panose="02020603050405020304" pitchFamily="18" charset="0"/>
              </a:rPr>
              <a:t>ĐỀ TÀI: </a:t>
            </a:r>
            <a:r>
              <a:rPr lang="vi-VN">
                <a:latin typeface="Times New Roman" panose="02020603050405020304" pitchFamily="18" charset="0"/>
                <a:cs typeface="Times New Roman" panose="02020603050405020304" pitchFamily="18" charset="0"/>
              </a:rPr>
              <a:t>TÌM HIỂU LỖ HỔNG BẢO MẬT SQL INJECTION - DEMO CÁCH KHAI THÁC SQL INJECTION VỚI SQL MAP</a:t>
            </a:r>
          </a:p>
          <a:p>
            <a:pPr marL="0" indent="0" algn="ctr">
              <a:buNone/>
            </a:pPr>
            <a:endParaRPr lang="en-US">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p:txBody>
      </p:sp>
      <p:graphicFrame>
        <p:nvGraphicFramePr>
          <p:cNvPr id="2" name="Table 5">
            <a:extLst>
              <a:ext uri="{FF2B5EF4-FFF2-40B4-BE49-F238E27FC236}">
                <a16:creationId xmlns:a16="http://schemas.microsoft.com/office/drawing/2014/main" id="{447A1BF3-7F6A-C17A-461D-F117763AC54D}"/>
              </a:ext>
            </a:extLst>
          </p:cNvPr>
          <p:cNvGraphicFramePr>
            <a:graphicFrameLocks noGrp="1"/>
          </p:cNvGraphicFramePr>
          <p:nvPr>
            <p:extLst>
              <p:ext uri="{D42A27DB-BD31-4B8C-83A1-F6EECF244321}">
                <p14:modId xmlns:p14="http://schemas.microsoft.com/office/powerpoint/2010/main" val="2920000238"/>
              </p:ext>
            </p:extLst>
          </p:nvPr>
        </p:nvGraphicFramePr>
        <p:xfrm>
          <a:off x="1818640" y="3520123"/>
          <a:ext cx="8128000" cy="229108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1301616917"/>
                    </a:ext>
                  </a:extLst>
                </a:gridCol>
                <a:gridCol w="4064000">
                  <a:extLst>
                    <a:ext uri="{9D8B030D-6E8A-4147-A177-3AD203B41FA5}">
                      <a16:colId xmlns:a16="http://schemas.microsoft.com/office/drawing/2014/main" val="4282484612"/>
                    </a:ext>
                  </a:extLst>
                </a:gridCol>
              </a:tblGrid>
              <a:tr h="370840">
                <a:tc>
                  <a:txBody>
                    <a:bodyPr/>
                    <a:lstStyle/>
                    <a:p>
                      <a:pPr marL="0" indent="0" algn="r">
                        <a:buNone/>
                      </a:pPr>
                      <a:r>
                        <a:rPr lang="en-US" sz="2400" b="1" dirty="0" err="1">
                          <a:solidFill>
                            <a:schemeClr val="tx1"/>
                          </a:solidFill>
                          <a:latin typeface="Times New Roman" panose="02020603050405020304" pitchFamily="18" charset="0"/>
                          <a:cs typeface="Times New Roman" panose="02020603050405020304" pitchFamily="18" charset="0"/>
                        </a:rPr>
                        <a:t>Giảng</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viên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hướng</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dẫn</a:t>
                      </a:r>
                      <a:r>
                        <a:rPr lang="en-US" sz="2400" b="1" dirty="0">
                          <a:solidFill>
                            <a:schemeClr val="tx1"/>
                          </a:solidFill>
                          <a:latin typeface="Times New Roman" panose="02020603050405020304" pitchFamily="18" charset="0"/>
                          <a:cs typeface="Times New Roman" panose="02020603050405020304" pitchFamily="18" charset="0"/>
                        </a:rPr>
                        <a:t>:</a:t>
                      </a:r>
                    </a:p>
                    <a:p>
                      <a:pPr marL="0" indent="0" algn="r">
                        <a:buNone/>
                      </a:pP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Học</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viên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thực</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hiện</a:t>
                      </a:r>
                      <a:r>
                        <a:rPr lang="en-US" sz="2400" b="1" dirty="0">
                          <a:solidFill>
                            <a:schemeClr val="tx1"/>
                          </a:solidFill>
                          <a:latin typeface="Times New Roman" panose="02020603050405020304" pitchFamily="18" charset="0"/>
                          <a:cs typeface="Times New Roman" panose="02020603050405020304" pitchFamily="18" charset="0"/>
                        </a:rPr>
                        <a:t>: </a:t>
                      </a:r>
                    </a:p>
                    <a:p>
                      <a:endParaRPr lang="en-US" sz="2400" dirty="0">
                        <a:solidFill>
                          <a:schemeClr val="tx1"/>
                        </a:solidFill>
                      </a:endParaRPr>
                    </a:p>
                  </a:txBody>
                  <a:tcPr/>
                </a:tc>
                <a:tc>
                  <a:txBody>
                    <a:bodyPr/>
                    <a:lstStyle/>
                    <a:p>
                      <a:r>
                        <a:rPr lang="en-US" sz="2400">
                          <a:solidFill>
                            <a:schemeClr val="tx1"/>
                          </a:solidFill>
                          <a:latin typeface="Times New Roman" panose="02020603050405020304" pitchFamily="18" charset="0"/>
                          <a:cs typeface="Times New Roman" panose="02020603050405020304" pitchFamily="18" charset="0"/>
                        </a:rPr>
                        <a:t>Nguyễn Việt Hùng</a:t>
                      </a:r>
                      <a:endParaRPr lang="en-US" sz="2400" dirty="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solidFill>
                            <a:schemeClr val="tx1"/>
                          </a:solidFill>
                          <a:latin typeface="Times New Roman" panose="02020603050405020304" pitchFamily="18" charset="0"/>
                          <a:cs typeface="Times New Roman" panose="02020603050405020304" pitchFamily="18" charset="0"/>
                        </a:rPr>
                        <a:t>Đỗ </a:t>
                      </a:r>
                      <a:r>
                        <a:rPr lang="en-US" sz="2400" dirty="0" err="1">
                          <a:solidFill>
                            <a:schemeClr val="tx1"/>
                          </a:solidFill>
                          <a:latin typeface="Times New Roman" panose="02020603050405020304" pitchFamily="18" charset="0"/>
                          <a:cs typeface="Times New Roman" panose="02020603050405020304" pitchFamily="18" charset="0"/>
                        </a:rPr>
                        <a:t>Nguyên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Phương</a:t>
                      </a:r>
                      <a:endParaRPr lang="en-US" sz="2400" dirty="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solidFill>
                            <a:schemeClr val="tx1"/>
                          </a:solidFill>
                          <a:latin typeface="Times New Roman" panose="02020603050405020304" pitchFamily="18" charset="0"/>
                          <a:cs typeface="Times New Roman" panose="02020603050405020304" pitchFamily="18" charset="0"/>
                        </a:rPr>
                        <a:t>Bùi Bích Phương</a:t>
                      </a:r>
                    </a:p>
                    <a:p>
                      <a:pPr marL="457200" indent="-457200">
                        <a:buFont typeface="+mj-lt"/>
                        <a:buAutoNum type="arabicPeriod"/>
                      </a:pPr>
                      <a:r>
                        <a:rPr lang="en-US" sz="2400">
                          <a:solidFill>
                            <a:schemeClr val="tx1"/>
                          </a:solidFill>
                          <a:latin typeface="Times New Roman" panose="02020603050405020304" pitchFamily="18" charset="0"/>
                          <a:cs typeface="Times New Roman" panose="02020603050405020304" pitchFamily="18" charset="0"/>
                        </a:rPr>
                        <a:t>Quách Việt Tùng</a:t>
                      </a:r>
                    </a:p>
                    <a:p>
                      <a:pPr marL="457200" indent="-457200">
                        <a:buFont typeface="+mj-lt"/>
                        <a:buAutoNum type="arabicPeriod"/>
                      </a:pPr>
                      <a:r>
                        <a:rPr lang="en-US" sz="2400">
                          <a:solidFill>
                            <a:schemeClr val="tx1"/>
                          </a:solidFill>
                          <a:latin typeface="Times New Roman" panose="02020603050405020304" pitchFamily="18" charset="0"/>
                          <a:cs typeface="Times New Roman" panose="02020603050405020304" pitchFamily="18" charset="0"/>
                        </a:rPr>
                        <a:t>Lê Hữu Hiển</a:t>
                      </a:r>
                    </a:p>
                  </a:txBody>
                  <a:tcPr/>
                </a:tc>
                <a:extLst>
                  <a:ext uri="{0D108BD9-81ED-4DB2-BD59-A6C34878D82A}">
                    <a16:rowId xmlns:a16="http://schemas.microsoft.com/office/drawing/2014/main" val="2095352308"/>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88161760"/>
                  </a:ext>
                </a:extLst>
              </a:tr>
            </a:tbl>
          </a:graphicData>
        </a:graphic>
      </p:graphicFrame>
      <p:cxnSp>
        <p:nvCxnSpPr>
          <p:cNvPr id="15" name="Straight Connector 14">
            <a:extLst>
              <a:ext uri="{FF2B5EF4-FFF2-40B4-BE49-F238E27FC236}">
                <a16:creationId xmlns:a16="http://schemas.microsoft.com/office/drawing/2014/main" id="{2D669984-E790-6C3B-511A-A1D71BA68B5C}"/>
              </a:ext>
            </a:extLst>
          </p:cNvPr>
          <p:cNvCxnSpPr>
            <a:cxnSpLocks/>
          </p:cNvCxnSpPr>
          <p:nvPr/>
        </p:nvCxnSpPr>
        <p:spPr>
          <a:xfrm>
            <a:off x="640080" y="6176963"/>
            <a:ext cx="11195806" cy="0"/>
          </a:xfrm>
          <a:prstGeom prst="line">
            <a:avLst/>
          </a:prstGeom>
        </p:spPr>
        <p:style>
          <a:lnRef idx="3">
            <a:schemeClr val="accent6"/>
          </a:lnRef>
          <a:fillRef idx="0">
            <a:schemeClr val="accent6"/>
          </a:fillRef>
          <a:effectRef idx="2">
            <a:schemeClr val="accent6"/>
          </a:effectRef>
          <a:fontRef idx="minor">
            <a:schemeClr val="tx1"/>
          </a:fontRef>
        </p:style>
      </p:cxnSp>
      <p:sp>
        <p:nvSpPr>
          <p:cNvPr id="6" name="Slide Number Placeholder 5">
            <a:extLst>
              <a:ext uri="{FF2B5EF4-FFF2-40B4-BE49-F238E27FC236}">
                <a16:creationId xmlns:a16="http://schemas.microsoft.com/office/drawing/2014/main" id="{A25BDCED-D272-959C-BC99-79F884A896B1}"/>
              </a:ext>
            </a:extLst>
          </p:cNvPr>
          <p:cNvSpPr>
            <a:spLocks noGrp="1"/>
          </p:cNvSpPr>
          <p:nvPr>
            <p:ph type="sldNum" sz="quarter" idx="12"/>
          </p:nvPr>
        </p:nvSpPr>
        <p:spPr/>
        <p:txBody>
          <a:bodyPr/>
          <a:lstStyle/>
          <a:p>
            <a:fld id="{AB1A9EE7-DB9E-420B-BD62-ABF4F9F22FC3}" type="slidenum">
              <a:rPr lang="en-US" smtClean="0"/>
              <a:t>1</a:t>
            </a:fld>
            <a:endParaRPr lang="en-US"/>
          </a:p>
        </p:txBody>
      </p:sp>
    </p:spTree>
    <p:extLst>
      <p:ext uri="{BB962C8B-B14F-4D97-AF65-F5344CB8AC3E}">
        <p14:creationId xmlns:p14="http://schemas.microsoft.com/office/powerpoint/2010/main" val="3832915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A9DE6D-CE7D-F1F9-6E36-080534EA91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112" y="5578481"/>
            <a:ext cx="1199648" cy="1196964"/>
          </a:xfrm>
          <a:prstGeom prst="rect">
            <a:avLst/>
          </a:prstGeom>
        </p:spPr>
      </p:pic>
      <p:cxnSp>
        <p:nvCxnSpPr>
          <p:cNvPr id="15" name="Straight Connector 14">
            <a:extLst>
              <a:ext uri="{FF2B5EF4-FFF2-40B4-BE49-F238E27FC236}">
                <a16:creationId xmlns:a16="http://schemas.microsoft.com/office/drawing/2014/main" id="{2D669984-E790-6C3B-511A-A1D71BA68B5C}"/>
              </a:ext>
            </a:extLst>
          </p:cNvPr>
          <p:cNvCxnSpPr>
            <a:cxnSpLocks/>
          </p:cNvCxnSpPr>
          <p:nvPr/>
        </p:nvCxnSpPr>
        <p:spPr>
          <a:xfrm>
            <a:off x="1381760" y="6176963"/>
            <a:ext cx="1015948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1B586EC4-B3A1-86C2-83B8-18B897F06215}"/>
              </a:ext>
            </a:extLst>
          </p:cNvPr>
          <p:cNvCxnSpPr>
            <a:endCxn id="5" idx="0"/>
          </p:cNvCxnSpPr>
          <p:nvPr/>
        </p:nvCxnSpPr>
        <p:spPr>
          <a:xfrm>
            <a:off x="781936" y="5029200"/>
            <a:ext cx="0" cy="549281"/>
          </a:xfrm>
          <a:prstGeom prst="line">
            <a:avLst/>
          </a:prstGeom>
        </p:spPr>
        <p:style>
          <a:lnRef idx="3">
            <a:schemeClr val="accent6"/>
          </a:lnRef>
          <a:fillRef idx="0">
            <a:schemeClr val="accent6"/>
          </a:fillRef>
          <a:effectRef idx="2">
            <a:schemeClr val="accent6"/>
          </a:effectRef>
          <a:fontRef idx="minor">
            <a:schemeClr val="tx1"/>
          </a:fontRef>
        </p:style>
      </p:cxnSp>
      <p:sp>
        <p:nvSpPr>
          <p:cNvPr id="2" name="Title 1">
            <a:extLst>
              <a:ext uri="{FF2B5EF4-FFF2-40B4-BE49-F238E27FC236}">
                <a16:creationId xmlns:a16="http://schemas.microsoft.com/office/drawing/2014/main" id="{4218E20B-DA50-C7E7-BD09-1F9710ADCD26}"/>
              </a:ext>
            </a:extLst>
          </p:cNvPr>
          <p:cNvSpPr>
            <a:spLocks noGrp="1"/>
          </p:cNvSpPr>
          <p:nvPr>
            <p:ph type="title"/>
          </p:nvPr>
        </p:nvSpPr>
        <p:spPr>
          <a:xfrm>
            <a:off x="781936" y="465382"/>
            <a:ext cx="7313612" cy="600105"/>
          </a:xfrm>
        </p:spPr>
        <p:txBody>
          <a:bodyPr>
            <a:normAutofit/>
          </a:bodyPr>
          <a:lstStyle/>
          <a:p>
            <a:r>
              <a:rPr lang="en-US" sz="3000" b="1" dirty="0">
                <a:solidFill>
                  <a:srgbClr val="129E47"/>
                </a:solidFill>
                <a:latin typeface="Roboto" panose="02000000000000000000" pitchFamily="2" charset="0"/>
                <a:ea typeface="Roboto" panose="02000000000000000000" pitchFamily="2" charset="0"/>
                <a:cs typeface="Roboto" panose="02000000000000000000" pitchFamily="2" charset="0"/>
              </a:rPr>
              <a:t>2.2.2 Blind-time-based SQLi</a:t>
            </a:r>
          </a:p>
        </p:txBody>
      </p:sp>
      <p:sp>
        <p:nvSpPr>
          <p:cNvPr id="3" name="Slide Number Placeholder 2">
            <a:extLst>
              <a:ext uri="{FF2B5EF4-FFF2-40B4-BE49-F238E27FC236}">
                <a16:creationId xmlns:a16="http://schemas.microsoft.com/office/drawing/2014/main" id="{2B51DA66-B163-6EA6-EACE-F5615F13BB43}"/>
              </a:ext>
            </a:extLst>
          </p:cNvPr>
          <p:cNvSpPr>
            <a:spLocks noGrp="1"/>
          </p:cNvSpPr>
          <p:nvPr>
            <p:ph type="sldNum" sz="quarter" idx="12"/>
          </p:nvPr>
        </p:nvSpPr>
        <p:spPr/>
        <p:txBody>
          <a:bodyPr/>
          <a:lstStyle/>
          <a:p>
            <a:fld id="{AB1A9EE7-DB9E-420B-BD62-ABF4F9F22FC3}" type="slidenum">
              <a:rPr lang="en-US" smtClean="0"/>
              <a:t>10</a:t>
            </a:fld>
            <a:endParaRPr lang="en-US"/>
          </a:p>
        </p:txBody>
      </p:sp>
      <p:pic>
        <p:nvPicPr>
          <p:cNvPr id="4" name="Picture 3">
            <a:extLst>
              <a:ext uri="{FF2B5EF4-FFF2-40B4-BE49-F238E27FC236}">
                <a16:creationId xmlns:a16="http://schemas.microsoft.com/office/drawing/2014/main" id="{EF42B8A7-1A7F-020B-F706-2ADF25D98D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8560" y="1244873"/>
            <a:ext cx="9733280" cy="3631925"/>
          </a:xfrm>
          <a:prstGeom prst="rect">
            <a:avLst/>
          </a:prstGeom>
        </p:spPr>
      </p:pic>
      <p:sp>
        <p:nvSpPr>
          <p:cNvPr id="6" name="TextBox 5">
            <a:extLst>
              <a:ext uri="{FF2B5EF4-FFF2-40B4-BE49-F238E27FC236}">
                <a16:creationId xmlns:a16="http://schemas.microsoft.com/office/drawing/2014/main" id="{FA03609B-F962-6F53-E8AB-F552C6D1260F}"/>
              </a:ext>
            </a:extLst>
          </p:cNvPr>
          <p:cNvSpPr txBox="1"/>
          <p:nvPr/>
        </p:nvSpPr>
        <p:spPr>
          <a:xfrm>
            <a:off x="1381760" y="5231392"/>
            <a:ext cx="8411046" cy="430887"/>
          </a:xfrm>
          <a:prstGeom prst="rect">
            <a:avLst/>
          </a:prstGeom>
          <a:noFill/>
        </p:spPr>
        <p:txBody>
          <a:bodyPr wrap="square" rtlCol="0">
            <a:spAutoFit/>
          </a:bodyPr>
          <a:lstStyle/>
          <a:p>
            <a:pPr algn="ctr"/>
            <a:r>
              <a:rPr lang="en-US" sz="2200" dirty="0">
                <a:solidFill>
                  <a:srgbClr val="FF0000"/>
                </a:solidFill>
                <a:latin typeface="+mj-lt"/>
              </a:rPr>
              <a:t>                 </a:t>
            </a:r>
            <a:r>
              <a:rPr lang="en-US" sz="2200" dirty="0" err="1">
                <a:solidFill>
                  <a:srgbClr val="FF0000"/>
                </a:solidFill>
              </a:rPr>
              <a:t>Có</a:t>
            </a:r>
            <a:r>
              <a:rPr lang="en-US" sz="2200" dirty="0">
                <a:solidFill>
                  <a:srgbClr val="FF0000"/>
                </a:solidFill>
              </a:rPr>
              <a:t> </a:t>
            </a:r>
            <a:r>
              <a:rPr lang="en-US" sz="2200" dirty="0" err="1">
                <a:solidFill>
                  <a:srgbClr val="FF0000"/>
                </a:solidFill>
              </a:rPr>
              <a:t>lỗi</a:t>
            </a:r>
            <a:r>
              <a:rPr lang="en-US" sz="2200" dirty="0">
                <a:solidFill>
                  <a:srgbClr val="FF0000"/>
                </a:solidFill>
              </a:rPr>
              <a:t> “Blind-time-based”</a:t>
            </a:r>
          </a:p>
        </p:txBody>
      </p:sp>
    </p:spTree>
    <p:extLst>
      <p:ext uri="{BB962C8B-B14F-4D97-AF65-F5344CB8AC3E}">
        <p14:creationId xmlns:p14="http://schemas.microsoft.com/office/powerpoint/2010/main" val="2299456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A9DE6D-CE7D-F1F9-6E36-080534EA91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112" y="5578481"/>
            <a:ext cx="1199648" cy="1196964"/>
          </a:xfrm>
          <a:prstGeom prst="rect">
            <a:avLst/>
          </a:prstGeom>
        </p:spPr>
      </p:pic>
      <p:cxnSp>
        <p:nvCxnSpPr>
          <p:cNvPr id="15" name="Straight Connector 14">
            <a:extLst>
              <a:ext uri="{FF2B5EF4-FFF2-40B4-BE49-F238E27FC236}">
                <a16:creationId xmlns:a16="http://schemas.microsoft.com/office/drawing/2014/main" id="{2D669984-E790-6C3B-511A-A1D71BA68B5C}"/>
              </a:ext>
            </a:extLst>
          </p:cNvPr>
          <p:cNvCxnSpPr>
            <a:cxnSpLocks/>
          </p:cNvCxnSpPr>
          <p:nvPr/>
        </p:nvCxnSpPr>
        <p:spPr>
          <a:xfrm>
            <a:off x="1381760" y="6176963"/>
            <a:ext cx="1015948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1B586EC4-B3A1-86C2-83B8-18B897F06215}"/>
              </a:ext>
            </a:extLst>
          </p:cNvPr>
          <p:cNvCxnSpPr>
            <a:endCxn id="5" idx="0"/>
          </p:cNvCxnSpPr>
          <p:nvPr/>
        </p:nvCxnSpPr>
        <p:spPr>
          <a:xfrm>
            <a:off x="781936" y="5029200"/>
            <a:ext cx="0" cy="549281"/>
          </a:xfrm>
          <a:prstGeom prst="line">
            <a:avLst/>
          </a:prstGeom>
        </p:spPr>
        <p:style>
          <a:lnRef idx="3">
            <a:schemeClr val="accent6"/>
          </a:lnRef>
          <a:fillRef idx="0">
            <a:schemeClr val="accent6"/>
          </a:fillRef>
          <a:effectRef idx="2">
            <a:schemeClr val="accent6"/>
          </a:effectRef>
          <a:fontRef idx="minor">
            <a:schemeClr val="tx1"/>
          </a:fontRef>
        </p:style>
      </p:cxnSp>
      <p:sp>
        <p:nvSpPr>
          <p:cNvPr id="2" name="Title 1">
            <a:extLst>
              <a:ext uri="{FF2B5EF4-FFF2-40B4-BE49-F238E27FC236}">
                <a16:creationId xmlns:a16="http://schemas.microsoft.com/office/drawing/2014/main" id="{4218E20B-DA50-C7E7-BD09-1F9710ADCD26}"/>
              </a:ext>
            </a:extLst>
          </p:cNvPr>
          <p:cNvSpPr>
            <a:spLocks noGrp="1"/>
          </p:cNvSpPr>
          <p:nvPr>
            <p:ph type="title"/>
          </p:nvPr>
        </p:nvSpPr>
        <p:spPr>
          <a:xfrm>
            <a:off x="781936" y="464620"/>
            <a:ext cx="7313612" cy="600105"/>
          </a:xfrm>
        </p:spPr>
        <p:txBody>
          <a:bodyPr>
            <a:normAutofit/>
          </a:bodyPr>
          <a:lstStyle/>
          <a:p>
            <a:r>
              <a:rPr lang="en-US" sz="3000" b="1" dirty="0">
                <a:solidFill>
                  <a:srgbClr val="129E47"/>
                </a:solidFill>
                <a:latin typeface="Roboto" panose="02000000000000000000" pitchFamily="2" charset="0"/>
                <a:ea typeface="Roboto" panose="02000000000000000000" pitchFamily="2" charset="0"/>
                <a:cs typeface="Roboto" panose="02000000000000000000" pitchFamily="2" charset="0"/>
              </a:rPr>
              <a:t>2.3. Out-of-band SQLi</a:t>
            </a:r>
          </a:p>
        </p:txBody>
      </p:sp>
      <p:sp>
        <p:nvSpPr>
          <p:cNvPr id="9" name="TextBox 8">
            <a:extLst>
              <a:ext uri="{FF2B5EF4-FFF2-40B4-BE49-F238E27FC236}">
                <a16:creationId xmlns:a16="http://schemas.microsoft.com/office/drawing/2014/main" id="{BED17385-C301-43C4-9CAD-1D74E123CD15}"/>
              </a:ext>
            </a:extLst>
          </p:cNvPr>
          <p:cNvSpPr txBox="1"/>
          <p:nvPr/>
        </p:nvSpPr>
        <p:spPr>
          <a:xfrm>
            <a:off x="928406" y="1124256"/>
            <a:ext cx="10481653" cy="4528291"/>
          </a:xfrm>
          <a:prstGeom prst="rect">
            <a:avLst/>
          </a:prstGeom>
          <a:noFill/>
        </p:spPr>
        <p:txBody>
          <a:bodyPr wrap="square">
            <a:spAutoFit/>
          </a:bodyPr>
          <a:lstStyle/>
          <a:p>
            <a:pPr algn="just">
              <a:lnSpc>
                <a:spcPct val="130000"/>
              </a:lnSpc>
            </a:pPr>
            <a:r>
              <a:rPr lang="en-US" sz="2800" dirty="0">
                <a:effectLst/>
                <a:ea typeface="Times New Roman" panose="02020603050405020304" pitchFamily="18" charset="0"/>
                <a:cs typeface="Times New Roman" panose="02020603050405020304" pitchFamily="18" charset="0"/>
              </a:rPr>
              <a:t>- Out-of-band SQLi </a:t>
            </a:r>
            <a:r>
              <a:rPr lang="en-US" sz="2800" dirty="0" err="1">
                <a:effectLst/>
                <a:ea typeface="Times New Roman" panose="02020603050405020304" pitchFamily="18" charset="0"/>
                <a:cs typeface="Times New Roman" panose="02020603050405020304" pitchFamily="18" charset="0"/>
              </a:rPr>
              <a:t>không</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phải</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dạng</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tấn</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công</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phổ</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biến</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phụ</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thuộc</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vào</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các</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tính</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năng</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được</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bật</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trên</a:t>
            </a:r>
            <a:r>
              <a:rPr lang="en-US" sz="2800" dirty="0">
                <a:effectLst/>
                <a:ea typeface="Times New Roman" panose="02020603050405020304" pitchFamily="18" charset="0"/>
                <a:cs typeface="Times New Roman" panose="02020603050405020304" pitchFamily="18" charset="0"/>
              </a:rPr>
              <a:t> Database Server </a:t>
            </a:r>
            <a:r>
              <a:rPr lang="en-US" sz="2800" dirty="0" err="1">
                <a:effectLst/>
                <a:ea typeface="Times New Roman" panose="02020603050405020304" pitchFamily="18" charset="0"/>
                <a:cs typeface="Times New Roman" panose="02020603050405020304" pitchFamily="18" charset="0"/>
              </a:rPr>
              <a:t>được</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sử</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dụng</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bởi</a:t>
            </a:r>
            <a:r>
              <a:rPr lang="en-US" sz="2800" dirty="0">
                <a:effectLst/>
                <a:ea typeface="Times New Roman" panose="02020603050405020304" pitchFamily="18" charset="0"/>
                <a:cs typeface="Times New Roman" panose="02020603050405020304" pitchFamily="18" charset="0"/>
              </a:rPr>
              <a:t> Web Application.</a:t>
            </a:r>
            <a:endParaRPr lang="en-US" sz="2800" dirty="0">
              <a:effectLst/>
              <a:ea typeface="Calibri" panose="020F0502020204030204" pitchFamily="34" charset="0"/>
              <a:cs typeface="Times New Roman" panose="02020603050405020304" pitchFamily="18" charset="0"/>
            </a:endParaRPr>
          </a:p>
          <a:p>
            <a:pPr algn="just">
              <a:lnSpc>
                <a:spcPct val="130000"/>
              </a:lnSpc>
            </a:pP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Kiểu</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tấn</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công</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này</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xảy</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ra</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khi</a:t>
            </a:r>
            <a:r>
              <a:rPr lang="en-US" sz="2800" dirty="0">
                <a:effectLst/>
                <a:ea typeface="Times New Roman" panose="02020603050405020304" pitchFamily="18" charset="0"/>
                <a:cs typeface="Times New Roman" panose="02020603050405020304" pitchFamily="18" charset="0"/>
              </a:rPr>
              <a:t> hacker </a:t>
            </a:r>
            <a:r>
              <a:rPr lang="en-US" sz="2800" dirty="0" err="1">
                <a:effectLst/>
                <a:ea typeface="Times New Roman" panose="02020603050405020304" pitchFamily="18" charset="0"/>
                <a:cs typeface="Times New Roman" panose="02020603050405020304" pitchFamily="18" charset="0"/>
              </a:rPr>
              <a:t>không</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thể</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trực</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tiếp</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tấn</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công</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và</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thu</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thập</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kết</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quả</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trực</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tiếp</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trên</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cùng</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một</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kênh</a:t>
            </a:r>
            <a:r>
              <a:rPr lang="en-US" sz="2800" dirty="0">
                <a:effectLst/>
                <a:ea typeface="Times New Roman" panose="02020603050405020304" pitchFamily="18" charset="0"/>
                <a:cs typeface="Times New Roman" panose="02020603050405020304" pitchFamily="18" charset="0"/>
              </a:rPr>
              <a:t> (In-band SQLi), </a:t>
            </a:r>
            <a:r>
              <a:rPr lang="en-US" sz="2800" dirty="0" err="1">
                <a:effectLst/>
                <a:ea typeface="Times New Roman" panose="02020603050405020304" pitchFamily="18" charset="0"/>
                <a:cs typeface="Times New Roman" panose="02020603050405020304" pitchFamily="18" charset="0"/>
              </a:rPr>
              <a:t>và</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đặc</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biệt</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là</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việc</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phản</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hồi</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từ</a:t>
            </a:r>
            <a:r>
              <a:rPr lang="en-US" sz="2800" dirty="0">
                <a:effectLst/>
                <a:ea typeface="Times New Roman" panose="02020603050405020304" pitchFamily="18" charset="0"/>
                <a:cs typeface="Times New Roman" panose="02020603050405020304" pitchFamily="18" charset="0"/>
              </a:rPr>
              <a:t> server </a:t>
            </a:r>
            <a:r>
              <a:rPr lang="en-US" sz="2800" dirty="0" err="1">
                <a:effectLst/>
                <a:ea typeface="Times New Roman" panose="02020603050405020304" pitchFamily="18" charset="0"/>
                <a:cs typeface="Times New Roman" panose="02020603050405020304" pitchFamily="18" charset="0"/>
              </a:rPr>
              <a:t>là</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không</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ổn</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định</a:t>
            </a:r>
            <a:r>
              <a:rPr lang="en-US" sz="2800" dirty="0">
                <a:effectLst/>
                <a:ea typeface="Times New Roman" panose="02020603050405020304" pitchFamily="18" charset="0"/>
                <a:cs typeface="Times New Roman" panose="02020603050405020304" pitchFamily="18" charset="0"/>
              </a:rPr>
              <a:t>.</a:t>
            </a:r>
            <a:endParaRPr lang="en-US" sz="2800" dirty="0">
              <a:effectLst/>
              <a:ea typeface="Calibri" panose="020F0502020204030204" pitchFamily="34" charset="0"/>
              <a:cs typeface="Times New Roman" panose="02020603050405020304" pitchFamily="18" charset="0"/>
            </a:endParaRPr>
          </a:p>
          <a:p>
            <a:pPr algn="just">
              <a:lnSpc>
                <a:spcPct val="130000"/>
              </a:lnSpc>
            </a:pPr>
            <a:r>
              <a:rPr lang="en-US" sz="2800" dirty="0">
                <a:effectLst/>
                <a:ea typeface="Times New Roman" panose="02020603050405020304" pitchFamily="18" charset="0"/>
              </a:rPr>
              <a:t>- </a:t>
            </a:r>
            <a:r>
              <a:rPr lang="en-US" sz="2800" dirty="0" err="1">
                <a:effectLst/>
                <a:ea typeface="Times New Roman" panose="02020603050405020304" pitchFamily="18" charset="0"/>
              </a:rPr>
              <a:t>Phụ</a:t>
            </a:r>
            <a:r>
              <a:rPr lang="en-US" sz="2800" dirty="0">
                <a:effectLst/>
                <a:ea typeface="Times New Roman" panose="02020603050405020304" pitchFamily="18" charset="0"/>
              </a:rPr>
              <a:t> </a:t>
            </a:r>
            <a:r>
              <a:rPr lang="en-US" sz="2800" dirty="0" err="1">
                <a:effectLst/>
                <a:ea typeface="Times New Roman" panose="02020603050405020304" pitchFamily="18" charset="0"/>
              </a:rPr>
              <a:t>thuộc</a:t>
            </a:r>
            <a:r>
              <a:rPr lang="en-US" sz="2800" dirty="0">
                <a:effectLst/>
                <a:ea typeface="Times New Roman" panose="02020603050405020304" pitchFamily="18" charset="0"/>
              </a:rPr>
              <a:t> </a:t>
            </a:r>
            <a:r>
              <a:rPr lang="en-US" sz="2800" dirty="0" err="1">
                <a:effectLst/>
                <a:ea typeface="Times New Roman" panose="02020603050405020304" pitchFamily="18" charset="0"/>
              </a:rPr>
              <a:t>vào</a:t>
            </a:r>
            <a:r>
              <a:rPr lang="en-US" sz="2800" dirty="0">
                <a:effectLst/>
                <a:ea typeface="Times New Roman" panose="02020603050405020304" pitchFamily="18" charset="0"/>
              </a:rPr>
              <a:t> </a:t>
            </a:r>
            <a:r>
              <a:rPr lang="en-US" sz="2800" dirty="0" err="1">
                <a:effectLst/>
                <a:ea typeface="Times New Roman" panose="02020603050405020304" pitchFamily="18" charset="0"/>
              </a:rPr>
              <a:t>khả</a:t>
            </a:r>
            <a:r>
              <a:rPr lang="en-US" sz="2800" dirty="0">
                <a:effectLst/>
                <a:ea typeface="Times New Roman" panose="02020603050405020304" pitchFamily="18" charset="0"/>
              </a:rPr>
              <a:t> </a:t>
            </a:r>
            <a:r>
              <a:rPr lang="en-US" sz="2800" dirty="0" err="1">
                <a:effectLst/>
                <a:ea typeface="Times New Roman" panose="02020603050405020304" pitchFamily="18" charset="0"/>
              </a:rPr>
              <a:t>năng</a:t>
            </a:r>
            <a:r>
              <a:rPr lang="en-US" sz="2800" dirty="0">
                <a:effectLst/>
                <a:ea typeface="Times New Roman" panose="02020603050405020304" pitchFamily="18" charset="0"/>
              </a:rPr>
              <a:t> server </a:t>
            </a:r>
            <a:r>
              <a:rPr lang="en-US" sz="2800" dirty="0" err="1">
                <a:effectLst/>
                <a:ea typeface="Times New Roman" panose="02020603050405020304" pitchFamily="18" charset="0"/>
              </a:rPr>
              <a:t>thực</a:t>
            </a:r>
            <a:r>
              <a:rPr lang="en-US" sz="2800" dirty="0">
                <a:effectLst/>
                <a:ea typeface="Times New Roman" panose="02020603050405020304" pitchFamily="18" charset="0"/>
              </a:rPr>
              <a:t> </a:t>
            </a:r>
            <a:r>
              <a:rPr lang="en-US" sz="2800" dirty="0" err="1">
                <a:effectLst/>
                <a:ea typeface="Times New Roman" panose="02020603050405020304" pitchFamily="18" charset="0"/>
              </a:rPr>
              <a:t>hiện</a:t>
            </a:r>
            <a:r>
              <a:rPr lang="en-US" sz="2800" dirty="0">
                <a:effectLst/>
                <a:ea typeface="Times New Roman" panose="02020603050405020304" pitchFamily="18" charset="0"/>
              </a:rPr>
              <a:t> </a:t>
            </a:r>
            <a:r>
              <a:rPr lang="en-US" sz="2800" dirty="0" err="1">
                <a:effectLst/>
                <a:ea typeface="Times New Roman" panose="02020603050405020304" pitchFamily="18" charset="0"/>
              </a:rPr>
              <a:t>các</a:t>
            </a:r>
            <a:r>
              <a:rPr lang="en-US" sz="2800" dirty="0">
                <a:effectLst/>
                <a:ea typeface="Times New Roman" panose="02020603050405020304" pitchFamily="18" charset="0"/>
              </a:rPr>
              <a:t> request DNS </a:t>
            </a:r>
            <a:r>
              <a:rPr lang="en-US" sz="2800" dirty="0" err="1">
                <a:effectLst/>
                <a:ea typeface="Times New Roman" panose="02020603050405020304" pitchFamily="18" charset="0"/>
              </a:rPr>
              <a:t>hoặc</a:t>
            </a:r>
            <a:r>
              <a:rPr lang="en-US" sz="2800" dirty="0">
                <a:effectLst/>
                <a:ea typeface="Times New Roman" panose="02020603050405020304" pitchFamily="18" charset="0"/>
              </a:rPr>
              <a:t> HTTP </a:t>
            </a:r>
            <a:r>
              <a:rPr lang="en-US" sz="2800" dirty="0" err="1">
                <a:effectLst/>
                <a:ea typeface="Times New Roman" panose="02020603050405020304" pitchFamily="18" charset="0"/>
              </a:rPr>
              <a:t>để</a:t>
            </a:r>
            <a:r>
              <a:rPr lang="en-US" sz="2800" dirty="0">
                <a:effectLst/>
                <a:ea typeface="Times New Roman" panose="02020603050405020304" pitchFamily="18" charset="0"/>
              </a:rPr>
              <a:t> </a:t>
            </a:r>
            <a:r>
              <a:rPr lang="en-US" sz="2800" dirty="0" err="1">
                <a:effectLst/>
                <a:ea typeface="Times New Roman" panose="02020603050405020304" pitchFamily="18" charset="0"/>
              </a:rPr>
              <a:t>chuyển</a:t>
            </a:r>
            <a:r>
              <a:rPr lang="en-US" sz="2800" dirty="0">
                <a:effectLst/>
                <a:ea typeface="Times New Roman" panose="02020603050405020304" pitchFamily="18" charset="0"/>
              </a:rPr>
              <a:t> </a:t>
            </a:r>
            <a:r>
              <a:rPr lang="en-US" sz="2800" dirty="0" err="1">
                <a:effectLst/>
                <a:ea typeface="Times New Roman" panose="02020603050405020304" pitchFamily="18" charset="0"/>
              </a:rPr>
              <a:t>dữ</a:t>
            </a:r>
            <a:r>
              <a:rPr lang="en-US" sz="2800" dirty="0">
                <a:effectLst/>
                <a:ea typeface="Times New Roman" panose="02020603050405020304" pitchFamily="18" charset="0"/>
              </a:rPr>
              <a:t> </a:t>
            </a:r>
            <a:r>
              <a:rPr lang="en-US" sz="2800" dirty="0" err="1">
                <a:effectLst/>
                <a:ea typeface="Times New Roman" panose="02020603050405020304" pitchFamily="18" charset="0"/>
              </a:rPr>
              <a:t>liệu</a:t>
            </a:r>
            <a:r>
              <a:rPr lang="en-US" sz="2800" dirty="0">
                <a:effectLst/>
                <a:ea typeface="Times New Roman" panose="02020603050405020304" pitchFamily="18" charset="0"/>
              </a:rPr>
              <a:t> </a:t>
            </a:r>
            <a:r>
              <a:rPr lang="en-US" sz="2800" dirty="0" err="1">
                <a:effectLst/>
                <a:ea typeface="Times New Roman" panose="02020603050405020304" pitchFamily="18" charset="0"/>
              </a:rPr>
              <a:t>cho</a:t>
            </a:r>
            <a:r>
              <a:rPr lang="en-US" sz="2800" dirty="0">
                <a:effectLst/>
                <a:ea typeface="Times New Roman" panose="02020603050405020304" pitchFamily="18" charset="0"/>
              </a:rPr>
              <a:t> </a:t>
            </a:r>
            <a:r>
              <a:rPr lang="en-US" sz="2800" dirty="0" err="1">
                <a:effectLst/>
                <a:ea typeface="Times New Roman" panose="02020603050405020304" pitchFamily="18" charset="0"/>
              </a:rPr>
              <a:t>kẻ</a:t>
            </a:r>
            <a:r>
              <a:rPr lang="en-US" sz="2800" dirty="0">
                <a:effectLst/>
                <a:ea typeface="Times New Roman" panose="02020603050405020304" pitchFamily="18" charset="0"/>
              </a:rPr>
              <a:t> </a:t>
            </a:r>
            <a:r>
              <a:rPr lang="en-US" sz="2800" dirty="0" err="1">
                <a:effectLst/>
                <a:ea typeface="Times New Roman" panose="02020603050405020304" pitchFamily="18" charset="0"/>
              </a:rPr>
              <a:t>tấn</a:t>
            </a:r>
            <a:r>
              <a:rPr lang="en-US" sz="2800" dirty="0">
                <a:effectLst/>
                <a:ea typeface="Times New Roman" panose="02020603050405020304" pitchFamily="18" charset="0"/>
              </a:rPr>
              <a:t> </a:t>
            </a:r>
            <a:r>
              <a:rPr lang="en-US" sz="2800" dirty="0" err="1">
                <a:effectLst/>
                <a:ea typeface="Times New Roman" panose="02020603050405020304" pitchFamily="18" charset="0"/>
              </a:rPr>
              <a:t>công</a:t>
            </a:r>
            <a:r>
              <a:rPr lang="en-US" sz="2800" dirty="0">
                <a:effectLst/>
                <a:ea typeface="Times New Roman" panose="02020603050405020304" pitchFamily="18" charset="0"/>
              </a:rPr>
              <a:t>.</a:t>
            </a:r>
            <a:endParaRPr lang="en-US" sz="2800" spc="-150" dirty="0">
              <a:effectLst/>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F4B5DC1-861E-9F9B-ABFC-791099590119}"/>
              </a:ext>
            </a:extLst>
          </p:cNvPr>
          <p:cNvSpPr>
            <a:spLocks noGrp="1"/>
          </p:cNvSpPr>
          <p:nvPr>
            <p:ph type="sldNum" sz="quarter" idx="12"/>
          </p:nvPr>
        </p:nvSpPr>
        <p:spPr/>
        <p:txBody>
          <a:bodyPr/>
          <a:lstStyle/>
          <a:p>
            <a:fld id="{AB1A9EE7-DB9E-420B-BD62-ABF4F9F22FC3}" type="slidenum">
              <a:rPr lang="en-US" smtClean="0"/>
              <a:t>11</a:t>
            </a:fld>
            <a:endParaRPr lang="en-US"/>
          </a:p>
        </p:txBody>
      </p:sp>
    </p:spTree>
    <p:extLst>
      <p:ext uri="{BB962C8B-B14F-4D97-AF65-F5344CB8AC3E}">
        <p14:creationId xmlns:p14="http://schemas.microsoft.com/office/powerpoint/2010/main" val="2288253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A9DE6D-CE7D-F1F9-6E36-080534EA9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112" y="5578481"/>
            <a:ext cx="1199648" cy="1196964"/>
          </a:xfrm>
          <a:prstGeom prst="rect">
            <a:avLst/>
          </a:prstGeom>
        </p:spPr>
      </p:pic>
      <p:cxnSp>
        <p:nvCxnSpPr>
          <p:cNvPr id="15" name="Straight Connector 14">
            <a:extLst>
              <a:ext uri="{FF2B5EF4-FFF2-40B4-BE49-F238E27FC236}">
                <a16:creationId xmlns:a16="http://schemas.microsoft.com/office/drawing/2014/main" id="{2D669984-E790-6C3B-511A-A1D71BA68B5C}"/>
              </a:ext>
            </a:extLst>
          </p:cNvPr>
          <p:cNvCxnSpPr>
            <a:cxnSpLocks/>
          </p:cNvCxnSpPr>
          <p:nvPr/>
        </p:nvCxnSpPr>
        <p:spPr>
          <a:xfrm>
            <a:off x="1381760" y="6176963"/>
            <a:ext cx="1015948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1B586EC4-B3A1-86C2-83B8-18B897F06215}"/>
              </a:ext>
            </a:extLst>
          </p:cNvPr>
          <p:cNvCxnSpPr>
            <a:endCxn id="5" idx="0"/>
          </p:cNvCxnSpPr>
          <p:nvPr/>
        </p:nvCxnSpPr>
        <p:spPr>
          <a:xfrm>
            <a:off x="781936" y="5029200"/>
            <a:ext cx="0" cy="549281"/>
          </a:xfrm>
          <a:prstGeom prst="line">
            <a:avLst/>
          </a:prstGeom>
        </p:spPr>
        <p:style>
          <a:lnRef idx="3">
            <a:schemeClr val="accent6"/>
          </a:lnRef>
          <a:fillRef idx="0">
            <a:schemeClr val="accent6"/>
          </a:fillRef>
          <a:effectRef idx="2">
            <a:schemeClr val="accent6"/>
          </a:effectRef>
          <a:fontRef idx="minor">
            <a:schemeClr val="tx1"/>
          </a:fontRef>
        </p:style>
      </p:cxnSp>
      <p:sp>
        <p:nvSpPr>
          <p:cNvPr id="2" name="Title 1">
            <a:extLst>
              <a:ext uri="{FF2B5EF4-FFF2-40B4-BE49-F238E27FC236}">
                <a16:creationId xmlns:a16="http://schemas.microsoft.com/office/drawing/2014/main" id="{4218E20B-DA50-C7E7-BD09-1F9710ADCD26}"/>
              </a:ext>
            </a:extLst>
          </p:cNvPr>
          <p:cNvSpPr>
            <a:spLocks noGrp="1"/>
          </p:cNvSpPr>
          <p:nvPr>
            <p:ph type="title"/>
          </p:nvPr>
        </p:nvSpPr>
        <p:spPr>
          <a:xfrm>
            <a:off x="1296988" y="390437"/>
            <a:ext cx="7313612" cy="600105"/>
          </a:xfrm>
        </p:spPr>
        <p:txBody>
          <a:bodyPr>
            <a:normAutofit/>
          </a:bodyPr>
          <a:lstStyle/>
          <a:p>
            <a:r>
              <a:rPr lang="en-US" sz="3000" b="1" dirty="0">
                <a:solidFill>
                  <a:srgbClr val="129E47"/>
                </a:solidFill>
                <a:latin typeface="Roboto" panose="02000000000000000000" pitchFamily="2" charset="0"/>
                <a:ea typeface="Roboto" panose="02000000000000000000" pitchFamily="2" charset="0"/>
                <a:cs typeface="Roboto" panose="02000000000000000000" pitchFamily="2" charset="0"/>
              </a:rPr>
              <a:t>3. </a:t>
            </a:r>
            <a:r>
              <a:rPr lang="en-US" sz="3000" b="1" dirty="0" err="1">
                <a:solidFill>
                  <a:srgbClr val="129E47"/>
                </a:solidFill>
                <a:latin typeface="Roboto" panose="02000000000000000000" pitchFamily="2" charset="0"/>
                <a:ea typeface="Roboto" panose="02000000000000000000" pitchFamily="2" charset="0"/>
                <a:cs typeface="Roboto" panose="02000000000000000000" pitchFamily="2" charset="0"/>
              </a:rPr>
              <a:t>Các</a:t>
            </a:r>
            <a:r>
              <a:rPr lang="en-US" sz="3000" b="1" dirty="0">
                <a:solidFill>
                  <a:srgbClr val="129E47"/>
                </a:solidFill>
                <a:latin typeface="Roboto" panose="02000000000000000000" pitchFamily="2" charset="0"/>
                <a:ea typeface="Roboto" panose="02000000000000000000" pitchFamily="2" charset="0"/>
                <a:cs typeface="Roboto" panose="02000000000000000000" pitchFamily="2" charset="0"/>
              </a:rPr>
              <a:t> </a:t>
            </a:r>
            <a:r>
              <a:rPr lang="en-US" sz="3000" b="1" dirty="0" err="1">
                <a:solidFill>
                  <a:srgbClr val="129E47"/>
                </a:solidFill>
                <a:latin typeface="Roboto" panose="02000000000000000000" pitchFamily="2" charset="0"/>
                <a:ea typeface="Roboto" panose="02000000000000000000" pitchFamily="2" charset="0"/>
                <a:cs typeface="Roboto" panose="02000000000000000000" pitchFamily="2" charset="0"/>
              </a:rPr>
              <a:t>cách</a:t>
            </a:r>
            <a:r>
              <a:rPr lang="en-US" sz="3000" b="1" dirty="0">
                <a:solidFill>
                  <a:srgbClr val="129E47"/>
                </a:solidFill>
                <a:latin typeface="Roboto" panose="02000000000000000000" pitchFamily="2" charset="0"/>
                <a:ea typeface="Roboto" panose="02000000000000000000" pitchFamily="2" charset="0"/>
                <a:cs typeface="Roboto" panose="02000000000000000000" pitchFamily="2" charset="0"/>
              </a:rPr>
              <a:t> </a:t>
            </a:r>
            <a:r>
              <a:rPr lang="en-US" sz="3000" b="1" dirty="0" err="1">
                <a:solidFill>
                  <a:srgbClr val="129E47"/>
                </a:solidFill>
                <a:latin typeface="Roboto" panose="02000000000000000000" pitchFamily="2" charset="0"/>
                <a:ea typeface="Roboto" panose="02000000000000000000" pitchFamily="2" charset="0"/>
                <a:cs typeface="Roboto" panose="02000000000000000000" pitchFamily="2" charset="0"/>
              </a:rPr>
              <a:t>thức</a:t>
            </a:r>
            <a:r>
              <a:rPr lang="en-US" sz="3000" b="1" dirty="0">
                <a:solidFill>
                  <a:srgbClr val="129E47"/>
                </a:solidFill>
                <a:latin typeface="Roboto" panose="02000000000000000000" pitchFamily="2" charset="0"/>
                <a:ea typeface="Roboto" panose="02000000000000000000" pitchFamily="2" charset="0"/>
                <a:cs typeface="Roboto" panose="02000000000000000000" pitchFamily="2" charset="0"/>
              </a:rPr>
              <a:t> </a:t>
            </a:r>
            <a:r>
              <a:rPr lang="en-US" sz="3000" b="1" dirty="0" err="1">
                <a:solidFill>
                  <a:srgbClr val="129E47"/>
                </a:solidFill>
                <a:latin typeface="Roboto" panose="02000000000000000000" pitchFamily="2" charset="0"/>
                <a:ea typeface="Roboto" panose="02000000000000000000" pitchFamily="2" charset="0"/>
                <a:cs typeface="Roboto" panose="02000000000000000000" pitchFamily="2" charset="0"/>
              </a:rPr>
              <a:t>tấn</a:t>
            </a:r>
            <a:r>
              <a:rPr lang="en-US" sz="3000" b="1" dirty="0">
                <a:solidFill>
                  <a:srgbClr val="129E47"/>
                </a:solidFill>
                <a:latin typeface="Roboto" panose="02000000000000000000" pitchFamily="2" charset="0"/>
                <a:ea typeface="Roboto" panose="02000000000000000000" pitchFamily="2" charset="0"/>
                <a:cs typeface="Roboto" panose="02000000000000000000" pitchFamily="2" charset="0"/>
              </a:rPr>
              <a:t> </a:t>
            </a:r>
            <a:r>
              <a:rPr lang="en-US" sz="3000" b="1" dirty="0" err="1">
                <a:solidFill>
                  <a:srgbClr val="129E47"/>
                </a:solidFill>
                <a:latin typeface="Roboto" panose="02000000000000000000" pitchFamily="2" charset="0"/>
                <a:ea typeface="Roboto" panose="02000000000000000000" pitchFamily="2" charset="0"/>
                <a:cs typeface="Roboto" panose="02000000000000000000" pitchFamily="2" charset="0"/>
              </a:rPr>
              <a:t>công</a:t>
            </a:r>
            <a:r>
              <a:rPr lang="en-US" sz="3000" b="1" dirty="0">
                <a:solidFill>
                  <a:srgbClr val="129E47"/>
                </a:solidFill>
                <a:latin typeface="Roboto" panose="02000000000000000000" pitchFamily="2" charset="0"/>
                <a:ea typeface="Roboto" panose="02000000000000000000" pitchFamily="2" charset="0"/>
                <a:cs typeface="Roboto" panose="02000000000000000000" pitchFamily="2" charset="0"/>
              </a:rPr>
              <a:t> </a:t>
            </a:r>
            <a:r>
              <a:rPr lang="en-US" sz="3000" b="1" dirty="0" err="1">
                <a:solidFill>
                  <a:srgbClr val="129E47"/>
                </a:solidFill>
                <a:latin typeface="Roboto" panose="02000000000000000000" pitchFamily="2" charset="0"/>
                <a:ea typeface="Roboto" panose="02000000000000000000" pitchFamily="2" charset="0"/>
                <a:cs typeface="Roboto" panose="02000000000000000000" pitchFamily="2" charset="0"/>
              </a:rPr>
              <a:t>phổ</a:t>
            </a:r>
            <a:r>
              <a:rPr lang="en-US" sz="3000" b="1" dirty="0">
                <a:solidFill>
                  <a:srgbClr val="129E47"/>
                </a:solidFill>
                <a:latin typeface="Roboto" panose="02000000000000000000" pitchFamily="2" charset="0"/>
                <a:ea typeface="Roboto" panose="02000000000000000000" pitchFamily="2" charset="0"/>
                <a:cs typeface="Roboto" panose="02000000000000000000" pitchFamily="2" charset="0"/>
              </a:rPr>
              <a:t> </a:t>
            </a:r>
            <a:r>
              <a:rPr lang="en-US" sz="3000" b="1" dirty="0" err="1">
                <a:solidFill>
                  <a:srgbClr val="129E47"/>
                </a:solidFill>
                <a:latin typeface="Roboto" panose="02000000000000000000" pitchFamily="2" charset="0"/>
                <a:ea typeface="Roboto" panose="02000000000000000000" pitchFamily="2" charset="0"/>
                <a:cs typeface="Roboto" panose="02000000000000000000" pitchFamily="2" charset="0"/>
              </a:rPr>
              <a:t>biến</a:t>
            </a:r>
            <a:endParaRPr lang="en-US" sz="3000" b="1" dirty="0">
              <a:solidFill>
                <a:srgbClr val="129E47"/>
              </a:solidFill>
              <a:latin typeface="Roboto" panose="02000000000000000000" pitchFamily="2" charset="0"/>
              <a:ea typeface="Roboto" panose="02000000000000000000" pitchFamily="2" charset="0"/>
              <a:cs typeface="Roboto" panose="02000000000000000000" pitchFamily="2" charset="0"/>
            </a:endParaRPr>
          </a:p>
        </p:txBody>
      </p:sp>
      <p:sp>
        <p:nvSpPr>
          <p:cNvPr id="3" name="Slide Number Placeholder 2">
            <a:extLst>
              <a:ext uri="{FF2B5EF4-FFF2-40B4-BE49-F238E27FC236}">
                <a16:creationId xmlns:a16="http://schemas.microsoft.com/office/drawing/2014/main" id="{14328477-C806-8327-EEA7-6F2CE01F6595}"/>
              </a:ext>
            </a:extLst>
          </p:cNvPr>
          <p:cNvSpPr>
            <a:spLocks noGrp="1"/>
          </p:cNvSpPr>
          <p:nvPr>
            <p:ph type="sldNum" sz="quarter" idx="12"/>
          </p:nvPr>
        </p:nvSpPr>
        <p:spPr/>
        <p:txBody>
          <a:bodyPr/>
          <a:lstStyle/>
          <a:p>
            <a:fld id="{AB1A9EE7-DB9E-420B-BD62-ABF4F9F22FC3}" type="slidenum">
              <a:rPr lang="en-US" smtClean="0"/>
              <a:t>12</a:t>
            </a:fld>
            <a:endParaRPr lang="en-US"/>
          </a:p>
        </p:txBody>
      </p:sp>
      <p:graphicFrame>
        <p:nvGraphicFramePr>
          <p:cNvPr id="4" name="Table 3">
            <a:extLst>
              <a:ext uri="{FF2B5EF4-FFF2-40B4-BE49-F238E27FC236}">
                <a16:creationId xmlns:a16="http://schemas.microsoft.com/office/drawing/2014/main" id="{DEF85647-9460-1D38-B924-0393E986C96C}"/>
              </a:ext>
            </a:extLst>
          </p:cNvPr>
          <p:cNvGraphicFramePr>
            <a:graphicFrameLocks noGrp="1"/>
          </p:cNvGraphicFramePr>
          <p:nvPr>
            <p:extLst>
              <p:ext uri="{D42A27DB-BD31-4B8C-83A1-F6EECF244321}">
                <p14:modId xmlns:p14="http://schemas.microsoft.com/office/powerpoint/2010/main" val="2063211502"/>
              </p:ext>
            </p:extLst>
          </p:nvPr>
        </p:nvGraphicFramePr>
        <p:xfrm>
          <a:off x="1381761" y="1241390"/>
          <a:ext cx="10302223" cy="4593350"/>
        </p:xfrm>
        <a:graphic>
          <a:graphicData uri="http://schemas.openxmlformats.org/drawingml/2006/table">
            <a:tbl>
              <a:tblPr firstRow="1" firstCol="1" bandRow="1">
                <a:tableStyleId>{10A1B5D5-9B99-4C35-A422-299274C87663}</a:tableStyleId>
              </a:tblPr>
              <a:tblGrid>
                <a:gridCol w="818038">
                  <a:extLst>
                    <a:ext uri="{9D8B030D-6E8A-4147-A177-3AD203B41FA5}">
                      <a16:colId xmlns:a16="http://schemas.microsoft.com/office/drawing/2014/main" val="3082425348"/>
                    </a:ext>
                  </a:extLst>
                </a:gridCol>
                <a:gridCol w="2691511">
                  <a:extLst>
                    <a:ext uri="{9D8B030D-6E8A-4147-A177-3AD203B41FA5}">
                      <a16:colId xmlns:a16="http://schemas.microsoft.com/office/drawing/2014/main" val="3394375051"/>
                    </a:ext>
                  </a:extLst>
                </a:gridCol>
                <a:gridCol w="6792674">
                  <a:extLst>
                    <a:ext uri="{9D8B030D-6E8A-4147-A177-3AD203B41FA5}">
                      <a16:colId xmlns:a16="http://schemas.microsoft.com/office/drawing/2014/main" val="4267168283"/>
                    </a:ext>
                  </a:extLst>
                </a:gridCol>
              </a:tblGrid>
              <a:tr h="449004">
                <a:tc>
                  <a:txBody>
                    <a:bodyPr/>
                    <a:lstStyle/>
                    <a:p>
                      <a:pPr algn="ctr">
                        <a:lnSpc>
                          <a:spcPct val="150000"/>
                        </a:lnSpc>
                      </a:pPr>
                      <a:r>
                        <a:rPr lang="en-US" sz="2000">
                          <a:effectLst/>
                          <a:latin typeface="+mn-lt"/>
                        </a:rPr>
                        <a:t>STT</a:t>
                      </a:r>
                      <a:endParaRPr lang="en-US" sz="1600">
                        <a:effectLst/>
                        <a:latin typeface="+mn-lt"/>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accent6">
                          <a:lumMod val="75000"/>
                        </a:schemeClr>
                      </a:solidFill>
                      <a:prstDash val="solid"/>
                      <a:round/>
                      <a:headEnd type="none" w="med" len="med"/>
                      <a:tailEnd type="none" w="med" len="med"/>
                    </a:lnR>
                  </a:tcPr>
                </a:tc>
                <a:tc>
                  <a:txBody>
                    <a:bodyPr/>
                    <a:lstStyle/>
                    <a:p>
                      <a:pPr algn="ctr">
                        <a:lnSpc>
                          <a:spcPct val="150000"/>
                        </a:lnSpc>
                      </a:pPr>
                      <a:r>
                        <a:rPr lang="en-US" sz="2000">
                          <a:effectLst/>
                          <a:latin typeface="+mn-lt"/>
                        </a:rPr>
                        <a:t>Tên</a:t>
                      </a:r>
                      <a:endParaRPr lang="en-US"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tcPr>
                </a:tc>
                <a:tc>
                  <a:txBody>
                    <a:bodyPr/>
                    <a:lstStyle/>
                    <a:p>
                      <a:pPr algn="ctr">
                        <a:lnSpc>
                          <a:spcPct val="150000"/>
                        </a:lnSpc>
                      </a:pPr>
                      <a:r>
                        <a:rPr lang="en-US" sz="2000">
                          <a:effectLst/>
                          <a:latin typeface="+mn-lt"/>
                        </a:rPr>
                        <a:t>Cách thức</a:t>
                      </a:r>
                      <a:endParaRPr lang="en-US"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tcPr>
                </a:tc>
                <a:extLst>
                  <a:ext uri="{0D108BD9-81ED-4DB2-BD59-A6C34878D82A}">
                    <a16:rowId xmlns:a16="http://schemas.microsoft.com/office/drawing/2014/main" val="1781155461"/>
                  </a:ext>
                </a:extLst>
              </a:tr>
              <a:tr h="655559">
                <a:tc>
                  <a:txBody>
                    <a:bodyPr/>
                    <a:lstStyle/>
                    <a:p>
                      <a:pPr algn="ctr">
                        <a:lnSpc>
                          <a:spcPct val="150000"/>
                        </a:lnSpc>
                      </a:pPr>
                      <a:r>
                        <a:rPr lang="en-US" sz="2000">
                          <a:effectLst/>
                          <a:latin typeface="+mn-lt"/>
                        </a:rPr>
                        <a:t>1</a:t>
                      </a:r>
                      <a:endParaRPr lang="en-US" sz="1600">
                        <a:effectLst/>
                        <a:latin typeface="+mn-lt"/>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accent6"/>
                      </a:solidFill>
                      <a:prstDash val="solid"/>
                      <a:round/>
                      <a:headEnd type="none" w="med" len="med"/>
                      <a:tailEnd type="none" w="med" len="med"/>
                    </a:lnR>
                  </a:tcPr>
                </a:tc>
                <a:tc>
                  <a:txBody>
                    <a:bodyPr/>
                    <a:lstStyle/>
                    <a:p>
                      <a:pPr algn="ctr">
                        <a:lnSpc>
                          <a:spcPct val="150000"/>
                        </a:lnSpc>
                      </a:pPr>
                      <a:r>
                        <a:rPr lang="en-US" sz="2000" b="0" dirty="0">
                          <a:effectLst/>
                          <a:latin typeface="+mn-lt"/>
                        </a:rPr>
                        <a:t>Retrieving hidden data</a:t>
                      </a:r>
                      <a:endParaRPr lang="en-US" sz="1600" b="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just">
                        <a:lnSpc>
                          <a:spcPct val="150000"/>
                        </a:lnSpc>
                      </a:pPr>
                      <a:r>
                        <a:rPr lang="en-US" sz="2000">
                          <a:effectLst/>
                          <a:latin typeface="+mn-lt"/>
                        </a:rPr>
                        <a:t>Sửa đổi truy vấn SQL để trả về kết quả bổ sung</a:t>
                      </a:r>
                      <a:endParaRPr lang="en-US"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430876696"/>
                  </a:ext>
                </a:extLst>
              </a:tr>
              <a:tr h="949751">
                <a:tc>
                  <a:txBody>
                    <a:bodyPr/>
                    <a:lstStyle/>
                    <a:p>
                      <a:pPr algn="ctr">
                        <a:lnSpc>
                          <a:spcPct val="150000"/>
                        </a:lnSpc>
                      </a:pPr>
                      <a:r>
                        <a:rPr lang="en-US" sz="2000">
                          <a:effectLst/>
                          <a:latin typeface="+mn-lt"/>
                        </a:rPr>
                        <a:t>2</a:t>
                      </a:r>
                      <a:endParaRPr lang="en-US" sz="1600">
                        <a:effectLst/>
                        <a:latin typeface="+mn-lt"/>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accent6"/>
                      </a:solidFill>
                      <a:prstDash val="solid"/>
                      <a:round/>
                      <a:headEnd type="none" w="med" len="med"/>
                      <a:tailEnd type="none" w="med" len="med"/>
                    </a:lnR>
                  </a:tcPr>
                </a:tc>
                <a:tc>
                  <a:txBody>
                    <a:bodyPr/>
                    <a:lstStyle/>
                    <a:p>
                      <a:pPr algn="ctr">
                        <a:lnSpc>
                          <a:spcPct val="150000"/>
                        </a:lnSpc>
                      </a:pPr>
                      <a:r>
                        <a:rPr lang="en-US" sz="2000" b="0">
                          <a:effectLst/>
                          <a:latin typeface="+mn-lt"/>
                        </a:rPr>
                        <a:t>Subverting application logic</a:t>
                      </a:r>
                      <a:endParaRPr lang="en-US" sz="1600" b="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just">
                        <a:lnSpc>
                          <a:spcPct val="150000"/>
                        </a:lnSpc>
                      </a:pPr>
                      <a:r>
                        <a:rPr lang="en-US" sz="2000">
                          <a:effectLst/>
                          <a:latin typeface="+mn-lt"/>
                        </a:rPr>
                        <a:t>Thay đổi một truy vấn để can thiệp vào logic của ứng dụng.</a:t>
                      </a:r>
                      <a:endParaRPr lang="en-US"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413158011"/>
                  </a:ext>
                </a:extLst>
              </a:tr>
              <a:tr h="655559">
                <a:tc>
                  <a:txBody>
                    <a:bodyPr/>
                    <a:lstStyle/>
                    <a:p>
                      <a:pPr algn="ctr">
                        <a:lnSpc>
                          <a:spcPct val="150000"/>
                        </a:lnSpc>
                      </a:pPr>
                      <a:r>
                        <a:rPr lang="en-US" sz="2000">
                          <a:effectLst/>
                          <a:latin typeface="+mn-lt"/>
                        </a:rPr>
                        <a:t>3</a:t>
                      </a:r>
                      <a:endParaRPr lang="en-US" sz="1600">
                        <a:effectLst/>
                        <a:latin typeface="+mn-lt"/>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accent6"/>
                      </a:solidFill>
                      <a:prstDash val="solid"/>
                      <a:round/>
                      <a:headEnd type="none" w="med" len="med"/>
                      <a:tailEnd type="none" w="med" len="med"/>
                    </a:lnR>
                  </a:tcPr>
                </a:tc>
                <a:tc>
                  <a:txBody>
                    <a:bodyPr/>
                    <a:lstStyle/>
                    <a:p>
                      <a:pPr algn="ctr">
                        <a:lnSpc>
                          <a:spcPct val="150000"/>
                        </a:lnSpc>
                      </a:pPr>
                      <a:r>
                        <a:rPr lang="en-US" sz="2000" b="0">
                          <a:effectLst/>
                          <a:latin typeface="+mn-lt"/>
                        </a:rPr>
                        <a:t>UNION attack</a:t>
                      </a:r>
                      <a:endParaRPr lang="en-US" sz="1600" b="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just">
                        <a:lnSpc>
                          <a:spcPct val="150000"/>
                        </a:lnSpc>
                      </a:pPr>
                      <a:r>
                        <a:rPr lang="en-US" sz="2000">
                          <a:effectLst/>
                          <a:latin typeface="+mn-lt"/>
                        </a:rPr>
                        <a:t>Lấy dữ liệu từ các bảng cơ sở dữ liệu khác nhau</a:t>
                      </a:r>
                      <a:endParaRPr lang="en-US"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585827158"/>
                  </a:ext>
                </a:extLst>
              </a:tr>
              <a:tr h="933726">
                <a:tc>
                  <a:txBody>
                    <a:bodyPr/>
                    <a:lstStyle/>
                    <a:p>
                      <a:pPr algn="ctr">
                        <a:lnSpc>
                          <a:spcPct val="150000"/>
                        </a:lnSpc>
                      </a:pPr>
                      <a:r>
                        <a:rPr lang="en-US" sz="2000">
                          <a:effectLst/>
                          <a:latin typeface="+mn-lt"/>
                        </a:rPr>
                        <a:t>4</a:t>
                      </a:r>
                      <a:endParaRPr lang="en-US" sz="1600">
                        <a:effectLst/>
                        <a:latin typeface="+mn-lt"/>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accent6"/>
                      </a:solidFill>
                      <a:prstDash val="solid"/>
                      <a:round/>
                      <a:headEnd type="none" w="med" len="med"/>
                      <a:tailEnd type="none" w="med" len="med"/>
                    </a:lnR>
                  </a:tcPr>
                </a:tc>
                <a:tc>
                  <a:txBody>
                    <a:bodyPr/>
                    <a:lstStyle/>
                    <a:p>
                      <a:pPr algn="ctr">
                        <a:lnSpc>
                          <a:spcPct val="150000"/>
                        </a:lnSpc>
                      </a:pPr>
                      <a:r>
                        <a:rPr lang="en-US" sz="2000" b="0">
                          <a:effectLst/>
                          <a:latin typeface="+mn-lt"/>
                        </a:rPr>
                        <a:t>Examining the data</a:t>
                      </a:r>
                      <a:endParaRPr lang="en-US" sz="1600" b="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just">
                        <a:lnSpc>
                          <a:spcPct val="150000"/>
                        </a:lnSpc>
                      </a:pPr>
                      <a:r>
                        <a:rPr lang="en-US" sz="2000">
                          <a:effectLst/>
                          <a:latin typeface="+mn-lt"/>
                        </a:rPr>
                        <a:t>Trích xuất thông tin về phiên bản và cấu trúc của cơ sở dữ liệu.</a:t>
                      </a:r>
                      <a:endParaRPr lang="en-US"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2899116448"/>
                  </a:ext>
                </a:extLst>
              </a:tr>
              <a:tr h="949751">
                <a:tc>
                  <a:txBody>
                    <a:bodyPr/>
                    <a:lstStyle/>
                    <a:p>
                      <a:pPr algn="ctr">
                        <a:lnSpc>
                          <a:spcPct val="150000"/>
                        </a:lnSpc>
                      </a:pPr>
                      <a:r>
                        <a:rPr lang="en-US" sz="2000">
                          <a:effectLst/>
                          <a:latin typeface="+mn-lt"/>
                        </a:rPr>
                        <a:t>5</a:t>
                      </a:r>
                      <a:endParaRPr lang="en-US" sz="1600">
                        <a:effectLst/>
                        <a:latin typeface="+mn-lt"/>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accent6"/>
                      </a:solidFill>
                      <a:prstDash val="solid"/>
                      <a:round/>
                      <a:headEnd type="none" w="med" len="med"/>
                      <a:tailEnd type="none" w="med" len="med"/>
                    </a:lnR>
                  </a:tcPr>
                </a:tc>
                <a:tc>
                  <a:txBody>
                    <a:bodyPr/>
                    <a:lstStyle/>
                    <a:p>
                      <a:pPr algn="ctr">
                        <a:lnSpc>
                          <a:spcPct val="150000"/>
                        </a:lnSpc>
                      </a:pPr>
                      <a:r>
                        <a:rPr lang="en-US" sz="2000" b="0" dirty="0">
                          <a:effectLst/>
                          <a:latin typeface="+mn-lt"/>
                        </a:rPr>
                        <a:t>Blind SQL injection</a:t>
                      </a:r>
                      <a:endParaRPr lang="en-US" sz="1600" b="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just">
                        <a:lnSpc>
                          <a:spcPct val="150000"/>
                        </a:lnSpc>
                      </a:pPr>
                      <a:r>
                        <a:rPr lang="en-US" sz="2000" dirty="0" err="1">
                          <a:effectLst/>
                          <a:latin typeface="+mn-lt"/>
                        </a:rPr>
                        <a:t>Thay</a:t>
                      </a:r>
                      <a:r>
                        <a:rPr lang="en-US" sz="2000" dirty="0">
                          <a:effectLst/>
                          <a:latin typeface="+mn-lt"/>
                        </a:rPr>
                        <a:t> </a:t>
                      </a:r>
                      <a:r>
                        <a:rPr lang="en-US" sz="2000" dirty="0" err="1">
                          <a:effectLst/>
                          <a:latin typeface="+mn-lt"/>
                        </a:rPr>
                        <a:t>đổi</a:t>
                      </a:r>
                      <a:r>
                        <a:rPr lang="en-US" sz="2000" dirty="0">
                          <a:effectLst/>
                          <a:latin typeface="+mn-lt"/>
                        </a:rPr>
                        <a:t> </a:t>
                      </a:r>
                      <a:r>
                        <a:rPr lang="en-US" sz="2000" dirty="0" err="1">
                          <a:effectLst/>
                          <a:latin typeface="+mn-lt"/>
                        </a:rPr>
                        <a:t>câu</a:t>
                      </a:r>
                      <a:r>
                        <a:rPr lang="en-US" sz="2000" dirty="0">
                          <a:effectLst/>
                          <a:latin typeface="+mn-lt"/>
                        </a:rPr>
                        <a:t> </a:t>
                      </a:r>
                      <a:r>
                        <a:rPr lang="en-US" sz="2000" dirty="0" err="1">
                          <a:effectLst/>
                          <a:latin typeface="+mn-lt"/>
                        </a:rPr>
                        <a:t>truy</a:t>
                      </a:r>
                      <a:r>
                        <a:rPr lang="en-US" sz="2000" dirty="0">
                          <a:effectLst/>
                          <a:latin typeface="+mn-lt"/>
                        </a:rPr>
                        <a:t> </a:t>
                      </a:r>
                      <a:r>
                        <a:rPr lang="en-US" sz="2000" dirty="0" err="1">
                          <a:effectLst/>
                          <a:latin typeface="+mn-lt"/>
                        </a:rPr>
                        <a:t>vấn</a:t>
                      </a:r>
                      <a:r>
                        <a:rPr lang="en-US" sz="2000" dirty="0">
                          <a:effectLst/>
                          <a:latin typeface="+mn-lt"/>
                        </a:rPr>
                        <a:t> </a:t>
                      </a:r>
                      <a:r>
                        <a:rPr lang="en-US" sz="2000" dirty="0" err="1">
                          <a:effectLst/>
                          <a:latin typeface="+mn-lt"/>
                        </a:rPr>
                        <a:t>để</a:t>
                      </a:r>
                      <a:r>
                        <a:rPr lang="en-US" sz="2000" dirty="0">
                          <a:effectLst/>
                          <a:latin typeface="+mn-lt"/>
                        </a:rPr>
                        <a:t> </a:t>
                      </a:r>
                      <a:r>
                        <a:rPr lang="en-US" sz="2000" dirty="0" err="1">
                          <a:effectLst/>
                          <a:latin typeface="+mn-lt"/>
                        </a:rPr>
                        <a:t>xem</a:t>
                      </a:r>
                      <a:r>
                        <a:rPr lang="en-US" sz="2000" dirty="0">
                          <a:effectLst/>
                          <a:latin typeface="+mn-lt"/>
                        </a:rPr>
                        <a:t> </a:t>
                      </a:r>
                      <a:r>
                        <a:rPr lang="en-US" sz="2000" dirty="0" err="1">
                          <a:effectLst/>
                          <a:latin typeface="+mn-lt"/>
                        </a:rPr>
                        <a:t>phản</a:t>
                      </a:r>
                      <a:r>
                        <a:rPr lang="en-US" sz="2000" dirty="0">
                          <a:effectLst/>
                          <a:latin typeface="+mn-lt"/>
                        </a:rPr>
                        <a:t> </a:t>
                      </a:r>
                      <a:r>
                        <a:rPr lang="en-US" sz="2000" dirty="0" err="1">
                          <a:effectLst/>
                          <a:latin typeface="+mn-lt"/>
                        </a:rPr>
                        <a:t>hồi</a:t>
                      </a:r>
                      <a:r>
                        <a:rPr lang="en-US" sz="2000" dirty="0">
                          <a:effectLst/>
                          <a:latin typeface="+mn-lt"/>
                        </a:rPr>
                        <a:t> </a:t>
                      </a:r>
                      <a:r>
                        <a:rPr lang="en-US" sz="2000" dirty="0" err="1">
                          <a:effectLst/>
                          <a:latin typeface="+mn-lt"/>
                        </a:rPr>
                        <a:t>của</a:t>
                      </a:r>
                      <a:r>
                        <a:rPr lang="en-US" sz="2000" dirty="0">
                          <a:effectLst/>
                          <a:latin typeface="+mn-lt"/>
                        </a:rPr>
                        <a:t> </a:t>
                      </a:r>
                      <a:r>
                        <a:rPr lang="en-US" sz="2000" dirty="0" err="1">
                          <a:effectLst/>
                          <a:latin typeface="+mn-lt"/>
                        </a:rPr>
                        <a:t>người</a:t>
                      </a:r>
                      <a:r>
                        <a:rPr lang="en-US" sz="2000" dirty="0">
                          <a:effectLst/>
                          <a:latin typeface="+mn-lt"/>
                        </a:rPr>
                        <a:t> </a:t>
                      </a:r>
                      <a:r>
                        <a:rPr lang="en-US" sz="2000" dirty="0" err="1">
                          <a:effectLst/>
                          <a:latin typeface="+mn-lt"/>
                        </a:rPr>
                        <a:t>dùng</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2994488416"/>
                  </a:ext>
                </a:extLst>
              </a:tr>
            </a:tbl>
          </a:graphicData>
        </a:graphic>
      </p:graphicFrame>
    </p:spTree>
    <p:extLst>
      <p:ext uri="{BB962C8B-B14F-4D97-AF65-F5344CB8AC3E}">
        <p14:creationId xmlns:p14="http://schemas.microsoft.com/office/powerpoint/2010/main" val="1173398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8E20B-DA50-C7E7-BD09-1F9710ADCD26}"/>
              </a:ext>
            </a:extLst>
          </p:cNvPr>
          <p:cNvSpPr>
            <a:spLocks noGrp="1"/>
          </p:cNvSpPr>
          <p:nvPr>
            <p:ph type="title"/>
          </p:nvPr>
        </p:nvSpPr>
        <p:spPr>
          <a:xfrm>
            <a:off x="781936" y="181807"/>
            <a:ext cx="7313612" cy="600105"/>
          </a:xfrm>
        </p:spPr>
        <p:txBody>
          <a:bodyPr>
            <a:normAutofit/>
          </a:bodyPr>
          <a:lstStyle/>
          <a:p>
            <a:r>
              <a:rPr lang="en-US" sz="3000" b="1" dirty="0">
                <a:solidFill>
                  <a:srgbClr val="129E47"/>
                </a:solidFill>
                <a:latin typeface="Roboto" panose="02000000000000000000" pitchFamily="2" charset="0"/>
                <a:ea typeface="Roboto" panose="02000000000000000000" pitchFamily="2" charset="0"/>
                <a:cs typeface="Roboto" panose="02000000000000000000" pitchFamily="2" charset="0"/>
              </a:rPr>
              <a:t>3.1. Retrieving hidden data</a:t>
            </a:r>
          </a:p>
        </p:txBody>
      </p:sp>
      <p:sp>
        <p:nvSpPr>
          <p:cNvPr id="3" name="Slide Number Placeholder 2">
            <a:extLst>
              <a:ext uri="{FF2B5EF4-FFF2-40B4-BE49-F238E27FC236}">
                <a16:creationId xmlns:a16="http://schemas.microsoft.com/office/drawing/2014/main" id="{14328477-C806-8327-EEA7-6F2CE01F6595}"/>
              </a:ext>
            </a:extLst>
          </p:cNvPr>
          <p:cNvSpPr>
            <a:spLocks noGrp="1"/>
          </p:cNvSpPr>
          <p:nvPr>
            <p:ph type="sldNum" sz="quarter" idx="12"/>
          </p:nvPr>
        </p:nvSpPr>
        <p:spPr/>
        <p:txBody>
          <a:bodyPr/>
          <a:lstStyle/>
          <a:p>
            <a:fld id="{AB1A9EE7-DB9E-420B-BD62-ABF4F9F22FC3}" type="slidenum">
              <a:rPr lang="en-US" smtClean="0"/>
              <a:t>13</a:t>
            </a:fld>
            <a:endParaRPr lang="en-US"/>
          </a:p>
        </p:txBody>
      </p:sp>
      <p:pic>
        <p:nvPicPr>
          <p:cNvPr id="8" name="Picture 7">
            <a:extLst>
              <a:ext uri="{FF2B5EF4-FFF2-40B4-BE49-F238E27FC236}">
                <a16:creationId xmlns:a16="http://schemas.microsoft.com/office/drawing/2014/main" id="{5AA5079D-5749-D006-64A5-BD1B79A801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2406" y="1012422"/>
            <a:ext cx="4990010" cy="5155242"/>
          </a:xfrm>
          <a:prstGeom prst="rect">
            <a:avLst/>
          </a:prstGeom>
          <a:ln>
            <a:solidFill>
              <a:schemeClr val="accent6"/>
            </a:solidFill>
          </a:ln>
        </p:spPr>
      </p:pic>
      <p:sp>
        <p:nvSpPr>
          <p:cNvPr id="11" name="TextBox 10">
            <a:extLst>
              <a:ext uri="{FF2B5EF4-FFF2-40B4-BE49-F238E27FC236}">
                <a16:creationId xmlns:a16="http://schemas.microsoft.com/office/drawing/2014/main" id="{DB4BAA3B-1FBE-97E9-25C3-F020A49E277A}"/>
              </a:ext>
            </a:extLst>
          </p:cNvPr>
          <p:cNvSpPr txBox="1"/>
          <p:nvPr/>
        </p:nvSpPr>
        <p:spPr>
          <a:xfrm>
            <a:off x="781936" y="2246699"/>
            <a:ext cx="5981720" cy="769441"/>
          </a:xfrm>
          <a:prstGeom prst="rect">
            <a:avLst/>
          </a:prstGeom>
          <a:noFill/>
          <a:ln>
            <a:noFill/>
          </a:ln>
        </p:spPr>
        <p:txBody>
          <a:bodyPr wrap="square">
            <a:spAutoFit/>
          </a:bodyPr>
          <a:lstStyle/>
          <a:p>
            <a:r>
              <a:rPr lang="en-US" sz="2200" i="1" u="sng">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https://insecure-</a:t>
            </a:r>
            <a:r>
              <a:rPr lang="en-US" sz="2200" i="1" u="sng">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website.com/products?</a:t>
            </a:r>
            <a:r>
              <a:rPr lang="en-US" sz="2200" i="1" u="sng">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category=Gifts</a:t>
            </a:r>
            <a:endParaRPr lang="en-US" sz="2200">
              <a:solidFill>
                <a:srgbClr val="FF0000"/>
              </a:solidFill>
            </a:endParaRPr>
          </a:p>
        </p:txBody>
      </p:sp>
      <p:sp>
        <p:nvSpPr>
          <p:cNvPr id="12" name="Rectangle 11">
            <a:extLst>
              <a:ext uri="{FF2B5EF4-FFF2-40B4-BE49-F238E27FC236}">
                <a16:creationId xmlns:a16="http://schemas.microsoft.com/office/drawing/2014/main" id="{8C3C3102-A326-4104-E93D-42099A82D1A1}"/>
              </a:ext>
            </a:extLst>
          </p:cNvPr>
          <p:cNvSpPr/>
          <p:nvPr/>
        </p:nvSpPr>
        <p:spPr>
          <a:xfrm>
            <a:off x="781934" y="3668424"/>
            <a:ext cx="5981721" cy="947119"/>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ct val="130000"/>
              </a:lnSpc>
            </a:pPr>
            <a:r>
              <a:rPr lang="en-US" sz="1600">
                <a:effectLst/>
                <a:ea typeface="Times New Roman" panose="02020603050405020304" pitchFamily="18" charset="0"/>
                <a:cs typeface="Times New Roman" panose="02020603050405020304" pitchFamily="18" charset="0"/>
              </a:rPr>
              <a:t>SELECT * FROM products WHERE category = 'Gifts' AND released = 1</a:t>
            </a:r>
            <a:endParaRPr lang="en-US" sz="1400">
              <a:effectLst/>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7395D225-2CA7-1E95-E681-C3B95C43239C}"/>
              </a:ext>
            </a:extLst>
          </p:cNvPr>
          <p:cNvSpPr txBox="1"/>
          <p:nvPr/>
        </p:nvSpPr>
        <p:spPr>
          <a:xfrm>
            <a:off x="7605486" y="4615543"/>
            <a:ext cx="3962400" cy="461665"/>
          </a:xfrm>
          <a:prstGeom prst="rect">
            <a:avLst/>
          </a:prstGeom>
          <a:noFill/>
        </p:spPr>
        <p:txBody>
          <a:bodyPr wrap="square" rtlCol="0">
            <a:spAutoFit/>
          </a:bodyPr>
          <a:lstStyle/>
          <a:p>
            <a:r>
              <a:rPr lang="en-US" sz="2400">
                <a:solidFill>
                  <a:srgbClr val="FF0000"/>
                </a:solidFill>
                <a:sym typeface="Wingdings" panose="05000000000000000000" pitchFamily="2" charset="2"/>
              </a:rPr>
              <a:t> Có 3 sản phẩm</a:t>
            </a:r>
            <a:endParaRPr lang="en-US" sz="2400">
              <a:solidFill>
                <a:srgbClr val="FF0000"/>
              </a:solidFill>
            </a:endParaRPr>
          </a:p>
        </p:txBody>
      </p:sp>
    </p:spTree>
    <p:extLst>
      <p:ext uri="{BB962C8B-B14F-4D97-AF65-F5344CB8AC3E}">
        <p14:creationId xmlns:p14="http://schemas.microsoft.com/office/powerpoint/2010/main" val="588339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8E20B-DA50-C7E7-BD09-1F9710ADCD26}"/>
              </a:ext>
            </a:extLst>
          </p:cNvPr>
          <p:cNvSpPr>
            <a:spLocks noGrp="1"/>
          </p:cNvSpPr>
          <p:nvPr>
            <p:ph type="title"/>
          </p:nvPr>
        </p:nvSpPr>
        <p:spPr>
          <a:xfrm>
            <a:off x="781936" y="181807"/>
            <a:ext cx="7313612" cy="600105"/>
          </a:xfrm>
        </p:spPr>
        <p:txBody>
          <a:bodyPr>
            <a:normAutofit/>
          </a:bodyPr>
          <a:lstStyle/>
          <a:p>
            <a:r>
              <a:rPr lang="en-US" sz="3000" b="1" dirty="0">
                <a:solidFill>
                  <a:srgbClr val="129E47"/>
                </a:solidFill>
                <a:latin typeface="Roboto" panose="02000000000000000000" pitchFamily="2" charset="0"/>
                <a:ea typeface="Roboto" panose="02000000000000000000" pitchFamily="2" charset="0"/>
                <a:cs typeface="Roboto" panose="02000000000000000000" pitchFamily="2" charset="0"/>
              </a:rPr>
              <a:t>3.1. Retrieving hidden data</a:t>
            </a:r>
          </a:p>
        </p:txBody>
      </p:sp>
      <p:sp>
        <p:nvSpPr>
          <p:cNvPr id="3" name="Slide Number Placeholder 2">
            <a:extLst>
              <a:ext uri="{FF2B5EF4-FFF2-40B4-BE49-F238E27FC236}">
                <a16:creationId xmlns:a16="http://schemas.microsoft.com/office/drawing/2014/main" id="{14328477-C806-8327-EEA7-6F2CE01F6595}"/>
              </a:ext>
            </a:extLst>
          </p:cNvPr>
          <p:cNvSpPr>
            <a:spLocks noGrp="1"/>
          </p:cNvSpPr>
          <p:nvPr>
            <p:ph type="sldNum" sz="quarter" idx="12"/>
          </p:nvPr>
        </p:nvSpPr>
        <p:spPr/>
        <p:txBody>
          <a:bodyPr/>
          <a:lstStyle/>
          <a:p>
            <a:fld id="{AB1A9EE7-DB9E-420B-BD62-ABF4F9F22FC3}" type="slidenum">
              <a:rPr lang="en-US" smtClean="0"/>
              <a:t>14</a:t>
            </a:fld>
            <a:endParaRPr lang="en-US"/>
          </a:p>
        </p:txBody>
      </p:sp>
      <p:pic>
        <p:nvPicPr>
          <p:cNvPr id="16" name="Picture 15">
            <a:extLst>
              <a:ext uri="{FF2B5EF4-FFF2-40B4-BE49-F238E27FC236}">
                <a16:creationId xmlns:a16="http://schemas.microsoft.com/office/drawing/2014/main" id="{290DA5FF-2826-65FA-AA7A-61F265D927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7906" y="1086149"/>
            <a:ext cx="5552437" cy="5155242"/>
          </a:xfrm>
          <a:prstGeom prst="rect">
            <a:avLst/>
          </a:prstGeom>
          <a:ln>
            <a:solidFill>
              <a:schemeClr val="accent6"/>
            </a:solidFill>
          </a:ln>
        </p:spPr>
      </p:pic>
      <p:sp>
        <p:nvSpPr>
          <p:cNvPr id="18" name="TextBox 17">
            <a:extLst>
              <a:ext uri="{FF2B5EF4-FFF2-40B4-BE49-F238E27FC236}">
                <a16:creationId xmlns:a16="http://schemas.microsoft.com/office/drawing/2014/main" id="{7EE0146A-D9A4-9B08-BF19-3786BC2FD2B9}"/>
              </a:ext>
            </a:extLst>
          </p:cNvPr>
          <p:cNvSpPr txBox="1"/>
          <p:nvPr/>
        </p:nvSpPr>
        <p:spPr>
          <a:xfrm>
            <a:off x="593426" y="2215272"/>
            <a:ext cx="5340669" cy="769441"/>
          </a:xfrm>
          <a:prstGeom prst="rect">
            <a:avLst/>
          </a:prstGeom>
          <a:noFill/>
          <a:ln>
            <a:noFill/>
          </a:ln>
        </p:spPr>
        <p:txBody>
          <a:bodyPr wrap="square">
            <a:spAutoFit/>
          </a:bodyPr>
          <a:lstStyle/>
          <a:p>
            <a:r>
              <a:rPr lang="en-US" sz="2200" i="1" u="sng">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https://insecure-website.com/products?</a:t>
            </a:r>
            <a:r>
              <a:rPr lang="en-US" sz="2200" i="1" u="sng">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category=Gifts'--</a:t>
            </a:r>
            <a:endParaRPr lang="en-US" sz="22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id="{5AFFA734-9FCC-36BB-16DA-B38B657D9D98}"/>
              </a:ext>
            </a:extLst>
          </p:cNvPr>
          <p:cNvSpPr/>
          <p:nvPr/>
        </p:nvSpPr>
        <p:spPr>
          <a:xfrm>
            <a:off x="593425" y="3873288"/>
            <a:ext cx="5340669" cy="694005"/>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ct val="130000"/>
              </a:lnSpc>
            </a:pPr>
            <a:r>
              <a:rPr lang="en-US" sz="1600" dirty="0">
                <a:effectLst/>
                <a:ea typeface="Times New Roman" panose="02020603050405020304" pitchFamily="18" charset="0"/>
                <a:cs typeface="Times New Roman" panose="02020603050405020304" pitchFamily="18" charset="0"/>
              </a:rPr>
              <a:t>SELECT * FROM products WHERE category = 'Gifts'--' AND released = 1</a:t>
            </a:r>
            <a:endParaRPr lang="en-US" sz="1400" dirty="0">
              <a:effectLst/>
              <a:ea typeface="Calibri" panose="020F0502020204030204" pitchFamily="34" charset="0"/>
              <a:cs typeface="Times New Roman" panose="02020603050405020304" pitchFamily="18" charset="0"/>
            </a:endParaRPr>
          </a:p>
        </p:txBody>
      </p:sp>
      <p:sp>
        <p:nvSpPr>
          <p:cNvPr id="4" name="Oval 3">
            <a:extLst>
              <a:ext uri="{FF2B5EF4-FFF2-40B4-BE49-F238E27FC236}">
                <a16:creationId xmlns:a16="http://schemas.microsoft.com/office/drawing/2014/main" id="{B029D4A4-A36F-9CB1-7FED-D81BBB55B0D8}"/>
              </a:ext>
            </a:extLst>
          </p:cNvPr>
          <p:cNvSpPr/>
          <p:nvPr/>
        </p:nvSpPr>
        <p:spPr>
          <a:xfrm>
            <a:off x="6257905" y="2072176"/>
            <a:ext cx="1594324" cy="21481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B872804-5CE1-EC0C-0524-2EC4F89DD490}"/>
              </a:ext>
            </a:extLst>
          </p:cNvPr>
          <p:cNvSpPr txBox="1"/>
          <p:nvPr/>
        </p:nvSpPr>
        <p:spPr>
          <a:xfrm>
            <a:off x="7391400" y="4769175"/>
            <a:ext cx="3962400" cy="461665"/>
          </a:xfrm>
          <a:prstGeom prst="rect">
            <a:avLst/>
          </a:prstGeom>
          <a:noFill/>
        </p:spPr>
        <p:txBody>
          <a:bodyPr wrap="square" rtlCol="0">
            <a:spAutoFit/>
          </a:bodyPr>
          <a:lstStyle/>
          <a:p>
            <a:r>
              <a:rPr lang="en-US" sz="2400">
                <a:solidFill>
                  <a:srgbClr val="FF0000"/>
                </a:solidFill>
                <a:sym typeface="Wingdings" panose="05000000000000000000" pitchFamily="2" charset="2"/>
              </a:rPr>
              <a:t> Có 4 sản phẩm</a:t>
            </a:r>
            <a:endParaRPr lang="en-US" sz="2400">
              <a:solidFill>
                <a:srgbClr val="FF0000"/>
              </a:solidFill>
            </a:endParaRPr>
          </a:p>
        </p:txBody>
      </p:sp>
    </p:spTree>
    <p:extLst>
      <p:ext uri="{BB962C8B-B14F-4D97-AF65-F5344CB8AC3E}">
        <p14:creationId xmlns:p14="http://schemas.microsoft.com/office/powerpoint/2010/main" val="4260690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8E20B-DA50-C7E7-BD09-1F9710ADCD26}"/>
              </a:ext>
            </a:extLst>
          </p:cNvPr>
          <p:cNvSpPr>
            <a:spLocks noGrp="1"/>
          </p:cNvSpPr>
          <p:nvPr>
            <p:ph type="title"/>
          </p:nvPr>
        </p:nvSpPr>
        <p:spPr>
          <a:xfrm>
            <a:off x="781936" y="181807"/>
            <a:ext cx="7313612" cy="600105"/>
          </a:xfrm>
        </p:spPr>
        <p:txBody>
          <a:bodyPr>
            <a:normAutofit/>
          </a:bodyPr>
          <a:lstStyle/>
          <a:p>
            <a:r>
              <a:rPr lang="en-US" sz="3000" b="1" dirty="0">
                <a:solidFill>
                  <a:srgbClr val="129E47"/>
                </a:solidFill>
                <a:latin typeface="Roboto" panose="02000000000000000000" pitchFamily="2" charset="0"/>
                <a:ea typeface="Roboto" panose="02000000000000000000" pitchFamily="2" charset="0"/>
                <a:cs typeface="Roboto" panose="02000000000000000000" pitchFamily="2" charset="0"/>
              </a:rPr>
              <a:t>3.1. Retrieving hidden data</a:t>
            </a:r>
          </a:p>
        </p:txBody>
      </p:sp>
      <p:sp>
        <p:nvSpPr>
          <p:cNvPr id="3" name="Slide Number Placeholder 2">
            <a:extLst>
              <a:ext uri="{FF2B5EF4-FFF2-40B4-BE49-F238E27FC236}">
                <a16:creationId xmlns:a16="http://schemas.microsoft.com/office/drawing/2014/main" id="{14328477-C806-8327-EEA7-6F2CE01F6595}"/>
              </a:ext>
            </a:extLst>
          </p:cNvPr>
          <p:cNvSpPr>
            <a:spLocks noGrp="1"/>
          </p:cNvSpPr>
          <p:nvPr>
            <p:ph type="sldNum" sz="quarter" idx="12"/>
          </p:nvPr>
        </p:nvSpPr>
        <p:spPr/>
        <p:txBody>
          <a:bodyPr/>
          <a:lstStyle/>
          <a:p>
            <a:fld id="{AB1A9EE7-DB9E-420B-BD62-ABF4F9F22FC3}" type="slidenum">
              <a:rPr lang="en-US" smtClean="0"/>
              <a:t>15</a:t>
            </a:fld>
            <a:endParaRPr lang="en-US"/>
          </a:p>
        </p:txBody>
      </p:sp>
      <p:pic>
        <p:nvPicPr>
          <p:cNvPr id="8" name="Picture 7">
            <a:extLst>
              <a:ext uri="{FF2B5EF4-FFF2-40B4-BE49-F238E27FC236}">
                <a16:creationId xmlns:a16="http://schemas.microsoft.com/office/drawing/2014/main" id="{5AA5079D-5749-D006-64A5-BD1B79A801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099508"/>
            <a:ext cx="4990010" cy="5155242"/>
          </a:xfrm>
          <a:prstGeom prst="rect">
            <a:avLst/>
          </a:prstGeom>
          <a:ln>
            <a:solidFill>
              <a:schemeClr val="accent6"/>
            </a:solidFill>
          </a:ln>
        </p:spPr>
      </p:pic>
      <p:sp>
        <p:nvSpPr>
          <p:cNvPr id="11" name="TextBox 10">
            <a:extLst>
              <a:ext uri="{FF2B5EF4-FFF2-40B4-BE49-F238E27FC236}">
                <a16:creationId xmlns:a16="http://schemas.microsoft.com/office/drawing/2014/main" id="{DB4BAA3B-1FBE-97E9-25C3-F020A49E277A}"/>
              </a:ext>
            </a:extLst>
          </p:cNvPr>
          <p:cNvSpPr txBox="1"/>
          <p:nvPr/>
        </p:nvSpPr>
        <p:spPr>
          <a:xfrm>
            <a:off x="960413" y="4438356"/>
            <a:ext cx="4745583" cy="769441"/>
          </a:xfrm>
          <a:prstGeom prst="rect">
            <a:avLst/>
          </a:prstGeom>
          <a:noFill/>
          <a:ln>
            <a:solidFill>
              <a:schemeClr val="accent6"/>
            </a:solidFill>
          </a:ln>
        </p:spPr>
        <p:txBody>
          <a:bodyPr wrap="square">
            <a:spAutoFit/>
          </a:bodyPr>
          <a:lstStyle/>
          <a:p>
            <a:r>
              <a:rPr lang="en-US" sz="2200" i="1" u="sng">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https://insecure-</a:t>
            </a:r>
            <a:r>
              <a:rPr lang="en-US" sz="2200" i="1" u="sng">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website.com/products?</a:t>
            </a:r>
            <a:r>
              <a:rPr lang="en-US" sz="2200" i="1" u="sng">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category=Gifts</a:t>
            </a:r>
            <a:endParaRPr lang="en-US" sz="2200">
              <a:solidFill>
                <a:srgbClr val="FF0000"/>
              </a:solidFill>
            </a:endParaRPr>
          </a:p>
        </p:txBody>
      </p:sp>
      <p:sp>
        <p:nvSpPr>
          <p:cNvPr id="12" name="Rectangle 11">
            <a:extLst>
              <a:ext uri="{FF2B5EF4-FFF2-40B4-BE49-F238E27FC236}">
                <a16:creationId xmlns:a16="http://schemas.microsoft.com/office/drawing/2014/main" id="{8C3C3102-A326-4104-E93D-42099A82D1A1}"/>
              </a:ext>
            </a:extLst>
          </p:cNvPr>
          <p:cNvSpPr/>
          <p:nvPr/>
        </p:nvSpPr>
        <p:spPr>
          <a:xfrm>
            <a:off x="960413" y="5366595"/>
            <a:ext cx="4745583" cy="580593"/>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ct val="130000"/>
              </a:lnSpc>
            </a:pPr>
            <a:r>
              <a:rPr lang="en-US" sz="1600" dirty="0">
                <a:effectLst/>
                <a:ea typeface="Times New Roman" panose="02020603050405020304" pitchFamily="18" charset="0"/>
                <a:cs typeface="Times New Roman" panose="02020603050405020304" pitchFamily="18" charset="0"/>
              </a:rPr>
              <a:t>SELECT * FROM products WHERE category = 'Gifts' AND released = 1</a:t>
            </a:r>
            <a:endParaRPr lang="en-US" sz="1400" dirty="0">
              <a:effectLst/>
              <a:ea typeface="Calibri" panose="020F050202020403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id="{290DA5FF-2826-65FA-AA7A-61F265D927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3792" y="1099508"/>
            <a:ext cx="5552437" cy="5155242"/>
          </a:xfrm>
          <a:prstGeom prst="rect">
            <a:avLst/>
          </a:prstGeom>
          <a:ln>
            <a:solidFill>
              <a:schemeClr val="accent6"/>
            </a:solidFill>
          </a:ln>
        </p:spPr>
      </p:pic>
      <p:sp>
        <p:nvSpPr>
          <p:cNvPr id="18" name="TextBox 17">
            <a:extLst>
              <a:ext uri="{FF2B5EF4-FFF2-40B4-BE49-F238E27FC236}">
                <a16:creationId xmlns:a16="http://schemas.microsoft.com/office/drawing/2014/main" id="{7EE0146A-D9A4-9B08-BF19-3786BC2FD2B9}"/>
              </a:ext>
            </a:extLst>
          </p:cNvPr>
          <p:cNvSpPr txBox="1"/>
          <p:nvPr/>
        </p:nvSpPr>
        <p:spPr>
          <a:xfrm>
            <a:off x="6469674" y="4450472"/>
            <a:ext cx="5340669" cy="769441"/>
          </a:xfrm>
          <a:prstGeom prst="rect">
            <a:avLst/>
          </a:prstGeom>
          <a:noFill/>
          <a:ln>
            <a:solidFill>
              <a:schemeClr val="accent6"/>
            </a:solidFill>
          </a:ln>
        </p:spPr>
        <p:txBody>
          <a:bodyPr wrap="square">
            <a:spAutoFit/>
          </a:bodyPr>
          <a:lstStyle/>
          <a:p>
            <a:r>
              <a:rPr lang="en-US" sz="2200" i="1" u="sng">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https://insecure-website.com/products?</a:t>
            </a:r>
            <a:r>
              <a:rPr lang="en-US" sz="2200" i="1" u="sng">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category=Gifts'--</a:t>
            </a:r>
            <a:endParaRPr lang="en-US" sz="22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id="{5AFFA734-9FCC-36BB-16DA-B38B657D9D98}"/>
              </a:ext>
            </a:extLst>
          </p:cNvPr>
          <p:cNvSpPr/>
          <p:nvPr/>
        </p:nvSpPr>
        <p:spPr>
          <a:xfrm>
            <a:off x="6469674" y="5358108"/>
            <a:ext cx="5340669" cy="694005"/>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ct val="130000"/>
              </a:lnSpc>
            </a:pPr>
            <a:r>
              <a:rPr lang="en-US" sz="1600" dirty="0">
                <a:effectLst/>
                <a:ea typeface="Times New Roman" panose="02020603050405020304" pitchFamily="18" charset="0"/>
                <a:cs typeface="Times New Roman" panose="02020603050405020304" pitchFamily="18" charset="0"/>
              </a:rPr>
              <a:t>SELECT * FROM products WHERE category = 'Gifts'--' AND released = 1</a:t>
            </a:r>
            <a:endParaRPr lang="en-US" sz="1400" dirty="0">
              <a:effectLst/>
              <a:ea typeface="Calibri" panose="020F0502020204030204" pitchFamily="34" charset="0"/>
              <a:cs typeface="Times New Roman" panose="02020603050405020304" pitchFamily="18" charset="0"/>
            </a:endParaRPr>
          </a:p>
        </p:txBody>
      </p:sp>
      <p:sp>
        <p:nvSpPr>
          <p:cNvPr id="20" name="Oval 19">
            <a:extLst>
              <a:ext uri="{FF2B5EF4-FFF2-40B4-BE49-F238E27FC236}">
                <a16:creationId xmlns:a16="http://schemas.microsoft.com/office/drawing/2014/main" id="{8A412410-ED3F-2F23-C8CF-DDF0FE32B5BA}"/>
              </a:ext>
            </a:extLst>
          </p:cNvPr>
          <p:cNvSpPr/>
          <p:nvPr/>
        </p:nvSpPr>
        <p:spPr>
          <a:xfrm>
            <a:off x="6363792" y="2162629"/>
            <a:ext cx="1430379" cy="17997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426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1000" tmFilter="0, 0; .2, .5; .8, .5; 1, 0"/>
                                        <p:tgtEl>
                                          <p:spTgt spid="20"/>
                                        </p:tgtEl>
                                      </p:cBhvr>
                                    </p:animEffect>
                                    <p:animScale>
                                      <p:cBhvr>
                                        <p:cTn id="7" dur="500" autoRev="1" fill="hold"/>
                                        <p:tgtEl>
                                          <p:spTgt spid="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8E20B-DA50-C7E7-BD09-1F9710ADCD26}"/>
              </a:ext>
            </a:extLst>
          </p:cNvPr>
          <p:cNvSpPr>
            <a:spLocks noGrp="1"/>
          </p:cNvSpPr>
          <p:nvPr>
            <p:ph type="title"/>
          </p:nvPr>
        </p:nvSpPr>
        <p:spPr>
          <a:xfrm>
            <a:off x="781936" y="181807"/>
            <a:ext cx="7313612" cy="600105"/>
          </a:xfrm>
        </p:spPr>
        <p:txBody>
          <a:bodyPr>
            <a:normAutofit/>
          </a:bodyPr>
          <a:lstStyle/>
          <a:p>
            <a:r>
              <a:rPr lang="en-US" sz="3000" b="1" dirty="0">
                <a:solidFill>
                  <a:srgbClr val="129E47"/>
                </a:solidFill>
                <a:latin typeface="Roboto" panose="02000000000000000000" pitchFamily="2" charset="0"/>
                <a:ea typeface="Roboto" panose="02000000000000000000" pitchFamily="2" charset="0"/>
                <a:cs typeface="Roboto" panose="02000000000000000000" pitchFamily="2" charset="0"/>
              </a:rPr>
              <a:t>3.1. Retrieving hidden data</a:t>
            </a:r>
          </a:p>
        </p:txBody>
      </p:sp>
      <p:sp>
        <p:nvSpPr>
          <p:cNvPr id="3" name="Slide Number Placeholder 2">
            <a:extLst>
              <a:ext uri="{FF2B5EF4-FFF2-40B4-BE49-F238E27FC236}">
                <a16:creationId xmlns:a16="http://schemas.microsoft.com/office/drawing/2014/main" id="{14328477-C806-8327-EEA7-6F2CE01F6595}"/>
              </a:ext>
            </a:extLst>
          </p:cNvPr>
          <p:cNvSpPr>
            <a:spLocks noGrp="1"/>
          </p:cNvSpPr>
          <p:nvPr>
            <p:ph type="sldNum" sz="quarter" idx="12"/>
          </p:nvPr>
        </p:nvSpPr>
        <p:spPr/>
        <p:txBody>
          <a:bodyPr/>
          <a:lstStyle/>
          <a:p>
            <a:fld id="{AB1A9EE7-DB9E-420B-BD62-ABF4F9F22FC3}" type="slidenum">
              <a:rPr lang="en-US" smtClean="0"/>
              <a:t>16</a:t>
            </a:fld>
            <a:endParaRPr lang="en-US"/>
          </a:p>
        </p:txBody>
      </p:sp>
      <p:sp>
        <p:nvSpPr>
          <p:cNvPr id="18" name="TextBox 17">
            <a:extLst>
              <a:ext uri="{FF2B5EF4-FFF2-40B4-BE49-F238E27FC236}">
                <a16:creationId xmlns:a16="http://schemas.microsoft.com/office/drawing/2014/main" id="{7EE0146A-D9A4-9B08-BF19-3786BC2FD2B9}"/>
              </a:ext>
            </a:extLst>
          </p:cNvPr>
          <p:cNvSpPr txBox="1"/>
          <p:nvPr/>
        </p:nvSpPr>
        <p:spPr>
          <a:xfrm>
            <a:off x="381657" y="1760545"/>
            <a:ext cx="5714343" cy="966290"/>
          </a:xfrm>
          <a:prstGeom prst="rect">
            <a:avLst/>
          </a:prstGeom>
          <a:noFill/>
          <a:ln>
            <a:noFill/>
          </a:ln>
        </p:spPr>
        <p:txBody>
          <a:bodyPr wrap="square">
            <a:spAutoFit/>
          </a:bodyPr>
          <a:lstStyle/>
          <a:p>
            <a:pPr algn="just">
              <a:lnSpc>
                <a:spcPct val="150000"/>
              </a:lnSpc>
              <a:spcAft>
                <a:spcPts val="600"/>
              </a:spcAft>
            </a:pPr>
            <a:r>
              <a:rPr lang="en-US" sz="2000" i="1" u="sng">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https://insecure-website.com/products?</a:t>
            </a:r>
            <a:r>
              <a:rPr lang="en-US" sz="2000" i="1" u="sng">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category=Gifts'+OR+1=1--</a:t>
            </a:r>
            <a:endParaRPr lang="en-US" sz="20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1C912A8D-85CD-7092-3117-C703E81F618F}"/>
              </a:ext>
            </a:extLst>
          </p:cNvPr>
          <p:cNvSpPr/>
          <p:nvPr/>
        </p:nvSpPr>
        <p:spPr>
          <a:xfrm>
            <a:off x="381657" y="3241011"/>
            <a:ext cx="5714343" cy="113781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50000"/>
              </a:lnSpc>
            </a:pPr>
            <a:r>
              <a:rPr lang="en-US" sz="2000">
                <a:effectLst/>
                <a:ea typeface="Times New Roman" panose="02020603050405020304" pitchFamily="18" charset="0"/>
                <a:cs typeface="Times New Roman" panose="02020603050405020304" pitchFamily="18" charset="0"/>
              </a:rPr>
              <a:t>SELECT * FROM products WHERE category = 'Gifts' OR 1=1--' AND released= 1</a:t>
            </a:r>
            <a:endParaRPr lang="en-US" sz="2000">
              <a:effectLst/>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E2E5459-C832-A198-7CE7-1DA5B922A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1785" y="781912"/>
            <a:ext cx="4884158" cy="5200094"/>
          </a:xfrm>
          <a:prstGeom prst="rect">
            <a:avLst/>
          </a:prstGeom>
          <a:ln>
            <a:solidFill>
              <a:schemeClr val="accent6"/>
            </a:solidFill>
          </a:ln>
        </p:spPr>
      </p:pic>
    </p:spTree>
    <p:extLst>
      <p:ext uri="{BB962C8B-B14F-4D97-AF65-F5344CB8AC3E}">
        <p14:creationId xmlns:p14="http://schemas.microsoft.com/office/powerpoint/2010/main" val="4060012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A9DE6D-CE7D-F1F9-6E36-080534EA9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112" y="5578481"/>
            <a:ext cx="1199648" cy="1196964"/>
          </a:xfrm>
          <a:prstGeom prst="rect">
            <a:avLst/>
          </a:prstGeom>
        </p:spPr>
      </p:pic>
      <p:cxnSp>
        <p:nvCxnSpPr>
          <p:cNvPr id="15" name="Straight Connector 14">
            <a:extLst>
              <a:ext uri="{FF2B5EF4-FFF2-40B4-BE49-F238E27FC236}">
                <a16:creationId xmlns:a16="http://schemas.microsoft.com/office/drawing/2014/main" id="{2D669984-E790-6C3B-511A-A1D71BA68B5C}"/>
              </a:ext>
            </a:extLst>
          </p:cNvPr>
          <p:cNvCxnSpPr>
            <a:cxnSpLocks/>
          </p:cNvCxnSpPr>
          <p:nvPr/>
        </p:nvCxnSpPr>
        <p:spPr>
          <a:xfrm>
            <a:off x="1381760" y="6176963"/>
            <a:ext cx="1015948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1B586EC4-B3A1-86C2-83B8-18B897F06215}"/>
              </a:ext>
            </a:extLst>
          </p:cNvPr>
          <p:cNvCxnSpPr>
            <a:endCxn id="5" idx="0"/>
          </p:cNvCxnSpPr>
          <p:nvPr/>
        </p:nvCxnSpPr>
        <p:spPr>
          <a:xfrm>
            <a:off x="781936" y="5029200"/>
            <a:ext cx="0" cy="549281"/>
          </a:xfrm>
          <a:prstGeom prst="line">
            <a:avLst/>
          </a:prstGeom>
        </p:spPr>
        <p:style>
          <a:lnRef idx="3">
            <a:schemeClr val="accent6"/>
          </a:lnRef>
          <a:fillRef idx="0">
            <a:schemeClr val="accent6"/>
          </a:fillRef>
          <a:effectRef idx="2">
            <a:schemeClr val="accent6"/>
          </a:effectRef>
          <a:fontRef idx="minor">
            <a:schemeClr val="tx1"/>
          </a:fontRef>
        </p:style>
      </p:cxnSp>
      <p:sp>
        <p:nvSpPr>
          <p:cNvPr id="2" name="Title 1">
            <a:extLst>
              <a:ext uri="{FF2B5EF4-FFF2-40B4-BE49-F238E27FC236}">
                <a16:creationId xmlns:a16="http://schemas.microsoft.com/office/drawing/2014/main" id="{4218E20B-DA50-C7E7-BD09-1F9710ADCD26}"/>
              </a:ext>
            </a:extLst>
          </p:cNvPr>
          <p:cNvSpPr>
            <a:spLocks noGrp="1"/>
          </p:cNvSpPr>
          <p:nvPr>
            <p:ph type="title"/>
          </p:nvPr>
        </p:nvSpPr>
        <p:spPr>
          <a:xfrm>
            <a:off x="1296988" y="390437"/>
            <a:ext cx="7313612" cy="600105"/>
          </a:xfrm>
        </p:spPr>
        <p:txBody>
          <a:bodyPr>
            <a:normAutofit/>
          </a:bodyPr>
          <a:lstStyle/>
          <a:p>
            <a:r>
              <a:rPr lang="en-US" sz="3000" b="1" dirty="0">
                <a:solidFill>
                  <a:srgbClr val="129E47"/>
                </a:solidFill>
                <a:latin typeface="Roboto" panose="02000000000000000000" pitchFamily="2" charset="0"/>
                <a:ea typeface="Roboto" panose="02000000000000000000" pitchFamily="2" charset="0"/>
                <a:cs typeface="Roboto" panose="02000000000000000000" pitchFamily="2" charset="0"/>
              </a:rPr>
              <a:t>3.2. Subverting application logic</a:t>
            </a:r>
          </a:p>
        </p:txBody>
      </p:sp>
      <p:sp>
        <p:nvSpPr>
          <p:cNvPr id="3" name="Slide Number Placeholder 2">
            <a:extLst>
              <a:ext uri="{FF2B5EF4-FFF2-40B4-BE49-F238E27FC236}">
                <a16:creationId xmlns:a16="http://schemas.microsoft.com/office/drawing/2014/main" id="{14328477-C806-8327-EEA7-6F2CE01F6595}"/>
              </a:ext>
            </a:extLst>
          </p:cNvPr>
          <p:cNvSpPr>
            <a:spLocks noGrp="1"/>
          </p:cNvSpPr>
          <p:nvPr>
            <p:ph type="sldNum" sz="quarter" idx="12"/>
          </p:nvPr>
        </p:nvSpPr>
        <p:spPr/>
        <p:txBody>
          <a:bodyPr/>
          <a:lstStyle/>
          <a:p>
            <a:fld id="{AB1A9EE7-DB9E-420B-BD62-ABF4F9F22FC3}" type="slidenum">
              <a:rPr lang="en-US" smtClean="0"/>
              <a:t>17</a:t>
            </a:fld>
            <a:endParaRPr lang="en-US"/>
          </a:p>
        </p:txBody>
      </p:sp>
      <p:pic>
        <p:nvPicPr>
          <p:cNvPr id="7" name="Picture 6">
            <a:extLst>
              <a:ext uri="{FF2B5EF4-FFF2-40B4-BE49-F238E27FC236}">
                <a16:creationId xmlns:a16="http://schemas.microsoft.com/office/drawing/2014/main" id="{BB1EBAC9-FE8E-31F7-F53B-D097F1DDF6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5324" y="1072586"/>
            <a:ext cx="5279584" cy="3048157"/>
          </a:xfrm>
          <a:prstGeom prst="rect">
            <a:avLst/>
          </a:prstGeom>
          <a:ln>
            <a:solidFill>
              <a:schemeClr val="accent6"/>
            </a:solidFill>
          </a:ln>
        </p:spPr>
      </p:pic>
      <p:pic>
        <p:nvPicPr>
          <p:cNvPr id="9" name="Picture 8">
            <a:extLst>
              <a:ext uri="{FF2B5EF4-FFF2-40B4-BE49-F238E27FC236}">
                <a16:creationId xmlns:a16="http://schemas.microsoft.com/office/drawing/2014/main" id="{7305DE56-B30C-1966-3986-75C9C8C4B4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5145" y="1072586"/>
            <a:ext cx="5110855" cy="3092764"/>
          </a:xfrm>
          <a:prstGeom prst="rect">
            <a:avLst/>
          </a:prstGeom>
          <a:ln>
            <a:solidFill>
              <a:schemeClr val="accent6"/>
            </a:solidFill>
          </a:ln>
        </p:spPr>
      </p:pic>
      <p:sp>
        <p:nvSpPr>
          <p:cNvPr id="4" name="Rectangle 3">
            <a:extLst>
              <a:ext uri="{FF2B5EF4-FFF2-40B4-BE49-F238E27FC236}">
                <a16:creationId xmlns:a16="http://schemas.microsoft.com/office/drawing/2014/main" id="{4F0A8491-95C2-FFEE-D8BD-EF55354B2274}"/>
              </a:ext>
            </a:extLst>
          </p:cNvPr>
          <p:cNvSpPr/>
          <p:nvPr/>
        </p:nvSpPr>
        <p:spPr>
          <a:xfrm>
            <a:off x="985146" y="4322556"/>
            <a:ext cx="5110854" cy="1076539"/>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ct val="130000"/>
              </a:lnSpc>
            </a:pPr>
            <a:r>
              <a:rPr lang="en-US" dirty="0">
                <a:effectLst/>
                <a:ea typeface="Calibri" panose="020F0502020204030204" pitchFamily="34" charset="0"/>
                <a:cs typeface="Times New Roman" panose="02020603050405020304" pitchFamily="18" charset="0"/>
              </a:rPr>
              <a:t>SELECT * FROM users WHERE username = 'wiener' AND password = '</a:t>
            </a:r>
            <a:r>
              <a:rPr lang="en-US" dirty="0" err="1">
                <a:effectLst/>
                <a:ea typeface="Calibri" panose="020F0502020204030204" pitchFamily="34" charset="0"/>
                <a:cs typeface="Times New Roman" panose="02020603050405020304" pitchFamily="18" charset="0"/>
              </a:rPr>
              <a:t>bluecheese</a:t>
            </a:r>
            <a:r>
              <a:rPr lang="en-US" dirty="0">
                <a:effectLst/>
                <a:ea typeface="Calibri" panose="020F0502020204030204" pitchFamily="34" charset="0"/>
                <a:cs typeface="Times New Roman" panose="02020603050405020304" pitchFamily="18" charset="0"/>
              </a:rPr>
              <a:t>'</a:t>
            </a:r>
          </a:p>
        </p:txBody>
      </p:sp>
      <p:sp>
        <p:nvSpPr>
          <p:cNvPr id="6" name="Rectangle 5">
            <a:extLst>
              <a:ext uri="{FF2B5EF4-FFF2-40B4-BE49-F238E27FC236}">
                <a16:creationId xmlns:a16="http://schemas.microsoft.com/office/drawing/2014/main" id="{66ECA8A1-9DCF-72BA-C49E-A0D796B75714}"/>
              </a:ext>
            </a:extLst>
          </p:cNvPr>
          <p:cNvSpPr/>
          <p:nvPr/>
        </p:nvSpPr>
        <p:spPr>
          <a:xfrm>
            <a:off x="6415324" y="4322556"/>
            <a:ext cx="5279584" cy="1076538"/>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30000"/>
              </a:lnSpc>
            </a:pPr>
            <a:r>
              <a:rPr lang="en-US" dirty="0">
                <a:effectLst/>
                <a:ea typeface="Times New Roman" panose="02020603050405020304" pitchFamily="18" charset="0"/>
                <a:cs typeface="Times New Roman" panose="02020603050405020304" pitchFamily="18" charset="0"/>
              </a:rPr>
              <a:t>SELECT * FROM users WHERE username = 'administrator'--' AND password = ''</a:t>
            </a:r>
            <a:endParaRPr lang="en-US" sz="16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8400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A9DE6D-CE7D-F1F9-6E36-080534EA9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112" y="5578481"/>
            <a:ext cx="1199648" cy="1196964"/>
          </a:xfrm>
          <a:prstGeom prst="rect">
            <a:avLst/>
          </a:prstGeom>
        </p:spPr>
      </p:pic>
      <p:cxnSp>
        <p:nvCxnSpPr>
          <p:cNvPr id="15" name="Straight Connector 14">
            <a:extLst>
              <a:ext uri="{FF2B5EF4-FFF2-40B4-BE49-F238E27FC236}">
                <a16:creationId xmlns:a16="http://schemas.microsoft.com/office/drawing/2014/main" id="{2D669984-E790-6C3B-511A-A1D71BA68B5C}"/>
              </a:ext>
            </a:extLst>
          </p:cNvPr>
          <p:cNvCxnSpPr>
            <a:cxnSpLocks/>
          </p:cNvCxnSpPr>
          <p:nvPr/>
        </p:nvCxnSpPr>
        <p:spPr>
          <a:xfrm>
            <a:off x="1381760" y="6176963"/>
            <a:ext cx="1015948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1B586EC4-B3A1-86C2-83B8-18B897F06215}"/>
              </a:ext>
            </a:extLst>
          </p:cNvPr>
          <p:cNvCxnSpPr>
            <a:endCxn id="5" idx="0"/>
          </p:cNvCxnSpPr>
          <p:nvPr/>
        </p:nvCxnSpPr>
        <p:spPr>
          <a:xfrm>
            <a:off x="781936" y="5029200"/>
            <a:ext cx="0" cy="549281"/>
          </a:xfrm>
          <a:prstGeom prst="line">
            <a:avLst/>
          </a:prstGeom>
        </p:spPr>
        <p:style>
          <a:lnRef idx="3">
            <a:schemeClr val="accent6"/>
          </a:lnRef>
          <a:fillRef idx="0">
            <a:schemeClr val="accent6"/>
          </a:fillRef>
          <a:effectRef idx="2">
            <a:schemeClr val="accent6"/>
          </a:effectRef>
          <a:fontRef idx="minor">
            <a:schemeClr val="tx1"/>
          </a:fontRef>
        </p:style>
      </p:cxnSp>
      <p:sp>
        <p:nvSpPr>
          <p:cNvPr id="2" name="Title 1">
            <a:extLst>
              <a:ext uri="{FF2B5EF4-FFF2-40B4-BE49-F238E27FC236}">
                <a16:creationId xmlns:a16="http://schemas.microsoft.com/office/drawing/2014/main" id="{4218E20B-DA50-C7E7-BD09-1F9710ADCD26}"/>
              </a:ext>
            </a:extLst>
          </p:cNvPr>
          <p:cNvSpPr>
            <a:spLocks noGrp="1"/>
          </p:cNvSpPr>
          <p:nvPr>
            <p:ph type="title"/>
          </p:nvPr>
        </p:nvSpPr>
        <p:spPr>
          <a:xfrm>
            <a:off x="1296988" y="390437"/>
            <a:ext cx="7313612" cy="600105"/>
          </a:xfrm>
        </p:spPr>
        <p:txBody>
          <a:bodyPr>
            <a:normAutofit/>
          </a:bodyPr>
          <a:lstStyle/>
          <a:p>
            <a:r>
              <a:rPr lang="en-US" sz="3000" b="1" dirty="0">
                <a:solidFill>
                  <a:srgbClr val="129E47"/>
                </a:solidFill>
                <a:latin typeface="Roboto" panose="02000000000000000000" pitchFamily="2" charset="0"/>
                <a:ea typeface="Roboto" panose="02000000000000000000" pitchFamily="2" charset="0"/>
                <a:cs typeface="Roboto" panose="02000000000000000000" pitchFamily="2" charset="0"/>
              </a:rPr>
              <a:t>3.3. UNION Attack</a:t>
            </a:r>
          </a:p>
        </p:txBody>
      </p:sp>
      <p:sp>
        <p:nvSpPr>
          <p:cNvPr id="3" name="Slide Number Placeholder 2">
            <a:extLst>
              <a:ext uri="{FF2B5EF4-FFF2-40B4-BE49-F238E27FC236}">
                <a16:creationId xmlns:a16="http://schemas.microsoft.com/office/drawing/2014/main" id="{14328477-C806-8327-EEA7-6F2CE01F6595}"/>
              </a:ext>
            </a:extLst>
          </p:cNvPr>
          <p:cNvSpPr>
            <a:spLocks noGrp="1"/>
          </p:cNvSpPr>
          <p:nvPr>
            <p:ph type="sldNum" sz="quarter" idx="12"/>
          </p:nvPr>
        </p:nvSpPr>
        <p:spPr/>
        <p:txBody>
          <a:bodyPr/>
          <a:lstStyle/>
          <a:p>
            <a:fld id="{AB1A9EE7-DB9E-420B-BD62-ABF4F9F22FC3}" type="slidenum">
              <a:rPr lang="en-US" smtClean="0"/>
              <a:t>18</a:t>
            </a:fld>
            <a:endParaRPr lang="en-US"/>
          </a:p>
        </p:txBody>
      </p:sp>
      <p:sp>
        <p:nvSpPr>
          <p:cNvPr id="4" name="Rectangle 2">
            <a:extLst>
              <a:ext uri="{FF2B5EF4-FFF2-40B4-BE49-F238E27FC236}">
                <a16:creationId xmlns:a16="http://schemas.microsoft.com/office/drawing/2014/main" id="{2E8C3A24-C5E2-FC65-973F-CB85A819749D}"/>
              </a:ext>
            </a:extLst>
          </p:cNvPr>
          <p:cNvSpPr>
            <a:spLocks noChangeArrowheads="1"/>
          </p:cNvSpPr>
          <p:nvPr/>
        </p:nvSpPr>
        <p:spPr bwMode="auto">
          <a:xfrm>
            <a:off x="1339353" y="1037902"/>
            <a:ext cx="9517334" cy="1196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mn-lt"/>
                <a:ea typeface="Calibri" panose="020F0502020204030204" pitchFamily="34" charset="0"/>
                <a:cs typeface="Times New Roman" panose="02020603050405020304" pitchFamily="18" charset="0"/>
              </a:rPr>
              <a:t>- Từ khóa UNION cho phép thực hiện một hay nhiều truy vấn chọn bổ sung và nối các kết quả vào truy vấn ban đầu.</a:t>
            </a:r>
            <a:endParaRPr kumimoji="0" lang="en-US" altLang="en-US" sz="2400" b="0" i="0" u="none" strike="noStrike" cap="none" normalizeH="0" baseline="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mn-lt"/>
            </a:endParaRPr>
          </a:p>
        </p:txBody>
      </p:sp>
      <p:sp>
        <p:nvSpPr>
          <p:cNvPr id="7" name="Rectangle 1">
            <a:extLst>
              <a:ext uri="{FF2B5EF4-FFF2-40B4-BE49-F238E27FC236}">
                <a16:creationId xmlns:a16="http://schemas.microsoft.com/office/drawing/2014/main" id="{5C72276C-CCEC-9FEB-3B83-4FE98CF56706}"/>
              </a:ext>
            </a:extLst>
          </p:cNvPr>
          <p:cNvSpPr>
            <a:spLocks noChangeArrowheads="1"/>
          </p:cNvSpPr>
          <p:nvPr/>
        </p:nvSpPr>
        <p:spPr bwMode="auto">
          <a:xfrm>
            <a:off x="2455069" y="3360057"/>
            <a:ext cx="6155531" cy="808595"/>
          </a:xfrm>
          <a:prstGeom prst="rect">
            <a:avLst/>
          </a:prstGeom>
          <a:solidFill>
            <a:srgbClr val="FFFFFF"/>
          </a:solidFill>
          <a:ln w="12700">
            <a:solidFill>
              <a:srgbClr val="4472C4"/>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accent1"/>
                </a:solidFill>
                <a:effectLst/>
                <a:ea typeface="Calibri" panose="020F0502020204030204" pitchFamily="34" charset="0"/>
                <a:cs typeface="Times New Roman" panose="02020603050405020304" pitchFamily="18" charset="0"/>
              </a:rPr>
              <a:t>1‘UNION SELECT  username, password FROM users--</a:t>
            </a:r>
            <a:endParaRPr kumimoji="0" lang="en-US" altLang="en-US" sz="2400" b="1" i="0" u="none" strike="noStrike" cap="none" normalizeH="0" baseline="0" dirty="0">
              <a:ln>
                <a:noFill/>
              </a:ln>
              <a:solidFill>
                <a:schemeClr val="accent1"/>
              </a:solidFill>
              <a:effectLst/>
            </a:endParaRPr>
          </a:p>
        </p:txBody>
      </p:sp>
      <p:sp>
        <p:nvSpPr>
          <p:cNvPr id="8" name="Rectangle 4">
            <a:extLst>
              <a:ext uri="{FF2B5EF4-FFF2-40B4-BE49-F238E27FC236}">
                <a16:creationId xmlns:a16="http://schemas.microsoft.com/office/drawing/2014/main" id="{C69E9997-7133-B57B-DBD2-E5284AFD7DF8}"/>
              </a:ext>
            </a:extLst>
          </p:cNvPr>
          <p:cNvSpPr>
            <a:spLocks noChangeArrowheads="1"/>
          </p:cNvSpPr>
          <p:nvPr/>
        </p:nvSpPr>
        <p:spPr bwMode="auto">
          <a:xfrm>
            <a:off x="1296988" y="2751264"/>
            <a:ext cx="99515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ea typeface="Calibri" panose="020F0502020204030204" pitchFamily="34" charset="0"/>
                <a:cs typeface="Times New Roman" panose="02020603050405020304" pitchFamily="18" charset="0"/>
              </a:rPr>
              <a:t>- Kẻ tấn công có thể gửi đầu vào</a:t>
            </a:r>
            <a:r>
              <a:rPr lang="en-US" altLang="en-US" sz="2400">
                <a:ea typeface="Calibri" panose="020F0502020204030204" pitchFamily="34" charset="0"/>
                <a:cs typeface="Times New Roman" panose="02020603050405020304" pitchFamily="18" charset="0"/>
              </a:rPr>
              <a:t>:</a:t>
            </a:r>
          </a:p>
        </p:txBody>
      </p:sp>
      <p:sp>
        <p:nvSpPr>
          <p:cNvPr id="9" name="Rectangle 8">
            <a:extLst>
              <a:ext uri="{FF2B5EF4-FFF2-40B4-BE49-F238E27FC236}">
                <a16:creationId xmlns:a16="http://schemas.microsoft.com/office/drawing/2014/main" id="{D8A21862-C3E5-8749-8200-0DCD39A6E47A}"/>
              </a:ext>
            </a:extLst>
          </p:cNvPr>
          <p:cNvSpPr/>
          <p:nvPr/>
        </p:nvSpPr>
        <p:spPr>
          <a:xfrm>
            <a:off x="1892075" y="1885331"/>
            <a:ext cx="7672841" cy="64718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ct val="130000"/>
              </a:lnSpc>
              <a:spcBef>
                <a:spcPts val="1200"/>
              </a:spcBef>
            </a:pPr>
            <a:r>
              <a:rPr lang="en-US" b="1" kern="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SELECT Name, </a:t>
            </a:r>
            <a:r>
              <a:rPr lang="en-US" b="1" kern="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r>
              <a:rPr lang="en-US" b="1" kern="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FROM products WHERE Id=’1’ </a:t>
            </a:r>
            <a:endParaRPr lang="en-US" b="1" ker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61E4375-0C8F-8835-E7E7-85B2AE4F06ED}"/>
              </a:ext>
            </a:extLst>
          </p:cNvPr>
          <p:cNvSpPr txBox="1"/>
          <p:nvPr/>
        </p:nvSpPr>
        <p:spPr>
          <a:xfrm>
            <a:off x="1320802" y="4429035"/>
            <a:ext cx="9535885" cy="1200329"/>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Truy</a:t>
            </a:r>
            <a:r>
              <a:rPr kumimoji="0" lang="en-US" altLang="en-US" sz="2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vấn</a:t>
            </a:r>
            <a:r>
              <a:rPr kumimoji="0" lang="en-US" altLang="en-US" sz="2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SQL </a:t>
            </a:r>
            <a:r>
              <a:rPr kumimoji="0" lang="en-US" altLang="en-US" sz="24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này</a:t>
            </a:r>
            <a:r>
              <a:rPr kumimoji="0" lang="en-US" altLang="en-US" sz="2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sẽ</a:t>
            </a:r>
            <a:r>
              <a:rPr kumimoji="0" lang="en-US" altLang="en-US" sz="2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trả</a:t>
            </a:r>
            <a:r>
              <a:rPr kumimoji="0" lang="en-US" altLang="en-US" sz="2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về</a:t>
            </a:r>
            <a:r>
              <a:rPr kumimoji="0" lang="en-US" altLang="en-US" sz="2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hai</a:t>
            </a:r>
            <a:r>
              <a:rPr kumimoji="0" lang="en-US" altLang="en-US" sz="2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cột</a:t>
            </a:r>
            <a:r>
              <a:rPr kumimoji="0" lang="en-US" altLang="en-US" sz="2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chứa</a:t>
            </a:r>
            <a:r>
              <a:rPr kumimoji="0" lang="en-US" altLang="en-US" sz="2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các</a:t>
            </a:r>
            <a:r>
              <a:rPr kumimoji="0" lang="en-US" altLang="en-US" sz="2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giá</a:t>
            </a:r>
            <a:r>
              <a:rPr kumimoji="0" lang="en-US" altLang="en-US" sz="2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trị</a:t>
            </a:r>
            <a:r>
              <a:rPr kumimoji="0" lang="en-US" altLang="en-US" sz="2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từ</a:t>
            </a:r>
            <a:r>
              <a:rPr kumimoji="0" lang="en-US" altLang="en-US" sz="2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các</a:t>
            </a:r>
            <a:r>
              <a:rPr kumimoji="0" lang="en-US" altLang="en-US" sz="2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cột</a:t>
            </a:r>
            <a:r>
              <a:rPr kumimoji="0" lang="en-US" altLang="en-US" sz="2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Name, Description </a:t>
            </a:r>
            <a:r>
              <a:rPr kumimoji="0" lang="en-US" altLang="en-US" sz="24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trong</a:t>
            </a:r>
            <a:r>
              <a:rPr kumimoji="0" lang="en-US" altLang="en-US" sz="2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bảng</a:t>
            </a:r>
            <a:r>
              <a:rPr kumimoji="0" lang="en-US" altLang="en-US" sz="2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Products </a:t>
            </a:r>
            <a:r>
              <a:rPr kumimoji="0" lang="en-US" altLang="en-US" sz="24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và</a:t>
            </a:r>
            <a:r>
              <a:rPr kumimoji="0" lang="en-US" altLang="en-US" sz="2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cột</a:t>
            </a:r>
            <a:r>
              <a:rPr kumimoji="0" lang="en-US" altLang="en-US" sz="2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Username, Password </a:t>
            </a:r>
            <a:r>
              <a:rPr kumimoji="0" lang="en-US" altLang="en-US" sz="24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trong</a:t>
            </a:r>
            <a:r>
              <a:rPr kumimoji="0" lang="en-US" altLang="en-US" sz="2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bảng</a:t>
            </a:r>
            <a:r>
              <a:rPr kumimoji="0" lang="en-US" altLang="en-US" sz="2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Users.	</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817330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A9DE6D-CE7D-F1F9-6E36-080534EA9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112" y="5578481"/>
            <a:ext cx="1199648" cy="1196964"/>
          </a:xfrm>
          <a:prstGeom prst="rect">
            <a:avLst/>
          </a:prstGeom>
        </p:spPr>
      </p:pic>
      <p:cxnSp>
        <p:nvCxnSpPr>
          <p:cNvPr id="15" name="Straight Connector 14">
            <a:extLst>
              <a:ext uri="{FF2B5EF4-FFF2-40B4-BE49-F238E27FC236}">
                <a16:creationId xmlns:a16="http://schemas.microsoft.com/office/drawing/2014/main" id="{2D669984-E790-6C3B-511A-A1D71BA68B5C}"/>
              </a:ext>
            </a:extLst>
          </p:cNvPr>
          <p:cNvCxnSpPr>
            <a:cxnSpLocks/>
          </p:cNvCxnSpPr>
          <p:nvPr/>
        </p:nvCxnSpPr>
        <p:spPr>
          <a:xfrm>
            <a:off x="1381760" y="6176963"/>
            <a:ext cx="1015948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1B586EC4-B3A1-86C2-83B8-18B897F06215}"/>
              </a:ext>
            </a:extLst>
          </p:cNvPr>
          <p:cNvCxnSpPr>
            <a:endCxn id="5" idx="0"/>
          </p:cNvCxnSpPr>
          <p:nvPr/>
        </p:nvCxnSpPr>
        <p:spPr>
          <a:xfrm>
            <a:off x="781936" y="5029200"/>
            <a:ext cx="0" cy="549281"/>
          </a:xfrm>
          <a:prstGeom prst="line">
            <a:avLst/>
          </a:prstGeom>
        </p:spPr>
        <p:style>
          <a:lnRef idx="3">
            <a:schemeClr val="accent6"/>
          </a:lnRef>
          <a:fillRef idx="0">
            <a:schemeClr val="accent6"/>
          </a:fillRef>
          <a:effectRef idx="2">
            <a:schemeClr val="accent6"/>
          </a:effectRef>
          <a:fontRef idx="minor">
            <a:schemeClr val="tx1"/>
          </a:fontRef>
        </p:style>
      </p:cxnSp>
      <p:sp>
        <p:nvSpPr>
          <p:cNvPr id="2" name="Title 1">
            <a:extLst>
              <a:ext uri="{FF2B5EF4-FFF2-40B4-BE49-F238E27FC236}">
                <a16:creationId xmlns:a16="http://schemas.microsoft.com/office/drawing/2014/main" id="{4218E20B-DA50-C7E7-BD09-1F9710ADCD26}"/>
              </a:ext>
            </a:extLst>
          </p:cNvPr>
          <p:cNvSpPr>
            <a:spLocks noGrp="1"/>
          </p:cNvSpPr>
          <p:nvPr>
            <p:ph type="title"/>
          </p:nvPr>
        </p:nvSpPr>
        <p:spPr>
          <a:xfrm>
            <a:off x="1296988" y="390437"/>
            <a:ext cx="7313612" cy="600105"/>
          </a:xfrm>
        </p:spPr>
        <p:txBody>
          <a:bodyPr>
            <a:normAutofit/>
          </a:bodyPr>
          <a:lstStyle/>
          <a:p>
            <a:r>
              <a:rPr lang="en-US" sz="3000" b="1" dirty="0">
                <a:solidFill>
                  <a:srgbClr val="129E47"/>
                </a:solidFill>
                <a:latin typeface="Roboto" panose="02000000000000000000" pitchFamily="2" charset="0"/>
                <a:ea typeface="Roboto" panose="02000000000000000000" pitchFamily="2" charset="0"/>
                <a:cs typeface="Roboto" panose="02000000000000000000" pitchFamily="2" charset="0"/>
              </a:rPr>
              <a:t>3.3. UNION Attack</a:t>
            </a:r>
          </a:p>
        </p:txBody>
      </p:sp>
      <p:sp>
        <p:nvSpPr>
          <p:cNvPr id="3" name="Slide Number Placeholder 2">
            <a:extLst>
              <a:ext uri="{FF2B5EF4-FFF2-40B4-BE49-F238E27FC236}">
                <a16:creationId xmlns:a16="http://schemas.microsoft.com/office/drawing/2014/main" id="{14328477-C806-8327-EEA7-6F2CE01F6595}"/>
              </a:ext>
            </a:extLst>
          </p:cNvPr>
          <p:cNvSpPr>
            <a:spLocks noGrp="1"/>
          </p:cNvSpPr>
          <p:nvPr>
            <p:ph type="sldNum" sz="quarter" idx="12"/>
          </p:nvPr>
        </p:nvSpPr>
        <p:spPr/>
        <p:txBody>
          <a:bodyPr/>
          <a:lstStyle/>
          <a:p>
            <a:fld id="{AB1A9EE7-DB9E-420B-BD62-ABF4F9F22FC3}" type="slidenum">
              <a:rPr lang="en-US" smtClean="0"/>
              <a:t>19</a:t>
            </a:fld>
            <a:endParaRPr lang="en-US"/>
          </a:p>
        </p:txBody>
      </p:sp>
      <p:sp>
        <p:nvSpPr>
          <p:cNvPr id="6" name="Rectangle 2">
            <a:extLst>
              <a:ext uri="{FF2B5EF4-FFF2-40B4-BE49-F238E27FC236}">
                <a16:creationId xmlns:a16="http://schemas.microsoft.com/office/drawing/2014/main" id="{AF510F8D-28F1-D9F3-7F14-668C81BC4B81}"/>
              </a:ext>
            </a:extLst>
          </p:cNvPr>
          <p:cNvSpPr>
            <a:spLocks noChangeArrowheads="1"/>
          </p:cNvSpPr>
          <p:nvPr/>
        </p:nvSpPr>
        <p:spPr bwMode="auto">
          <a:xfrm>
            <a:off x="1296988" y="1146771"/>
            <a:ext cx="10244231" cy="2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lvl="0" indent="-342900" algn="just">
              <a:lnSpc>
                <a:spcPct val="130000"/>
              </a:lnSpc>
              <a:buFont typeface="Times New Roman" panose="02020603050405020304" pitchFamily="18" charset="0"/>
              <a:buChar char="-"/>
            </a:pPr>
            <a:r>
              <a:rPr lang="en-US" sz="2400" dirty="0" err="1">
                <a:effectLst/>
                <a:latin typeface="+mn-lt"/>
                <a:ea typeface="Calibri" panose="020F0502020204030204" pitchFamily="34" charset="0"/>
                <a:cs typeface="Times New Roman" panose="02020603050405020304" pitchFamily="18" charset="0"/>
              </a:rPr>
              <a:t>Để</a:t>
            </a:r>
            <a:r>
              <a:rPr lang="en-US" sz="2400" dirty="0">
                <a:effectLst/>
                <a:latin typeface="+mn-lt"/>
                <a:ea typeface="Calibri" panose="020F0502020204030204" pitchFamily="34" charset="0"/>
                <a:cs typeface="Times New Roman" panose="02020603050405020304" pitchFamily="18" charset="0"/>
              </a:rPr>
              <a:t> </a:t>
            </a:r>
            <a:r>
              <a:rPr lang="en-US" sz="2400" dirty="0" err="1">
                <a:effectLst/>
                <a:latin typeface="+mn-lt"/>
                <a:ea typeface="Calibri" panose="020F0502020204030204" pitchFamily="34" charset="0"/>
                <a:cs typeface="Times New Roman" panose="02020603050405020304" pitchFamily="18" charset="0"/>
              </a:rPr>
              <a:t>truy</a:t>
            </a:r>
            <a:r>
              <a:rPr lang="en-US" sz="2400" dirty="0">
                <a:effectLst/>
                <a:latin typeface="+mn-lt"/>
                <a:ea typeface="Calibri" panose="020F0502020204030204" pitchFamily="34" charset="0"/>
                <a:cs typeface="Times New Roman" panose="02020603050405020304" pitchFamily="18" charset="0"/>
              </a:rPr>
              <a:t> </a:t>
            </a:r>
            <a:r>
              <a:rPr lang="en-US" sz="2400" dirty="0" err="1">
                <a:effectLst/>
                <a:latin typeface="+mn-lt"/>
                <a:ea typeface="Calibri" panose="020F0502020204030204" pitchFamily="34" charset="0"/>
                <a:cs typeface="Times New Roman" panose="02020603050405020304" pitchFamily="18" charset="0"/>
              </a:rPr>
              <a:t>vấn</a:t>
            </a:r>
            <a:r>
              <a:rPr lang="en-US" sz="2400" dirty="0">
                <a:effectLst/>
                <a:latin typeface="+mn-lt"/>
                <a:ea typeface="Calibri" panose="020F0502020204030204" pitchFamily="34" charset="0"/>
                <a:cs typeface="Times New Roman" panose="02020603050405020304" pitchFamily="18" charset="0"/>
              </a:rPr>
              <a:t> UNION </a:t>
            </a:r>
            <a:r>
              <a:rPr lang="en-US" sz="2400" dirty="0" err="1">
                <a:effectLst/>
                <a:latin typeface="+mn-lt"/>
                <a:ea typeface="Calibri" panose="020F0502020204030204" pitchFamily="34" charset="0"/>
                <a:cs typeface="Times New Roman" panose="02020603050405020304" pitchFamily="18" charset="0"/>
              </a:rPr>
              <a:t>hoạt</a:t>
            </a:r>
            <a:r>
              <a:rPr lang="en-US" sz="2400" dirty="0">
                <a:effectLst/>
                <a:latin typeface="+mn-lt"/>
                <a:ea typeface="Calibri" panose="020F0502020204030204" pitchFamily="34" charset="0"/>
                <a:cs typeface="Times New Roman" panose="02020603050405020304" pitchFamily="18" charset="0"/>
              </a:rPr>
              <a:t> </a:t>
            </a:r>
            <a:r>
              <a:rPr lang="en-US" sz="2400" dirty="0" err="1">
                <a:effectLst/>
                <a:latin typeface="+mn-lt"/>
                <a:ea typeface="Calibri" panose="020F0502020204030204" pitchFamily="34" charset="0"/>
                <a:cs typeface="Times New Roman" panose="02020603050405020304" pitchFamily="18" charset="0"/>
              </a:rPr>
              <a:t>động</a:t>
            </a:r>
            <a:r>
              <a:rPr lang="en-US" sz="2400" dirty="0">
                <a:effectLst/>
                <a:latin typeface="+mn-lt"/>
                <a:ea typeface="Calibri" panose="020F0502020204030204" pitchFamily="34" charset="0"/>
                <a:cs typeface="Times New Roman" panose="02020603050405020304" pitchFamily="18" charset="0"/>
              </a:rPr>
              <a:t>, </a:t>
            </a:r>
            <a:r>
              <a:rPr lang="en-US" sz="2400" dirty="0" err="1">
                <a:effectLst/>
                <a:latin typeface="+mn-lt"/>
                <a:ea typeface="Calibri" panose="020F0502020204030204" pitchFamily="34" charset="0"/>
                <a:cs typeface="Times New Roman" panose="02020603050405020304" pitchFamily="18" charset="0"/>
              </a:rPr>
              <a:t>hai</a:t>
            </a:r>
            <a:r>
              <a:rPr lang="en-US" sz="2400" dirty="0">
                <a:effectLst/>
                <a:latin typeface="+mn-lt"/>
                <a:ea typeface="Calibri" panose="020F0502020204030204" pitchFamily="34" charset="0"/>
                <a:cs typeface="Times New Roman" panose="02020603050405020304" pitchFamily="18" charset="0"/>
              </a:rPr>
              <a:t> </a:t>
            </a:r>
            <a:r>
              <a:rPr lang="en-US" sz="2400" dirty="0" err="1">
                <a:effectLst/>
                <a:latin typeface="+mn-lt"/>
                <a:ea typeface="Calibri" panose="020F0502020204030204" pitchFamily="34" charset="0"/>
                <a:cs typeface="Times New Roman" panose="02020603050405020304" pitchFamily="18" charset="0"/>
              </a:rPr>
              <a:t>yêu</a:t>
            </a:r>
            <a:r>
              <a:rPr lang="en-US" sz="2400" dirty="0">
                <a:effectLst/>
                <a:latin typeface="+mn-lt"/>
                <a:ea typeface="Calibri" panose="020F0502020204030204" pitchFamily="34" charset="0"/>
                <a:cs typeface="Times New Roman" panose="02020603050405020304" pitchFamily="18" charset="0"/>
              </a:rPr>
              <a:t> </a:t>
            </a:r>
            <a:r>
              <a:rPr lang="en-US" sz="2400" dirty="0" err="1">
                <a:effectLst/>
                <a:latin typeface="+mn-lt"/>
                <a:ea typeface="Calibri" panose="020F0502020204030204" pitchFamily="34" charset="0"/>
                <a:cs typeface="Times New Roman" panose="02020603050405020304" pitchFamily="18" charset="0"/>
              </a:rPr>
              <a:t>cầu</a:t>
            </a:r>
            <a:r>
              <a:rPr lang="en-US" sz="2400" dirty="0">
                <a:effectLst/>
                <a:latin typeface="+mn-lt"/>
                <a:ea typeface="Calibri" panose="020F0502020204030204" pitchFamily="34" charset="0"/>
                <a:cs typeface="Times New Roman" panose="02020603050405020304" pitchFamily="18" charset="0"/>
              </a:rPr>
              <a:t> </a:t>
            </a:r>
            <a:r>
              <a:rPr lang="en-US" sz="2400" dirty="0" err="1">
                <a:effectLst/>
                <a:latin typeface="+mn-lt"/>
                <a:ea typeface="Calibri" panose="020F0502020204030204" pitchFamily="34" charset="0"/>
                <a:cs typeface="Times New Roman" panose="02020603050405020304" pitchFamily="18" charset="0"/>
              </a:rPr>
              <a:t>chính</a:t>
            </a:r>
            <a:r>
              <a:rPr lang="en-US" sz="2400" dirty="0">
                <a:effectLst/>
                <a:latin typeface="+mn-lt"/>
                <a:ea typeface="Calibri" panose="020F0502020204030204" pitchFamily="34" charset="0"/>
                <a:cs typeface="Times New Roman" panose="02020603050405020304" pitchFamily="18" charset="0"/>
              </a:rPr>
              <a:t> </a:t>
            </a:r>
            <a:r>
              <a:rPr lang="en-US" sz="2400" dirty="0" err="1">
                <a:effectLst/>
                <a:latin typeface="+mn-lt"/>
                <a:ea typeface="Calibri" panose="020F0502020204030204" pitchFamily="34" charset="0"/>
                <a:cs typeface="Times New Roman" panose="02020603050405020304" pitchFamily="18" charset="0"/>
              </a:rPr>
              <a:t>phải</a:t>
            </a:r>
            <a:r>
              <a:rPr lang="en-US" sz="2400" dirty="0">
                <a:effectLst/>
                <a:latin typeface="+mn-lt"/>
                <a:ea typeface="Calibri" panose="020F0502020204030204" pitchFamily="34" charset="0"/>
                <a:cs typeface="Times New Roman" panose="02020603050405020304" pitchFamily="18" charset="0"/>
              </a:rPr>
              <a:t> </a:t>
            </a:r>
            <a:r>
              <a:rPr lang="en-US" sz="2400" dirty="0" err="1">
                <a:effectLst/>
                <a:latin typeface="+mn-lt"/>
                <a:ea typeface="Calibri" panose="020F0502020204030204" pitchFamily="34" charset="0"/>
                <a:cs typeface="Times New Roman" panose="02020603050405020304" pitchFamily="18" charset="0"/>
              </a:rPr>
              <a:t>được</a:t>
            </a:r>
            <a:r>
              <a:rPr lang="en-US" sz="2400" dirty="0">
                <a:effectLst/>
                <a:latin typeface="+mn-lt"/>
                <a:ea typeface="Calibri" panose="020F0502020204030204" pitchFamily="34" charset="0"/>
                <a:cs typeface="Times New Roman" panose="02020603050405020304" pitchFamily="18" charset="0"/>
              </a:rPr>
              <a:t> </a:t>
            </a:r>
            <a:r>
              <a:rPr lang="en-US" sz="2400" dirty="0" err="1">
                <a:effectLst/>
                <a:latin typeface="+mn-lt"/>
                <a:ea typeface="Calibri" panose="020F0502020204030204" pitchFamily="34" charset="0"/>
                <a:cs typeface="Times New Roman" panose="02020603050405020304" pitchFamily="18" charset="0"/>
              </a:rPr>
              <a:t>đáp</a:t>
            </a:r>
            <a:r>
              <a:rPr lang="en-US" sz="2400" dirty="0">
                <a:effectLst/>
                <a:latin typeface="+mn-lt"/>
                <a:ea typeface="Calibri" panose="020F0502020204030204" pitchFamily="34" charset="0"/>
                <a:cs typeface="Times New Roman" panose="02020603050405020304" pitchFamily="18" charset="0"/>
              </a:rPr>
              <a:t> </a:t>
            </a:r>
            <a:r>
              <a:rPr lang="en-US" sz="2400" dirty="0" err="1">
                <a:effectLst/>
                <a:latin typeface="+mn-lt"/>
                <a:ea typeface="Calibri" panose="020F0502020204030204" pitchFamily="34" charset="0"/>
                <a:cs typeface="Times New Roman" panose="02020603050405020304" pitchFamily="18" charset="0"/>
              </a:rPr>
              <a:t>ứng</a:t>
            </a:r>
            <a:r>
              <a:rPr lang="en-US" sz="2400" dirty="0">
                <a:effectLst/>
                <a:latin typeface="+mn-lt"/>
                <a:ea typeface="Calibri" panose="020F0502020204030204" pitchFamily="34" charset="0"/>
                <a:cs typeface="Times New Roman" panose="02020603050405020304" pitchFamily="18" charset="0"/>
              </a:rPr>
              <a:t>:</a:t>
            </a:r>
          </a:p>
          <a:p>
            <a:pPr marL="342900" lvl="0" indent="-342900" algn="just">
              <a:lnSpc>
                <a:spcPct val="130000"/>
              </a:lnSpc>
              <a:buFont typeface="Arial" panose="020B0604020202020204" pitchFamily="34" charset="0"/>
              <a:buChar char="•"/>
            </a:pPr>
            <a:r>
              <a:rPr lang="en-US" sz="2400" dirty="0" err="1">
                <a:effectLst/>
                <a:latin typeface="+mn-lt"/>
                <a:ea typeface="Calibri" panose="020F0502020204030204" pitchFamily="34" charset="0"/>
                <a:cs typeface="Times New Roman" panose="02020603050405020304" pitchFamily="18" charset="0"/>
              </a:rPr>
              <a:t>Các</a:t>
            </a:r>
            <a:r>
              <a:rPr lang="en-US" sz="2400" dirty="0">
                <a:effectLst/>
                <a:latin typeface="+mn-lt"/>
                <a:ea typeface="Calibri" panose="020F0502020204030204" pitchFamily="34" charset="0"/>
                <a:cs typeface="Times New Roman" panose="02020603050405020304" pitchFamily="18" charset="0"/>
              </a:rPr>
              <a:t> </a:t>
            </a:r>
            <a:r>
              <a:rPr lang="en-US" sz="2400" dirty="0" err="1">
                <a:effectLst/>
                <a:latin typeface="+mn-lt"/>
                <a:ea typeface="Calibri" panose="020F0502020204030204" pitchFamily="34" charset="0"/>
                <a:cs typeface="Times New Roman" panose="02020603050405020304" pitchFamily="18" charset="0"/>
              </a:rPr>
              <a:t>truy</a:t>
            </a:r>
            <a:r>
              <a:rPr lang="en-US" sz="2400" dirty="0">
                <a:effectLst/>
                <a:latin typeface="+mn-lt"/>
                <a:ea typeface="Calibri" panose="020F0502020204030204" pitchFamily="34" charset="0"/>
                <a:cs typeface="Times New Roman" panose="02020603050405020304" pitchFamily="18" charset="0"/>
              </a:rPr>
              <a:t> </a:t>
            </a:r>
            <a:r>
              <a:rPr lang="en-US" sz="2400" dirty="0" err="1">
                <a:effectLst/>
                <a:latin typeface="+mn-lt"/>
                <a:ea typeface="Calibri" panose="020F0502020204030204" pitchFamily="34" charset="0"/>
                <a:cs typeface="Times New Roman" panose="02020603050405020304" pitchFamily="18" charset="0"/>
              </a:rPr>
              <a:t>vấn</a:t>
            </a:r>
            <a:r>
              <a:rPr lang="en-US" sz="2400" dirty="0">
                <a:effectLst/>
                <a:latin typeface="+mn-lt"/>
                <a:ea typeface="Calibri" panose="020F0502020204030204" pitchFamily="34" charset="0"/>
                <a:cs typeface="Times New Roman" panose="02020603050405020304" pitchFamily="18" charset="0"/>
              </a:rPr>
              <a:t> </a:t>
            </a:r>
            <a:r>
              <a:rPr lang="en-US" sz="2400" dirty="0" err="1">
                <a:effectLst/>
                <a:latin typeface="+mn-lt"/>
                <a:ea typeface="Calibri" panose="020F0502020204030204" pitchFamily="34" charset="0"/>
                <a:cs typeface="Times New Roman" panose="02020603050405020304" pitchFamily="18" charset="0"/>
              </a:rPr>
              <a:t>riêng</a:t>
            </a:r>
            <a:r>
              <a:rPr lang="en-US" sz="2400" dirty="0">
                <a:effectLst/>
                <a:latin typeface="+mn-lt"/>
                <a:ea typeface="Calibri" panose="020F0502020204030204" pitchFamily="34" charset="0"/>
                <a:cs typeface="Times New Roman" panose="02020603050405020304" pitchFamily="18" charset="0"/>
              </a:rPr>
              <a:t> </a:t>
            </a:r>
            <a:r>
              <a:rPr lang="en-US" sz="2400" dirty="0" err="1">
                <a:effectLst/>
                <a:latin typeface="+mn-lt"/>
                <a:ea typeface="Calibri" panose="020F0502020204030204" pitchFamily="34" charset="0"/>
                <a:cs typeface="Times New Roman" panose="02020603050405020304" pitchFamily="18" charset="0"/>
              </a:rPr>
              <a:t>lẻ</a:t>
            </a:r>
            <a:r>
              <a:rPr lang="en-US" sz="2400" dirty="0">
                <a:effectLst/>
                <a:latin typeface="+mn-lt"/>
                <a:ea typeface="Calibri" panose="020F0502020204030204" pitchFamily="34" charset="0"/>
                <a:cs typeface="Times New Roman" panose="02020603050405020304" pitchFamily="18" charset="0"/>
              </a:rPr>
              <a:t> </a:t>
            </a:r>
            <a:r>
              <a:rPr lang="en-US" sz="2400" dirty="0" err="1">
                <a:effectLst/>
                <a:latin typeface="+mn-lt"/>
                <a:ea typeface="Calibri" panose="020F0502020204030204" pitchFamily="34" charset="0"/>
                <a:cs typeface="Times New Roman" panose="02020603050405020304" pitchFamily="18" charset="0"/>
              </a:rPr>
              <a:t>phải</a:t>
            </a:r>
            <a:r>
              <a:rPr lang="en-US" sz="2400" dirty="0">
                <a:effectLst/>
                <a:latin typeface="+mn-lt"/>
                <a:ea typeface="Calibri" panose="020F0502020204030204" pitchFamily="34" charset="0"/>
                <a:cs typeface="Times New Roman" panose="02020603050405020304" pitchFamily="18" charset="0"/>
              </a:rPr>
              <a:t> </a:t>
            </a:r>
            <a:r>
              <a:rPr lang="en-US" sz="2400" dirty="0" err="1">
                <a:effectLst/>
                <a:latin typeface="+mn-lt"/>
                <a:ea typeface="Calibri" panose="020F0502020204030204" pitchFamily="34" charset="0"/>
                <a:cs typeface="Times New Roman" panose="02020603050405020304" pitchFamily="18" charset="0"/>
              </a:rPr>
              <a:t>trả</a:t>
            </a:r>
            <a:r>
              <a:rPr lang="en-US" sz="2400" dirty="0">
                <a:effectLst/>
                <a:latin typeface="+mn-lt"/>
                <a:ea typeface="Calibri" panose="020F0502020204030204" pitchFamily="34" charset="0"/>
                <a:cs typeface="Times New Roman" panose="02020603050405020304" pitchFamily="18" charset="0"/>
              </a:rPr>
              <a:t> </a:t>
            </a:r>
            <a:r>
              <a:rPr lang="en-US" sz="2400" dirty="0" err="1">
                <a:effectLst/>
                <a:latin typeface="+mn-lt"/>
                <a:ea typeface="Calibri" panose="020F0502020204030204" pitchFamily="34" charset="0"/>
                <a:cs typeface="Times New Roman" panose="02020603050405020304" pitchFamily="18" charset="0"/>
              </a:rPr>
              <a:t>về</a:t>
            </a:r>
            <a:r>
              <a:rPr lang="en-US" sz="2400" dirty="0">
                <a:effectLst/>
                <a:latin typeface="+mn-lt"/>
                <a:ea typeface="Calibri" panose="020F0502020204030204" pitchFamily="34" charset="0"/>
                <a:cs typeface="Times New Roman" panose="02020603050405020304" pitchFamily="18" charset="0"/>
              </a:rPr>
              <a:t> </a:t>
            </a:r>
            <a:r>
              <a:rPr lang="en-US" sz="2400" dirty="0" err="1">
                <a:effectLst/>
                <a:latin typeface="+mn-lt"/>
                <a:ea typeface="Calibri" panose="020F0502020204030204" pitchFamily="34" charset="0"/>
                <a:cs typeface="Times New Roman" panose="02020603050405020304" pitchFamily="18" charset="0"/>
              </a:rPr>
              <a:t>cùng</a:t>
            </a:r>
            <a:r>
              <a:rPr lang="en-US" sz="2400" dirty="0">
                <a:effectLst/>
                <a:latin typeface="+mn-lt"/>
                <a:ea typeface="Calibri" panose="020F0502020204030204" pitchFamily="34" charset="0"/>
                <a:cs typeface="Times New Roman" panose="02020603050405020304" pitchFamily="18" charset="0"/>
              </a:rPr>
              <a:t> </a:t>
            </a:r>
            <a:r>
              <a:rPr lang="en-US" sz="2400" dirty="0" err="1">
                <a:effectLst/>
                <a:latin typeface="+mn-lt"/>
                <a:ea typeface="Calibri" panose="020F0502020204030204" pitchFamily="34" charset="0"/>
                <a:cs typeface="Times New Roman" panose="02020603050405020304" pitchFamily="18" charset="0"/>
              </a:rPr>
              <a:t>một</a:t>
            </a:r>
            <a:r>
              <a:rPr lang="en-US" sz="2400" dirty="0">
                <a:effectLst/>
                <a:latin typeface="+mn-lt"/>
                <a:ea typeface="Calibri" panose="020F0502020204030204" pitchFamily="34" charset="0"/>
                <a:cs typeface="Times New Roman" panose="02020603050405020304" pitchFamily="18" charset="0"/>
              </a:rPr>
              <a:t> </a:t>
            </a:r>
            <a:r>
              <a:rPr lang="en-US" sz="2400" dirty="0" err="1">
                <a:effectLst/>
                <a:latin typeface="+mn-lt"/>
                <a:ea typeface="Calibri" panose="020F0502020204030204" pitchFamily="34" charset="0"/>
                <a:cs typeface="Times New Roman" panose="02020603050405020304" pitchFamily="18" charset="0"/>
              </a:rPr>
              <a:t>số</a:t>
            </a:r>
            <a:r>
              <a:rPr lang="en-US" sz="2400" dirty="0">
                <a:effectLst/>
                <a:latin typeface="+mn-lt"/>
                <a:ea typeface="Calibri" panose="020F0502020204030204" pitchFamily="34" charset="0"/>
                <a:cs typeface="Times New Roman" panose="02020603050405020304" pitchFamily="18" charset="0"/>
              </a:rPr>
              <a:t> </a:t>
            </a:r>
            <a:r>
              <a:rPr lang="en-US" sz="2400" dirty="0" err="1">
                <a:effectLst/>
                <a:latin typeface="+mn-lt"/>
                <a:ea typeface="Calibri" panose="020F0502020204030204" pitchFamily="34" charset="0"/>
                <a:cs typeface="Times New Roman" panose="02020603050405020304" pitchFamily="18" charset="0"/>
              </a:rPr>
              <a:t>cột</a:t>
            </a:r>
            <a:r>
              <a:rPr lang="en-US" sz="2400" dirty="0">
                <a:effectLst/>
                <a:latin typeface="+mn-lt"/>
                <a:ea typeface="Calibri" panose="020F0502020204030204" pitchFamily="34" charset="0"/>
                <a:cs typeface="Times New Roman" panose="02020603050405020304" pitchFamily="18" charset="0"/>
              </a:rPr>
              <a:t>.</a:t>
            </a:r>
          </a:p>
          <a:p>
            <a:pPr marL="342900" lvl="0" indent="-342900" algn="just">
              <a:lnSpc>
                <a:spcPct val="130000"/>
              </a:lnSpc>
              <a:buFont typeface="Arial" panose="020B0604020202020204" pitchFamily="34" charset="0"/>
              <a:buChar char="•"/>
            </a:pPr>
            <a:r>
              <a:rPr lang="en-US" sz="2400" dirty="0" err="1">
                <a:effectLst/>
                <a:latin typeface="+mn-lt"/>
                <a:ea typeface="Calibri" panose="020F0502020204030204" pitchFamily="34" charset="0"/>
                <a:cs typeface="Times New Roman" panose="02020603050405020304" pitchFamily="18" charset="0"/>
              </a:rPr>
              <a:t>Các</a:t>
            </a:r>
            <a:r>
              <a:rPr lang="en-US" sz="2400" dirty="0">
                <a:effectLst/>
                <a:latin typeface="+mn-lt"/>
                <a:ea typeface="Calibri" panose="020F0502020204030204" pitchFamily="34" charset="0"/>
                <a:cs typeface="Times New Roman" panose="02020603050405020304" pitchFamily="18" charset="0"/>
              </a:rPr>
              <a:t> </a:t>
            </a:r>
            <a:r>
              <a:rPr lang="en-US" sz="2400" dirty="0" err="1">
                <a:effectLst/>
                <a:latin typeface="+mn-lt"/>
                <a:ea typeface="Calibri" panose="020F0502020204030204" pitchFamily="34" charset="0"/>
                <a:cs typeface="Times New Roman" panose="02020603050405020304" pitchFamily="18" charset="0"/>
              </a:rPr>
              <a:t>kiểu</a:t>
            </a:r>
            <a:r>
              <a:rPr lang="en-US" sz="2400" dirty="0">
                <a:effectLst/>
                <a:latin typeface="+mn-lt"/>
                <a:ea typeface="Calibri" panose="020F0502020204030204" pitchFamily="34" charset="0"/>
                <a:cs typeface="Times New Roman" panose="02020603050405020304" pitchFamily="18" charset="0"/>
              </a:rPr>
              <a:t> </a:t>
            </a:r>
            <a:r>
              <a:rPr lang="en-US" sz="2400" dirty="0" err="1">
                <a:effectLst/>
                <a:latin typeface="+mn-lt"/>
                <a:ea typeface="Calibri" panose="020F0502020204030204" pitchFamily="34" charset="0"/>
                <a:cs typeface="Times New Roman" panose="02020603050405020304" pitchFamily="18" charset="0"/>
              </a:rPr>
              <a:t>dữ</a:t>
            </a:r>
            <a:r>
              <a:rPr lang="en-US" sz="2400" dirty="0">
                <a:effectLst/>
                <a:latin typeface="+mn-lt"/>
                <a:ea typeface="Calibri" panose="020F0502020204030204" pitchFamily="34" charset="0"/>
                <a:cs typeface="Times New Roman" panose="02020603050405020304" pitchFamily="18" charset="0"/>
              </a:rPr>
              <a:t> </a:t>
            </a:r>
            <a:r>
              <a:rPr lang="en-US" sz="2400" dirty="0" err="1">
                <a:effectLst/>
                <a:latin typeface="+mn-lt"/>
                <a:ea typeface="Calibri" panose="020F0502020204030204" pitchFamily="34" charset="0"/>
                <a:cs typeface="Times New Roman" panose="02020603050405020304" pitchFamily="18" charset="0"/>
              </a:rPr>
              <a:t>liệu</a:t>
            </a:r>
            <a:r>
              <a:rPr lang="en-US" sz="2400" dirty="0">
                <a:effectLst/>
                <a:latin typeface="+mn-lt"/>
                <a:ea typeface="Calibri" panose="020F0502020204030204" pitchFamily="34" charset="0"/>
                <a:cs typeface="Times New Roman" panose="02020603050405020304" pitchFamily="18" charset="0"/>
              </a:rPr>
              <a:t> </a:t>
            </a:r>
            <a:r>
              <a:rPr lang="en-US" sz="2400" dirty="0" err="1">
                <a:effectLst/>
                <a:latin typeface="+mn-lt"/>
                <a:ea typeface="Calibri" panose="020F0502020204030204" pitchFamily="34" charset="0"/>
                <a:cs typeface="Times New Roman" panose="02020603050405020304" pitchFamily="18" charset="0"/>
              </a:rPr>
              <a:t>trong</a:t>
            </a:r>
            <a:r>
              <a:rPr lang="en-US" sz="2400" dirty="0">
                <a:effectLst/>
                <a:latin typeface="+mn-lt"/>
                <a:ea typeface="Calibri" panose="020F0502020204030204" pitchFamily="34" charset="0"/>
                <a:cs typeface="Times New Roman" panose="02020603050405020304" pitchFamily="18" charset="0"/>
              </a:rPr>
              <a:t> </a:t>
            </a:r>
            <a:r>
              <a:rPr lang="en-US" sz="2400" dirty="0" err="1">
                <a:effectLst/>
                <a:latin typeface="+mn-lt"/>
                <a:ea typeface="Calibri" panose="020F0502020204030204" pitchFamily="34" charset="0"/>
                <a:cs typeface="Times New Roman" panose="02020603050405020304" pitchFamily="18" charset="0"/>
              </a:rPr>
              <a:t>mỗi</a:t>
            </a:r>
            <a:r>
              <a:rPr lang="en-US" sz="2400" dirty="0">
                <a:effectLst/>
                <a:latin typeface="+mn-lt"/>
                <a:ea typeface="Calibri" panose="020F0502020204030204" pitchFamily="34" charset="0"/>
                <a:cs typeface="Times New Roman" panose="02020603050405020304" pitchFamily="18" charset="0"/>
              </a:rPr>
              <a:t> </a:t>
            </a:r>
            <a:r>
              <a:rPr lang="en-US" sz="2400" dirty="0" err="1">
                <a:effectLst/>
                <a:latin typeface="+mn-lt"/>
                <a:ea typeface="Calibri" panose="020F0502020204030204" pitchFamily="34" charset="0"/>
                <a:cs typeface="Times New Roman" panose="02020603050405020304" pitchFamily="18" charset="0"/>
              </a:rPr>
              <a:t>cột</a:t>
            </a:r>
            <a:r>
              <a:rPr lang="en-US" sz="2400" dirty="0">
                <a:effectLst/>
                <a:latin typeface="+mn-lt"/>
                <a:ea typeface="Calibri" panose="020F0502020204030204" pitchFamily="34" charset="0"/>
                <a:cs typeface="Times New Roman" panose="02020603050405020304" pitchFamily="18" charset="0"/>
              </a:rPr>
              <a:t> </a:t>
            </a:r>
            <a:r>
              <a:rPr lang="en-US" sz="2400" dirty="0" err="1">
                <a:effectLst/>
                <a:latin typeface="+mn-lt"/>
                <a:ea typeface="Calibri" panose="020F0502020204030204" pitchFamily="34" charset="0"/>
                <a:cs typeface="Times New Roman" panose="02020603050405020304" pitchFamily="18" charset="0"/>
              </a:rPr>
              <a:t>phải</a:t>
            </a:r>
            <a:r>
              <a:rPr lang="en-US" sz="2400" dirty="0">
                <a:effectLst/>
                <a:latin typeface="+mn-lt"/>
                <a:ea typeface="Calibri" panose="020F0502020204030204" pitchFamily="34" charset="0"/>
                <a:cs typeface="Times New Roman" panose="02020603050405020304" pitchFamily="18" charset="0"/>
              </a:rPr>
              <a:t> </a:t>
            </a:r>
            <a:r>
              <a:rPr lang="en-US" sz="2400" dirty="0" err="1">
                <a:effectLst/>
                <a:latin typeface="+mn-lt"/>
                <a:ea typeface="Calibri" panose="020F0502020204030204" pitchFamily="34" charset="0"/>
                <a:cs typeface="Times New Roman" panose="02020603050405020304" pitchFamily="18" charset="0"/>
              </a:rPr>
              <a:t>tương</a:t>
            </a:r>
            <a:r>
              <a:rPr lang="en-US" sz="2400" dirty="0">
                <a:effectLst/>
                <a:latin typeface="+mn-lt"/>
                <a:ea typeface="Calibri" panose="020F0502020204030204" pitchFamily="34" charset="0"/>
                <a:cs typeface="Times New Roman" panose="02020603050405020304" pitchFamily="18" charset="0"/>
              </a:rPr>
              <a:t> </a:t>
            </a:r>
            <a:r>
              <a:rPr lang="en-US" sz="2400" dirty="0" err="1">
                <a:effectLst/>
                <a:latin typeface="+mn-lt"/>
                <a:ea typeface="Calibri" panose="020F0502020204030204" pitchFamily="34" charset="0"/>
                <a:cs typeface="Times New Roman" panose="02020603050405020304" pitchFamily="18" charset="0"/>
              </a:rPr>
              <a:t>thích</a:t>
            </a:r>
            <a:r>
              <a:rPr lang="en-US" sz="2400" dirty="0">
                <a:effectLst/>
                <a:latin typeface="+mn-lt"/>
                <a:ea typeface="Calibri" panose="020F0502020204030204" pitchFamily="34" charset="0"/>
                <a:cs typeface="Times New Roman" panose="02020603050405020304" pitchFamily="18" charset="0"/>
              </a:rPr>
              <a:t> </a:t>
            </a:r>
            <a:r>
              <a:rPr lang="en-US" sz="2400" dirty="0" err="1">
                <a:effectLst/>
                <a:latin typeface="+mn-lt"/>
                <a:ea typeface="Calibri" panose="020F0502020204030204" pitchFamily="34" charset="0"/>
                <a:cs typeface="Times New Roman" panose="02020603050405020304" pitchFamily="18" charset="0"/>
              </a:rPr>
              <a:t>giữa</a:t>
            </a:r>
            <a:r>
              <a:rPr lang="en-US" sz="2400" dirty="0">
                <a:effectLst/>
                <a:latin typeface="+mn-lt"/>
                <a:ea typeface="Calibri" panose="020F0502020204030204" pitchFamily="34" charset="0"/>
                <a:cs typeface="Times New Roman" panose="02020603050405020304" pitchFamily="18" charset="0"/>
              </a:rPr>
              <a:t> </a:t>
            </a:r>
            <a:r>
              <a:rPr lang="en-US" sz="2400" dirty="0" err="1">
                <a:effectLst/>
                <a:latin typeface="+mn-lt"/>
                <a:ea typeface="Calibri" panose="020F0502020204030204" pitchFamily="34" charset="0"/>
                <a:cs typeface="Times New Roman" panose="02020603050405020304" pitchFamily="18" charset="0"/>
              </a:rPr>
              <a:t>các</a:t>
            </a:r>
            <a:r>
              <a:rPr lang="en-US" sz="2400" dirty="0">
                <a:effectLst/>
                <a:latin typeface="+mn-lt"/>
                <a:ea typeface="Calibri" panose="020F0502020204030204" pitchFamily="34" charset="0"/>
                <a:cs typeface="Times New Roman" panose="02020603050405020304" pitchFamily="18" charset="0"/>
              </a:rPr>
              <a:t> </a:t>
            </a:r>
            <a:r>
              <a:rPr lang="en-US" sz="2400" dirty="0" err="1">
                <a:effectLst/>
                <a:latin typeface="+mn-lt"/>
                <a:ea typeface="Calibri" panose="020F0502020204030204" pitchFamily="34" charset="0"/>
                <a:cs typeface="Times New Roman" panose="02020603050405020304" pitchFamily="18" charset="0"/>
              </a:rPr>
              <a:t>truy</a:t>
            </a:r>
            <a:r>
              <a:rPr lang="en-US" sz="2400" dirty="0">
                <a:effectLst/>
                <a:latin typeface="+mn-lt"/>
                <a:ea typeface="Calibri" panose="020F0502020204030204" pitchFamily="34" charset="0"/>
                <a:cs typeface="Times New Roman" panose="02020603050405020304" pitchFamily="18" charset="0"/>
              </a:rPr>
              <a:t> </a:t>
            </a:r>
            <a:r>
              <a:rPr lang="en-US" sz="2400" dirty="0" err="1">
                <a:effectLst/>
                <a:latin typeface="+mn-lt"/>
                <a:ea typeface="Calibri" panose="020F0502020204030204" pitchFamily="34" charset="0"/>
                <a:cs typeface="Times New Roman" panose="02020603050405020304" pitchFamily="18" charset="0"/>
              </a:rPr>
              <a:t>vấn</a:t>
            </a:r>
            <a:r>
              <a:rPr lang="en-US" sz="2400" dirty="0">
                <a:effectLst/>
                <a:latin typeface="+mn-lt"/>
                <a:ea typeface="Calibri" panose="020F0502020204030204" pitchFamily="34" charset="0"/>
                <a:cs typeface="Times New Roman" panose="02020603050405020304" pitchFamily="18" charset="0"/>
              </a:rPr>
              <a:t> </a:t>
            </a:r>
            <a:r>
              <a:rPr lang="en-US" sz="2400" dirty="0" err="1">
                <a:effectLst/>
                <a:latin typeface="+mn-lt"/>
                <a:ea typeface="Calibri" panose="020F0502020204030204" pitchFamily="34" charset="0"/>
                <a:cs typeface="Times New Roman" panose="02020603050405020304" pitchFamily="18" charset="0"/>
              </a:rPr>
              <a:t>riêng</a:t>
            </a:r>
            <a:r>
              <a:rPr lang="en-US" sz="2400" dirty="0">
                <a:effectLst/>
                <a:latin typeface="+mn-lt"/>
                <a:ea typeface="Calibri" panose="020F0502020204030204" pitchFamily="34" charset="0"/>
                <a:cs typeface="Times New Roman" panose="02020603050405020304" pitchFamily="18" charset="0"/>
              </a:rPr>
              <a:t> </a:t>
            </a:r>
            <a:r>
              <a:rPr lang="en-US" sz="2400" dirty="0" err="1">
                <a:effectLst/>
                <a:latin typeface="+mn-lt"/>
                <a:ea typeface="Calibri" panose="020F0502020204030204" pitchFamily="34" charset="0"/>
                <a:cs typeface="Times New Roman" panose="02020603050405020304" pitchFamily="18" charset="0"/>
              </a:rPr>
              <a:t>lẻ</a:t>
            </a:r>
            <a:r>
              <a:rPr lang="en-US" sz="2400" dirty="0">
                <a:effectLst/>
                <a:latin typeface="+mn-lt"/>
                <a:ea typeface="Calibri" panose="020F0502020204030204" pitchFamily="34" charset="0"/>
                <a:cs typeface="Times New Roman" panose="02020603050405020304" pitchFamily="18" charset="0"/>
              </a:rPr>
              <a:t>.</a:t>
            </a:r>
          </a:p>
          <a:p>
            <a:pPr marL="342900" lvl="0" indent="-342900" algn="just">
              <a:lnSpc>
                <a:spcPct val="130000"/>
              </a:lnSpc>
              <a:buFontTx/>
              <a:buChar char="-"/>
            </a:pPr>
            <a:r>
              <a:rPr lang="en-US" sz="2400" dirty="0" err="1">
                <a:latin typeface="+mn-lt"/>
                <a:ea typeface="Calibri" panose="020F0502020204030204" pitchFamily="34" charset="0"/>
                <a:cs typeface="Times New Roman" panose="02020603050405020304" pitchFamily="18" charset="0"/>
              </a:rPr>
              <a:t>Một</a:t>
            </a:r>
            <a:r>
              <a:rPr lang="en-US" sz="2400" dirty="0">
                <a:latin typeface="+mn-lt"/>
                <a:ea typeface="Calibri" panose="020F0502020204030204" pitchFamily="34" charset="0"/>
                <a:cs typeface="Times New Roman" panose="02020603050405020304" pitchFamily="18" charset="0"/>
              </a:rPr>
              <a:t> </a:t>
            </a:r>
            <a:r>
              <a:rPr lang="en-US" sz="2400" dirty="0" err="1">
                <a:latin typeface="+mn-lt"/>
                <a:ea typeface="Calibri" panose="020F0502020204030204" pitchFamily="34" charset="0"/>
                <a:cs typeface="Times New Roman" panose="02020603050405020304" pitchFamily="18" charset="0"/>
              </a:rPr>
              <a:t>số</a:t>
            </a:r>
            <a:r>
              <a:rPr lang="en-US" sz="2400" dirty="0">
                <a:latin typeface="+mn-lt"/>
                <a:ea typeface="Calibri" panose="020F0502020204030204" pitchFamily="34" charset="0"/>
                <a:cs typeface="Times New Roman" panose="02020603050405020304" pitchFamily="18" charset="0"/>
              </a:rPr>
              <a:t> </a:t>
            </a:r>
            <a:r>
              <a:rPr lang="en-US" sz="2400" dirty="0" err="1">
                <a:latin typeface="+mn-lt"/>
                <a:ea typeface="Calibri" panose="020F0502020204030204" pitchFamily="34" charset="0"/>
                <a:cs typeface="Times New Roman" panose="02020603050405020304" pitchFamily="18" charset="0"/>
              </a:rPr>
              <a:t>phương</a:t>
            </a:r>
            <a:r>
              <a:rPr lang="en-US" sz="2400" dirty="0">
                <a:latin typeface="+mn-lt"/>
                <a:ea typeface="Calibri" panose="020F0502020204030204" pitchFamily="34" charset="0"/>
                <a:cs typeface="Times New Roman" panose="02020603050405020304" pitchFamily="18" charset="0"/>
              </a:rPr>
              <a:t> </a:t>
            </a:r>
            <a:r>
              <a:rPr lang="en-US" sz="2400" dirty="0" err="1">
                <a:latin typeface="+mn-lt"/>
                <a:ea typeface="Calibri" panose="020F0502020204030204" pitchFamily="34" charset="0"/>
                <a:cs typeface="Times New Roman" panose="02020603050405020304" pitchFamily="18" charset="0"/>
              </a:rPr>
              <a:t>pháp</a:t>
            </a:r>
            <a:r>
              <a:rPr lang="en-US" sz="2400" dirty="0">
                <a:latin typeface="+mn-lt"/>
                <a:ea typeface="Calibri" panose="020F0502020204030204" pitchFamily="34" charset="0"/>
                <a:cs typeface="Times New Roman" panose="02020603050405020304" pitchFamily="18" charset="0"/>
              </a:rPr>
              <a:t> </a:t>
            </a:r>
            <a:r>
              <a:rPr lang="en-US" sz="2400" dirty="0" err="1">
                <a:latin typeface="+mn-lt"/>
                <a:ea typeface="Calibri" panose="020F0502020204030204" pitchFamily="34" charset="0"/>
                <a:cs typeface="Times New Roman" panose="02020603050405020304" pitchFamily="18" charset="0"/>
              </a:rPr>
              <a:t>xác</a:t>
            </a:r>
            <a:r>
              <a:rPr lang="en-US" sz="2400" dirty="0">
                <a:latin typeface="+mn-lt"/>
                <a:ea typeface="Calibri" panose="020F0502020204030204" pitchFamily="34" charset="0"/>
                <a:cs typeface="Times New Roman" panose="02020603050405020304" pitchFamily="18" charset="0"/>
              </a:rPr>
              <a:t> </a:t>
            </a:r>
            <a:r>
              <a:rPr lang="en-US" sz="2400" dirty="0" err="1">
                <a:latin typeface="+mn-lt"/>
                <a:ea typeface="Calibri" panose="020F0502020204030204" pitchFamily="34" charset="0"/>
                <a:cs typeface="Times New Roman" panose="02020603050405020304" pitchFamily="18" charset="0"/>
              </a:rPr>
              <a:t>định</a:t>
            </a:r>
            <a:r>
              <a:rPr lang="en-US" sz="2400" dirty="0">
                <a:latin typeface="+mn-lt"/>
                <a:ea typeface="Calibri" panose="020F0502020204030204" pitchFamily="34" charset="0"/>
                <a:cs typeface="Times New Roman" panose="02020603050405020304" pitchFamily="18" charset="0"/>
              </a:rPr>
              <a:t> </a:t>
            </a:r>
            <a:r>
              <a:rPr lang="en-US" sz="2400" dirty="0" err="1">
                <a:latin typeface="+mn-lt"/>
                <a:ea typeface="Calibri" panose="020F0502020204030204" pitchFamily="34" charset="0"/>
                <a:cs typeface="Times New Roman" panose="02020603050405020304" pitchFamily="18" charset="0"/>
              </a:rPr>
              <a:t>số</a:t>
            </a:r>
            <a:r>
              <a:rPr lang="en-US" sz="2400" dirty="0">
                <a:latin typeface="+mn-lt"/>
                <a:ea typeface="Calibri" panose="020F0502020204030204" pitchFamily="34" charset="0"/>
                <a:cs typeface="Times New Roman" panose="02020603050405020304" pitchFamily="18" charset="0"/>
              </a:rPr>
              <a:t> </a:t>
            </a:r>
            <a:r>
              <a:rPr lang="en-US" sz="2400" dirty="0" err="1">
                <a:latin typeface="+mn-lt"/>
                <a:ea typeface="Calibri" panose="020F0502020204030204" pitchFamily="34" charset="0"/>
                <a:cs typeface="Times New Roman" panose="02020603050405020304" pitchFamily="18" charset="0"/>
              </a:rPr>
              <a:t>cột</a:t>
            </a:r>
            <a:r>
              <a:rPr lang="en-US" sz="2400" dirty="0">
                <a:latin typeface="+mn-lt"/>
                <a:ea typeface="Calibri" panose="020F0502020204030204" pitchFamily="34" charset="0"/>
                <a:cs typeface="Times New Roman" panose="02020603050405020304" pitchFamily="18" charset="0"/>
              </a:rPr>
              <a:t> </a:t>
            </a:r>
            <a:r>
              <a:rPr lang="en-US" sz="2400" dirty="0" err="1">
                <a:latin typeface="+mn-lt"/>
                <a:ea typeface="Calibri" panose="020F0502020204030204" pitchFamily="34" charset="0"/>
                <a:cs typeface="Times New Roman" panose="02020603050405020304" pitchFamily="18" charset="0"/>
              </a:rPr>
              <a:t>của</a:t>
            </a:r>
            <a:r>
              <a:rPr lang="en-US" sz="2400" dirty="0">
                <a:latin typeface="+mn-lt"/>
                <a:ea typeface="Calibri" panose="020F0502020204030204" pitchFamily="34" charset="0"/>
                <a:cs typeface="Times New Roman" panose="02020603050405020304" pitchFamily="18" charset="0"/>
              </a:rPr>
              <a:t> </a:t>
            </a:r>
            <a:r>
              <a:rPr lang="en-US" sz="2400" dirty="0" err="1">
                <a:latin typeface="+mn-lt"/>
                <a:ea typeface="Calibri" panose="020F0502020204030204" pitchFamily="34" charset="0"/>
                <a:cs typeface="Times New Roman" panose="02020603050405020304" pitchFamily="18" charset="0"/>
              </a:rPr>
              <a:t>bảng</a:t>
            </a:r>
            <a:r>
              <a:rPr lang="en-US" sz="2400" dirty="0">
                <a:latin typeface="+mn-lt"/>
                <a:ea typeface="Calibri" panose="020F0502020204030204" pitchFamily="34" charset="0"/>
                <a:cs typeface="Times New Roman" panose="02020603050405020304" pitchFamily="18" charset="0"/>
              </a:rPr>
              <a:t>:</a:t>
            </a:r>
          </a:p>
          <a:p>
            <a:pPr lvl="0" algn="just">
              <a:lnSpc>
                <a:spcPct val="130000"/>
              </a:lnSpc>
            </a:pPr>
            <a:endParaRPr lang="en-US" sz="2400" dirty="0">
              <a:effectLst/>
              <a:latin typeface="+mn-l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mn-lt"/>
            </a:endParaRPr>
          </a:p>
        </p:txBody>
      </p:sp>
      <p:sp>
        <p:nvSpPr>
          <p:cNvPr id="4" name="Rectangle 3">
            <a:extLst>
              <a:ext uri="{FF2B5EF4-FFF2-40B4-BE49-F238E27FC236}">
                <a16:creationId xmlns:a16="http://schemas.microsoft.com/office/drawing/2014/main" id="{3948C583-9CBA-863A-EE95-404F87AF660F}"/>
              </a:ext>
            </a:extLst>
          </p:cNvPr>
          <p:cNvSpPr/>
          <p:nvPr/>
        </p:nvSpPr>
        <p:spPr>
          <a:xfrm>
            <a:off x="1729018" y="3521478"/>
            <a:ext cx="4338849" cy="1972049"/>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Bef>
                <a:spcPts val="200"/>
              </a:spcBef>
            </a:pPr>
            <a:endParaRPr lang="en-US" sz="20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200"/>
              </a:spcBef>
            </a:pPr>
            <a:endParaRPr lang="en-US" sz="2000" b="1" kern="100"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200"/>
              </a:spcBef>
            </a:pPr>
            <a:endParaRPr lang="en-US" sz="20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200"/>
              </a:spcBef>
            </a:pPr>
            <a:r>
              <a:rPr lang="en-US" sz="20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ORDER BY 1--</a:t>
            </a:r>
            <a:endParaRPr lang="en-US" sz="20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200"/>
              </a:spcBef>
            </a:pPr>
            <a:r>
              <a:rPr lang="en-US" sz="20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ORDER BY 2--</a:t>
            </a:r>
            <a:endParaRPr lang="en-US" sz="20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200"/>
              </a:spcBef>
            </a:pPr>
            <a:r>
              <a:rPr lang="en-US" sz="20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ORDER BY 3--</a:t>
            </a:r>
            <a:endParaRPr lang="en-US" sz="20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200"/>
              </a:spcBef>
            </a:pPr>
            <a:r>
              <a:rPr lang="en-US" sz="20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etc</a:t>
            </a:r>
            <a:r>
              <a:rPr lang="en-US" sz="20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t>
            </a:r>
          </a:p>
          <a:p>
            <a:pPr>
              <a:lnSpc>
                <a:spcPct val="107000"/>
              </a:lnSpc>
              <a:spcAft>
                <a:spcPts val="800"/>
              </a:spcAft>
            </a:pPr>
            <a:r>
              <a:rPr lang="en-US" sz="2000" kern="100" dirty="0">
                <a:effectLst/>
                <a:ea typeface="Calibri" panose="020F0502020204030204" pitchFamily="34" charset="0"/>
                <a:cs typeface="Times New Roman" panose="02020603050405020304" pitchFamily="18" charset="0"/>
              </a:rPr>
              <a:t> </a:t>
            </a:r>
          </a:p>
          <a:p>
            <a:pPr>
              <a:lnSpc>
                <a:spcPct val="107000"/>
              </a:lnSpc>
              <a:spcAft>
                <a:spcPts val="800"/>
              </a:spcAft>
            </a:pPr>
            <a:r>
              <a:rPr lang="en-US" sz="2000" kern="100" dirty="0">
                <a:effectLst/>
                <a:ea typeface="Calibri" panose="020F0502020204030204" pitchFamily="34" charset="0"/>
                <a:cs typeface="Times New Roman" panose="02020603050405020304" pitchFamily="18" charset="0"/>
              </a:rPr>
              <a:t> </a:t>
            </a:r>
          </a:p>
          <a:p>
            <a:pPr algn="ctr">
              <a:lnSpc>
                <a:spcPct val="107000"/>
              </a:lnSpc>
              <a:spcAft>
                <a:spcPts val="800"/>
              </a:spcAft>
            </a:pPr>
            <a:endParaRPr lang="en-US" sz="2000" kern="100" dirty="0">
              <a:effectLst/>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49897568-919F-0F9B-1D9A-A514D41F9104}"/>
              </a:ext>
            </a:extLst>
          </p:cNvPr>
          <p:cNvSpPr/>
          <p:nvPr/>
        </p:nvSpPr>
        <p:spPr>
          <a:xfrm>
            <a:off x="7014949" y="3498922"/>
            <a:ext cx="4338851" cy="199460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Bef>
                <a:spcPts val="200"/>
              </a:spcBef>
            </a:pPr>
            <a:endParaRPr lang="en-US" sz="20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200"/>
              </a:spcBef>
            </a:pPr>
            <a:endParaRPr lang="en-US" sz="2000" b="1" kern="100"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200"/>
              </a:spcBef>
            </a:pPr>
            <a:endParaRPr lang="en-US" sz="20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1200"/>
              </a:spcBef>
            </a:pPr>
            <a:r>
              <a:rPr lang="en-US"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UNION SELECT NULL--</a:t>
            </a:r>
            <a:endParaRPr lang="en-US"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1200"/>
              </a:spcBef>
            </a:pPr>
            <a:r>
              <a:rPr lang="en-US"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UNION SELECT NULL,NULL--</a:t>
            </a:r>
            <a:endParaRPr lang="en-US"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1200"/>
              </a:spcBef>
            </a:pPr>
            <a:r>
              <a:rPr lang="en-US"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UNION SELECT NULL,NULL,NULL--</a:t>
            </a:r>
            <a:endParaRPr lang="en-US"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2000" kern="100" dirty="0">
                <a:effectLst/>
                <a:ea typeface="Calibri" panose="020F0502020204030204" pitchFamily="34" charset="0"/>
                <a:cs typeface="Times New Roman" panose="02020603050405020304" pitchFamily="18" charset="0"/>
              </a:rPr>
              <a:t> </a:t>
            </a:r>
          </a:p>
          <a:p>
            <a:pPr>
              <a:lnSpc>
                <a:spcPct val="107000"/>
              </a:lnSpc>
              <a:spcAft>
                <a:spcPts val="800"/>
              </a:spcAft>
            </a:pPr>
            <a:r>
              <a:rPr lang="en-US" sz="2000" kern="100" dirty="0">
                <a:effectLst/>
                <a:ea typeface="Calibri" panose="020F0502020204030204" pitchFamily="34" charset="0"/>
                <a:cs typeface="Times New Roman" panose="02020603050405020304" pitchFamily="18" charset="0"/>
              </a:rPr>
              <a:t> </a:t>
            </a:r>
          </a:p>
          <a:p>
            <a:pPr algn="ctr">
              <a:lnSpc>
                <a:spcPct val="107000"/>
              </a:lnSpc>
              <a:spcAft>
                <a:spcPts val="800"/>
              </a:spcAft>
            </a:pPr>
            <a:endParaRPr lang="en-US" sz="20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6028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A9DE6D-CE7D-F1F9-6E36-080534EA91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112" y="5578481"/>
            <a:ext cx="1199648" cy="1196964"/>
          </a:xfrm>
          <a:prstGeom prst="rect">
            <a:avLst/>
          </a:prstGeom>
        </p:spPr>
      </p:pic>
      <p:cxnSp>
        <p:nvCxnSpPr>
          <p:cNvPr id="15" name="Straight Connector 14">
            <a:extLst>
              <a:ext uri="{FF2B5EF4-FFF2-40B4-BE49-F238E27FC236}">
                <a16:creationId xmlns:a16="http://schemas.microsoft.com/office/drawing/2014/main" id="{2D669984-E790-6C3B-511A-A1D71BA68B5C}"/>
              </a:ext>
            </a:extLst>
          </p:cNvPr>
          <p:cNvCxnSpPr>
            <a:cxnSpLocks/>
          </p:cNvCxnSpPr>
          <p:nvPr/>
        </p:nvCxnSpPr>
        <p:spPr>
          <a:xfrm>
            <a:off x="1381760" y="6176963"/>
            <a:ext cx="1015948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1B586EC4-B3A1-86C2-83B8-18B897F06215}"/>
              </a:ext>
            </a:extLst>
          </p:cNvPr>
          <p:cNvCxnSpPr>
            <a:endCxn id="5" idx="0"/>
          </p:cNvCxnSpPr>
          <p:nvPr/>
        </p:nvCxnSpPr>
        <p:spPr>
          <a:xfrm>
            <a:off x="781936" y="5029200"/>
            <a:ext cx="0" cy="549281"/>
          </a:xfrm>
          <a:prstGeom prst="line">
            <a:avLst/>
          </a:prstGeom>
        </p:spPr>
        <p:style>
          <a:lnRef idx="3">
            <a:schemeClr val="accent6"/>
          </a:lnRef>
          <a:fillRef idx="0">
            <a:schemeClr val="accent6"/>
          </a:fillRef>
          <a:effectRef idx="2">
            <a:schemeClr val="accent6"/>
          </a:effectRef>
          <a:fontRef idx="minor">
            <a:schemeClr val="tx1"/>
          </a:fontRef>
        </p:style>
      </p:cxnSp>
      <p:sp>
        <p:nvSpPr>
          <p:cNvPr id="2" name="Title 1">
            <a:extLst>
              <a:ext uri="{FF2B5EF4-FFF2-40B4-BE49-F238E27FC236}">
                <a16:creationId xmlns:a16="http://schemas.microsoft.com/office/drawing/2014/main" id="{4218E20B-DA50-C7E7-BD09-1F9710ADCD26}"/>
              </a:ext>
            </a:extLst>
          </p:cNvPr>
          <p:cNvSpPr>
            <a:spLocks noGrp="1"/>
          </p:cNvSpPr>
          <p:nvPr>
            <p:ph type="title"/>
          </p:nvPr>
        </p:nvSpPr>
        <p:spPr>
          <a:xfrm>
            <a:off x="1906588" y="457200"/>
            <a:ext cx="7313612" cy="600105"/>
          </a:xfrm>
        </p:spPr>
        <p:txBody>
          <a:bodyPr>
            <a:normAutofit/>
          </a:bodyPr>
          <a:lstStyle/>
          <a:p>
            <a:pPr algn="ctr"/>
            <a:r>
              <a:rPr lang="en-US" sz="3000" b="1">
                <a:solidFill>
                  <a:srgbClr val="129E47"/>
                </a:solidFill>
                <a:latin typeface="Roboto" panose="02000000000000000000" pitchFamily="2" charset="0"/>
                <a:ea typeface="Roboto" panose="02000000000000000000" pitchFamily="2" charset="0"/>
                <a:cs typeface="Roboto" panose="02000000000000000000" pitchFamily="2" charset="0"/>
              </a:rPr>
              <a:t>	NỘI DUNG CHÍNH</a:t>
            </a:r>
            <a:endParaRPr lang="en-US" sz="3000" b="1" dirty="0">
              <a:solidFill>
                <a:srgbClr val="129E47"/>
              </a:solidFill>
              <a:latin typeface="Roboto" panose="02000000000000000000" pitchFamily="2" charset="0"/>
              <a:ea typeface="Roboto" panose="02000000000000000000" pitchFamily="2" charset="0"/>
              <a:cs typeface="Roboto" panose="02000000000000000000" pitchFamily="2" charset="0"/>
            </a:endParaRPr>
          </a:p>
        </p:txBody>
      </p:sp>
      <p:sp>
        <p:nvSpPr>
          <p:cNvPr id="3" name="Slide Number Placeholder 2">
            <a:extLst>
              <a:ext uri="{FF2B5EF4-FFF2-40B4-BE49-F238E27FC236}">
                <a16:creationId xmlns:a16="http://schemas.microsoft.com/office/drawing/2014/main" id="{14328477-C806-8327-EEA7-6F2CE01F6595}"/>
              </a:ext>
            </a:extLst>
          </p:cNvPr>
          <p:cNvSpPr>
            <a:spLocks noGrp="1"/>
          </p:cNvSpPr>
          <p:nvPr>
            <p:ph type="sldNum" sz="quarter" idx="12"/>
          </p:nvPr>
        </p:nvSpPr>
        <p:spPr/>
        <p:txBody>
          <a:bodyPr/>
          <a:lstStyle/>
          <a:p>
            <a:fld id="{AB1A9EE7-DB9E-420B-BD62-ABF4F9F22FC3}" type="slidenum">
              <a:rPr lang="en-US" smtClean="0"/>
              <a:t>2</a:t>
            </a:fld>
            <a:endParaRPr lang="en-US"/>
          </a:p>
        </p:txBody>
      </p:sp>
      <p:sp>
        <p:nvSpPr>
          <p:cNvPr id="4" name="TextBox 3">
            <a:extLst>
              <a:ext uri="{FF2B5EF4-FFF2-40B4-BE49-F238E27FC236}">
                <a16:creationId xmlns:a16="http://schemas.microsoft.com/office/drawing/2014/main" id="{D6E306DD-B536-DE80-35BD-25883826551C}"/>
              </a:ext>
            </a:extLst>
          </p:cNvPr>
          <p:cNvSpPr txBox="1"/>
          <p:nvPr/>
        </p:nvSpPr>
        <p:spPr>
          <a:xfrm>
            <a:off x="1381760" y="1466924"/>
            <a:ext cx="8808720" cy="3924151"/>
          </a:xfrm>
          <a:prstGeom prst="rect">
            <a:avLst/>
          </a:prstGeom>
          <a:noFill/>
        </p:spPr>
        <p:txBody>
          <a:bodyPr wrap="square" rtlCol="0">
            <a:spAutoFit/>
          </a:bodyPr>
          <a:lstStyle/>
          <a:p>
            <a:pPr marL="342900" indent="-342900">
              <a:spcBef>
                <a:spcPts val="600"/>
              </a:spcBef>
              <a:buAutoNum type="arabicPeriod"/>
            </a:pPr>
            <a:r>
              <a:rPr lang="en-US" sz="3200" b="1" dirty="0"/>
              <a:t>SQL Injection </a:t>
            </a:r>
            <a:r>
              <a:rPr lang="en-US" sz="3200" b="1" dirty="0" err="1"/>
              <a:t>là</a:t>
            </a:r>
            <a:r>
              <a:rPr lang="en-US" sz="3200" b="1" dirty="0"/>
              <a:t> </a:t>
            </a:r>
            <a:r>
              <a:rPr lang="en-US" sz="3200" b="1" dirty="0" err="1"/>
              <a:t>gì</a:t>
            </a:r>
            <a:r>
              <a:rPr lang="en-US" sz="3200" b="1" dirty="0"/>
              <a:t>?</a:t>
            </a:r>
          </a:p>
          <a:p>
            <a:pPr marL="342900" indent="-342900">
              <a:spcBef>
                <a:spcPts val="600"/>
              </a:spcBef>
              <a:buAutoNum type="arabicPeriod"/>
            </a:pPr>
            <a:r>
              <a:rPr lang="en-US" sz="3200" b="1" dirty="0" err="1"/>
              <a:t>Phân</a:t>
            </a:r>
            <a:r>
              <a:rPr lang="en-US" sz="3200" b="1" dirty="0"/>
              <a:t> </a:t>
            </a:r>
            <a:r>
              <a:rPr lang="en-US" sz="3200" b="1" dirty="0" err="1"/>
              <a:t>loại</a:t>
            </a:r>
            <a:r>
              <a:rPr lang="en-US" sz="3200" b="1" dirty="0"/>
              <a:t> SQL Injection </a:t>
            </a:r>
          </a:p>
          <a:p>
            <a:pPr marL="342900" indent="-342900">
              <a:spcBef>
                <a:spcPts val="600"/>
              </a:spcBef>
              <a:buFontTx/>
              <a:buAutoNum type="arabicPeriod"/>
            </a:pPr>
            <a:r>
              <a:rPr lang="en-US" sz="3200" b="1" dirty="0" err="1"/>
              <a:t>Các</a:t>
            </a:r>
            <a:r>
              <a:rPr lang="en-US" sz="3200" b="1" dirty="0"/>
              <a:t> </a:t>
            </a:r>
            <a:r>
              <a:rPr lang="en-US" sz="3200" b="1" dirty="0" err="1"/>
              <a:t>cách</a:t>
            </a:r>
            <a:r>
              <a:rPr lang="en-US" sz="3200" b="1" dirty="0"/>
              <a:t> </a:t>
            </a:r>
            <a:r>
              <a:rPr lang="en-US" sz="3200" b="1" dirty="0" err="1"/>
              <a:t>thức</a:t>
            </a:r>
            <a:r>
              <a:rPr lang="en-US" sz="3200" b="1" dirty="0"/>
              <a:t> </a:t>
            </a:r>
            <a:r>
              <a:rPr lang="en-US" sz="3200" b="1" dirty="0" err="1"/>
              <a:t>tấn</a:t>
            </a:r>
            <a:r>
              <a:rPr lang="en-US" sz="3200" b="1" dirty="0"/>
              <a:t> </a:t>
            </a:r>
            <a:r>
              <a:rPr lang="en-US" sz="3200" b="1" dirty="0" err="1"/>
              <a:t>công</a:t>
            </a:r>
            <a:r>
              <a:rPr lang="en-US" sz="3200" b="1" dirty="0"/>
              <a:t> SQLi </a:t>
            </a:r>
            <a:r>
              <a:rPr lang="en-US" sz="3200" b="1" dirty="0" err="1"/>
              <a:t>phổ</a:t>
            </a:r>
            <a:r>
              <a:rPr lang="en-US" sz="3200" b="1" dirty="0"/>
              <a:t> </a:t>
            </a:r>
            <a:r>
              <a:rPr lang="en-US" sz="3200" b="1" dirty="0" err="1"/>
              <a:t>biến</a:t>
            </a:r>
            <a:endParaRPr lang="en-US" sz="3200" b="1" dirty="0"/>
          </a:p>
          <a:p>
            <a:pPr marL="342900" indent="-342900">
              <a:spcBef>
                <a:spcPts val="600"/>
              </a:spcBef>
              <a:buAutoNum type="arabicPeriod"/>
            </a:pPr>
            <a:r>
              <a:rPr lang="en-US" sz="3200" b="1" dirty="0" err="1"/>
              <a:t>Tính</a:t>
            </a:r>
            <a:r>
              <a:rPr lang="en-US" sz="3200" b="1" dirty="0"/>
              <a:t> </a:t>
            </a:r>
            <a:r>
              <a:rPr lang="en-US" sz="3200" b="1" dirty="0" err="1"/>
              <a:t>nguy</a:t>
            </a:r>
            <a:r>
              <a:rPr lang="en-US" sz="3200" b="1" dirty="0"/>
              <a:t> </a:t>
            </a:r>
            <a:r>
              <a:rPr lang="en-US" sz="3200" b="1" dirty="0" err="1"/>
              <a:t>hiểm</a:t>
            </a:r>
            <a:r>
              <a:rPr lang="en-US" sz="3200" b="1" dirty="0"/>
              <a:t> </a:t>
            </a:r>
            <a:r>
              <a:rPr lang="en-US" sz="3200" b="1" dirty="0" err="1"/>
              <a:t>và</a:t>
            </a:r>
            <a:r>
              <a:rPr lang="en-US" sz="3200" b="1" dirty="0"/>
              <a:t> </a:t>
            </a:r>
            <a:r>
              <a:rPr lang="en-US" sz="3200" b="1" dirty="0" err="1"/>
              <a:t>cách</a:t>
            </a:r>
            <a:r>
              <a:rPr lang="en-US" sz="3200" b="1" dirty="0"/>
              <a:t> </a:t>
            </a:r>
            <a:r>
              <a:rPr lang="en-US" sz="3200" b="1" dirty="0" err="1"/>
              <a:t>phòng</a:t>
            </a:r>
            <a:r>
              <a:rPr lang="en-US" sz="3200" b="1" dirty="0"/>
              <a:t> </a:t>
            </a:r>
            <a:r>
              <a:rPr lang="en-US" sz="3200" b="1" dirty="0" err="1"/>
              <a:t>chống</a:t>
            </a:r>
            <a:endParaRPr lang="en-US" sz="3200" b="1" dirty="0"/>
          </a:p>
          <a:p>
            <a:pPr marL="342900" indent="-342900">
              <a:spcBef>
                <a:spcPts val="600"/>
              </a:spcBef>
              <a:buAutoNum type="arabicPeriod"/>
            </a:pPr>
            <a:r>
              <a:rPr lang="en-US" sz="3200" b="1" dirty="0" err="1"/>
              <a:t>SQLmap</a:t>
            </a:r>
            <a:endParaRPr lang="en-US" sz="3200" b="1" dirty="0"/>
          </a:p>
          <a:p>
            <a:pPr marL="342900" indent="-342900">
              <a:spcBef>
                <a:spcPts val="600"/>
              </a:spcBef>
              <a:buAutoNum type="arabicPeriod"/>
            </a:pPr>
            <a:r>
              <a:rPr lang="en-US" sz="3200" b="1" dirty="0"/>
              <a:t>Demo</a:t>
            </a:r>
          </a:p>
          <a:p>
            <a:endParaRPr lang="en-US" sz="3200" b="1" dirty="0"/>
          </a:p>
        </p:txBody>
      </p:sp>
    </p:spTree>
    <p:extLst>
      <p:ext uri="{BB962C8B-B14F-4D97-AF65-F5344CB8AC3E}">
        <p14:creationId xmlns:p14="http://schemas.microsoft.com/office/powerpoint/2010/main" val="259490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8E20B-DA50-C7E7-BD09-1F9710ADCD26}"/>
              </a:ext>
            </a:extLst>
          </p:cNvPr>
          <p:cNvSpPr>
            <a:spLocks noGrp="1"/>
          </p:cNvSpPr>
          <p:nvPr>
            <p:ph type="title"/>
          </p:nvPr>
        </p:nvSpPr>
        <p:spPr>
          <a:xfrm>
            <a:off x="1296988" y="390437"/>
            <a:ext cx="7313612" cy="600105"/>
          </a:xfrm>
        </p:spPr>
        <p:txBody>
          <a:bodyPr>
            <a:normAutofit/>
          </a:bodyPr>
          <a:lstStyle/>
          <a:p>
            <a:r>
              <a:rPr lang="en-US" sz="3000" b="1" dirty="0">
                <a:solidFill>
                  <a:srgbClr val="129E47"/>
                </a:solidFill>
                <a:latin typeface="Roboto" panose="02000000000000000000" pitchFamily="2" charset="0"/>
                <a:ea typeface="Roboto" panose="02000000000000000000" pitchFamily="2" charset="0"/>
                <a:cs typeface="Roboto" panose="02000000000000000000" pitchFamily="2" charset="0"/>
              </a:rPr>
              <a:t>3.4. Examining the data</a:t>
            </a:r>
          </a:p>
        </p:txBody>
      </p:sp>
      <p:sp>
        <p:nvSpPr>
          <p:cNvPr id="3" name="Slide Number Placeholder 2">
            <a:extLst>
              <a:ext uri="{FF2B5EF4-FFF2-40B4-BE49-F238E27FC236}">
                <a16:creationId xmlns:a16="http://schemas.microsoft.com/office/drawing/2014/main" id="{14328477-C806-8327-EEA7-6F2CE01F6595}"/>
              </a:ext>
            </a:extLst>
          </p:cNvPr>
          <p:cNvSpPr>
            <a:spLocks noGrp="1"/>
          </p:cNvSpPr>
          <p:nvPr>
            <p:ph type="sldNum" sz="quarter" idx="12"/>
          </p:nvPr>
        </p:nvSpPr>
        <p:spPr/>
        <p:txBody>
          <a:bodyPr/>
          <a:lstStyle/>
          <a:p>
            <a:fld id="{AB1A9EE7-DB9E-420B-BD62-ABF4F9F22FC3}" type="slidenum">
              <a:rPr lang="en-US" smtClean="0"/>
              <a:t>20</a:t>
            </a:fld>
            <a:endParaRPr lang="en-US"/>
          </a:p>
        </p:txBody>
      </p:sp>
      <p:sp>
        <p:nvSpPr>
          <p:cNvPr id="6" name="TextBox 5">
            <a:extLst>
              <a:ext uri="{FF2B5EF4-FFF2-40B4-BE49-F238E27FC236}">
                <a16:creationId xmlns:a16="http://schemas.microsoft.com/office/drawing/2014/main" id="{67D6CF2F-4887-477B-8CB6-EB0DF847A59F}"/>
              </a:ext>
            </a:extLst>
          </p:cNvPr>
          <p:cNvSpPr txBox="1"/>
          <p:nvPr/>
        </p:nvSpPr>
        <p:spPr>
          <a:xfrm>
            <a:off x="520291" y="1151004"/>
            <a:ext cx="5575709" cy="1200329"/>
          </a:xfrm>
          <a:prstGeom prst="rect">
            <a:avLst/>
          </a:prstGeom>
          <a:noFill/>
        </p:spPr>
        <p:txBody>
          <a:bodyPr wrap="square" rtlCol="0">
            <a:spAutoFit/>
          </a:bodyPr>
          <a:lstStyle/>
          <a:p>
            <a:pPr algn="just"/>
            <a:r>
              <a:rPr lang="en-US" sz="2400" b="1">
                <a:effectLst/>
                <a:ea typeface="Calibri" panose="020F0502020204030204" pitchFamily="34" charset="0"/>
              </a:rPr>
              <a:t>-</a:t>
            </a:r>
            <a:r>
              <a:rPr lang="en-US" sz="2400">
                <a:effectLst/>
                <a:ea typeface="Calibri" panose="020F0502020204030204" pitchFamily="34" charset="0"/>
              </a:rPr>
              <a:t> Khi khai thác các lỗ hổng SQL, thường cần phải thu thập một số thông tin về cơ sở dữ liệu ví dụ như</a:t>
            </a:r>
            <a:endParaRPr lang="en-US" sz="2400"/>
          </a:p>
        </p:txBody>
      </p:sp>
      <p:pic>
        <p:nvPicPr>
          <p:cNvPr id="4" name="Picture 3">
            <a:extLst>
              <a:ext uri="{FF2B5EF4-FFF2-40B4-BE49-F238E27FC236}">
                <a16:creationId xmlns:a16="http://schemas.microsoft.com/office/drawing/2014/main" id="{852E9FBC-4967-5AF3-9B0A-9BE6469327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0525" y="970671"/>
            <a:ext cx="4851400" cy="1219200"/>
          </a:xfrm>
          <a:prstGeom prst="rect">
            <a:avLst/>
          </a:prstGeom>
          <a:ln>
            <a:solidFill>
              <a:schemeClr val="accent1"/>
            </a:solidFill>
          </a:ln>
        </p:spPr>
      </p:pic>
      <p:pic>
        <p:nvPicPr>
          <p:cNvPr id="7" name="Picture 6">
            <a:extLst>
              <a:ext uri="{FF2B5EF4-FFF2-40B4-BE49-F238E27FC236}">
                <a16:creationId xmlns:a16="http://schemas.microsoft.com/office/drawing/2014/main" id="{23443614-E813-AC96-6B91-F082213214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728" y="2793395"/>
            <a:ext cx="4826000" cy="488950"/>
          </a:xfrm>
          <a:prstGeom prst="rect">
            <a:avLst/>
          </a:prstGeom>
          <a:ln>
            <a:solidFill>
              <a:schemeClr val="accent1"/>
            </a:solidFill>
          </a:ln>
        </p:spPr>
      </p:pic>
      <p:pic>
        <p:nvPicPr>
          <p:cNvPr id="8" name="Picture 7">
            <a:extLst>
              <a:ext uri="{FF2B5EF4-FFF2-40B4-BE49-F238E27FC236}">
                <a16:creationId xmlns:a16="http://schemas.microsoft.com/office/drawing/2014/main" id="{F1EB60F8-3430-BDBC-1770-7C1DD55263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0525" y="2553940"/>
            <a:ext cx="5547624" cy="933450"/>
          </a:xfrm>
          <a:prstGeom prst="rect">
            <a:avLst/>
          </a:prstGeom>
          <a:ln>
            <a:solidFill>
              <a:schemeClr val="accent1"/>
            </a:solidFill>
          </a:ln>
        </p:spPr>
      </p:pic>
      <p:sp>
        <p:nvSpPr>
          <p:cNvPr id="9" name="Arrow: Right 8">
            <a:extLst>
              <a:ext uri="{FF2B5EF4-FFF2-40B4-BE49-F238E27FC236}">
                <a16:creationId xmlns:a16="http://schemas.microsoft.com/office/drawing/2014/main" id="{DFF08194-3E6D-1B56-44CB-679320357621}"/>
              </a:ext>
            </a:extLst>
          </p:cNvPr>
          <p:cNvSpPr/>
          <p:nvPr/>
        </p:nvSpPr>
        <p:spPr>
          <a:xfrm>
            <a:off x="5577766" y="2901040"/>
            <a:ext cx="623721" cy="29102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7444A38-2958-6739-93B7-16E073AD2C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2728" y="4242292"/>
            <a:ext cx="4832350" cy="476250"/>
          </a:xfrm>
          <a:prstGeom prst="rect">
            <a:avLst/>
          </a:prstGeom>
          <a:ln>
            <a:solidFill>
              <a:schemeClr val="accent1"/>
            </a:solidFill>
          </a:ln>
        </p:spPr>
      </p:pic>
      <p:pic>
        <p:nvPicPr>
          <p:cNvPr id="12" name="Picture 11">
            <a:extLst>
              <a:ext uri="{FF2B5EF4-FFF2-40B4-BE49-F238E27FC236}">
                <a16:creationId xmlns:a16="http://schemas.microsoft.com/office/drawing/2014/main" id="{B0810C32-4E14-4FD3-016F-D7F9AE6080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20524" y="3843243"/>
            <a:ext cx="5547625" cy="1155700"/>
          </a:xfrm>
          <a:prstGeom prst="rect">
            <a:avLst/>
          </a:prstGeom>
          <a:ln>
            <a:solidFill>
              <a:schemeClr val="accent1"/>
            </a:solidFill>
          </a:ln>
        </p:spPr>
      </p:pic>
      <p:sp>
        <p:nvSpPr>
          <p:cNvPr id="13" name="Arrow: Right 12">
            <a:extLst>
              <a:ext uri="{FF2B5EF4-FFF2-40B4-BE49-F238E27FC236}">
                <a16:creationId xmlns:a16="http://schemas.microsoft.com/office/drawing/2014/main" id="{D7998174-D9BD-908B-CE13-6F5DF341BCFE}"/>
              </a:ext>
            </a:extLst>
          </p:cNvPr>
          <p:cNvSpPr/>
          <p:nvPr/>
        </p:nvSpPr>
        <p:spPr>
          <a:xfrm>
            <a:off x="5590466" y="5632174"/>
            <a:ext cx="623721" cy="29102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89EE93F8-0DF8-07E9-CB07-FD99F696C12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2728" y="5553855"/>
            <a:ext cx="4826000" cy="476251"/>
          </a:xfrm>
          <a:prstGeom prst="rect">
            <a:avLst/>
          </a:prstGeom>
          <a:ln>
            <a:solidFill>
              <a:schemeClr val="accent1"/>
            </a:solidFill>
          </a:ln>
        </p:spPr>
      </p:pic>
      <p:pic>
        <p:nvPicPr>
          <p:cNvPr id="16" name="Picture 15">
            <a:extLst>
              <a:ext uri="{FF2B5EF4-FFF2-40B4-BE49-F238E27FC236}">
                <a16:creationId xmlns:a16="http://schemas.microsoft.com/office/drawing/2014/main" id="{D8292B04-EFF8-2F83-C6E8-F4CF3A266CA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20525" y="5195610"/>
            <a:ext cx="5547625" cy="1271953"/>
          </a:xfrm>
          <a:prstGeom prst="rect">
            <a:avLst/>
          </a:prstGeom>
          <a:ln>
            <a:solidFill>
              <a:schemeClr val="accent1"/>
            </a:solidFill>
          </a:ln>
        </p:spPr>
      </p:pic>
      <p:sp>
        <p:nvSpPr>
          <p:cNvPr id="17" name="Arrow: Right 16">
            <a:extLst>
              <a:ext uri="{FF2B5EF4-FFF2-40B4-BE49-F238E27FC236}">
                <a16:creationId xmlns:a16="http://schemas.microsoft.com/office/drawing/2014/main" id="{35648F9A-60C5-C1FA-85A0-5DAAD9AC9DE4}"/>
              </a:ext>
            </a:extLst>
          </p:cNvPr>
          <p:cNvSpPr/>
          <p:nvPr/>
        </p:nvSpPr>
        <p:spPr>
          <a:xfrm>
            <a:off x="5580941" y="4352112"/>
            <a:ext cx="623721" cy="29102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4916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A9DE6D-CE7D-F1F9-6E36-080534EA9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112" y="5578481"/>
            <a:ext cx="1199648" cy="1196964"/>
          </a:xfrm>
          <a:prstGeom prst="rect">
            <a:avLst/>
          </a:prstGeom>
        </p:spPr>
      </p:pic>
      <p:cxnSp>
        <p:nvCxnSpPr>
          <p:cNvPr id="15" name="Straight Connector 14">
            <a:extLst>
              <a:ext uri="{FF2B5EF4-FFF2-40B4-BE49-F238E27FC236}">
                <a16:creationId xmlns:a16="http://schemas.microsoft.com/office/drawing/2014/main" id="{2D669984-E790-6C3B-511A-A1D71BA68B5C}"/>
              </a:ext>
            </a:extLst>
          </p:cNvPr>
          <p:cNvCxnSpPr>
            <a:cxnSpLocks/>
          </p:cNvCxnSpPr>
          <p:nvPr/>
        </p:nvCxnSpPr>
        <p:spPr>
          <a:xfrm>
            <a:off x="1381760" y="6176963"/>
            <a:ext cx="1015948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1B586EC4-B3A1-86C2-83B8-18B897F06215}"/>
              </a:ext>
            </a:extLst>
          </p:cNvPr>
          <p:cNvCxnSpPr>
            <a:endCxn id="5" idx="0"/>
          </p:cNvCxnSpPr>
          <p:nvPr/>
        </p:nvCxnSpPr>
        <p:spPr>
          <a:xfrm>
            <a:off x="781936" y="5029200"/>
            <a:ext cx="0" cy="549281"/>
          </a:xfrm>
          <a:prstGeom prst="line">
            <a:avLst/>
          </a:prstGeom>
        </p:spPr>
        <p:style>
          <a:lnRef idx="3">
            <a:schemeClr val="accent6"/>
          </a:lnRef>
          <a:fillRef idx="0">
            <a:schemeClr val="accent6"/>
          </a:fillRef>
          <a:effectRef idx="2">
            <a:schemeClr val="accent6"/>
          </a:effectRef>
          <a:fontRef idx="minor">
            <a:schemeClr val="tx1"/>
          </a:fontRef>
        </p:style>
      </p:cxnSp>
      <p:sp>
        <p:nvSpPr>
          <p:cNvPr id="2" name="Title 1">
            <a:extLst>
              <a:ext uri="{FF2B5EF4-FFF2-40B4-BE49-F238E27FC236}">
                <a16:creationId xmlns:a16="http://schemas.microsoft.com/office/drawing/2014/main" id="{4218E20B-DA50-C7E7-BD09-1F9710ADCD26}"/>
              </a:ext>
            </a:extLst>
          </p:cNvPr>
          <p:cNvSpPr>
            <a:spLocks noGrp="1"/>
          </p:cNvSpPr>
          <p:nvPr>
            <p:ph type="title"/>
          </p:nvPr>
        </p:nvSpPr>
        <p:spPr>
          <a:xfrm>
            <a:off x="1296988" y="401507"/>
            <a:ext cx="7313612" cy="600105"/>
          </a:xfrm>
        </p:spPr>
        <p:txBody>
          <a:bodyPr>
            <a:normAutofit/>
          </a:bodyPr>
          <a:lstStyle/>
          <a:p>
            <a:r>
              <a:rPr lang="en-US" sz="3000" b="1" dirty="0">
                <a:solidFill>
                  <a:srgbClr val="129E47"/>
                </a:solidFill>
                <a:latin typeface="Roboto" panose="02000000000000000000" pitchFamily="2" charset="0"/>
                <a:ea typeface="Roboto" panose="02000000000000000000" pitchFamily="2" charset="0"/>
                <a:cs typeface="Roboto" panose="02000000000000000000" pitchFamily="2" charset="0"/>
              </a:rPr>
              <a:t>3.5. Blind SQL Injection</a:t>
            </a:r>
          </a:p>
        </p:txBody>
      </p:sp>
      <p:sp>
        <p:nvSpPr>
          <p:cNvPr id="3" name="Slide Number Placeholder 2">
            <a:extLst>
              <a:ext uri="{FF2B5EF4-FFF2-40B4-BE49-F238E27FC236}">
                <a16:creationId xmlns:a16="http://schemas.microsoft.com/office/drawing/2014/main" id="{14328477-C806-8327-EEA7-6F2CE01F6595}"/>
              </a:ext>
            </a:extLst>
          </p:cNvPr>
          <p:cNvSpPr>
            <a:spLocks noGrp="1"/>
          </p:cNvSpPr>
          <p:nvPr>
            <p:ph type="sldNum" sz="quarter" idx="12"/>
          </p:nvPr>
        </p:nvSpPr>
        <p:spPr/>
        <p:txBody>
          <a:bodyPr/>
          <a:lstStyle/>
          <a:p>
            <a:fld id="{AB1A9EE7-DB9E-420B-BD62-ABF4F9F22FC3}" type="slidenum">
              <a:rPr lang="en-US" smtClean="0"/>
              <a:t>21</a:t>
            </a:fld>
            <a:endParaRPr lang="en-US"/>
          </a:p>
        </p:txBody>
      </p:sp>
      <p:sp>
        <p:nvSpPr>
          <p:cNvPr id="6" name="TextBox 5">
            <a:extLst>
              <a:ext uri="{FF2B5EF4-FFF2-40B4-BE49-F238E27FC236}">
                <a16:creationId xmlns:a16="http://schemas.microsoft.com/office/drawing/2014/main" id="{67D6CF2F-4887-477B-8CB6-EB0DF847A59F}"/>
              </a:ext>
            </a:extLst>
          </p:cNvPr>
          <p:cNvSpPr txBox="1"/>
          <p:nvPr/>
        </p:nvSpPr>
        <p:spPr>
          <a:xfrm>
            <a:off x="1381760" y="1580089"/>
            <a:ext cx="9962395" cy="3539430"/>
          </a:xfrm>
          <a:prstGeom prst="rect">
            <a:avLst/>
          </a:prstGeom>
          <a:noFill/>
        </p:spPr>
        <p:txBody>
          <a:bodyPr wrap="square" rtlCol="0">
            <a:spAutoFit/>
          </a:bodyPr>
          <a:lstStyle/>
          <a:p>
            <a:pPr marL="457200" indent="-457200" algn="just">
              <a:buFontTx/>
              <a:buChar char="-"/>
            </a:pPr>
            <a:r>
              <a:rPr lang="en-US" sz="2800" dirty="0">
                <a:ea typeface="Times New Roman" panose="02020603050405020304" pitchFamily="18" charset="0"/>
              </a:rPr>
              <a:t>Blind SQL Injection </a:t>
            </a:r>
            <a:r>
              <a:rPr lang="en-US" sz="2800" dirty="0" err="1">
                <a:ea typeface="Times New Roman" panose="02020603050405020304" pitchFamily="18" charset="0"/>
              </a:rPr>
              <a:t>là</a:t>
            </a:r>
            <a:r>
              <a:rPr lang="en-US" sz="2800" dirty="0">
                <a:ea typeface="Times New Roman" panose="02020603050405020304" pitchFamily="18" charset="0"/>
              </a:rPr>
              <a:t> </a:t>
            </a:r>
            <a:r>
              <a:rPr lang="en-US" sz="2800" dirty="0" err="1">
                <a:ea typeface="Times New Roman" panose="02020603050405020304" pitchFamily="18" charset="0"/>
              </a:rPr>
              <a:t>một</a:t>
            </a:r>
            <a:r>
              <a:rPr lang="en-US" sz="2800" dirty="0">
                <a:ea typeface="Times New Roman" panose="02020603050405020304" pitchFamily="18" charset="0"/>
              </a:rPr>
              <a:t> </a:t>
            </a:r>
            <a:r>
              <a:rPr lang="en-US" sz="2800" dirty="0" err="1">
                <a:ea typeface="Times New Roman" panose="02020603050405020304" pitchFamily="18" charset="0"/>
              </a:rPr>
              <a:t>kiểu</a:t>
            </a:r>
            <a:r>
              <a:rPr lang="en-US" sz="2800" dirty="0">
                <a:ea typeface="Times New Roman" panose="02020603050405020304" pitchFamily="18" charset="0"/>
              </a:rPr>
              <a:t> </a:t>
            </a:r>
            <a:r>
              <a:rPr lang="en-US" sz="2800" dirty="0" err="1">
                <a:ea typeface="Times New Roman" panose="02020603050405020304" pitchFamily="18" charset="0"/>
              </a:rPr>
              <a:t>tấn</a:t>
            </a:r>
            <a:r>
              <a:rPr lang="en-US" sz="2800" dirty="0">
                <a:ea typeface="Times New Roman" panose="02020603050405020304" pitchFamily="18" charset="0"/>
              </a:rPr>
              <a:t> </a:t>
            </a:r>
            <a:r>
              <a:rPr lang="en-US" sz="2800" dirty="0" err="1">
                <a:ea typeface="Times New Roman" panose="02020603050405020304" pitchFamily="18" charset="0"/>
              </a:rPr>
              <a:t>công</a:t>
            </a:r>
            <a:r>
              <a:rPr lang="en-US" sz="2800" dirty="0">
                <a:ea typeface="Times New Roman" panose="02020603050405020304" pitchFamily="18" charset="0"/>
              </a:rPr>
              <a:t> SQL Injection </a:t>
            </a:r>
            <a:r>
              <a:rPr lang="en-US" sz="2800" dirty="0" err="1">
                <a:ea typeface="Times New Roman" panose="02020603050405020304" pitchFamily="18" charset="0"/>
              </a:rPr>
              <a:t>bằng</a:t>
            </a:r>
            <a:r>
              <a:rPr lang="en-US" sz="2800" dirty="0">
                <a:ea typeface="Times New Roman" panose="02020603050405020304" pitchFamily="18" charset="0"/>
              </a:rPr>
              <a:t> </a:t>
            </a:r>
            <a:r>
              <a:rPr lang="en-US" sz="2800" dirty="0" err="1">
                <a:ea typeface="Times New Roman" panose="02020603050405020304" pitchFamily="18" charset="0"/>
              </a:rPr>
              <a:t>cách</a:t>
            </a:r>
            <a:r>
              <a:rPr lang="en-US" sz="2800" dirty="0">
                <a:ea typeface="Times New Roman" panose="02020603050405020304" pitchFamily="18" charset="0"/>
              </a:rPr>
              <a:t> </a:t>
            </a:r>
            <a:r>
              <a:rPr lang="en-US" sz="2800" dirty="0" err="1">
                <a:ea typeface="Times New Roman" panose="02020603050405020304" pitchFamily="18" charset="0"/>
              </a:rPr>
              <a:t>thay</a:t>
            </a:r>
            <a:r>
              <a:rPr lang="en-US" sz="2800" dirty="0">
                <a:ea typeface="Times New Roman" panose="02020603050405020304" pitchFamily="18" charset="0"/>
              </a:rPr>
              <a:t> </a:t>
            </a:r>
            <a:r>
              <a:rPr lang="en-US" sz="2800" dirty="0" err="1">
                <a:ea typeface="Times New Roman" panose="02020603050405020304" pitchFamily="18" charset="0"/>
              </a:rPr>
              <a:t>đổi</a:t>
            </a:r>
            <a:r>
              <a:rPr lang="en-US" sz="2800" dirty="0">
                <a:ea typeface="Times New Roman" panose="02020603050405020304" pitchFamily="18" charset="0"/>
              </a:rPr>
              <a:t> </a:t>
            </a:r>
            <a:r>
              <a:rPr lang="en-US" sz="2800" dirty="0" err="1">
                <a:ea typeface="Times New Roman" panose="02020603050405020304" pitchFamily="18" charset="0"/>
              </a:rPr>
              <a:t>câu</a:t>
            </a:r>
            <a:r>
              <a:rPr lang="en-US" sz="2800" dirty="0">
                <a:ea typeface="Times New Roman" panose="02020603050405020304" pitchFamily="18" charset="0"/>
              </a:rPr>
              <a:t> </a:t>
            </a:r>
            <a:r>
              <a:rPr lang="en-US" sz="2800" dirty="0" err="1">
                <a:ea typeface="Times New Roman" panose="02020603050405020304" pitchFamily="18" charset="0"/>
              </a:rPr>
              <a:t>truy</a:t>
            </a:r>
            <a:r>
              <a:rPr lang="en-US" sz="2800" dirty="0">
                <a:ea typeface="Times New Roman" panose="02020603050405020304" pitchFamily="18" charset="0"/>
              </a:rPr>
              <a:t> </a:t>
            </a:r>
            <a:r>
              <a:rPr lang="en-US" sz="2800" dirty="0" err="1">
                <a:ea typeface="Times New Roman" panose="02020603050405020304" pitchFamily="18" charset="0"/>
              </a:rPr>
              <a:t>vấn</a:t>
            </a:r>
            <a:r>
              <a:rPr lang="en-US" sz="2800" dirty="0">
                <a:ea typeface="Times New Roman" panose="02020603050405020304" pitchFamily="18" charset="0"/>
              </a:rPr>
              <a:t> </a:t>
            </a:r>
            <a:r>
              <a:rPr lang="en-US" sz="2800" dirty="0" err="1">
                <a:ea typeface="Times New Roman" panose="02020603050405020304" pitchFamily="18" charset="0"/>
              </a:rPr>
              <a:t>để</a:t>
            </a:r>
            <a:r>
              <a:rPr lang="en-US" sz="2800" dirty="0">
                <a:ea typeface="Times New Roman" panose="02020603050405020304" pitchFamily="18" charset="0"/>
              </a:rPr>
              <a:t> </a:t>
            </a:r>
            <a:r>
              <a:rPr lang="en-US" sz="2800" dirty="0" err="1">
                <a:ea typeface="Times New Roman" panose="02020603050405020304" pitchFamily="18" charset="0"/>
              </a:rPr>
              <a:t>xem</a:t>
            </a:r>
            <a:r>
              <a:rPr lang="en-US" sz="2800" dirty="0">
                <a:ea typeface="Times New Roman" panose="02020603050405020304" pitchFamily="18" charset="0"/>
              </a:rPr>
              <a:t> </a:t>
            </a:r>
            <a:r>
              <a:rPr lang="en-US" sz="2800" dirty="0" err="1">
                <a:ea typeface="Times New Roman" panose="02020603050405020304" pitchFamily="18" charset="0"/>
              </a:rPr>
              <a:t>sự</a:t>
            </a:r>
            <a:r>
              <a:rPr lang="en-US" sz="2800" dirty="0">
                <a:ea typeface="Times New Roman" panose="02020603050405020304" pitchFamily="18" charset="0"/>
              </a:rPr>
              <a:t> </a:t>
            </a:r>
            <a:r>
              <a:rPr lang="en-US" sz="2800" dirty="0" err="1">
                <a:ea typeface="Times New Roman" panose="02020603050405020304" pitchFamily="18" charset="0"/>
              </a:rPr>
              <a:t>khác</a:t>
            </a:r>
            <a:r>
              <a:rPr lang="en-US" sz="2800" dirty="0">
                <a:ea typeface="Times New Roman" panose="02020603050405020304" pitchFamily="18" charset="0"/>
              </a:rPr>
              <a:t> </a:t>
            </a:r>
            <a:r>
              <a:rPr lang="en-US" sz="2800" dirty="0" err="1">
                <a:ea typeface="Times New Roman" panose="02020603050405020304" pitchFamily="18" charset="0"/>
              </a:rPr>
              <a:t>biệt</a:t>
            </a:r>
            <a:r>
              <a:rPr lang="en-US" sz="2800" dirty="0">
                <a:ea typeface="Times New Roman" panose="02020603050405020304" pitchFamily="18" charset="0"/>
              </a:rPr>
              <a:t> </a:t>
            </a:r>
            <a:r>
              <a:rPr lang="en-US" sz="2800" dirty="0" err="1">
                <a:ea typeface="Times New Roman" panose="02020603050405020304" pitchFamily="18" charset="0"/>
              </a:rPr>
              <a:t>trong</a:t>
            </a:r>
            <a:r>
              <a:rPr lang="en-US" sz="2800" dirty="0">
                <a:ea typeface="Times New Roman" panose="02020603050405020304" pitchFamily="18" charset="0"/>
              </a:rPr>
              <a:t> </a:t>
            </a:r>
            <a:r>
              <a:rPr lang="en-US" sz="2800" dirty="0" err="1">
                <a:ea typeface="Times New Roman" panose="02020603050405020304" pitchFamily="18" charset="0"/>
              </a:rPr>
              <a:t>phản</a:t>
            </a:r>
            <a:r>
              <a:rPr lang="en-US" sz="2800" dirty="0">
                <a:ea typeface="Times New Roman" panose="02020603050405020304" pitchFamily="18" charset="0"/>
              </a:rPr>
              <a:t> </a:t>
            </a:r>
            <a:r>
              <a:rPr lang="en-US" sz="2800" dirty="0" err="1">
                <a:ea typeface="Times New Roman" panose="02020603050405020304" pitchFamily="18" charset="0"/>
              </a:rPr>
              <a:t>hồi</a:t>
            </a:r>
            <a:r>
              <a:rPr lang="en-US" sz="2800" dirty="0">
                <a:ea typeface="Times New Roman" panose="02020603050405020304" pitchFamily="18" charset="0"/>
              </a:rPr>
              <a:t> </a:t>
            </a:r>
            <a:r>
              <a:rPr lang="en-US" sz="2800" dirty="0" err="1">
                <a:ea typeface="Times New Roman" panose="02020603050405020304" pitchFamily="18" charset="0"/>
              </a:rPr>
              <a:t>của</a:t>
            </a:r>
            <a:r>
              <a:rPr lang="en-US" sz="2800" dirty="0">
                <a:ea typeface="Times New Roman" panose="02020603050405020304" pitchFamily="18" charset="0"/>
              </a:rPr>
              <a:t> </a:t>
            </a:r>
            <a:r>
              <a:rPr lang="en-US" sz="2800" dirty="0" err="1">
                <a:ea typeface="Times New Roman" panose="02020603050405020304" pitchFamily="18" charset="0"/>
              </a:rPr>
              <a:t>ứng</a:t>
            </a:r>
            <a:r>
              <a:rPr lang="en-US" sz="2800" dirty="0">
                <a:ea typeface="Times New Roman" panose="02020603050405020304" pitchFamily="18" charset="0"/>
              </a:rPr>
              <a:t> </a:t>
            </a:r>
            <a:r>
              <a:rPr lang="en-US" sz="2800" dirty="0" err="1">
                <a:ea typeface="Times New Roman" panose="02020603050405020304" pitchFamily="18" charset="0"/>
              </a:rPr>
              <a:t>dụng</a:t>
            </a:r>
            <a:r>
              <a:rPr lang="en-US" sz="2800" dirty="0">
                <a:ea typeface="Times New Roman" panose="02020603050405020304" pitchFamily="18" charset="0"/>
              </a:rPr>
              <a:t>.</a:t>
            </a:r>
            <a:endParaRPr lang="en-US" sz="2800" dirty="0">
              <a:latin typeface="Calibri" panose="020F0502020204030204" pitchFamily="34" charset="0"/>
              <a:cs typeface="Calibri" panose="020F0502020204030204" pitchFamily="34" charset="0"/>
            </a:endParaRPr>
          </a:p>
          <a:p>
            <a:pPr marL="457200" indent="-457200" algn="just">
              <a:buFontTx/>
              <a:buChar char="-"/>
            </a:pPr>
            <a:r>
              <a:rPr lang="vi-VN" sz="2800" dirty="0">
                <a:latin typeface="Calibri" panose="020F0502020204030204" pitchFamily="34" charset="0"/>
                <a:cs typeface="Calibri" panose="020F0502020204030204" pitchFamily="34" charset="0"/>
              </a:rPr>
              <a:t>Có 2 kiểu:</a:t>
            </a:r>
          </a:p>
          <a:p>
            <a:pPr algn="just"/>
            <a:r>
              <a:rPr lang="en-US" sz="2800" dirty="0">
                <a:latin typeface="Calibri" panose="020F0502020204030204" pitchFamily="34" charset="0"/>
                <a:cs typeface="Calibri" panose="020F0502020204030204" pitchFamily="34" charset="0"/>
              </a:rPr>
              <a:t> +</a:t>
            </a:r>
            <a:r>
              <a:rPr lang="vi-VN" sz="2800" dirty="0">
                <a:latin typeface="Calibri" panose="020F0502020204030204" pitchFamily="34" charset="0"/>
                <a:cs typeface="Calibri" panose="020F0502020204030204" pitchFamily="34" charset="0"/>
              </a:rPr>
              <a:t> </a:t>
            </a:r>
            <a:r>
              <a:rPr lang="vi-VN" sz="2800" i="1" dirty="0">
                <a:latin typeface="Calibri" panose="020F0502020204030204" pitchFamily="34" charset="0"/>
                <a:cs typeface="Calibri" panose="020F0502020204030204" pitchFamily="34" charset="0"/>
              </a:rPr>
              <a:t>Boolean base: </a:t>
            </a:r>
            <a:r>
              <a:rPr lang="vi-VN" sz="2800" dirty="0">
                <a:latin typeface="Calibri" panose="020F0502020204030204" pitchFamily="34" charset="0"/>
                <a:cs typeface="Calibri" panose="020F0502020204030204" pitchFamily="34" charset="0"/>
              </a:rPr>
              <a:t>Dựa vào các câu hỏi đúng sai để xác định phản hồi của ứng dụng</a:t>
            </a:r>
            <a:endParaRPr lang="en-US" sz="2800" dirty="0">
              <a:latin typeface="Calibri" panose="020F0502020204030204" pitchFamily="34" charset="0"/>
              <a:cs typeface="Calibri" panose="020F0502020204030204" pitchFamily="34" charset="0"/>
            </a:endParaRPr>
          </a:p>
          <a:p>
            <a:pPr algn="just"/>
            <a:r>
              <a:rPr lang="en-US" sz="2800" dirty="0">
                <a:latin typeface="Calibri" panose="020F0502020204030204" pitchFamily="34" charset="0"/>
                <a:cs typeface="Calibri" panose="020F0502020204030204" pitchFamily="34" charset="0"/>
              </a:rPr>
              <a:t> + </a:t>
            </a:r>
            <a:r>
              <a:rPr lang="en-US" sz="2800" i="1" dirty="0">
                <a:latin typeface="Calibri" panose="020F0502020204030204" pitchFamily="34" charset="0"/>
                <a:cs typeface="Calibri" panose="020F0502020204030204" pitchFamily="34" charset="0"/>
              </a:rPr>
              <a:t>Time base: </a:t>
            </a:r>
            <a:r>
              <a:rPr lang="en-US" sz="2800" dirty="0" err="1">
                <a:latin typeface="Calibri" panose="020F0502020204030204" pitchFamily="34" charset="0"/>
                <a:cs typeface="Calibri" panose="020F0502020204030204" pitchFamily="34" charset="0"/>
              </a:rPr>
              <a:t>Dựa</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vào</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thời</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gian</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phản</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hổi</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của</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ứng</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dụng</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để</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xác</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định</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lỗ</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hổng</a:t>
            </a:r>
            <a:r>
              <a:rPr lang="en-US" sz="2800" dirty="0">
                <a:latin typeface="Calibri" panose="020F0502020204030204" pitchFamily="34" charset="0"/>
                <a:cs typeface="Calibri" panose="020F0502020204030204" pitchFamily="34" charset="0"/>
              </a:rPr>
              <a:t>. </a:t>
            </a:r>
            <a:endParaRPr lang="vi-V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2540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A9DE6D-CE7D-F1F9-6E36-080534EA91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112" y="5578481"/>
            <a:ext cx="1199648" cy="1196964"/>
          </a:xfrm>
          <a:prstGeom prst="rect">
            <a:avLst/>
          </a:prstGeom>
        </p:spPr>
      </p:pic>
      <p:cxnSp>
        <p:nvCxnSpPr>
          <p:cNvPr id="15" name="Straight Connector 14">
            <a:extLst>
              <a:ext uri="{FF2B5EF4-FFF2-40B4-BE49-F238E27FC236}">
                <a16:creationId xmlns:a16="http://schemas.microsoft.com/office/drawing/2014/main" id="{2D669984-E790-6C3B-511A-A1D71BA68B5C}"/>
              </a:ext>
            </a:extLst>
          </p:cNvPr>
          <p:cNvCxnSpPr>
            <a:cxnSpLocks/>
          </p:cNvCxnSpPr>
          <p:nvPr/>
        </p:nvCxnSpPr>
        <p:spPr>
          <a:xfrm>
            <a:off x="1381760" y="6176963"/>
            <a:ext cx="1015948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1B586EC4-B3A1-86C2-83B8-18B897F06215}"/>
              </a:ext>
            </a:extLst>
          </p:cNvPr>
          <p:cNvCxnSpPr>
            <a:endCxn id="5" idx="0"/>
          </p:cNvCxnSpPr>
          <p:nvPr/>
        </p:nvCxnSpPr>
        <p:spPr>
          <a:xfrm>
            <a:off x="781936" y="5029200"/>
            <a:ext cx="0" cy="549281"/>
          </a:xfrm>
          <a:prstGeom prst="line">
            <a:avLst/>
          </a:prstGeom>
        </p:spPr>
        <p:style>
          <a:lnRef idx="3">
            <a:schemeClr val="accent6"/>
          </a:lnRef>
          <a:fillRef idx="0">
            <a:schemeClr val="accent6"/>
          </a:fillRef>
          <a:effectRef idx="2">
            <a:schemeClr val="accent6"/>
          </a:effectRef>
          <a:fontRef idx="minor">
            <a:schemeClr val="tx1"/>
          </a:fontRef>
        </p:style>
      </p:cxnSp>
      <p:sp>
        <p:nvSpPr>
          <p:cNvPr id="2" name="Title 1">
            <a:extLst>
              <a:ext uri="{FF2B5EF4-FFF2-40B4-BE49-F238E27FC236}">
                <a16:creationId xmlns:a16="http://schemas.microsoft.com/office/drawing/2014/main" id="{4218E20B-DA50-C7E7-BD09-1F9710ADCD26}"/>
              </a:ext>
            </a:extLst>
          </p:cNvPr>
          <p:cNvSpPr>
            <a:spLocks noGrp="1"/>
          </p:cNvSpPr>
          <p:nvPr>
            <p:ph type="title"/>
          </p:nvPr>
        </p:nvSpPr>
        <p:spPr>
          <a:xfrm>
            <a:off x="781936" y="466896"/>
            <a:ext cx="7313612" cy="600105"/>
          </a:xfrm>
        </p:spPr>
        <p:txBody>
          <a:bodyPr>
            <a:normAutofit/>
          </a:bodyPr>
          <a:lstStyle/>
          <a:p>
            <a:r>
              <a:rPr lang="en-US" sz="3000" b="1" dirty="0">
                <a:solidFill>
                  <a:srgbClr val="129E47"/>
                </a:solidFill>
                <a:latin typeface="Roboto" panose="02000000000000000000" pitchFamily="2" charset="0"/>
                <a:ea typeface="Roboto" panose="02000000000000000000" pitchFamily="2" charset="0"/>
                <a:cs typeface="Roboto" panose="02000000000000000000" pitchFamily="2" charset="0"/>
              </a:rPr>
              <a:t>4.Tính </a:t>
            </a:r>
            <a:r>
              <a:rPr lang="en-US" sz="3000" b="1" dirty="0" err="1">
                <a:solidFill>
                  <a:srgbClr val="129E47"/>
                </a:solidFill>
                <a:latin typeface="Roboto" panose="02000000000000000000" pitchFamily="2" charset="0"/>
                <a:ea typeface="Roboto" panose="02000000000000000000" pitchFamily="2" charset="0"/>
                <a:cs typeface="Roboto" panose="02000000000000000000" pitchFamily="2" charset="0"/>
              </a:rPr>
              <a:t>nguy</a:t>
            </a:r>
            <a:r>
              <a:rPr lang="en-US" sz="3000" b="1" dirty="0">
                <a:solidFill>
                  <a:srgbClr val="129E47"/>
                </a:solidFill>
                <a:latin typeface="Roboto" panose="02000000000000000000" pitchFamily="2" charset="0"/>
                <a:ea typeface="Roboto" panose="02000000000000000000" pitchFamily="2" charset="0"/>
                <a:cs typeface="Roboto" panose="02000000000000000000" pitchFamily="2" charset="0"/>
              </a:rPr>
              <a:t> </a:t>
            </a:r>
            <a:r>
              <a:rPr lang="en-US" sz="3000" b="1" dirty="0" err="1">
                <a:solidFill>
                  <a:srgbClr val="129E47"/>
                </a:solidFill>
                <a:latin typeface="Roboto" panose="02000000000000000000" pitchFamily="2" charset="0"/>
                <a:ea typeface="Roboto" panose="02000000000000000000" pitchFamily="2" charset="0"/>
                <a:cs typeface="Roboto" panose="02000000000000000000" pitchFamily="2" charset="0"/>
              </a:rPr>
              <a:t>hiểm</a:t>
            </a:r>
            <a:r>
              <a:rPr lang="en-US" sz="3000" b="1" dirty="0">
                <a:solidFill>
                  <a:srgbClr val="129E47"/>
                </a:solidFill>
                <a:latin typeface="Roboto" panose="02000000000000000000" pitchFamily="2" charset="0"/>
                <a:ea typeface="Roboto" panose="02000000000000000000" pitchFamily="2" charset="0"/>
                <a:cs typeface="Roboto" panose="02000000000000000000" pitchFamily="2" charset="0"/>
              </a:rPr>
              <a:t> </a:t>
            </a:r>
            <a:r>
              <a:rPr lang="en-US" sz="3000" b="1" dirty="0" err="1">
                <a:solidFill>
                  <a:srgbClr val="129E47"/>
                </a:solidFill>
                <a:latin typeface="Roboto" panose="02000000000000000000" pitchFamily="2" charset="0"/>
                <a:ea typeface="Roboto" panose="02000000000000000000" pitchFamily="2" charset="0"/>
                <a:cs typeface="Roboto" panose="02000000000000000000" pitchFamily="2" charset="0"/>
              </a:rPr>
              <a:t>và</a:t>
            </a:r>
            <a:r>
              <a:rPr lang="en-US" sz="3000" b="1" dirty="0">
                <a:solidFill>
                  <a:srgbClr val="129E47"/>
                </a:solidFill>
                <a:latin typeface="Roboto" panose="02000000000000000000" pitchFamily="2" charset="0"/>
                <a:ea typeface="Roboto" panose="02000000000000000000" pitchFamily="2" charset="0"/>
                <a:cs typeface="Roboto" panose="02000000000000000000" pitchFamily="2" charset="0"/>
              </a:rPr>
              <a:t> </a:t>
            </a:r>
            <a:r>
              <a:rPr lang="en-US" sz="3000" b="1" dirty="0" err="1">
                <a:solidFill>
                  <a:srgbClr val="129E47"/>
                </a:solidFill>
                <a:latin typeface="Roboto" panose="02000000000000000000" pitchFamily="2" charset="0"/>
                <a:ea typeface="Roboto" panose="02000000000000000000" pitchFamily="2" charset="0"/>
                <a:cs typeface="Roboto" panose="02000000000000000000" pitchFamily="2" charset="0"/>
              </a:rPr>
              <a:t>cách</a:t>
            </a:r>
            <a:r>
              <a:rPr lang="en-US" sz="3000" b="1" dirty="0">
                <a:solidFill>
                  <a:srgbClr val="129E47"/>
                </a:solidFill>
                <a:latin typeface="Roboto" panose="02000000000000000000" pitchFamily="2" charset="0"/>
                <a:ea typeface="Roboto" panose="02000000000000000000" pitchFamily="2" charset="0"/>
                <a:cs typeface="Roboto" panose="02000000000000000000" pitchFamily="2" charset="0"/>
              </a:rPr>
              <a:t> </a:t>
            </a:r>
            <a:r>
              <a:rPr lang="en-US" sz="3000" b="1" dirty="0" err="1">
                <a:solidFill>
                  <a:srgbClr val="129E47"/>
                </a:solidFill>
                <a:latin typeface="Roboto" panose="02000000000000000000" pitchFamily="2" charset="0"/>
                <a:ea typeface="Roboto" panose="02000000000000000000" pitchFamily="2" charset="0"/>
                <a:cs typeface="Roboto" panose="02000000000000000000" pitchFamily="2" charset="0"/>
              </a:rPr>
              <a:t>phòng</a:t>
            </a:r>
            <a:r>
              <a:rPr lang="en-US" sz="3000" b="1" dirty="0">
                <a:solidFill>
                  <a:srgbClr val="129E47"/>
                </a:solidFill>
                <a:latin typeface="Roboto" panose="02000000000000000000" pitchFamily="2" charset="0"/>
                <a:ea typeface="Roboto" panose="02000000000000000000" pitchFamily="2" charset="0"/>
                <a:cs typeface="Roboto" panose="02000000000000000000" pitchFamily="2" charset="0"/>
              </a:rPr>
              <a:t> </a:t>
            </a:r>
            <a:r>
              <a:rPr lang="en-US" sz="3000" b="1" dirty="0" err="1">
                <a:solidFill>
                  <a:srgbClr val="129E47"/>
                </a:solidFill>
                <a:latin typeface="Roboto" panose="02000000000000000000" pitchFamily="2" charset="0"/>
                <a:ea typeface="Roboto" panose="02000000000000000000" pitchFamily="2" charset="0"/>
                <a:cs typeface="Roboto" panose="02000000000000000000" pitchFamily="2" charset="0"/>
              </a:rPr>
              <a:t>chống</a:t>
            </a:r>
            <a:endParaRPr lang="en-US" sz="3000" b="1" dirty="0">
              <a:solidFill>
                <a:srgbClr val="129E47"/>
              </a:solidFill>
              <a:latin typeface="Roboto" panose="02000000000000000000" pitchFamily="2" charset="0"/>
              <a:ea typeface="Roboto" panose="02000000000000000000" pitchFamily="2" charset="0"/>
              <a:cs typeface="Roboto" panose="02000000000000000000" pitchFamily="2" charset="0"/>
            </a:endParaRPr>
          </a:p>
        </p:txBody>
      </p:sp>
      <p:sp>
        <p:nvSpPr>
          <p:cNvPr id="3" name="TextBox 2">
            <a:extLst>
              <a:ext uri="{FF2B5EF4-FFF2-40B4-BE49-F238E27FC236}">
                <a16:creationId xmlns:a16="http://schemas.microsoft.com/office/drawing/2014/main" id="{4050D721-CDE7-47DB-865C-9C238E922AD3}"/>
              </a:ext>
            </a:extLst>
          </p:cNvPr>
          <p:cNvSpPr txBox="1"/>
          <p:nvPr/>
        </p:nvSpPr>
        <p:spPr>
          <a:xfrm>
            <a:off x="781936" y="1260215"/>
            <a:ext cx="8411046" cy="492443"/>
          </a:xfrm>
          <a:prstGeom prst="rect">
            <a:avLst/>
          </a:prstGeom>
          <a:noFill/>
        </p:spPr>
        <p:txBody>
          <a:bodyPr wrap="square" rtlCol="0">
            <a:spAutoFit/>
          </a:bodyPr>
          <a:lstStyle/>
          <a:p>
            <a:r>
              <a:rPr lang="en-US" sz="2600" b="1" dirty="0">
                <a:solidFill>
                  <a:srgbClr val="129E47"/>
                </a:solidFill>
                <a:latin typeface="Roboto" panose="02000000000000000000"/>
              </a:rPr>
              <a:t>4.1.Tính </a:t>
            </a:r>
            <a:r>
              <a:rPr lang="en-US" sz="2600" b="1" dirty="0" err="1">
                <a:solidFill>
                  <a:srgbClr val="129E47"/>
                </a:solidFill>
                <a:latin typeface="Roboto" panose="02000000000000000000"/>
              </a:rPr>
              <a:t>nguy</a:t>
            </a:r>
            <a:r>
              <a:rPr lang="en-US" sz="2600" b="1" dirty="0">
                <a:solidFill>
                  <a:srgbClr val="129E47"/>
                </a:solidFill>
                <a:latin typeface="Roboto" panose="02000000000000000000"/>
              </a:rPr>
              <a:t> </a:t>
            </a:r>
            <a:r>
              <a:rPr lang="en-US" sz="2600" b="1" dirty="0" err="1">
                <a:solidFill>
                  <a:srgbClr val="129E47"/>
                </a:solidFill>
                <a:latin typeface="Roboto" panose="02000000000000000000"/>
              </a:rPr>
              <a:t>hiểm</a:t>
            </a:r>
            <a:r>
              <a:rPr lang="en-US" sz="2600" b="1" dirty="0">
                <a:solidFill>
                  <a:srgbClr val="129E47"/>
                </a:solidFill>
                <a:latin typeface="Roboto" panose="02000000000000000000"/>
              </a:rPr>
              <a:t> </a:t>
            </a:r>
          </a:p>
        </p:txBody>
      </p:sp>
      <p:sp>
        <p:nvSpPr>
          <p:cNvPr id="6" name="Slide Number Placeholder 5">
            <a:extLst>
              <a:ext uri="{FF2B5EF4-FFF2-40B4-BE49-F238E27FC236}">
                <a16:creationId xmlns:a16="http://schemas.microsoft.com/office/drawing/2014/main" id="{E518BCD7-721D-8F04-C96C-4E44C6EE2EF7}"/>
              </a:ext>
            </a:extLst>
          </p:cNvPr>
          <p:cNvSpPr>
            <a:spLocks noGrp="1"/>
          </p:cNvSpPr>
          <p:nvPr>
            <p:ph type="sldNum" sz="quarter" idx="12"/>
          </p:nvPr>
        </p:nvSpPr>
        <p:spPr/>
        <p:txBody>
          <a:bodyPr/>
          <a:lstStyle/>
          <a:p>
            <a:fld id="{AB1A9EE7-DB9E-420B-BD62-ABF4F9F22FC3}" type="slidenum">
              <a:rPr lang="en-US" smtClean="0"/>
              <a:t>22</a:t>
            </a:fld>
            <a:endParaRPr lang="en-US"/>
          </a:p>
        </p:txBody>
      </p:sp>
      <p:sp>
        <p:nvSpPr>
          <p:cNvPr id="7" name="TextBox 6">
            <a:extLst>
              <a:ext uri="{FF2B5EF4-FFF2-40B4-BE49-F238E27FC236}">
                <a16:creationId xmlns:a16="http://schemas.microsoft.com/office/drawing/2014/main" id="{CBC7574F-2468-C6BE-EA3B-2C46FCB9F84F}"/>
              </a:ext>
            </a:extLst>
          </p:cNvPr>
          <p:cNvSpPr txBox="1"/>
          <p:nvPr/>
        </p:nvSpPr>
        <p:spPr>
          <a:xfrm>
            <a:off x="792095" y="1877476"/>
            <a:ext cx="10561703" cy="4374724"/>
          </a:xfrm>
          <a:prstGeom prst="rect">
            <a:avLst/>
          </a:prstGeom>
          <a:noFill/>
        </p:spPr>
        <p:txBody>
          <a:bodyPr wrap="square">
            <a:spAutoFit/>
          </a:bodyPr>
          <a:lstStyle/>
          <a:p>
            <a:pPr>
              <a:lnSpc>
                <a:spcPct val="150000"/>
              </a:lnSpc>
            </a:pPr>
            <a:r>
              <a:rPr lang="en-US" sz="2800" dirty="0">
                <a:effectLst/>
                <a:ea typeface="Times New Roman" panose="02020603050405020304" pitchFamily="18" charset="0"/>
              </a:rPr>
              <a:t>    </a:t>
            </a:r>
            <a:r>
              <a:rPr lang="en-US" sz="2800" dirty="0" err="1">
                <a:effectLst/>
                <a:ea typeface="Times New Roman" panose="02020603050405020304" pitchFamily="18" charset="0"/>
              </a:rPr>
              <a:t>Tùy</a:t>
            </a:r>
            <a:r>
              <a:rPr lang="en-US" sz="2800" dirty="0">
                <a:effectLst/>
                <a:ea typeface="Times New Roman" panose="02020603050405020304" pitchFamily="18" charset="0"/>
              </a:rPr>
              <a:t> </a:t>
            </a:r>
            <a:r>
              <a:rPr lang="en-US" sz="2800" dirty="0" err="1">
                <a:effectLst/>
                <a:ea typeface="Times New Roman" panose="02020603050405020304" pitchFamily="18" charset="0"/>
              </a:rPr>
              <a:t>vào</a:t>
            </a:r>
            <a:r>
              <a:rPr lang="en-US" sz="2800" dirty="0">
                <a:effectLst/>
                <a:ea typeface="Times New Roman" panose="02020603050405020304" pitchFamily="18" charset="0"/>
              </a:rPr>
              <a:t> </a:t>
            </a:r>
            <a:r>
              <a:rPr lang="en-US" sz="2800" dirty="0" err="1">
                <a:effectLst/>
                <a:ea typeface="Times New Roman" panose="02020603050405020304" pitchFamily="18" charset="0"/>
              </a:rPr>
              <a:t>mức</a:t>
            </a:r>
            <a:r>
              <a:rPr lang="en-US" sz="2800" dirty="0">
                <a:effectLst/>
                <a:ea typeface="Times New Roman" panose="02020603050405020304" pitchFamily="18" charset="0"/>
              </a:rPr>
              <a:t> </a:t>
            </a:r>
            <a:r>
              <a:rPr lang="en-US" sz="2800" dirty="0" err="1">
                <a:effectLst/>
                <a:ea typeface="Times New Roman" panose="02020603050405020304" pitchFamily="18" charset="0"/>
              </a:rPr>
              <a:t>độ</a:t>
            </a:r>
            <a:r>
              <a:rPr lang="en-US" sz="2800" dirty="0">
                <a:effectLst/>
                <a:ea typeface="Times New Roman" panose="02020603050405020304" pitchFamily="18" charset="0"/>
              </a:rPr>
              <a:t> </a:t>
            </a:r>
            <a:r>
              <a:rPr lang="en-US" sz="2800" dirty="0" err="1">
                <a:effectLst/>
                <a:ea typeface="Times New Roman" panose="02020603050405020304" pitchFamily="18" charset="0"/>
              </a:rPr>
              <a:t>tinh</a:t>
            </a:r>
            <a:r>
              <a:rPr lang="en-US" sz="2800" dirty="0">
                <a:effectLst/>
                <a:ea typeface="Times New Roman" panose="02020603050405020304" pitchFamily="18" charset="0"/>
              </a:rPr>
              <a:t> vi, SQL Injection </a:t>
            </a:r>
            <a:r>
              <a:rPr lang="en-US" sz="2800" dirty="0" err="1">
                <a:effectLst/>
                <a:ea typeface="Times New Roman" panose="02020603050405020304" pitchFamily="18" charset="0"/>
              </a:rPr>
              <a:t>có</a:t>
            </a:r>
            <a:r>
              <a:rPr lang="en-US" sz="2800" dirty="0">
                <a:effectLst/>
                <a:ea typeface="Times New Roman" panose="02020603050405020304" pitchFamily="18" charset="0"/>
              </a:rPr>
              <a:t> </a:t>
            </a:r>
            <a:r>
              <a:rPr lang="en-US" sz="2800" dirty="0" err="1">
                <a:effectLst/>
                <a:ea typeface="Times New Roman" panose="02020603050405020304" pitchFamily="18" charset="0"/>
              </a:rPr>
              <a:t>thể</a:t>
            </a:r>
            <a:r>
              <a:rPr lang="en-US" sz="2800" dirty="0">
                <a:effectLst/>
                <a:ea typeface="Times New Roman" panose="02020603050405020304" pitchFamily="18" charset="0"/>
              </a:rPr>
              <a:t> </a:t>
            </a:r>
            <a:r>
              <a:rPr lang="en-US" sz="2800" dirty="0" err="1">
                <a:effectLst/>
                <a:ea typeface="Times New Roman" panose="02020603050405020304" pitchFamily="18" charset="0"/>
              </a:rPr>
              <a:t>cho</a:t>
            </a:r>
            <a:r>
              <a:rPr lang="en-US" sz="2800" dirty="0">
                <a:effectLst/>
                <a:ea typeface="Times New Roman" panose="02020603050405020304" pitchFamily="18" charset="0"/>
              </a:rPr>
              <a:t> </a:t>
            </a:r>
            <a:r>
              <a:rPr lang="en-US" sz="2800" dirty="0" err="1">
                <a:effectLst/>
                <a:ea typeface="Times New Roman" panose="02020603050405020304" pitchFamily="18" charset="0"/>
              </a:rPr>
              <a:t>phép</a:t>
            </a:r>
            <a:r>
              <a:rPr lang="en-US" sz="2800" dirty="0">
                <a:effectLst/>
                <a:ea typeface="Times New Roman" panose="02020603050405020304" pitchFamily="18" charset="0"/>
              </a:rPr>
              <a:t> </a:t>
            </a:r>
            <a:r>
              <a:rPr lang="en-US" sz="2800" dirty="0" err="1">
                <a:effectLst/>
                <a:ea typeface="Times New Roman" panose="02020603050405020304" pitchFamily="18" charset="0"/>
              </a:rPr>
              <a:t>kẻ</a:t>
            </a:r>
            <a:r>
              <a:rPr lang="en-US" sz="2800" dirty="0">
                <a:effectLst/>
                <a:ea typeface="Times New Roman" panose="02020603050405020304" pitchFamily="18" charset="0"/>
              </a:rPr>
              <a:t> </a:t>
            </a:r>
            <a:r>
              <a:rPr lang="en-US" sz="2800" dirty="0" err="1">
                <a:effectLst/>
                <a:ea typeface="Times New Roman" panose="02020603050405020304" pitchFamily="18" charset="0"/>
              </a:rPr>
              <a:t>tấn</a:t>
            </a:r>
            <a:r>
              <a:rPr lang="en-US" sz="2800" dirty="0">
                <a:effectLst/>
                <a:ea typeface="Times New Roman" panose="02020603050405020304" pitchFamily="18" charset="0"/>
              </a:rPr>
              <a:t> </a:t>
            </a:r>
            <a:r>
              <a:rPr lang="en-US" sz="2800" dirty="0" err="1">
                <a:effectLst/>
                <a:ea typeface="Times New Roman" panose="02020603050405020304" pitchFamily="18" charset="0"/>
              </a:rPr>
              <a:t>công</a:t>
            </a:r>
            <a:r>
              <a:rPr lang="en-US" sz="2800" dirty="0">
                <a:effectLst/>
                <a:ea typeface="Times New Roman" panose="02020603050405020304" pitchFamily="18" charset="0"/>
              </a:rPr>
              <a:t>:</a:t>
            </a:r>
            <a:endParaRPr lang="en-US" sz="2800" dirty="0">
              <a:ea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en-US" sz="2800" dirty="0" err="1">
                <a:effectLst/>
                <a:ea typeface="Times New Roman" panose="02020603050405020304" pitchFamily="18" charset="0"/>
                <a:cs typeface="Times New Roman" panose="02020603050405020304" pitchFamily="18" charset="0"/>
              </a:rPr>
              <a:t>Vượt</a:t>
            </a:r>
            <a:r>
              <a:rPr lang="en-US" sz="2800" dirty="0">
                <a:effectLst/>
                <a:ea typeface="Times New Roman" panose="02020603050405020304" pitchFamily="18" charset="0"/>
                <a:cs typeface="Times New Roman" panose="02020603050405020304" pitchFamily="18" charset="0"/>
              </a:rPr>
              <a:t> qua </a:t>
            </a:r>
            <a:r>
              <a:rPr lang="en-US" sz="2800" dirty="0" err="1">
                <a:effectLst/>
                <a:ea typeface="Times New Roman" panose="02020603050405020304" pitchFamily="18" charset="0"/>
                <a:cs typeface="Times New Roman" panose="02020603050405020304" pitchFamily="18" charset="0"/>
              </a:rPr>
              <a:t>các</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khâu</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xác</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thực</a:t>
            </a:r>
            <a:r>
              <a:rPr lang="en-US" sz="2800" dirty="0">
                <a:ea typeface="Times New Roman" panose="02020603050405020304" pitchFamily="18" charset="0"/>
                <a:cs typeface="Times New Roman" panose="02020603050405020304" pitchFamily="18" charset="0"/>
              </a:rPr>
              <a:t> </a:t>
            </a:r>
            <a:r>
              <a:rPr lang="en-US" sz="2800" dirty="0" err="1">
                <a:ea typeface="Times New Roman" panose="02020603050405020304" pitchFamily="18" charset="0"/>
                <a:cs typeface="Times New Roman" panose="02020603050405020304" pitchFamily="18" charset="0"/>
              </a:rPr>
              <a:t>người</a:t>
            </a:r>
            <a:r>
              <a:rPr lang="en-US" sz="2800" dirty="0">
                <a:ea typeface="Times New Roman" panose="02020603050405020304" pitchFamily="18" charset="0"/>
                <a:cs typeface="Times New Roman" panose="02020603050405020304" pitchFamily="18" charset="0"/>
              </a:rPr>
              <a:t> </a:t>
            </a:r>
            <a:r>
              <a:rPr lang="en-US" sz="2800" dirty="0" err="1">
                <a:ea typeface="Times New Roman" panose="02020603050405020304" pitchFamily="18" charset="0"/>
                <a:cs typeface="Times New Roman" panose="02020603050405020304" pitchFamily="18" charset="0"/>
              </a:rPr>
              <a:t>dùng</a:t>
            </a:r>
            <a:endParaRPr lang="en-US" sz="2800" dirty="0">
              <a:ea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en-US" sz="2800" dirty="0" err="1">
                <a:effectLst/>
                <a:ea typeface="Times New Roman" panose="02020603050405020304" pitchFamily="18" charset="0"/>
                <a:cs typeface="Times New Roman" panose="02020603050405020304" pitchFamily="18" charset="0"/>
              </a:rPr>
              <a:t>Chèn</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xóa</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hoặc</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sửa</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đổi</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dữ</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liệu</a:t>
            </a:r>
            <a:endParaRPr lang="en-US" sz="2800" dirty="0">
              <a:effectLst/>
              <a:ea typeface="Calibri" panose="020F0502020204030204" pitchFamily="34" charset="0"/>
              <a:cs typeface="Times New Roman" panose="02020603050405020304" pitchFamily="18" charset="0"/>
            </a:endParaRPr>
          </a:p>
          <a:p>
            <a:pPr marL="800100" lvl="1" indent="-342900">
              <a:lnSpc>
                <a:spcPct val="150000"/>
              </a:lnSpc>
              <a:buFont typeface="Arial" panose="020B0604020202020204" pitchFamily="34" charset="0"/>
              <a:buChar char="•"/>
            </a:pPr>
            <a:r>
              <a:rPr lang="en-US" sz="2800" dirty="0" err="1">
                <a:effectLst/>
                <a:ea typeface="Times New Roman" panose="02020603050405020304" pitchFamily="18" charset="0"/>
                <a:cs typeface="Times New Roman" panose="02020603050405020304" pitchFamily="18" charset="0"/>
              </a:rPr>
              <a:t>Đánh</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cắp</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các</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thông</a:t>
            </a:r>
            <a:r>
              <a:rPr lang="en-US" sz="2800" dirty="0">
                <a:effectLst/>
                <a:ea typeface="Times New Roman" panose="02020603050405020304" pitchFamily="18" charset="0"/>
                <a:cs typeface="Times New Roman" panose="02020603050405020304" pitchFamily="18" charset="0"/>
              </a:rPr>
              <a:t> tin </a:t>
            </a:r>
            <a:r>
              <a:rPr lang="en-US" sz="2800" dirty="0" err="1">
                <a:effectLst/>
                <a:ea typeface="Times New Roman" panose="02020603050405020304" pitchFamily="18" charset="0"/>
                <a:cs typeface="Times New Roman" panose="02020603050405020304" pitchFamily="18" charset="0"/>
              </a:rPr>
              <a:t>trong</a:t>
            </a:r>
            <a:r>
              <a:rPr lang="en-US" sz="2800" dirty="0">
                <a:effectLst/>
                <a:ea typeface="Times New Roman" panose="02020603050405020304" pitchFamily="18" charset="0"/>
                <a:cs typeface="Times New Roman" panose="02020603050405020304" pitchFamily="18" charset="0"/>
              </a:rPr>
              <a:t> CSDL</a:t>
            </a:r>
            <a:endParaRPr lang="en-US" sz="2800" dirty="0">
              <a:effectLst/>
              <a:ea typeface="Calibri" panose="020F0502020204030204" pitchFamily="34" charset="0"/>
              <a:cs typeface="Times New Roman" panose="02020603050405020304" pitchFamily="18" charset="0"/>
            </a:endParaRPr>
          </a:p>
          <a:p>
            <a:pPr marL="800100" lvl="1" indent="-342900">
              <a:lnSpc>
                <a:spcPct val="150000"/>
              </a:lnSpc>
              <a:buFont typeface="Arial" panose="020B0604020202020204" pitchFamily="34" charset="0"/>
              <a:buChar char="•"/>
            </a:pPr>
            <a:r>
              <a:rPr lang="en-US" sz="2800" dirty="0" err="1">
                <a:effectLst/>
                <a:ea typeface="Times New Roman" panose="02020603050405020304" pitchFamily="18" charset="0"/>
                <a:cs typeface="Times New Roman" panose="02020603050405020304" pitchFamily="18" charset="0"/>
              </a:rPr>
              <a:t>Chiếm</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quyền</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điều</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khiển</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hệ</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thống</a:t>
            </a:r>
            <a:endParaRPr lang="en-US" sz="2800" dirty="0">
              <a:effectLst/>
              <a:ea typeface="Calibri" panose="020F0502020204030204" pitchFamily="34" charset="0"/>
              <a:cs typeface="Times New Roman" panose="02020603050405020304" pitchFamily="18" charset="0"/>
            </a:endParaRPr>
          </a:p>
          <a:p>
            <a:pPr>
              <a:lnSpc>
                <a:spcPct val="150000"/>
              </a:lnSpc>
            </a:pPr>
            <a:endParaRPr lang="en-US" sz="2400" dirty="0">
              <a:ea typeface="Times New Roman" panose="02020603050405020304" pitchFamily="18" charset="0"/>
              <a:cs typeface="Times New Roman" panose="02020603050405020304" pitchFamily="18" charset="0"/>
            </a:endParaRPr>
          </a:p>
          <a:p>
            <a:pPr>
              <a:lnSpc>
                <a:spcPct val="150000"/>
              </a:lnSpc>
            </a:pPr>
            <a:endParaRPr lang="en-US" sz="24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6787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A9DE6D-CE7D-F1F9-6E36-080534EA91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112" y="5578481"/>
            <a:ext cx="1199648" cy="1196964"/>
          </a:xfrm>
          <a:prstGeom prst="rect">
            <a:avLst/>
          </a:prstGeom>
        </p:spPr>
      </p:pic>
      <p:cxnSp>
        <p:nvCxnSpPr>
          <p:cNvPr id="15" name="Straight Connector 14">
            <a:extLst>
              <a:ext uri="{FF2B5EF4-FFF2-40B4-BE49-F238E27FC236}">
                <a16:creationId xmlns:a16="http://schemas.microsoft.com/office/drawing/2014/main" id="{2D669984-E790-6C3B-511A-A1D71BA68B5C}"/>
              </a:ext>
            </a:extLst>
          </p:cNvPr>
          <p:cNvCxnSpPr>
            <a:cxnSpLocks/>
          </p:cNvCxnSpPr>
          <p:nvPr/>
        </p:nvCxnSpPr>
        <p:spPr>
          <a:xfrm>
            <a:off x="1381760" y="6176963"/>
            <a:ext cx="1015948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1B586EC4-B3A1-86C2-83B8-18B897F06215}"/>
              </a:ext>
            </a:extLst>
          </p:cNvPr>
          <p:cNvCxnSpPr>
            <a:endCxn id="5" idx="0"/>
          </p:cNvCxnSpPr>
          <p:nvPr/>
        </p:nvCxnSpPr>
        <p:spPr>
          <a:xfrm>
            <a:off x="781936" y="5029200"/>
            <a:ext cx="0" cy="549281"/>
          </a:xfrm>
          <a:prstGeom prst="line">
            <a:avLst/>
          </a:prstGeom>
        </p:spPr>
        <p:style>
          <a:lnRef idx="3">
            <a:schemeClr val="accent6"/>
          </a:lnRef>
          <a:fillRef idx="0">
            <a:schemeClr val="accent6"/>
          </a:fillRef>
          <a:effectRef idx="2">
            <a:schemeClr val="accent6"/>
          </a:effectRef>
          <a:fontRef idx="minor">
            <a:schemeClr val="tx1"/>
          </a:fontRef>
        </p:style>
      </p:cxnSp>
      <p:sp>
        <p:nvSpPr>
          <p:cNvPr id="2" name="Title 1">
            <a:extLst>
              <a:ext uri="{FF2B5EF4-FFF2-40B4-BE49-F238E27FC236}">
                <a16:creationId xmlns:a16="http://schemas.microsoft.com/office/drawing/2014/main" id="{4218E20B-DA50-C7E7-BD09-1F9710ADCD26}"/>
              </a:ext>
            </a:extLst>
          </p:cNvPr>
          <p:cNvSpPr>
            <a:spLocks noGrp="1"/>
          </p:cNvSpPr>
          <p:nvPr>
            <p:ph type="title"/>
          </p:nvPr>
        </p:nvSpPr>
        <p:spPr>
          <a:xfrm>
            <a:off x="781936" y="219804"/>
            <a:ext cx="7313612" cy="600105"/>
          </a:xfrm>
        </p:spPr>
        <p:txBody>
          <a:bodyPr>
            <a:normAutofit/>
          </a:bodyPr>
          <a:lstStyle/>
          <a:p>
            <a:r>
              <a:rPr lang="en-US" sz="2600" b="1" dirty="0">
                <a:solidFill>
                  <a:srgbClr val="129E47"/>
                </a:solidFill>
                <a:latin typeface="Roboto" panose="02000000000000000000" pitchFamily="2" charset="0"/>
                <a:ea typeface="Roboto" panose="02000000000000000000" pitchFamily="2" charset="0"/>
                <a:cs typeface="Roboto" panose="02000000000000000000" pitchFamily="2" charset="0"/>
              </a:rPr>
              <a:t>4.2. </a:t>
            </a:r>
            <a:r>
              <a:rPr lang="en-US" sz="2600" b="1" dirty="0" err="1">
                <a:solidFill>
                  <a:srgbClr val="129E47"/>
                </a:solidFill>
                <a:latin typeface="Roboto" panose="02000000000000000000" pitchFamily="2" charset="0"/>
                <a:ea typeface="Roboto" panose="02000000000000000000" pitchFamily="2" charset="0"/>
                <a:cs typeface="Roboto" panose="02000000000000000000" pitchFamily="2" charset="0"/>
              </a:rPr>
              <a:t>Cách</a:t>
            </a:r>
            <a:r>
              <a:rPr lang="en-US" sz="2600" b="1" dirty="0">
                <a:solidFill>
                  <a:srgbClr val="129E47"/>
                </a:solidFill>
                <a:latin typeface="Roboto" panose="02000000000000000000" pitchFamily="2" charset="0"/>
                <a:ea typeface="Roboto" panose="02000000000000000000" pitchFamily="2" charset="0"/>
                <a:cs typeface="Roboto" panose="02000000000000000000" pitchFamily="2" charset="0"/>
              </a:rPr>
              <a:t> </a:t>
            </a:r>
            <a:r>
              <a:rPr lang="en-US" sz="2600" b="1" dirty="0" err="1">
                <a:solidFill>
                  <a:srgbClr val="129E47"/>
                </a:solidFill>
                <a:latin typeface="Roboto" panose="02000000000000000000" pitchFamily="2" charset="0"/>
                <a:ea typeface="Roboto" panose="02000000000000000000" pitchFamily="2" charset="0"/>
                <a:cs typeface="Roboto" panose="02000000000000000000" pitchFamily="2" charset="0"/>
              </a:rPr>
              <a:t>phòng</a:t>
            </a:r>
            <a:r>
              <a:rPr lang="en-US" sz="2600" b="1" dirty="0">
                <a:solidFill>
                  <a:srgbClr val="129E47"/>
                </a:solidFill>
                <a:latin typeface="Roboto" panose="02000000000000000000" pitchFamily="2" charset="0"/>
                <a:ea typeface="Roboto" panose="02000000000000000000" pitchFamily="2" charset="0"/>
                <a:cs typeface="Roboto" panose="02000000000000000000" pitchFamily="2" charset="0"/>
              </a:rPr>
              <a:t> </a:t>
            </a:r>
            <a:r>
              <a:rPr lang="en-US" sz="2600" b="1" dirty="0" err="1">
                <a:solidFill>
                  <a:srgbClr val="129E47"/>
                </a:solidFill>
                <a:latin typeface="Roboto" panose="02000000000000000000" pitchFamily="2" charset="0"/>
                <a:ea typeface="Roboto" panose="02000000000000000000" pitchFamily="2" charset="0"/>
                <a:cs typeface="Roboto" panose="02000000000000000000" pitchFamily="2" charset="0"/>
              </a:rPr>
              <a:t>chống</a:t>
            </a:r>
            <a:endParaRPr lang="en-US" sz="2600" b="1" dirty="0">
              <a:solidFill>
                <a:srgbClr val="129E47"/>
              </a:solidFill>
              <a:latin typeface="Roboto" panose="02000000000000000000" pitchFamily="2" charset="0"/>
              <a:ea typeface="Roboto" panose="02000000000000000000" pitchFamily="2" charset="0"/>
              <a:cs typeface="Roboto" panose="02000000000000000000" pitchFamily="2" charset="0"/>
            </a:endParaRPr>
          </a:p>
        </p:txBody>
      </p:sp>
      <p:sp>
        <p:nvSpPr>
          <p:cNvPr id="3" name="Slide Number Placeholder 2">
            <a:extLst>
              <a:ext uri="{FF2B5EF4-FFF2-40B4-BE49-F238E27FC236}">
                <a16:creationId xmlns:a16="http://schemas.microsoft.com/office/drawing/2014/main" id="{96C3783A-DBDB-676B-80F6-4A63583F8F21}"/>
              </a:ext>
            </a:extLst>
          </p:cNvPr>
          <p:cNvSpPr>
            <a:spLocks noGrp="1"/>
          </p:cNvSpPr>
          <p:nvPr>
            <p:ph type="sldNum" sz="quarter" idx="12"/>
          </p:nvPr>
        </p:nvSpPr>
        <p:spPr/>
        <p:txBody>
          <a:bodyPr/>
          <a:lstStyle/>
          <a:p>
            <a:fld id="{AB1A9EE7-DB9E-420B-BD62-ABF4F9F22FC3}" type="slidenum">
              <a:rPr lang="en-US" smtClean="0"/>
              <a:t>23</a:t>
            </a:fld>
            <a:endParaRPr lang="en-US"/>
          </a:p>
        </p:txBody>
      </p:sp>
      <p:sp>
        <p:nvSpPr>
          <p:cNvPr id="9" name="TextBox 8">
            <a:extLst>
              <a:ext uri="{FF2B5EF4-FFF2-40B4-BE49-F238E27FC236}">
                <a16:creationId xmlns:a16="http://schemas.microsoft.com/office/drawing/2014/main" id="{D062EA4D-7460-8100-9452-6BAE0FE00C59}"/>
              </a:ext>
            </a:extLst>
          </p:cNvPr>
          <p:cNvSpPr txBox="1"/>
          <p:nvPr/>
        </p:nvSpPr>
        <p:spPr>
          <a:xfrm>
            <a:off x="1116859" y="886182"/>
            <a:ext cx="10715747" cy="5001369"/>
          </a:xfrm>
          <a:prstGeom prst="rect">
            <a:avLst/>
          </a:prstGeom>
          <a:noFill/>
        </p:spPr>
        <p:txBody>
          <a:bodyPr wrap="square">
            <a:spAutoFit/>
          </a:bodyPr>
          <a:lstStyle/>
          <a:p>
            <a:pPr algn="just">
              <a:lnSpc>
                <a:spcPct val="150000"/>
              </a:lnSpc>
            </a:pPr>
            <a:r>
              <a:rPr lang="en-US" sz="2200" dirty="0">
                <a:effectLst/>
                <a:ea typeface="Times New Roman" panose="02020603050405020304" pitchFamily="18" charset="0"/>
                <a:cs typeface="Times New Roman" panose="02020603050405020304" pitchFamily="18" charset="0"/>
              </a:rPr>
              <a:t> - </a:t>
            </a:r>
            <a:r>
              <a:rPr lang="en-US" sz="2200" dirty="0" err="1">
                <a:effectLst/>
                <a:ea typeface="Times New Roman" panose="02020603050405020304" pitchFamily="18" charset="0"/>
                <a:cs typeface="Times New Roman" panose="02020603050405020304" pitchFamily="18" charset="0"/>
              </a:rPr>
              <a:t>Lọc</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dữ</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liệu</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từ</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người</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dùng</a:t>
            </a:r>
            <a:r>
              <a:rPr lang="en-US" sz="2200" dirty="0">
                <a:effectLst/>
                <a:ea typeface="Times New Roman" panose="02020603050405020304" pitchFamily="18" charset="0"/>
                <a:cs typeface="Times New Roman" panose="02020603050405020304" pitchFamily="18" charset="0"/>
              </a:rPr>
              <a:t>: Ta </a:t>
            </a:r>
            <a:r>
              <a:rPr lang="en-US" sz="2200" dirty="0" err="1">
                <a:effectLst/>
                <a:ea typeface="Times New Roman" panose="02020603050405020304" pitchFamily="18" charset="0"/>
                <a:cs typeface="Times New Roman" panose="02020603050405020304" pitchFamily="18" charset="0"/>
              </a:rPr>
              <a:t>sử</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dụng</a:t>
            </a:r>
            <a:r>
              <a:rPr lang="en-US" sz="2200" dirty="0">
                <a:effectLst/>
                <a:ea typeface="Times New Roman" panose="02020603050405020304" pitchFamily="18" charset="0"/>
                <a:cs typeface="Times New Roman" panose="02020603050405020304" pitchFamily="18" charset="0"/>
              </a:rPr>
              <a:t> filter </a:t>
            </a:r>
            <a:r>
              <a:rPr lang="en-US" sz="2200" dirty="0" err="1">
                <a:effectLst/>
                <a:ea typeface="Times New Roman" panose="02020603050405020304" pitchFamily="18" charset="0"/>
                <a:cs typeface="Times New Roman" panose="02020603050405020304" pitchFamily="18" charset="0"/>
              </a:rPr>
              <a:t>để</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lọc</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các</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kí</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tự</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đặc</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biệt</a:t>
            </a:r>
            <a:r>
              <a:rPr lang="en-US" sz="2200" dirty="0">
                <a:effectLst/>
                <a:ea typeface="Times New Roman" panose="02020603050405020304" pitchFamily="18" charset="0"/>
                <a:cs typeface="Times New Roman" panose="02020603050405020304" pitchFamily="18" charset="0"/>
              </a:rPr>
              <a:t> (; ” ‘) </a:t>
            </a:r>
            <a:r>
              <a:rPr lang="en-US" sz="2200" dirty="0" err="1">
                <a:effectLst/>
                <a:ea typeface="Times New Roman" panose="02020603050405020304" pitchFamily="18" charset="0"/>
                <a:cs typeface="Times New Roman" panose="02020603050405020304" pitchFamily="18" charset="0"/>
              </a:rPr>
              <a:t>hoặc</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các</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từ</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khoá</a:t>
            </a:r>
            <a:r>
              <a:rPr lang="en-US" sz="2200" dirty="0">
                <a:effectLst/>
                <a:ea typeface="Times New Roman" panose="02020603050405020304" pitchFamily="18" charset="0"/>
                <a:cs typeface="Times New Roman" panose="02020603050405020304" pitchFamily="18" charset="0"/>
              </a:rPr>
              <a:t> (SELECT, UNION) do </a:t>
            </a:r>
            <a:r>
              <a:rPr lang="en-US" sz="2200" dirty="0" err="1">
                <a:effectLst/>
                <a:ea typeface="Times New Roman" panose="02020603050405020304" pitchFamily="18" charset="0"/>
                <a:cs typeface="Times New Roman" panose="02020603050405020304" pitchFamily="18" charset="0"/>
              </a:rPr>
              <a:t>người</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dùng</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nhập</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vào</a:t>
            </a:r>
            <a:r>
              <a:rPr lang="en-US" sz="2200" dirty="0">
                <a:effectLst/>
                <a:ea typeface="Times New Roman" panose="02020603050405020304" pitchFamily="18" charset="0"/>
                <a:cs typeface="Times New Roman" panose="02020603050405020304" pitchFamily="18" charset="0"/>
              </a:rPr>
              <a:t>.</a:t>
            </a:r>
          </a:p>
          <a:p>
            <a:pPr algn="just">
              <a:lnSpc>
                <a:spcPct val="150000"/>
              </a:lnSpc>
            </a:pPr>
            <a:r>
              <a:rPr lang="en-US" sz="2200" dirty="0">
                <a:effectLst/>
                <a:ea typeface="Times New Roman" panose="02020603050405020304" pitchFamily="18" charset="0"/>
                <a:cs typeface="Times New Roman" panose="02020603050405020304" pitchFamily="18" charset="0"/>
              </a:rPr>
              <a:t> - </a:t>
            </a:r>
            <a:r>
              <a:rPr lang="en-US" sz="2200" dirty="0" err="1">
                <a:effectLst/>
                <a:ea typeface="Times New Roman" panose="02020603050405020304" pitchFamily="18" charset="0"/>
                <a:cs typeface="Times New Roman" panose="02020603050405020304" pitchFamily="18" charset="0"/>
              </a:rPr>
              <a:t>Không</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cộng</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chuỗi</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để</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tạo</a:t>
            </a:r>
            <a:r>
              <a:rPr lang="en-US" sz="2200" dirty="0">
                <a:effectLst/>
                <a:ea typeface="Times New Roman" panose="02020603050405020304" pitchFamily="18" charset="0"/>
                <a:cs typeface="Times New Roman" panose="02020603050405020304" pitchFamily="18" charset="0"/>
              </a:rPr>
              <a:t> SQL: </a:t>
            </a:r>
            <a:r>
              <a:rPr lang="en-US" sz="2200" dirty="0" err="1">
                <a:effectLst/>
                <a:ea typeface="Times New Roman" panose="02020603050405020304" pitchFamily="18" charset="0"/>
                <a:cs typeface="Times New Roman" panose="02020603050405020304" pitchFamily="18" charset="0"/>
              </a:rPr>
              <a:t>Sử</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dụng</a:t>
            </a:r>
            <a:r>
              <a:rPr lang="en-US" sz="2200" dirty="0">
                <a:effectLst/>
                <a:ea typeface="Times New Roman" panose="02020603050405020304" pitchFamily="18" charset="0"/>
                <a:cs typeface="Times New Roman" panose="02020603050405020304" pitchFamily="18" charset="0"/>
              </a:rPr>
              <a:t> parameter </a:t>
            </a:r>
            <a:r>
              <a:rPr lang="en-US" sz="2200" dirty="0" err="1">
                <a:effectLst/>
                <a:ea typeface="Times New Roman" panose="02020603050405020304" pitchFamily="18" charset="0"/>
                <a:cs typeface="Times New Roman" panose="02020603050405020304" pitchFamily="18" charset="0"/>
              </a:rPr>
              <a:t>thay</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vì</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cộng</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chuỗi</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Nếu</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dữ</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liệu</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truyền</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vào</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không</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hợp</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pháp</a:t>
            </a:r>
            <a:r>
              <a:rPr lang="en-US" sz="2200" dirty="0">
                <a:effectLst/>
                <a:ea typeface="Times New Roman" panose="02020603050405020304" pitchFamily="18" charset="0"/>
                <a:cs typeface="Times New Roman" panose="02020603050405020304" pitchFamily="18" charset="0"/>
              </a:rPr>
              <a:t>, SQL Engine </a:t>
            </a:r>
            <a:r>
              <a:rPr lang="en-US" sz="2200" dirty="0" err="1">
                <a:effectLst/>
                <a:ea typeface="Times New Roman" panose="02020603050405020304" pitchFamily="18" charset="0"/>
                <a:cs typeface="Times New Roman" panose="02020603050405020304" pitchFamily="18" charset="0"/>
              </a:rPr>
              <a:t>sẽ</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tự</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động</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báo</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lỗi</a:t>
            </a:r>
            <a:r>
              <a:rPr lang="en-US" sz="2200" dirty="0">
                <a:ea typeface="Times New Roman" panose="02020603050405020304" pitchFamily="18" charset="0"/>
                <a:cs typeface="Times New Roman" panose="02020603050405020304" pitchFamily="18" charset="0"/>
              </a:rPr>
              <a:t>.</a:t>
            </a:r>
            <a:endParaRPr lang="en-US" sz="2200" dirty="0">
              <a:effectLst/>
              <a:ea typeface="Calibri" panose="020F0502020204030204" pitchFamily="34" charset="0"/>
              <a:cs typeface="Times New Roman" panose="02020603050405020304" pitchFamily="18" charset="0"/>
            </a:endParaRPr>
          </a:p>
          <a:p>
            <a:pPr algn="just">
              <a:lnSpc>
                <a:spcPct val="150000"/>
              </a:lnSpc>
            </a:pPr>
            <a:r>
              <a:rPr lang="en-US" sz="2200" dirty="0">
                <a:effectLst/>
                <a:ea typeface="Times New Roman" panose="02020603050405020304" pitchFamily="18" charset="0"/>
                <a:cs typeface="Times New Roman" panose="02020603050405020304" pitchFamily="18" charset="0"/>
              </a:rPr>
              <a:t> - </a:t>
            </a:r>
            <a:r>
              <a:rPr lang="en-US" sz="2200" dirty="0" err="1">
                <a:effectLst/>
                <a:ea typeface="Times New Roman" panose="02020603050405020304" pitchFamily="18" charset="0"/>
                <a:cs typeface="Times New Roman" panose="02020603050405020304" pitchFamily="18" charset="0"/>
              </a:rPr>
              <a:t>Không</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hiển</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thị</a:t>
            </a:r>
            <a:r>
              <a:rPr lang="en-US" sz="2200" dirty="0">
                <a:effectLst/>
                <a:ea typeface="Times New Roman" panose="02020603050405020304" pitchFamily="18" charset="0"/>
                <a:cs typeface="Times New Roman" panose="02020603050405020304" pitchFamily="18" charset="0"/>
              </a:rPr>
              <a:t> exception, message </a:t>
            </a:r>
            <a:r>
              <a:rPr lang="en-US" sz="2200" dirty="0" err="1">
                <a:effectLst/>
                <a:ea typeface="Times New Roman" panose="02020603050405020304" pitchFamily="18" charset="0"/>
                <a:cs typeface="Times New Roman" panose="02020603050405020304" pitchFamily="18" charset="0"/>
              </a:rPr>
              <a:t>lỗi</a:t>
            </a:r>
            <a:r>
              <a:rPr lang="en-US" sz="2200" dirty="0">
                <a:effectLst/>
                <a:ea typeface="Times New Roman" panose="02020603050405020304" pitchFamily="18" charset="0"/>
                <a:cs typeface="Times New Roman" panose="02020603050405020304" pitchFamily="18" charset="0"/>
              </a:rPr>
              <a:t>: Hacker </a:t>
            </a:r>
            <a:r>
              <a:rPr lang="en-US" sz="2200" dirty="0" err="1">
                <a:effectLst/>
                <a:ea typeface="Times New Roman" panose="02020603050405020304" pitchFamily="18" charset="0"/>
                <a:cs typeface="Times New Roman" panose="02020603050405020304" pitchFamily="18" charset="0"/>
              </a:rPr>
              <a:t>dựa</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vào</a:t>
            </a:r>
            <a:r>
              <a:rPr lang="en-US" sz="2200" dirty="0">
                <a:effectLst/>
                <a:ea typeface="Times New Roman" panose="02020603050405020304" pitchFamily="18" charset="0"/>
                <a:cs typeface="Times New Roman" panose="02020603050405020304" pitchFamily="18" charset="0"/>
              </a:rPr>
              <a:t> message </a:t>
            </a:r>
            <a:r>
              <a:rPr lang="en-US" sz="2200" dirty="0" err="1">
                <a:effectLst/>
                <a:ea typeface="Times New Roman" panose="02020603050405020304" pitchFamily="18" charset="0"/>
                <a:cs typeface="Times New Roman" panose="02020603050405020304" pitchFamily="18" charset="0"/>
              </a:rPr>
              <a:t>lỗi</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để</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tìm</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ra</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cấu</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trúc</a:t>
            </a:r>
            <a:r>
              <a:rPr lang="en-US" sz="2200" dirty="0">
                <a:effectLst/>
                <a:ea typeface="Times New Roman" panose="02020603050405020304" pitchFamily="18" charset="0"/>
                <a:cs typeface="Times New Roman" panose="02020603050405020304" pitchFamily="18" charset="0"/>
              </a:rPr>
              <a:t> database. Khi </a:t>
            </a:r>
            <a:r>
              <a:rPr lang="en-US" sz="2200" dirty="0" err="1">
                <a:effectLst/>
                <a:ea typeface="Times New Roman" panose="02020603050405020304" pitchFamily="18" charset="0"/>
                <a:cs typeface="Times New Roman" panose="02020603050405020304" pitchFamily="18" charset="0"/>
              </a:rPr>
              <a:t>có</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lỗi</a:t>
            </a:r>
            <a:r>
              <a:rPr lang="en-US" sz="2200" dirty="0">
                <a:effectLst/>
                <a:ea typeface="Times New Roman" panose="02020603050405020304" pitchFamily="18" charset="0"/>
                <a:cs typeface="Times New Roman" panose="02020603050405020304" pitchFamily="18" charset="0"/>
              </a:rPr>
              <a:t>, ta </a:t>
            </a:r>
            <a:r>
              <a:rPr lang="en-US" sz="2200" dirty="0" err="1">
                <a:effectLst/>
                <a:ea typeface="Times New Roman" panose="02020603050405020304" pitchFamily="18" charset="0"/>
                <a:cs typeface="Times New Roman" panose="02020603050405020304" pitchFamily="18" charset="0"/>
              </a:rPr>
              <a:t>chỉ</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hiện</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thông</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báo</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lỗi</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chứ</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đừng</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hiển</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thị</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đầy</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đủ</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thông</a:t>
            </a:r>
            <a:r>
              <a:rPr lang="en-US" sz="2200" dirty="0">
                <a:effectLst/>
                <a:ea typeface="Times New Roman" panose="02020603050405020304" pitchFamily="18" charset="0"/>
                <a:cs typeface="Times New Roman" panose="02020603050405020304" pitchFamily="18" charset="0"/>
              </a:rPr>
              <a:t> tin </a:t>
            </a:r>
            <a:r>
              <a:rPr lang="en-US" sz="2200" dirty="0" err="1">
                <a:effectLst/>
                <a:ea typeface="Times New Roman" panose="02020603050405020304" pitchFamily="18" charset="0"/>
                <a:cs typeface="Times New Roman" panose="02020603050405020304" pitchFamily="18" charset="0"/>
              </a:rPr>
              <a:t>về</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lỗi</a:t>
            </a:r>
            <a:r>
              <a:rPr lang="en-US" sz="2200" dirty="0">
                <a:ea typeface="Times New Roman" panose="02020603050405020304" pitchFamily="18" charset="0"/>
                <a:cs typeface="Times New Roman" panose="02020603050405020304" pitchFamily="18" charset="0"/>
              </a:rPr>
              <a:t>.</a:t>
            </a:r>
            <a:endParaRPr lang="en-US" sz="2200" dirty="0">
              <a:effectLst/>
              <a:ea typeface="Calibri" panose="020F0502020204030204" pitchFamily="34" charset="0"/>
              <a:cs typeface="Times New Roman" panose="02020603050405020304" pitchFamily="18" charset="0"/>
            </a:endParaRPr>
          </a:p>
          <a:p>
            <a:pPr algn="just">
              <a:lnSpc>
                <a:spcPct val="150000"/>
              </a:lnSpc>
            </a:pPr>
            <a:r>
              <a:rPr lang="en-US" sz="2200" dirty="0">
                <a:effectLst/>
                <a:ea typeface="Times New Roman" panose="02020603050405020304" pitchFamily="18" charset="0"/>
                <a:cs typeface="Times New Roman" panose="02020603050405020304" pitchFamily="18" charset="0"/>
              </a:rPr>
              <a:t> - </a:t>
            </a:r>
            <a:r>
              <a:rPr lang="en-US" sz="2200" dirty="0" err="1">
                <a:effectLst/>
                <a:ea typeface="Times New Roman" panose="02020603050405020304" pitchFamily="18" charset="0"/>
                <a:cs typeface="Times New Roman" panose="02020603050405020304" pitchFamily="18" charset="0"/>
              </a:rPr>
              <a:t>Phân</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quyền</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rõ</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ràng</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trong</a:t>
            </a:r>
            <a:r>
              <a:rPr lang="en-US" sz="2200" dirty="0">
                <a:effectLst/>
                <a:ea typeface="Times New Roman" panose="02020603050405020304" pitchFamily="18" charset="0"/>
                <a:cs typeface="Times New Roman" panose="02020603050405020304" pitchFamily="18" charset="0"/>
              </a:rPr>
              <a:t> DB: </a:t>
            </a:r>
            <a:r>
              <a:rPr lang="en-US" sz="2200" dirty="0" err="1">
                <a:effectLst/>
                <a:ea typeface="Times New Roman" panose="02020603050405020304" pitchFamily="18" charset="0"/>
                <a:cs typeface="Times New Roman" panose="02020603050405020304" pitchFamily="18" charset="0"/>
              </a:rPr>
              <a:t>Nếu</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chỉ</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truy</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cập</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dữ</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liệu</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từ</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một</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số</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bảng</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hãy</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tạo</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một</a:t>
            </a:r>
            <a:r>
              <a:rPr lang="en-US" sz="2200" dirty="0">
                <a:effectLst/>
                <a:ea typeface="Times New Roman" panose="02020603050405020304" pitchFamily="18" charset="0"/>
                <a:cs typeface="Times New Roman" panose="02020603050405020304" pitchFamily="18" charset="0"/>
              </a:rPr>
              <a:t> account </a:t>
            </a:r>
            <a:r>
              <a:rPr lang="en-US" sz="2200" dirty="0" err="1">
                <a:effectLst/>
                <a:ea typeface="Times New Roman" panose="02020603050405020304" pitchFamily="18" charset="0"/>
                <a:cs typeface="Times New Roman" panose="02020603050405020304" pitchFamily="18" charset="0"/>
              </a:rPr>
              <a:t>trong</a:t>
            </a:r>
            <a:r>
              <a:rPr lang="en-US" sz="2200" dirty="0">
                <a:effectLst/>
                <a:ea typeface="Times New Roman" panose="02020603050405020304" pitchFamily="18" charset="0"/>
                <a:cs typeface="Times New Roman" panose="02020603050405020304" pitchFamily="18" charset="0"/>
              </a:rPr>
              <a:t> DB, </a:t>
            </a:r>
            <a:r>
              <a:rPr lang="en-US" sz="2200" dirty="0" err="1">
                <a:effectLst/>
                <a:ea typeface="Times New Roman" panose="02020603050405020304" pitchFamily="18" charset="0"/>
                <a:cs typeface="Times New Roman" panose="02020603050405020304" pitchFamily="18" charset="0"/>
              </a:rPr>
              <a:t>gán</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quyền</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truy</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cập</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cho</a:t>
            </a:r>
            <a:r>
              <a:rPr lang="en-US" sz="2200" dirty="0">
                <a:effectLst/>
                <a:ea typeface="Times New Roman" panose="02020603050405020304" pitchFamily="18" charset="0"/>
                <a:cs typeface="Times New Roman" panose="02020603050405020304" pitchFamily="18" charset="0"/>
              </a:rPr>
              <a:t> account.</a:t>
            </a:r>
            <a:endParaRPr lang="en-US" sz="2200" dirty="0">
              <a:effectLst/>
              <a:ea typeface="Calibri" panose="020F0502020204030204" pitchFamily="34" charset="0"/>
              <a:cs typeface="Times New Roman" panose="02020603050405020304" pitchFamily="18" charset="0"/>
            </a:endParaRPr>
          </a:p>
          <a:p>
            <a:pPr algn="just">
              <a:lnSpc>
                <a:spcPct val="150000"/>
              </a:lnSpc>
            </a:pPr>
            <a:r>
              <a:rPr lang="en-US" sz="2200" dirty="0">
                <a:ea typeface="Times New Roman" panose="02020603050405020304" pitchFamily="18" charset="0"/>
                <a:cs typeface="Times New Roman" panose="02020603050405020304" pitchFamily="18" charset="0"/>
              </a:rPr>
              <a:t> - </a:t>
            </a:r>
            <a:r>
              <a:rPr lang="en-US" sz="2200" dirty="0">
                <a:effectLst/>
                <a:ea typeface="Times New Roman" panose="02020603050405020304" pitchFamily="18" charset="0"/>
                <a:cs typeface="Times New Roman" panose="02020603050405020304" pitchFamily="18" charset="0"/>
              </a:rPr>
              <a:t>Backup </a:t>
            </a:r>
            <a:r>
              <a:rPr lang="en-US" sz="2200" dirty="0" err="1">
                <a:effectLst/>
                <a:ea typeface="Times New Roman" panose="02020603050405020304" pitchFamily="18" charset="0"/>
                <a:cs typeface="Times New Roman" panose="02020603050405020304" pitchFamily="18" charset="0"/>
              </a:rPr>
              <a:t>dữ</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liệu</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thường</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xuyên</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Nếu</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có</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bị</a:t>
            </a:r>
            <a:r>
              <a:rPr lang="en-US" sz="2200" dirty="0">
                <a:effectLst/>
                <a:ea typeface="Times New Roman" panose="02020603050405020304" pitchFamily="18" charset="0"/>
                <a:cs typeface="Times New Roman" panose="02020603050405020304" pitchFamily="18" charset="0"/>
              </a:rPr>
              <a:t> hacker </a:t>
            </a:r>
            <a:r>
              <a:rPr lang="en-US" sz="2200" dirty="0" err="1">
                <a:effectLst/>
                <a:ea typeface="Times New Roman" panose="02020603050405020304" pitchFamily="18" charset="0"/>
                <a:cs typeface="Times New Roman" panose="02020603050405020304" pitchFamily="18" charset="0"/>
              </a:rPr>
              <a:t>xóa</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thì</a:t>
            </a:r>
            <a:r>
              <a:rPr lang="en-US" sz="2200" dirty="0">
                <a:effectLst/>
                <a:ea typeface="Times New Roman" panose="02020603050405020304" pitchFamily="18" charset="0"/>
                <a:cs typeface="Times New Roman" panose="02020603050405020304" pitchFamily="18" charset="0"/>
              </a:rPr>
              <a:t> ta </a:t>
            </a:r>
            <a:r>
              <a:rPr lang="en-US" sz="2200" dirty="0" err="1">
                <a:effectLst/>
                <a:ea typeface="Times New Roman" panose="02020603050405020304" pitchFamily="18" charset="0"/>
                <a:cs typeface="Times New Roman" panose="02020603050405020304" pitchFamily="18" charset="0"/>
              </a:rPr>
              <a:t>vẫn</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có</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thể</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khôi</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phục</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được</a:t>
            </a:r>
            <a:r>
              <a:rPr lang="en-US" sz="2200" dirty="0">
                <a:effectLst/>
                <a:ea typeface="Times New Roman" panose="02020603050405020304" pitchFamily="18" charset="0"/>
                <a:cs typeface="Times New Roman" panose="02020603050405020304" pitchFamily="18" charset="0"/>
              </a:rPr>
              <a:t>. </a:t>
            </a:r>
            <a:endParaRPr lang="en-US" sz="2200" dirty="0">
              <a:effectLst/>
              <a:ea typeface="Calibri" panose="020F0502020204030204" pitchFamily="34" charset="0"/>
              <a:cs typeface="Times New Roman" panose="02020603050405020304" pitchFamily="18" charset="0"/>
            </a:endParaRPr>
          </a:p>
          <a:p>
            <a:pPr algn="just"/>
            <a:endParaRPr lang="en-US" sz="2200" dirty="0">
              <a:solidFill>
                <a:srgbClr val="FF0000"/>
              </a:solidFill>
              <a:cs typeface="Times New Roman" panose="02020603050405020304" pitchFamily="18" charset="0"/>
            </a:endParaRPr>
          </a:p>
        </p:txBody>
      </p:sp>
    </p:spTree>
    <p:extLst>
      <p:ext uri="{BB962C8B-B14F-4D97-AF65-F5344CB8AC3E}">
        <p14:creationId xmlns:p14="http://schemas.microsoft.com/office/powerpoint/2010/main" val="652338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A9DE6D-CE7D-F1F9-6E36-080534EA9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112" y="5578481"/>
            <a:ext cx="1199648" cy="1196964"/>
          </a:xfrm>
          <a:prstGeom prst="rect">
            <a:avLst/>
          </a:prstGeom>
        </p:spPr>
      </p:pic>
      <p:cxnSp>
        <p:nvCxnSpPr>
          <p:cNvPr id="15" name="Straight Connector 14">
            <a:extLst>
              <a:ext uri="{FF2B5EF4-FFF2-40B4-BE49-F238E27FC236}">
                <a16:creationId xmlns:a16="http://schemas.microsoft.com/office/drawing/2014/main" id="{2D669984-E790-6C3B-511A-A1D71BA68B5C}"/>
              </a:ext>
            </a:extLst>
          </p:cNvPr>
          <p:cNvCxnSpPr>
            <a:cxnSpLocks/>
          </p:cNvCxnSpPr>
          <p:nvPr/>
        </p:nvCxnSpPr>
        <p:spPr>
          <a:xfrm>
            <a:off x="1381760" y="6176963"/>
            <a:ext cx="1015948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1B586EC4-B3A1-86C2-83B8-18B897F06215}"/>
              </a:ext>
            </a:extLst>
          </p:cNvPr>
          <p:cNvCxnSpPr>
            <a:endCxn id="5" idx="0"/>
          </p:cNvCxnSpPr>
          <p:nvPr/>
        </p:nvCxnSpPr>
        <p:spPr>
          <a:xfrm>
            <a:off x="781936" y="5029200"/>
            <a:ext cx="0" cy="549281"/>
          </a:xfrm>
          <a:prstGeom prst="line">
            <a:avLst/>
          </a:prstGeom>
        </p:spPr>
        <p:style>
          <a:lnRef idx="3">
            <a:schemeClr val="accent6"/>
          </a:lnRef>
          <a:fillRef idx="0">
            <a:schemeClr val="accent6"/>
          </a:fillRef>
          <a:effectRef idx="2">
            <a:schemeClr val="accent6"/>
          </a:effectRef>
          <a:fontRef idx="minor">
            <a:schemeClr val="tx1"/>
          </a:fontRef>
        </p:style>
      </p:cxnSp>
      <p:sp>
        <p:nvSpPr>
          <p:cNvPr id="2" name="Title 1">
            <a:extLst>
              <a:ext uri="{FF2B5EF4-FFF2-40B4-BE49-F238E27FC236}">
                <a16:creationId xmlns:a16="http://schemas.microsoft.com/office/drawing/2014/main" id="{4218E20B-DA50-C7E7-BD09-1F9710ADCD26}"/>
              </a:ext>
            </a:extLst>
          </p:cNvPr>
          <p:cNvSpPr>
            <a:spLocks noGrp="1"/>
          </p:cNvSpPr>
          <p:nvPr>
            <p:ph type="title"/>
          </p:nvPr>
        </p:nvSpPr>
        <p:spPr>
          <a:xfrm>
            <a:off x="1296988" y="390437"/>
            <a:ext cx="7313612" cy="600105"/>
          </a:xfrm>
        </p:spPr>
        <p:txBody>
          <a:bodyPr>
            <a:normAutofit/>
          </a:bodyPr>
          <a:lstStyle/>
          <a:p>
            <a:r>
              <a:rPr lang="en-US" sz="3000" b="1">
                <a:solidFill>
                  <a:srgbClr val="129E47"/>
                </a:solidFill>
                <a:latin typeface="Roboto" panose="02000000000000000000" pitchFamily="2" charset="0"/>
                <a:ea typeface="Roboto" panose="02000000000000000000" pitchFamily="2" charset="0"/>
                <a:cs typeface="Roboto" panose="02000000000000000000" pitchFamily="2" charset="0"/>
              </a:rPr>
              <a:t>1. SQL Injection là gì?</a:t>
            </a:r>
            <a:endParaRPr lang="en-US" sz="3000" b="1" dirty="0">
              <a:solidFill>
                <a:srgbClr val="129E47"/>
              </a:solidFill>
              <a:latin typeface="Roboto" panose="02000000000000000000" pitchFamily="2" charset="0"/>
              <a:ea typeface="Roboto" panose="02000000000000000000" pitchFamily="2" charset="0"/>
              <a:cs typeface="Roboto" panose="02000000000000000000" pitchFamily="2" charset="0"/>
            </a:endParaRPr>
          </a:p>
        </p:txBody>
      </p:sp>
      <p:sp>
        <p:nvSpPr>
          <p:cNvPr id="3" name="Slide Number Placeholder 2">
            <a:extLst>
              <a:ext uri="{FF2B5EF4-FFF2-40B4-BE49-F238E27FC236}">
                <a16:creationId xmlns:a16="http://schemas.microsoft.com/office/drawing/2014/main" id="{14328477-C806-8327-EEA7-6F2CE01F6595}"/>
              </a:ext>
            </a:extLst>
          </p:cNvPr>
          <p:cNvSpPr>
            <a:spLocks noGrp="1"/>
          </p:cNvSpPr>
          <p:nvPr>
            <p:ph type="sldNum" sz="quarter" idx="12"/>
          </p:nvPr>
        </p:nvSpPr>
        <p:spPr/>
        <p:txBody>
          <a:bodyPr/>
          <a:lstStyle/>
          <a:p>
            <a:fld id="{AB1A9EE7-DB9E-420B-BD62-ABF4F9F22FC3}" type="slidenum">
              <a:rPr lang="en-US" smtClean="0"/>
              <a:t>3</a:t>
            </a:fld>
            <a:endParaRPr lang="en-US"/>
          </a:p>
        </p:txBody>
      </p:sp>
      <p:sp>
        <p:nvSpPr>
          <p:cNvPr id="6" name="TextBox 5">
            <a:extLst>
              <a:ext uri="{FF2B5EF4-FFF2-40B4-BE49-F238E27FC236}">
                <a16:creationId xmlns:a16="http://schemas.microsoft.com/office/drawing/2014/main" id="{67D6CF2F-4887-477B-8CB6-EB0DF847A59F}"/>
              </a:ext>
            </a:extLst>
          </p:cNvPr>
          <p:cNvSpPr txBox="1"/>
          <p:nvPr/>
        </p:nvSpPr>
        <p:spPr>
          <a:xfrm>
            <a:off x="1296988" y="1276253"/>
            <a:ext cx="9924870" cy="4961358"/>
          </a:xfrm>
          <a:prstGeom prst="rect">
            <a:avLst/>
          </a:prstGeom>
          <a:noFill/>
        </p:spPr>
        <p:txBody>
          <a:bodyPr wrap="square" rtlCol="0">
            <a:spAutoFit/>
          </a:bodyPr>
          <a:lstStyle/>
          <a:p>
            <a:pPr marL="457200" indent="-457200" algn="just">
              <a:buAutoNum type="alphaLcPeriod"/>
            </a:pPr>
            <a:r>
              <a:rPr lang="en-US" sz="2800" b="1" dirty="0" err="1"/>
              <a:t>Khái</a:t>
            </a:r>
            <a:r>
              <a:rPr lang="en-US" sz="2800" b="1" dirty="0"/>
              <a:t> </a:t>
            </a:r>
            <a:r>
              <a:rPr lang="en-US" sz="2800" b="1" dirty="0" err="1"/>
              <a:t>niệm</a:t>
            </a:r>
            <a:r>
              <a:rPr lang="en-US" sz="2800" b="1" dirty="0"/>
              <a:t>: </a:t>
            </a:r>
            <a:r>
              <a:rPr lang="en-US" sz="2800" dirty="0">
                <a:effectLst/>
                <a:ea typeface="Times New Roman" panose="02020603050405020304" pitchFamily="18" charset="0"/>
                <a:cs typeface="Times New Roman" panose="02020603050405020304" pitchFamily="18" charset="0"/>
              </a:rPr>
              <a:t>SQL Injection </a:t>
            </a:r>
            <a:r>
              <a:rPr lang="en-US" sz="2800" dirty="0" err="1">
                <a:effectLst/>
                <a:ea typeface="Times New Roman" panose="02020603050405020304" pitchFamily="18" charset="0"/>
                <a:cs typeface="Times New Roman" panose="02020603050405020304" pitchFamily="18" charset="0"/>
              </a:rPr>
              <a:t>là</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một</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kỹ</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thuật</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lợi</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dụng</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những</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lỗ</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hổng</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về</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câu</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truy</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vấn</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của</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các</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ứng</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dụng</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Được</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thực</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hiện</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bằng</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cách</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chèn</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thêm</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một</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đoạn</a:t>
            </a:r>
            <a:r>
              <a:rPr lang="en-US" sz="2800" dirty="0">
                <a:effectLst/>
                <a:ea typeface="Times New Roman" panose="02020603050405020304" pitchFamily="18" charset="0"/>
                <a:cs typeface="Times New Roman" panose="02020603050405020304" pitchFamily="18" charset="0"/>
              </a:rPr>
              <a:t> SQL </a:t>
            </a:r>
            <a:r>
              <a:rPr lang="en-US" sz="2800" dirty="0" err="1">
                <a:effectLst/>
                <a:ea typeface="Times New Roman" panose="02020603050405020304" pitchFamily="18" charset="0"/>
                <a:cs typeface="Times New Roman" panose="02020603050405020304" pitchFamily="18" charset="0"/>
              </a:rPr>
              <a:t>để</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làm</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sai</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lệch</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đi</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câu</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truy</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vấn</a:t>
            </a:r>
            <a:r>
              <a:rPr lang="en-US" sz="2800" dirty="0">
                <a:effectLst/>
                <a:ea typeface="Times New Roman" panose="02020603050405020304" pitchFamily="18" charset="0"/>
                <a:cs typeface="Times New Roman" panose="02020603050405020304" pitchFamily="18" charset="0"/>
              </a:rPr>
              <a:t> ban </a:t>
            </a:r>
            <a:r>
              <a:rPr lang="en-US" sz="2800" dirty="0" err="1">
                <a:effectLst/>
                <a:ea typeface="Times New Roman" panose="02020603050405020304" pitchFamily="18" charset="0"/>
                <a:cs typeface="Times New Roman" panose="02020603050405020304" pitchFamily="18" charset="0"/>
              </a:rPr>
              <a:t>đầu</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từ</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đó</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có</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thể</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khai</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thác</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dữ</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liệu</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từ</a:t>
            </a:r>
            <a:r>
              <a:rPr lang="en-US" sz="2800" dirty="0">
                <a:effectLst/>
                <a:ea typeface="Times New Roman" panose="02020603050405020304" pitchFamily="18" charset="0"/>
                <a:cs typeface="Times New Roman" panose="02020603050405020304" pitchFamily="18" charset="0"/>
              </a:rPr>
              <a:t> database.</a:t>
            </a:r>
          </a:p>
          <a:p>
            <a:pPr marL="457200" indent="-457200" algn="just">
              <a:buAutoNum type="alphaLcPeriod"/>
            </a:pPr>
            <a:r>
              <a:rPr lang="en-US" sz="2800" b="1" dirty="0" err="1">
                <a:ea typeface="Calibri" panose="020F0502020204030204" pitchFamily="34" charset="0"/>
                <a:cs typeface="Times New Roman" panose="02020603050405020304" pitchFamily="18" charset="0"/>
              </a:rPr>
              <a:t>Nguyên</a:t>
            </a:r>
            <a:r>
              <a:rPr lang="en-US" sz="2800" b="1" dirty="0">
                <a:ea typeface="Calibri" panose="020F0502020204030204" pitchFamily="34" charset="0"/>
                <a:cs typeface="Times New Roman" panose="02020603050405020304" pitchFamily="18" charset="0"/>
              </a:rPr>
              <a:t> </a:t>
            </a:r>
            <a:r>
              <a:rPr lang="en-US" sz="2800" b="1" dirty="0" err="1">
                <a:ea typeface="Calibri" panose="020F0502020204030204" pitchFamily="34" charset="0"/>
                <a:cs typeface="Times New Roman" panose="02020603050405020304" pitchFamily="18" charset="0"/>
              </a:rPr>
              <a:t>nhân</a:t>
            </a:r>
            <a:r>
              <a:rPr lang="en-US" sz="2800" b="1" dirty="0">
                <a:ea typeface="Calibri" panose="020F0502020204030204" pitchFamily="34" charset="0"/>
                <a:cs typeface="Times New Roman" panose="02020603050405020304" pitchFamily="18" charset="0"/>
              </a:rPr>
              <a:t>:</a:t>
            </a:r>
          </a:p>
          <a:p>
            <a:pPr algn="just">
              <a:lnSpc>
                <a:spcPct val="120000"/>
              </a:lnSpc>
            </a:pPr>
            <a:r>
              <a:rPr lang="en-US" sz="2800" dirty="0">
                <a:effectLst/>
                <a:ea typeface="Times New Roman" panose="02020603050405020304" pitchFamily="18" charset="0"/>
                <a:cs typeface="Times New Roman" panose="02020603050405020304" pitchFamily="18" charset="0"/>
              </a:rPr>
              <a:t>	- </a:t>
            </a:r>
            <a:r>
              <a:rPr lang="en-US" sz="2800" dirty="0" err="1">
                <a:effectLst/>
                <a:ea typeface="Times New Roman" panose="02020603050405020304" pitchFamily="18" charset="0"/>
                <a:cs typeface="Times New Roman" panose="02020603050405020304" pitchFamily="18" charset="0"/>
              </a:rPr>
              <a:t>Dữ</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liệu</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đầu</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vào</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từ</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người</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dùng</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hoặc</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từ</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các</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nguồn</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khác</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không</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được</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kiểm</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tra</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hoặc</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kiểm</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tra</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không</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kỹ</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lưỡng</a:t>
            </a:r>
            <a:endParaRPr lang="en-US" sz="2800" dirty="0">
              <a:effectLst/>
              <a:ea typeface="Calibri" panose="020F0502020204030204" pitchFamily="34" charset="0"/>
              <a:cs typeface="Times New Roman" panose="02020603050405020304" pitchFamily="18" charset="0"/>
            </a:endParaRPr>
          </a:p>
          <a:p>
            <a:pPr algn="just">
              <a:lnSpc>
                <a:spcPct val="120000"/>
              </a:lnSpc>
            </a:pPr>
            <a:r>
              <a:rPr lang="en-US" sz="2800" dirty="0">
                <a:effectLst/>
                <a:ea typeface="Times New Roman" panose="02020603050405020304" pitchFamily="18" charset="0"/>
                <a:cs typeface="Times New Roman" panose="02020603050405020304" pitchFamily="18" charset="0"/>
              </a:rPr>
              <a:t>	- </a:t>
            </a:r>
            <a:r>
              <a:rPr lang="en-US" sz="2800" dirty="0" err="1">
                <a:effectLst/>
                <a:ea typeface="Times New Roman" panose="02020603050405020304" pitchFamily="18" charset="0"/>
                <a:cs typeface="Times New Roman" panose="02020603050405020304" pitchFamily="18" charset="0"/>
              </a:rPr>
              <a:t>Ứng</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dụng</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sử</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dụng</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các</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câu</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lệnh</a:t>
            </a:r>
            <a:r>
              <a:rPr lang="en-US" sz="2800" dirty="0">
                <a:effectLst/>
                <a:ea typeface="Times New Roman" panose="02020603050405020304" pitchFamily="18" charset="0"/>
                <a:cs typeface="Times New Roman" panose="02020603050405020304" pitchFamily="18" charset="0"/>
              </a:rPr>
              <a:t> SQL </a:t>
            </a:r>
            <a:r>
              <a:rPr lang="en-US" sz="2800" dirty="0" err="1">
                <a:effectLst/>
                <a:ea typeface="Times New Roman" panose="02020603050405020304" pitchFamily="18" charset="0"/>
                <a:cs typeface="Times New Roman" panose="02020603050405020304" pitchFamily="18" charset="0"/>
              </a:rPr>
              <a:t>động</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trong</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đó</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dữ</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liệu</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được</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kết</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nối</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với</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mã</a:t>
            </a:r>
            <a:r>
              <a:rPr lang="en-US" sz="2800" dirty="0">
                <a:effectLst/>
                <a:ea typeface="Times New Roman" panose="02020603050405020304" pitchFamily="18" charset="0"/>
                <a:cs typeface="Times New Roman" panose="02020603050405020304" pitchFamily="18" charset="0"/>
              </a:rPr>
              <a:t> SQL </a:t>
            </a:r>
            <a:r>
              <a:rPr lang="en-US" sz="2800" dirty="0" err="1">
                <a:effectLst/>
                <a:ea typeface="Times New Roman" panose="02020603050405020304" pitchFamily="18" charset="0"/>
                <a:cs typeface="Times New Roman" panose="02020603050405020304" pitchFamily="18" charset="0"/>
              </a:rPr>
              <a:t>gốc</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để</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tạo</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câu</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lệnh</a:t>
            </a:r>
            <a:r>
              <a:rPr lang="en-US" sz="2800" dirty="0">
                <a:effectLst/>
                <a:ea typeface="Times New Roman" panose="02020603050405020304" pitchFamily="18" charset="0"/>
                <a:cs typeface="Times New Roman" panose="02020603050405020304" pitchFamily="18" charset="0"/>
              </a:rPr>
              <a:t> SQL </a:t>
            </a:r>
            <a:r>
              <a:rPr lang="en-US" sz="2800" dirty="0" err="1">
                <a:effectLst/>
                <a:ea typeface="Times New Roman" panose="02020603050405020304" pitchFamily="18" charset="0"/>
                <a:cs typeface="Times New Roman" panose="02020603050405020304" pitchFamily="18" charset="0"/>
              </a:rPr>
              <a:t>hoàn</a:t>
            </a:r>
            <a:r>
              <a:rPr lang="en-US" sz="2800" dirty="0">
                <a:effectLst/>
                <a:ea typeface="Times New Roman" panose="02020603050405020304" pitchFamily="18" charset="0"/>
                <a:cs typeface="Times New Roman" panose="02020603050405020304" pitchFamily="18" charset="0"/>
              </a:rPr>
              <a:t> </a:t>
            </a:r>
            <a:r>
              <a:rPr lang="en-US" sz="2800" dirty="0" err="1">
                <a:effectLst/>
                <a:ea typeface="Times New Roman" panose="02020603050405020304" pitchFamily="18" charset="0"/>
                <a:cs typeface="Times New Roman" panose="02020603050405020304" pitchFamily="18" charset="0"/>
              </a:rPr>
              <a:t>chỉnh</a:t>
            </a:r>
            <a:endParaRPr lang="en-US" sz="2800" dirty="0">
              <a:effectLst/>
              <a:ea typeface="Calibri" panose="020F0502020204030204" pitchFamily="34" charset="0"/>
              <a:cs typeface="Times New Roman" panose="02020603050405020304" pitchFamily="18" charset="0"/>
            </a:endParaRPr>
          </a:p>
          <a:p>
            <a:pPr marL="457200" indent="-457200" algn="just">
              <a:buAutoNum type="alphaLcPeriod"/>
            </a:pPr>
            <a:endParaRPr lang="en-US" sz="2400" dirty="0">
              <a:effectLst/>
              <a:ea typeface="Calibri" panose="020F0502020204030204" pitchFamily="34"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3079416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A9DE6D-CE7D-F1F9-6E36-080534EA91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112" y="5578481"/>
            <a:ext cx="1199648" cy="1196964"/>
          </a:xfrm>
          <a:prstGeom prst="rect">
            <a:avLst/>
          </a:prstGeom>
        </p:spPr>
      </p:pic>
      <p:cxnSp>
        <p:nvCxnSpPr>
          <p:cNvPr id="15" name="Straight Connector 14">
            <a:extLst>
              <a:ext uri="{FF2B5EF4-FFF2-40B4-BE49-F238E27FC236}">
                <a16:creationId xmlns:a16="http://schemas.microsoft.com/office/drawing/2014/main" id="{2D669984-E790-6C3B-511A-A1D71BA68B5C}"/>
              </a:ext>
            </a:extLst>
          </p:cNvPr>
          <p:cNvCxnSpPr>
            <a:cxnSpLocks/>
          </p:cNvCxnSpPr>
          <p:nvPr/>
        </p:nvCxnSpPr>
        <p:spPr>
          <a:xfrm>
            <a:off x="1381760" y="6176963"/>
            <a:ext cx="1015948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1B586EC4-B3A1-86C2-83B8-18B897F06215}"/>
              </a:ext>
            </a:extLst>
          </p:cNvPr>
          <p:cNvCxnSpPr>
            <a:cxnSpLocks/>
            <a:endCxn id="5" idx="0"/>
          </p:cNvCxnSpPr>
          <p:nvPr/>
        </p:nvCxnSpPr>
        <p:spPr>
          <a:xfrm>
            <a:off x="781936" y="5029200"/>
            <a:ext cx="0" cy="549281"/>
          </a:xfrm>
          <a:prstGeom prst="line">
            <a:avLst/>
          </a:prstGeom>
        </p:spPr>
        <p:style>
          <a:lnRef idx="3">
            <a:schemeClr val="accent6"/>
          </a:lnRef>
          <a:fillRef idx="0">
            <a:schemeClr val="accent6"/>
          </a:fillRef>
          <a:effectRef idx="2">
            <a:schemeClr val="accent6"/>
          </a:effectRef>
          <a:fontRef idx="minor">
            <a:schemeClr val="tx1"/>
          </a:fontRef>
        </p:style>
      </p:cxnSp>
      <p:sp>
        <p:nvSpPr>
          <p:cNvPr id="2" name="Title 1">
            <a:extLst>
              <a:ext uri="{FF2B5EF4-FFF2-40B4-BE49-F238E27FC236}">
                <a16:creationId xmlns:a16="http://schemas.microsoft.com/office/drawing/2014/main" id="{4218E20B-DA50-C7E7-BD09-1F9710ADCD26}"/>
              </a:ext>
            </a:extLst>
          </p:cNvPr>
          <p:cNvSpPr>
            <a:spLocks noGrp="1"/>
          </p:cNvSpPr>
          <p:nvPr>
            <p:ph type="title"/>
          </p:nvPr>
        </p:nvSpPr>
        <p:spPr>
          <a:xfrm>
            <a:off x="781936" y="434123"/>
            <a:ext cx="9463998" cy="600105"/>
          </a:xfrm>
        </p:spPr>
        <p:txBody>
          <a:bodyPr>
            <a:normAutofit/>
          </a:bodyPr>
          <a:lstStyle/>
          <a:p>
            <a:r>
              <a:rPr lang="en-US" sz="3000" b="1" dirty="0">
                <a:solidFill>
                  <a:srgbClr val="129E47"/>
                </a:solidFill>
                <a:latin typeface="+mn-lt"/>
                <a:ea typeface="Roboto" panose="02000000000000000000" pitchFamily="2" charset="0"/>
                <a:cs typeface="Roboto" panose="02000000000000000000" pitchFamily="2" charset="0"/>
              </a:rPr>
              <a:t>2. </a:t>
            </a:r>
            <a:r>
              <a:rPr lang="en-US" sz="3000" b="1" dirty="0" err="1">
                <a:solidFill>
                  <a:srgbClr val="129E47"/>
                </a:solidFill>
                <a:latin typeface="+mn-lt"/>
                <a:ea typeface="Roboto" panose="02000000000000000000" pitchFamily="2" charset="0"/>
                <a:cs typeface="Roboto" panose="02000000000000000000" pitchFamily="2" charset="0"/>
              </a:rPr>
              <a:t>Phân</a:t>
            </a:r>
            <a:r>
              <a:rPr lang="en-US" sz="3000" b="1" dirty="0">
                <a:solidFill>
                  <a:srgbClr val="129E47"/>
                </a:solidFill>
                <a:latin typeface="+mn-lt"/>
                <a:ea typeface="Roboto" panose="02000000000000000000" pitchFamily="2" charset="0"/>
                <a:cs typeface="Roboto" panose="02000000000000000000" pitchFamily="2" charset="0"/>
              </a:rPr>
              <a:t> </a:t>
            </a:r>
            <a:r>
              <a:rPr lang="en-US" sz="3000" b="1" dirty="0" err="1">
                <a:solidFill>
                  <a:srgbClr val="129E47"/>
                </a:solidFill>
                <a:latin typeface="+mn-lt"/>
                <a:ea typeface="Roboto" panose="02000000000000000000" pitchFamily="2" charset="0"/>
                <a:cs typeface="Roboto" panose="02000000000000000000" pitchFamily="2" charset="0"/>
              </a:rPr>
              <a:t>loại</a:t>
            </a:r>
            <a:r>
              <a:rPr lang="en-US" sz="3000" b="1" dirty="0">
                <a:solidFill>
                  <a:srgbClr val="129E47"/>
                </a:solidFill>
                <a:latin typeface="+mn-lt"/>
                <a:ea typeface="Roboto" panose="02000000000000000000" pitchFamily="2" charset="0"/>
                <a:cs typeface="Roboto" panose="02000000000000000000" pitchFamily="2" charset="0"/>
              </a:rPr>
              <a:t> SQL Injection </a:t>
            </a:r>
          </a:p>
        </p:txBody>
      </p:sp>
      <p:graphicFrame>
        <p:nvGraphicFramePr>
          <p:cNvPr id="80" name="Google Shape;1185;p29">
            <a:extLst>
              <a:ext uri="{FF2B5EF4-FFF2-40B4-BE49-F238E27FC236}">
                <a16:creationId xmlns:a16="http://schemas.microsoft.com/office/drawing/2014/main" id="{7DC799B7-A2D4-CF5D-73B6-E472FBF6898B}"/>
              </a:ext>
            </a:extLst>
          </p:cNvPr>
          <p:cNvGraphicFramePr/>
          <p:nvPr>
            <p:extLst>
              <p:ext uri="{D42A27DB-BD31-4B8C-83A1-F6EECF244321}">
                <p14:modId xmlns:p14="http://schemas.microsoft.com/office/powerpoint/2010/main" val="769772037"/>
              </p:ext>
            </p:extLst>
          </p:nvPr>
        </p:nvGraphicFramePr>
        <p:xfrm>
          <a:off x="781937" y="1686701"/>
          <a:ext cx="4895532" cy="3084642"/>
        </p:xfrm>
        <a:graphic>
          <a:graphicData uri="http://schemas.openxmlformats.org/drawingml/2006/table">
            <a:tbl>
              <a:tblPr>
                <a:noFill/>
              </a:tblPr>
              <a:tblGrid>
                <a:gridCol w="479831">
                  <a:extLst>
                    <a:ext uri="{9D8B030D-6E8A-4147-A177-3AD203B41FA5}">
                      <a16:colId xmlns:a16="http://schemas.microsoft.com/office/drawing/2014/main" val="20000"/>
                    </a:ext>
                  </a:extLst>
                </a:gridCol>
                <a:gridCol w="4415701">
                  <a:extLst>
                    <a:ext uri="{9D8B030D-6E8A-4147-A177-3AD203B41FA5}">
                      <a16:colId xmlns:a16="http://schemas.microsoft.com/office/drawing/2014/main" val="20001"/>
                    </a:ext>
                  </a:extLst>
                </a:gridCol>
              </a:tblGrid>
              <a:tr h="998032">
                <a:tc>
                  <a:txBody>
                    <a:bodyPr/>
                    <a:lstStyle/>
                    <a:p>
                      <a:pPr marL="0" lvl="0" indent="0" algn="l" rtl="0">
                        <a:lnSpc>
                          <a:spcPct val="100000"/>
                        </a:lnSpc>
                        <a:spcBef>
                          <a:spcPts val="0"/>
                        </a:spcBef>
                        <a:spcAft>
                          <a:spcPts val="0"/>
                        </a:spcAft>
                        <a:buNone/>
                      </a:pPr>
                      <a:r>
                        <a:rPr lang="en" sz="2000" b="1" dirty="0">
                          <a:solidFill>
                            <a:schemeClr val="accent1"/>
                          </a:solidFill>
                          <a:latin typeface="+mn-lt"/>
                          <a:ea typeface="Fira Sans Extra Condensed"/>
                          <a:cs typeface="Fira Sans Extra Condensed"/>
                          <a:sym typeface="Fira Sans Extra Condensed"/>
                        </a:rPr>
                        <a:t>01</a:t>
                      </a:r>
                      <a:endParaRPr sz="2000" b="1" dirty="0">
                        <a:solidFill>
                          <a:schemeClr val="accent1"/>
                        </a:solidFill>
                        <a:latin typeface="+mn-lt"/>
                        <a:ea typeface="Fira Sans Extra Condensed"/>
                        <a:cs typeface="Fira Sans Extra Condensed"/>
                        <a:sym typeface="Fira Sans Extra Condensed"/>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2000" b="1" dirty="0">
                          <a:solidFill>
                            <a:schemeClr val="dk1"/>
                          </a:solidFill>
                          <a:latin typeface="+mn-lt"/>
                          <a:ea typeface="Roboto" panose="02000000000000000000" pitchFamily="2" charset="0"/>
                          <a:cs typeface="Times New Roman" panose="02020603050405020304" pitchFamily="18" charset="0"/>
                          <a:sym typeface="Fira Sans Extra Condensed"/>
                        </a:rPr>
                        <a:t>In-band SQL Injection Attack </a:t>
                      </a:r>
                      <a:endParaRPr sz="2000" b="1" dirty="0">
                        <a:solidFill>
                          <a:schemeClr val="dk1"/>
                        </a:solidFill>
                        <a:latin typeface="+mn-lt"/>
                        <a:ea typeface="Roboto" panose="02000000000000000000" pitchFamily="2" charset="0"/>
                        <a:cs typeface="Times New Roman" panose="02020603050405020304" pitchFamily="18" charset="0"/>
                        <a:sym typeface="Fira Sans Extra Condensed"/>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463040">
                <a:tc>
                  <a:txBody>
                    <a:bodyPr/>
                    <a:lstStyle/>
                    <a:p>
                      <a:pPr marL="0" lvl="0" indent="0" algn="l" rtl="0">
                        <a:spcBef>
                          <a:spcPts val="0"/>
                        </a:spcBef>
                        <a:spcAft>
                          <a:spcPts val="0"/>
                        </a:spcAft>
                        <a:buNone/>
                      </a:pPr>
                      <a:endParaRPr sz="2000">
                        <a:solidFill>
                          <a:schemeClr val="dk1"/>
                        </a:solidFill>
                        <a:latin typeface="+mn-lt"/>
                        <a:ea typeface="Roboto"/>
                        <a:cs typeface="Roboto"/>
                        <a:sym typeface="Roboto"/>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2000" dirty="0">
                        <a:solidFill>
                          <a:schemeClr val="dk1"/>
                        </a:solidFill>
                        <a:latin typeface="+mn-lt"/>
                        <a:ea typeface="Roboto" panose="02000000000000000000" pitchFamily="2" charset="0"/>
                        <a:cs typeface="Roboto" panose="02000000000000000000" pitchFamily="2" charset="0"/>
                        <a:sym typeface="Roboto"/>
                      </a:endParaRPr>
                    </a:p>
                  </a:txBody>
                  <a:tcPr marL="91425" marR="91425" marT="91425" marB="91425" anchor="b">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1"/>
                  </a:ext>
                </a:extLst>
              </a:tr>
              <a:tr h="555655">
                <a:tc>
                  <a:txBody>
                    <a:bodyPr/>
                    <a:lstStyle/>
                    <a:p>
                      <a:pPr marL="0" lvl="0" indent="0" algn="l" rtl="0">
                        <a:spcBef>
                          <a:spcPts val="0"/>
                        </a:spcBef>
                        <a:spcAft>
                          <a:spcPts val="0"/>
                        </a:spcAft>
                        <a:buNone/>
                      </a:pPr>
                      <a:r>
                        <a:rPr lang="en" sz="2000" b="1" dirty="0">
                          <a:solidFill>
                            <a:schemeClr val="accent4"/>
                          </a:solidFill>
                          <a:latin typeface="+mn-lt"/>
                          <a:ea typeface="Fira Sans Extra Condensed"/>
                          <a:cs typeface="Fira Sans Extra Condensed"/>
                          <a:sym typeface="Fira Sans Extra Condensed"/>
                        </a:rPr>
                        <a:t>02</a:t>
                      </a:r>
                      <a:endParaRPr sz="2000" b="1" dirty="0">
                        <a:solidFill>
                          <a:schemeClr val="accent4"/>
                        </a:solidFill>
                        <a:latin typeface="+mn-lt"/>
                        <a:ea typeface="Fira Sans Extra Condensed"/>
                        <a:cs typeface="Fira Sans Extra Condensed"/>
                        <a:sym typeface="Fira Sans Extra Condensed"/>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US" sz="2000" b="1" dirty="0">
                          <a:solidFill>
                            <a:schemeClr val="dk1"/>
                          </a:solidFill>
                          <a:latin typeface="+mn-lt"/>
                          <a:ea typeface="Roboto" panose="02000000000000000000" pitchFamily="2" charset="0"/>
                          <a:cs typeface="Times New Roman" panose="02020603050405020304" pitchFamily="18" charset="0"/>
                          <a:sym typeface="Fira Sans Extra Condensed"/>
                        </a:rPr>
                        <a:t>Out-band SQL Injection Attack </a:t>
                      </a:r>
                      <a:endParaRPr sz="2000" b="1" dirty="0">
                        <a:solidFill>
                          <a:schemeClr val="dk1"/>
                        </a:solidFill>
                        <a:latin typeface="+mn-lt"/>
                        <a:ea typeface="Roboto" panose="02000000000000000000" pitchFamily="2" charset="0"/>
                        <a:cs typeface="Times New Roman" panose="02020603050405020304" pitchFamily="18" charset="0"/>
                        <a:sym typeface="Fira Sans Extra Condensed"/>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463040">
                <a:tc>
                  <a:txBody>
                    <a:bodyPr/>
                    <a:lstStyle/>
                    <a:p>
                      <a:pPr marL="0" lvl="0" indent="0" algn="l" rtl="0">
                        <a:spcBef>
                          <a:spcPts val="0"/>
                        </a:spcBef>
                        <a:spcAft>
                          <a:spcPts val="0"/>
                        </a:spcAft>
                        <a:buNone/>
                      </a:pPr>
                      <a:endParaRPr sz="2000" dirty="0">
                        <a:solidFill>
                          <a:schemeClr val="dk1"/>
                        </a:solidFill>
                        <a:latin typeface="+mn-lt"/>
                        <a:ea typeface="Roboto"/>
                        <a:cs typeface="Roboto"/>
                        <a:sym typeface="Roboto"/>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2000" dirty="0">
                        <a:solidFill>
                          <a:schemeClr val="dk1"/>
                        </a:solidFill>
                        <a:latin typeface="+mn-lt"/>
                        <a:ea typeface="Roboto" panose="02000000000000000000" pitchFamily="2" charset="0"/>
                        <a:cs typeface="Roboto" panose="02000000000000000000" pitchFamily="2" charset="0"/>
                        <a:sym typeface="Roboto"/>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3"/>
                  </a:ext>
                </a:extLst>
              </a:tr>
              <a:tr h="555655">
                <a:tc>
                  <a:txBody>
                    <a:bodyPr/>
                    <a:lstStyle/>
                    <a:p>
                      <a:pPr marL="0" lvl="0" indent="0" algn="l" rtl="0">
                        <a:spcBef>
                          <a:spcPts val="0"/>
                        </a:spcBef>
                        <a:spcAft>
                          <a:spcPts val="0"/>
                        </a:spcAft>
                        <a:buNone/>
                      </a:pPr>
                      <a:r>
                        <a:rPr lang="en" sz="2000" b="1" dirty="0">
                          <a:solidFill>
                            <a:schemeClr val="accent5"/>
                          </a:solidFill>
                          <a:latin typeface="+mn-lt"/>
                          <a:ea typeface="Fira Sans Extra Condensed"/>
                          <a:cs typeface="Fira Sans Extra Condensed"/>
                          <a:sym typeface="Fira Sans Extra Condensed"/>
                        </a:rPr>
                        <a:t>03</a:t>
                      </a:r>
                      <a:endParaRPr sz="2000" b="1" dirty="0">
                        <a:solidFill>
                          <a:schemeClr val="accent5"/>
                        </a:solidFill>
                        <a:latin typeface="+mn-lt"/>
                        <a:ea typeface="Fira Sans Extra Condensed"/>
                        <a:cs typeface="Fira Sans Extra Condensed"/>
                        <a:sym typeface="Fira Sans Extra Condensed"/>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2000" b="1" dirty="0">
                          <a:solidFill>
                            <a:schemeClr val="dk1"/>
                          </a:solidFill>
                          <a:latin typeface="+mn-lt"/>
                          <a:ea typeface="Roboto" panose="02000000000000000000" pitchFamily="2" charset="0"/>
                          <a:cs typeface="Times New Roman" panose="02020603050405020304" pitchFamily="18" charset="0"/>
                          <a:sym typeface="Fira Sans Extra Condensed"/>
                        </a:rPr>
                        <a:t>Blind SQL Injection Attack</a:t>
                      </a:r>
                      <a:endParaRPr sz="2000" b="1" dirty="0">
                        <a:solidFill>
                          <a:schemeClr val="dk1"/>
                        </a:solidFill>
                        <a:latin typeface="+mn-lt"/>
                        <a:ea typeface="Roboto" panose="02000000000000000000" pitchFamily="2" charset="0"/>
                        <a:cs typeface="Times New Roman" panose="02020603050405020304" pitchFamily="18" charset="0"/>
                        <a:sym typeface="Fira Sans Extra Condensed"/>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7" name="Slide Number Placeholder 6">
            <a:extLst>
              <a:ext uri="{FF2B5EF4-FFF2-40B4-BE49-F238E27FC236}">
                <a16:creationId xmlns:a16="http://schemas.microsoft.com/office/drawing/2014/main" id="{0333BFDD-BD15-3FFD-8C86-33E34867A6B1}"/>
              </a:ext>
            </a:extLst>
          </p:cNvPr>
          <p:cNvSpPr>
            <a:spLocks noGrp="1"/>
          </p:cNvSpPr>
          <p:nvPr>
            <p:ph type="sldNum" sz="quarter" idx="12"/>
          </p:nvPr>
        </p:nvSpPr>
        <p:spPr/>
        <p:txBody>
          <a:bodyPr/>
          <a:lstStyle/>
          <a:p>
            <a:fld id="{AB1A9EE7-DB9E-420B-BD62-ABF4F9F22FC3}" type="slidenum">
              <a:rPr lang="en-US" smtClean="0"/>
              <a:t>4</a:t>
            </a:fld>
            <a:endParaRPr lang="en-US"/>
          </a:p>
        </p:txBody>
      </p:sp>
      <p:pic>
        <p:nvPicPr>
          <p:cNvPr id="8" name="Picture 7">
            <a:extLst>
              <a:ext uri="{FF2B5EF4-FFF2-40B4-BE49-F238E27FC236}">
                <a16:creationId xmlns:a16="http://schemas.microsoft.com/office/drawing/2014/main" id="{0CCB4C24-E057-5C86-B5F3-4FE2B4BFF950}"/>
              </a:ext>
            </a:extLst>
          </p:cNvPr>
          <p:cNvPicPr>
            <a:picLocks noChangeAspect="1"/>
          </p:cNvPicPr>
          <p:nvPr/>
        </p:nvPicPr>
        <p:blipFill>
          <a:blip r:embed="rId3"/>
          <a:stretch>
            <a:fillRect/>
          </a:stretch>
        </p:blipFill>
        <p:spPr>
          <a:xfrm>
            <a:off x="6523318" y="1709745"/>
            <a:ext cx="5486570" cy="3818997"/>
          </a:xfrm>
          <a:prstGeom prst="rect">
            <a:avLst/>
          </a:prstGeom>
          <a:ln>
            <a:solidFill>
              <a:schemeClr val="accent6"/>
            </a:solidFill>
          </a:ln>
        </p:spPr>
      </p:pic>
    </p:spTree>
    <p:extLst>
      <p:ext uri="{BB962C8B-B14F-4D97-AF65-F5344CB8AC3E}">
        <p14:creationId xmlns:p14="http://schemas.microsoft.com/office/powerpoint/2010/main" val="3494769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A9DE6D-CE7D-F1F9-6E36-080534EA91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112" y="5578481"/>
            <a:ext cx="1199648" cy="1196964"/>
          </a:xfrm>
          <a:prstGeom prst="rect">
            <a:avLst/>
          </a:prstGeom>
        </p:spPr>
      </p:pic>
      <p:cxnSp>
        <p:nvCxnSpPr>
          <p:cNvPr id="15" name="Straight Connector 14">
            <a:extLst>
              <a:ext uri="{FF2B5EF4-FFF2-40B4-BE49-F238E27FC236}">
                <a16:creationId xmlns:a16="http://schemas.microsoft.com/office/drawing/2014/main" id="{2D669984-E790-6C3B-511A-A1D71BA68B5C}"/>
              </a:ext>
            </a:extLst>
          </p:cNvPr>
          <p:cNvCxnSpPr>
            <a:cxnSpLocks/>
          </p:cNvCxnSpPr>
          <p:nvPr/>
        </p:nvCxnSpPr>
        <p:spPr>
          <a:xfrm>
            <a:off x="1381760" y="6176963"/>
            <a:ext cx="1015948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1B586EC4-B3A1-86C2-83B8-18B897F06215}"/>
              </a:ext>
            </a:extLst>
          </p:cNvPr>
          <p:cNvCxnSpPr>
            <a:endCxn id="5" idx="0"/>
          </p:cNvCxnSpPr>
          <p:nvPr/>
        </p:nvCxnSpPr>
        <p:spPr>
          <a:xfrm>
            <a:off x="781936" y="5029200"/>
            <a:ext cx="0" cy="549281"/>
          </a:xfrm>
          <a:prstGeom prst="line">
            <a:avLst/>
          </a:prstGeom>
        </p:spPr>
        <p:style>
          <a:lnRef idx="3">
            <a:schemeClr val="accent6"/>
          </a:lnRef>
          <a:fillRef idx="0">
            <a:schemeClr val="accent6"/>
          </a:fillRef>
          <a:effectRef idx="2">
            <a:schemeClr val="accent6"/>
          </a:effectRef>
          <a:fontRef idx="minor">
            <a:schemeClr val="tx1"/>
          </a:fontRef>
        </p:style>
      </p:cxnSp>
      <p:sp>
        <p:nvSpPr>
          <p:cNvPr id="2" name="Title 1">
            <a:extLst>
              <a:ext uri="{FF2B5EF4-FFF2-40B4-BE49-F238E27FC236}">
                <a16:creationId xmlns:a16="http://schemas.microsoft.com/office/drawing/2014/main" id="{4218E20B-DA50-C7E7-BD09-1F9710ADCD26}"/>
              </a:ext>
            </a:extLst>
          </p:cNvPr>
          <p:cNvSpPr>
            <a:spLocks noGrp="1"/>
          </p:cNvSpPr>
          <p:nvPr>
            <p:ph type="title"/>
          </p:nvPr>
        </p:nvSpPr>
        <p:spPr>
          <a:xfrm>
            <a:off x="781552" y="538480"/>
            <a:ext cx="7313612" cy="600105"/>
          </a:xfrm>
        </p:spPr>
        <p:txBody>
          <a:bodyPr>
            <a:normAutofit/>
          </a:bodyPr>
          <a:lstStyle/>
          <a:p>
            <a:r>
              <a:rPr lang="en-US" sz="3000" b="1" dirty="0">
                <a:solidFill>
                  <a:srgbClr val="129E47"/>
                </a:solidFill>
                <a:latin typeface="Roboto" panose="02000000000000000000" pitchFamily="2" charset="0"/>
                <a:ea typeface="Roboto" panose="02000000000000000000" pitchFamily="2" charset="0"/>
                <a:cs typeface="Roboto" panose="02000000000000000000" pitchFamily="2" charset="0"/>
              </a:rPr>
              <a:t>2.1. In-band SQL Injection</a:t>
            </a:r>
          </a:p>
        </p:txBody>
      </p:sp>
      <p:sp>
        <p:nvSpPr>
          <p:cNvPr id="81" name="TextBox 80">
            <a:extLst>
              <a:ext uri="{FF2B5EF4-FFF2-40B4-BE49-F238E27FC236}">
                <a16:creationId xmlns:a16="http://schemas.microsoft.com/office/drawing/2014/main" id="{4B19E8F4-3EEA-DC3C-5B48-977D1B4D969E}"/>
              </a:ext>
            </a:extLst>
          </p:cNvPr>
          <p:cNvSpPr txBox="1"/>
          <p:nvPr/>
        </p:nvSpPr>
        <p:spPr>
          <a:xfrm>
            <a:off x="914400" y="1159645"/>
            <a:ext cx="10740568" cy="4658070"/>
          </a:xfrm>
          <a:prstGeom prst="rect">
            <a:avLst/>
          </a:prstGeom>
          <a:noFill/>
        </p:spPr>
        <p:txBody>
          <a:bodyPr wrap="square" rtlCol="0">
            <a:spAutoFit/>
          </a:bodyPr>
          <a:lstStyle/>
          <a:p>
            <a:pPr algn="just">
              <a:lnSpc>
                <a:spcPct val="130000"/>
              </a:lnSpc>
            </a:pPr>
            <a:r>
              <a:rPr lang="en-US" sz="2600" spc="-5" dirty="0">
                <a:effectLst/>
                <a:ea typeface="Roboto" panose="02000000000000000000" pitchFamily="2" charset="0"/>
                <a:cs typeface="Times New Roman" panose="02020603050405020304" pitchFamily="18" charset="0"/>
              </a:rPr>
              <a:t>- </a:t>
            </a:r>
            <a:r>
              <a:rPr lang="en-US" sz="2600" spc="-5" dirty="0" err="1">
                <a:effectLst/>
                <a:ea typeface="Roboto" panose="02000000000000000000" pitchFamily="2" charset="0"/>
                <a:cs typeface="Times New Roman" panose="02020603050405020304" pitchFamily="18" charset="0"/>
              </a:rPr>
              <a:t>Đây</a:t>
            </a:r>
            <a:r>
              <a:rPr lang="en-US" sz="2600" spc="-5" dirty="0">
                <a:effectLst/>
                <a:ea typeface="Roboto" panose="02000000000000000000" pitchFamily="2" charset="0"/>
                <a:cs typeface="Times New Roman" panose="02020603050405020304" pitchFamily="18" charset="0"/>
              </a:rPr>
              <a:t> </a:t>
            </a:r>
            <a:r>
              <a:rPr lang="en-US" sz="2600" spc="-5" dirty="0" err="1">
                <a:effectLst/>
                <a:ea typeface="Roboto" panose="02000000000000000000" pitchFamily="2" charset="0"/>
                <a:cs typeface="Times New Roman" panose="02020603050405020304" pitchFamily="18" charset="0"/>
              </a:rPr>
              <a:t>là</a:t>
            </a:r>
            <a:r>
              <a:rPr lang="en-US" sz="2600" spc="-5" dirty="0">
                <a:effectLst/>
                <a:ea typeface="Roboto" panose="02000000000000000000" pitchFamily="2" charset="0"/>
                <a:cs typeface="Times New Roman" panose="02020603050405020304" pitchFamily="18" charset="0"/>
              </a:rPr>
              <a:t> </a:t>
            </a:r>
            <a:r>
              <a:rPr lang="en-US" sz="2600" spc="-5" dirty="0" err="1">
                <a:effectLst/>
                <a:ea typeface="Roboto" panose="02000000000000000000" pitchFamily="2" charset="0"/>
                <a:cs typeface="Times New Roman" panose="02020603050405020304" pitchFamily="18" charset="0"/>
              </a:rPr>
              <a:t>dạng</a:t>
            </a:r>
            <a:r>
              <a:rPr lang="en-US" sz="2600" spc="-5" dirty="0">
                <a:effectLst/>
                <a:ea typeface="Roboto" panose="02000000000000000000" pitchFamily="2" charset="0"/>
                <a:cs typeface="Times New Roman" panose="02020603050405020304" pitchFamily="18" charset="0"/>
              </a:rPr>
              <a:t> </a:t>
            </a:r>
            <a:r>
              <a:rPr lang="en-US" sz="2600" spc="-5" dirty="0" err="1">
                <a:effectLst/>
                <a:ea typeface="Roboto" panose="02000000000000000000" pitchFamily="2" charset="0"/>
                <a:cs typeface="Times New Roman" panose="02020603050405020304" pitchFamily="18" charset="0"/>
              </a:rPr>
              <a:t>tấn</a:t>
            </a:r>
            <a:r>
              <a:rPr lang="en-US" sz="2600" spc="-5" dirty="0">
                <a:effectLst/>
                <a:ea typeface="Roboto" panose="02000000000000000000" pitchFamily="2" charset="0"/>
                <a:cs typeface="Times New Roman" panose="02020603050405020304" pitchFamily="18" charset="0"/>
              </a:rPr>
              <a:t> </a:t>
            </a:r>
            <a:r>
              <a:rPr lang="en-US" sz="2600" spc="-5" dirty="0" err="1">
                <a:effectLst/>
                <a:ea typeface="Roboto" panose="02000000000000000000" pitchFamily="2" charset="0"/>
                <a:cs typeface="Times New Roman" panose="02020603050405020304" pitchFamily="18" charset="0"/>
              </a:rPr>
              <a:t>công</a:t>
            </a:r>
            <a:r>
              <a:rPr lang="en-US" sz="2600" spc="-5" dirty="0">
                <a:effectLst/>
                <a:ea typeface="Roboto" panose="02000000000000000000" pitchFamily="2" charset="0"/>
                <a:cs typeface="Times New Roman" panose="02020603050405020304" pitchFamily="18" charset="0"/>
              </a:rPr>
              <a:t> </a:t>
            </a:r>
            <a:r>
              <a:rPr lang="en-US" sz="2600" spc="-5" dirty="0" err="1">
                <a:effectLst/>
                <a:ea typeface="Roboto" panose="02000000000000000000" pitchFamily="2" charset="0"/>
                <a:cs typeface="Times New Roman" panose="02020603050405020304" pitchFamily="18" charset="0"/>
              </a:rPr>
              <a:t>phổ</a:t>
            </a:r>
            <a:r>
              <a:rPr lang="en-US" sz="2600" spc="-5" dirty="0">
                <a:effectLst/>
                <a:ea typeface="Roboto" panose="02000000000000000000" pitchFamily="2" charset="0"/>
                <a:cs typeface="Times New Roman" panose="02020603050405020304" pitchFamily="18" charset="0"/>
              </a:rPr>
              <a:t> </a:t>
            </a:r>
            <a:r>
              <a:rPr lang="en-US" sz="2600" spc="-5" dirty="0" err="1">
                <a:effectLst/>
                <a:ea typeface="Roboto" panose="02000000000000000000" pitchFamily="2" charset="0"/>
                <a:cs typeface="Times New Roman" panose="02020603050405020304" pitchFamily="18" charset="0"/>
              </a:rPr>
              <a:t>biến</a:t>
            </a:r>
            <a:r>
              <a:rPr lang="en-US" sz="2600" spc="-5" dirty="0">
                <a:effectLst/>
                <a:ea typeface="Roboto" panose="02000000000000000000" pitchFamily="2" charset="0"/>
                <a:cs typeface="Times New Roman" panose="02020603050405020304" pitchFamily="18" charset="0"/>
              </a:rPr>
              <a:t> </a:t>
            </a:r>
            <a:r>
              <a:rPr lang="en-US" sz="2600" spc="-5" dirty="0" err="1">
                <a:effectLst/>
                <a:ea typeface="Roboto" panose="02000000000000000000" pitchFamily="2" charset="0"/>
                <a:cs typeface="Times New Roman" panose="02020603050405020304" pitchFamily="18" charset="0"/>
              </a:rPr>
              <a:t>nhất</a:t>
            </a:r>
            <a:r>
              <a:rPr lang="en-US" sz="2600" spc="-5" dirty="0">
                <a:ea typeface="Roboto" panose="02000000000000000000" pitchFamily="2" charset="0"/>
                <a:cs typeface="Times New Roman" panose="02020603050405020304" pitchFamily="18" charset="0"/>
              </a:rPr>
              <a:t>, </a:t>
            </a:r>
            <a:r>
              <a:rPr lang="en-US" sz="2600" spc="-5" dirty="0" err="1">
                <a:ea typeface="Roboto" panose="02000000000000000000" pitchFamily="2" charset="0"/>
                <a:cs typeface="Times New Roman" panose="02020603050405020304" pitchFamily="18" charset="0"/>
              </a:rPr>
              <a:t>dễ</a:t>
            </a:r>
            <a:r>
              <a:rPr lang="en-US" sz="2600" spc="-5" dirty="0">
                <a:ea typeface="Roboto" panose="02000000000000000000" pitchFamily="2" charset="0"/>
                <a:cs typeface="Times New Roman" panose="02020603050405020304" pitchFamily="18" charset="0"/>
              </a:rPr>
              <a:t> </a:t>
            </a:r>
            <a:r>
              <a:rPr lang="en-US" sz="2600" spc="-5" dirty="0" err="1">
                <a:ea typeface="Roboto" panose="02000000000000000000" pitchFamily="2" charset="0"/>
                <a:cs typeface="Times New Roman" panose="02020603050405020304" pitchFamily="18" charset="0"/>
              </a:rPr>
              <a:t>khai</a:t>
            </a:r>
            <a:r>
              <a:rPr lang="en-US" sz="2600" spc="-5" dirty="0">
                <a:ea typeface="Roboto" panose="02000000000000000000" pitchFamily="2" charset="0"/>
                <a:cs typeface="Times New Roman" panose="02020603050405020304" pitchFamily="18" charset="0"/>
              </a:rPr>
              <a:t> </a:t>
            </a:r>
            <a:r>
              <a:rPr lang="en-US" sz="2600" spc="-5" dirty="0" err="1">
                <a:ea typeface="Roboto" panose="02000000000000000000" pitchFamily="2" charset="0"/>
                <a:cs typeface="Times New Roman" panose="02020603050405020304" pitchFamily="18" charset="0"/>
              </a:rPr>
              <a:t>thác</a:t>
            </a:r>
            <a:r>
              <a:rPr lang="en-US" sz="2600" spc="-5" dirty="0">
                <a:ea typeface="Roboto" panose="02000000000000000000" pitchFamily="2" charset="0"/>
                <a:cs typeface="Times New Roman" panose="02020603050405020304" pitchFamily="18" charset="0"/>
              </a:rPr>
              <a:t> </a:t>
            </a:r>
            <a:r>
              <a:rPr lang="en-US" sz="2600" spc="-5" dirty="0" err="1">
                <a:ea typeface="Roboto" panose="02000000000000000000" pitchFamily="2" charset="0"/>
                <a:cs typeface="Times New Roman" panose="02020603050405020304" pitchFamily="18" charset="0"/>
              </a:rPr>
              <a:t>lỗ</a:t>
            </a:r>
            <a:r>
              <a:rPr lang="en-US" sz="2600" spc="-5" dirty="0">
                <a:ea typeface="Roboto" panose="02000000000000000000" pitchFamily="2" charset="0"/>
                <a:cs typeface="Times New Roman" panose="02020603050405020304" pitchFamily="18" charset="0"/>
              </a:rPr>
              <a:t> </a:t>
            </a:r>
            <a:r>
              <a:rPr lang="en-US" sz="2600" spc="-5" dirty="0" err="1">
                <a:ea typeface="Roboto" panose="02000000000000000000" pitchFamily="2" charset="0"/>
                <a:cs typeface="Times New Roman" panose="02020603050405020304" pitchFamily="18" charset="0"/>
              </a:rPr>
              <a:t>hổng</a:t>
            </a:r>
            <a:r>
              <a:rPr lang="en-US" sz="2600" spc="-5" dirty="0">
                <a:ea typeface="Roboto" panose="02000000000000000000" pitchFamily="2" charset="0"/>
                <a:cs typeface="Times New Roman" panose="02020603050405020304" pitchFamily="18" charset="0"/>
              </a:rPr>
              <a:t> SQL Injection</a:t>
            </a:r>
          </a:p>
          <a:p>
            <a:pPr algn="just">
              <a:lnSpc>
                <a:spcPct val="130000"/>
              </a:lnSpc>
            </a:pPr>
            <a:r>
              <a:rPr lang="en-US" sz="2600" spc="-5" dirty="0">
                <a:effectLst/>
                <a:ea typeface="Roboto" panose="02000000000000000000" pitchFamily="2" charset="0"/>
                <a:cs typeface="Times New Roman" panose="02020603050405020304" pitchFamily="18" charset="0"/>
              </a:rPr>
              <a:t>- </a:t>
            </a:r>
            <a:r>
              <a:rPr lang="en-US" sz="2600" spc="-5" dirty="0" err="1">
                <a:effectLst/>
                <a:ea typeface="Roboto" panose="02000000000000000000" pitchFamily="2" charset="0"/>
                <a:cs typeface="Times New Roman" panose="02020603050405020304" pitchFamily="18" charset="0"/>
              </a:rPr>
              <a:t>Có</a:t>
            </a:r>
            <a:r>
              <a:rPr lang="en-US" sz="2600" spc="-5" dirty="0">
                <a:effectLst/>
                <a:ea typeface="Roboto" panose="02000000000000000000" pitchFamily="2" charset="0"/>
                <a:cs typeface="Times New Roman" panose="02020603050405020304" pitchFamily="18" charset="0"/>
              </a:rPr>
              <a:t> </a:t>
            </a:r>
            <a:r>
              <a:rPr lang="en-US" sz="2600" spc="-5" dirty="0" err="1">
                <a:effectLst/>
                <a:ea typeface="Roboto" panose="02000000000000000000" pitchFamily="2" charset="0"/>
                <a:cs typeface="Times New Roman" panose="02020603050405020304" pitchFamily="18" charset="0"/>
              </a:rPr>
              <a:t>thể</a:t>
            </a:r>
            <a:r>
              <a:rPr lang="en-US" sz="2600" spc="-5" dirty="0">
                <a:effectLst/>
                <a:ea typeface="Roboto" panose="02000000000000000000" pitchFamily="2" charset="0"/>
                <a:cs typeface="Times New Roman" panose="02020603050405020304" pitchFamily="18" charset="0"/>
              </a:rPr>
              <a:t> </a:t>
            </a:r>
            <a:r>
              <a:rPr lang="en-US" sz="2600" spc="-5" dirty="0" err="1">
                <a:effectLst/>
                <a:ea typeface="Roboto" panose="02000000000000000000" pitchFamily="2" charset="0"/>
                <a:cs typeface="Times New Roman" panose="02020603050405020304" pitchFamily="18" charset="0"/>
              </a:rPr>
              <a:t>tấn</a:t>
            </a:r>
            <a:r>
              <a:rPr lang="en-US" sz="2600" spc="-5" dirty="0">
                <a:effectLst/>
                <a:ea typeface="Roboto" panose="02000000000000000000" pitchFamily="2" charset="0"/>
                <a:cs typeface="Times New Roman" panose="02020603050405020304" pitchFamily="18" charset="0"/>
              </a:rPr>
              <a:t> </a:t>
            </a:r>
            <a:r>
              <a:rPr lang="en-US" sz="2600" spc="-5" dirty="0" err="1">
                <a:effectLst/>
                <a:ea typeface="Roboto" panose="02000000000000000000" pitchFamily="2" charset="0"/>
                <a:cs typeface="Times New Roman" panose="02020603050405020304" pitchFamily="18" charset="0"/>
              </a:rPr>
              <a:t>công</a:t>
            </a:r>
            <a:r>
              <a:rPr lang="en-US" sz="2600" spc="-5" dirty="0">
                <a:effectLst/>
                <a:ea typeface="Roboto" panose="02000000000000000000" pitchFamily="2" charset="0"/>
                <a:cs typeface="Times New Roman" panose="02020603050405020304" pitchFamily="18" charset="0"/>
              </a:rPr>
              <a:t> </a:t>
            </a:r>
            <a:r>
              <a:rPr lang="en-US" sz="2600" spc="-5" dirty="0" err="1">
                <a:effectLst/>
                <a:ea typeface="Roboto" panose="02000000000000000000" pitchFamily="2" charset="0"/>
                <a:cs typeface="Times New Roman" panose="02020603050405020304" pitchFamily="18" charset="0"/>
              </a:rPr>
              <a:t>và</a:t>
            </a:r>
            <a:r>
              <a:rPr lang="en-US" sz="2600" spc="-5" dirty="0">
                <a:effectLst/>
                <a:ea typeface="Roboto" panose="02000000000000000000" pitchFamily="2" charset="0"/>
                <a:cs typeface="Times New Roman" panose="02020603050405020304" pitchFamily="18" charset="0"/>
              </a:rPr>
              <a:t> </a:t>
            </a:r>
            <a:r>
              <a:rPr lang="en-US" sz="2600" spc="-5" dirty="0" err="1">
                <a:effectLst/>
                <a:ea typeface="Roboto" panose="02000000000000000000" pitchFamily="2" charset="0"/>
                <a:cs typeface="Times New Roman" panose="02020603050405020304" pitchFamily="18" charset="0"/>
              </a:rPr>
              <a:t>thu</a:t>
            </a:r>
            <a:r>
              <a:rPr lang="en-US" sz="2600" spc="-5" dirty="0">
                <a:effectLst/>
                <a:ea typeface="Roboto" panose="02000000000000000000" pitchFamily="2" charset="0"/>
                <a:cs typeface="Times New Roman" panose="02020603050405020304" pitchFamily="18" charset="0"/>
              </a:rPr>
              <a:t> </a:t>
            </a:r>
            <a:r>
              <a:rPr lang="en-US" sz="2600" spc="-5" dirty="0" err="1">
                <a:effectLst/>
                <a:ea typeface="Roboto" panose="02000000000000000000" pitchFamily="2" charset="0"/>
                <a:cs typeface="Times New Roman" panose="02020603050405020304" pitchFamily="18" charset="0"/>
              </a:rPr>
              <a:t>thập</a:t>
            </a:r>
            <a:r>
              <a:rPr lang="en-US" sz="2600" spc="-5" dirty="0">
                <a:effectLst/>
                <a:ea typeface="Roboto" panose="02000000000000000000" pitchFamily="2" charset="0"/>
                <a:cs typeface="Times New Roman" panose="02020603050405020304" pitchFamily="18" charset="0"/>
              </a:rPr>
              <a:t> </a:t>
            </a:r>
            <a:r>
              <a:rPr lang="en-US" sz="2600" spc="-5" dirty="0" err="1">
                <a:effectLst/>
                <a:ea typeface="Roboto" panose="02000000000000000000" pitchFamily="2" charset="0"/>
                <a:cs typeface="Times New Roman" panose="02020603050405020304" pitchFamily="18" charset="0"/>
              </a:rPr>
              <a:t>kết</a:t>
            </a:r>
            <a:r>
              <a:rPr lang="en-US" sz="2600" spc="-5" dirty="0">
                <a:effectLst/>
                <a:ea typeface="Roboto" panose="02000000000000000000" pitchFamily="2" charset="0"/>
                <a:cs typeface="Times New Roman" panose="02020603050405020304" pitchFamily="18" charset="0"/>
              </a:rPr>
              <a:t> </a:t>
            </a:r>
            <a:r>
              <a:rPr lang="en-US" sz="2600" spc="-5" dirty="0" err="1">
                <a:effectLst/>
                <a:ea typeface="Roboto" panose="02000000000000000000" pitchFamily="2" charset="0"/>
                <a:cs typeface="Times New Roman" panose="02020603050405020304" pitchFamily="18" charset="0"/>
              </a:rPr>
              <a:t>quả</a:t>
            </a:r>
            <a:r>
              <a:rPr lang="en-US" sz="2600" spc="-5" dirty="0">
                <a:effectLst/>
                <a:ea typeface="Roboto" panose="02000000000000000000" pitchFamily="2" charset="0"/>
                <a:cs typeface="Times New Roman" panose="02020603050405020304" pitchFamily="18" charset="0"/>
              </a:rPr>
              <a:t> </a:t>
            </a:r>
            <a:r>
              <a:rPr lang="en-US" sz="2600" spc="-5" dirty="0" err="1">
                <a:effectLst/>
                <a:ea typeface="Roboto" panose="02000000000000000000" pitchFamily="2" charset="0"/>
                <a:cs typeface="Times New Roman" panose="02020603050405020304" pitchFamily="18" charset="0"/>
              </a:rPr>
              <a:t>trực</a:t>
            </a:r>
            <a:r>
              <a:rPr lang="en-US" sz="2600" spc="-5" dirty="0">
                <a:effectLst/>
                <a:ea typeface="Roboto" panose="02000000000000000000" pitchFamily="2" charset="0"/>
                <a:cs typeface="Times New Roman" panose="02020603050405020304" pitchFamily="18" charset="0"/>
              </a:rPr>
              <a:t> </a:t>
            </a:r>
            <a:r>
              <a:rPr lang="en-US" sz="2600" spc="-5" dirty="0" err="1">
                <a:effectLst/>
                <a:ea typeface="Roboto" panose="02000000000000000000" pitchFamily="2" charset="0"/>
                <a:cs typeface="Times New Roman" panose="02020603050405020304" pitchFamily="18" charset="0"/>
              </a:rPr>
              <a:t>tiếp</a:t>
            </a:r>
            <a:r>
              <a:rPr lang="en-US" sz="2600" spc="-5" dirty="0">
                <a:effectLst/>
                <a:ea typeface="Roboto" panose="02000000000000000000" pitchFamily="2" charset="0"/>
                <a:cs typeface="Times New Roman" panose="02020603050405020304" pitchFamily="18" charset="0"/>
              </a:rPr>
              <a:t> </a:t>
            </a:r>
            <a:r>
              <a:rPr lang="en-US" sz="2600" spc="-5" dirty="0" err="1">
                <a:effectLst/>
                <a:ea typeface="Roboto" panose="02000000000000000000" pitchFamily="2" charset="0"/>
                <a:cs typeface="Times New Roman" panose="02020603050405020304" pitchFamily="18" charset="0"/>
              </a:rPr>
              <a:t>trên</a:t>
            </a:r>
            <a:r>
              <a:rPr lang="en-US" sz="2600" spc="-5" dirty="0">
                <a:effectLst/>
                <a:ea typeface="Roboto" panose="02000000000000000000" pitchFamily="2" charset="0"/>
                <a:cs typeface="Times New Roman" panose="02020603050405020304" pitchFamily="18" charset="0"/>
              </a:rPr>
              <a:t> </a:t>
            </a:r>
            <a:r>
              <a:rPr lang="en-US" sz="2600" spc="-5" dirty="0" err="1">
                <a:effectLst/>
                <a:ea typeface="Roboto" panose="02000000000000000000" pitchFamily="2" charset="0"/>
                <a:cs typeface="Times New Roman" panose="02020603050405020304" pitchFamily="18" charset="0"/>
              </a:rPr>
              <a:t>một</a:t>
            </a:r>
            <a:r>
              <a:rPr lang="en-US" sz="2600" spc="-5" dirty="0">
                <a:effectLst/>
                <a:ea typeface="Roboto" panose="02000000000000000000" pitchFamily="2" charset="0"/>
                <a:cs typeface="Times New Roman" panose="02020603050405020304" pitchFamily="18" charset="0"/>
              </a:rPr>
              <a:t> </a:t>
            </a:r>
            <a:r>
              <a:rPr lang="en-US" sz="2600" spc="-5" dirty="0" err="1">
                <a:effectLst/>
                <a:ea typeface="Roboto" panose="02000000000000000000" pitchFamily="2" charset="0"/>
                <a:cs typeface="Times New Roman" panose="02020603050405020304" pitchFamily="18" charset="0"/>
              </a:rPr>
              <a:t>kênh</a:t>
            </a:r>
            <a:r>
              <a:rPr lang="en-US" sz="2600" spc="-5" dirty="0">
                <a:effectLst/>
                <a:ea typeface="Roboto" panose="02000000000000000000" pitchFamily="2" charset="0"/>
                <a:cs typeface="Times New Roman" panose="02020603050405020304" pitchFamily="18" charset="0"/>
              </a:rPr>
              <a:t> </a:t>
            </a:r>
            <a:r>
              <a:rPr lang="en-US" sz="2600" spc="-5" dirty="0" err="1">
                <a:effectLst/>
                <a:ea typeface="Roboto" panose="02000000000000000000" pitchFamily="2" charset="0"/>
                <a:cs typeface="Times New Roman" panose="02020603050405020304" pitchFamily="18" charset="0"/>
              </a:rPr>
              <a:t>liên</a:t>
            </a:r>
            <a:r>
              <a:rPr lang="en-US" sz="2600" spc="-5" dirty="0">
                <a:effectLst/>
                <a:ea typeface="Roboto" panose="02000000000000000000" pitchFamily="2" charset="0"/>
                <a:cs typeface="Times New Roman" panose="02020603050405020304" pitchFamily="18" charset="0"/>
              </a:rPr>
              <a:t> </a:t>
            </a:r>
            <a:r>
              <a:rPr lang="en-US" sz="2600" spc="-5" dirty="0" err="1">
                <a:effectLst/>
                <a:ea typeface="Roboto" panose="02000000000000000000" pitchFamily="2" charset="0"/>
                <a:cs typeface="Times New Roman" panose="02020603050405020304" pitchFamily="18" charset="0"/>
              </a:rPr>
              <a:t>lạc</a:t>
            </a:r>
            <a:r>
              <a:rPr lang="en-US" sz="2600" spc="-5" dirty="0">
                <a:effectLst/>
                <a:ea typeface="Roboto" panose="02000000000000000000" pitchFamily="2" charset="0"/>
                <a:cs typeface="Times New Roman" panose="02020603050405020304" pitchFamily="18" charset="0"/>
              </a:rPr>
              <a:t> </a:t>
            </a:r>
          </a:p>
          <a:p>
            <a:pPr algn="just">
              <a:lnSpc>
                <a:spcPct val="130000"/>
              </a:lnSpc>
            </a:pPr>
            <a:r>
              <a:rPr lang="en-US" sz="2600" spc="-5" dirty="0">
                <a:ea typeface="Roboto" panose="02000000000000000000" pitchFamily="2" charset="0"/>
                <a:cs typeface="Times New Roman" panose="02020603050405020304" pitchFamily="18" charset="0"/>
              </a:rPr>
              <a:t>- In-band SQL Injection chia </a:t>
            </a:r>
            <a:r>
              <a:rPr lang="en-US" sz="2600" spc="-5" dirty="0" err="1">
                <a:ea typeface="Roboto" panose="02000000000000000000" pitchFamily="2" charset="0"/>
                <a:cs typeface="Times New Roman" panose="02020603050405020304" pitchFamily="18" charset="0"/>
              </a:rPr>
              <a:t>làm</a:t>
            </a:r>
            <a:r>
              <a:rPr lang="en-US" sz="2600" spc="-5" dirty="0">
                <a:ea typeface="Roboto" panose="02000000000000000000" pitchFamily="2" charset="0"/>
                <a:cs typeface="Times New Roman" panose="02020603050405020304" pitchFamily="18" charset="0"/>
              </a:rPr>
              <a:t> 2 </a:t>
            </a:r>
            <a:r>
              <a:rPr lang="en-US" sz="2600" spc="-5" dirty="0" err="1">
                <a:ea typeface="Roboto" panose="02000000000000000000" pitchFamily="2" charset="0"/>
                <a:cs typeface="Times New Roman" panose="02020603050405020304" pitchFamily="18" charset="0"/>
              </a:rPr>
              <a:t>loại</a:t>
            </a:r>
            <a:r>
              <a:rPr lang="en-US" sz="2600" spc="-5" dirty="0">
                <a:ea typeface="Roboto" panose="02000000000000000000" pitchFamily="2" charset="0"/>
                <a:cs typeface="Times New Roman" panose="02020603050405020304" pitchFamily="18" charset="0"/>
              </a:rPr>
              <a:t> </a:t>
            </a:r>
            <a:r>
              <a:rPr lang="en-US" sz="2600" spc="-5" dirty="0" err="1">
                <a:ea typeface="Roboto" panose="02000000000000000000" pitchFamily="2" charset="0"/>
                <a:cs typeface="Times New Roman" panose="02020603050405020304" pitchFamily="18" charset="0"/>
              </a:rPr>
              <a:t>chính</a:t>
            </a:r>
            <a:r>
              <a:rPr lang="en-US" sz="2600" spc="-5" dirty="0">
                <a:ea typeface="Roboto" panose="02000000000000000000" pitchFamily="2" charset="0"/>
                <a:cs typeface="Times New Roman" panose="02020603050405020304" pitchFamily="18" charset="0"/>
              </a:rPr>
              <a:t>:</a:t>
            </a:r>
            <a:endParaRPr lang="en-US" sz="2600" spc="-5" dirty="0">
              <a:effectLst/>
              <a:ea typeface="Roboto" panose="02000000000000000000" pitchFamily="2" charset="0"/>
              <a:cs typeface="Times New Roman" panose="02020603050405020304" pitchFamily="18" charset="0"/>
            </a:endParaRPr>
          </a:p>
          <a:p>
            <a:pPr indent="457200" algn="just">
              <a:lnSpc>
                <a:spcPct val="130000"/>
              </a:lnSpc>
            </a:pPr>
            <a:r>
              <a:rPr lang="en-US" sz="2600" spc="-5" dirty="0">
                <a:ea typeface="Roboto" panose="020B0604020202020204" pitchFamily="2" charset="0"/>
                <a:cs typeface="Times New Roman" panose="02020603050405020304" pitchFamily="18" charset="0"/>
              </a:rPr>
              <a:t>* </a:t>
            </a:r>
            <a:r>
              <a:rPr lang="en-US" sz="2600" b="1" spc="-5" dirty="0">
                <a:effectLst/>
                <a:ea typeface="Roboto" panose="020B0604020202020204" pitchFamily="2" charset="0"/>
                <a:cs typeface="Times New Roman" panose="02020603050405020304" pitchFamily="18" charset="0"/>
              </a:rPr>
              <a:t>Error-based SQLi</a:t>
            </a:r>
            <a:r>
              <a:rPr lang="en-US" sz="2600" b="1" spc="-5" dirty="0">
                <a:effectLst/>
                <a:ea typeface="Calibri" panose="020F0502020204030204" pitchFamily="34" charset="0"/>
                <a:cs typeface="Times New Roman" panose="02020603050405020304" pitchFamily="18" charset="0"/>
              </a:rPr>
              <a:t>	</a:t>
            </a:r>
          </a:p>
          <a:p>
            <a:pPr indent="457200" algn="just">
              <a:lnSpc>
                <a:spcPct val="130000"/>
              </a:lnSpc>
            </a:pPr>
            <a:r>
              <a:rPr lang="en-US" sz="2600" spc="-5" dirty="0">
                <a:ea typeface="Roboto" panose="020B0604020202020204" pitchFamily="2" charset="0"/>
                <a:cs typeface="Times New Roman" panose="02020603050405020304" pitchFamily="18" charset="0"/>
              </a:rPr>
              <a:t>* </a:t>
            </a:r>
            <a:r>
              <a:rPr lang="en-US" sz="2600" b="1" spc="-5" dirty="0">
                <a:ea typeface="Roboto" panose="020B0604020202020204" pitchFamily="2" charset="0"/>
                <a:cs typeface="Times New Roman" panose="02020603050405020304" pitchFamily="18" charset="0"/>
              </a:rPr>
              <a:t>Union-based SQLi</a:t>
            </a:r>
            <a:endParaRPr lang="en-US" sz="2600" b="1" dirty="0">
              <a:effectLst/>
              <a:ea typeface="Roboto" panose="020B0604020202020204" pitchFamily="2" charset="0"/>
              <a:cs typeface="Times New Roman" panose="02020603050405020304" pitchFamily="18" charset="0"/>
            </a:endParaRPr>
          </a:p>
          <a:p>
            <a:pPr indent="457200" algn="just">
              <a:lnSpc>
                <a:spcPct val="130000"/>
              </a:lnSpc>
            </a:pP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30000"/>
              </a:lnSpc>
            </a:pP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30000"/>
              </a:lnSpc>
            </a:pP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30000"/>
              </a:lnSpc>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30000"/>
              </a:lnSpc>
            </a:pPr>
            <a:endParaRPr lang="en-US" sz="2200" dirty="0">
              <a:effectLst/>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1D9F3A3-F5A8-B623-91CA-852F6FF9DADC}"/>
              </a:ext>
            </a:extLst>
          </p:cNvPr>
          <p:cNvSpPr>
            <a:spLocks noGrp="1"/>
          </p:cNvSpPr>
          <p:nvPr>
            <p:ph type="sldNum" sz="quarter" idx="12"/>
          </p:nvPr>
        </p:nvSpPr>
        <p:spPr/>
        <p:txBody>
          <a:bodyPr/>
          <a:lstStyle/>
          <a:p>
            <a:fld id="{AB1A9EE7-DB9E-420B-BD62-ABF4F9F22FC3}" type="slidenum">
              <a:rPr lang="en-US" smtClean="0"/>
              <a:t>5</a:t>
            </a:fld>
            <a:endParaRPr lang="en-US"/>
          </a:p>
        </p:txBody>
      </p:sp>
    </p:spTree>
    <p:extLst>
      <p:ext uri="{BB962C8B-B14F-4D97-AF65-F5344CB8AC3E}">
        <p14:creationId xmlns:p14="http://schemas.microsoft.com/office/powerpoint/2010/main" val="2061436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A9DE6D-CE7D-F1F9-6E36-080534EA91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112" y="5578481"/>
            <a:ext cx="1199648" cy="1196964"/>
          </a:xfrm>
          <a:prstGeom prst="rect">
            <a:avLst/>
          </a:prstGeom>
        </p:spPr>
      </p:pic>
      <p:cxnSp>
        <p:nvCxnSpPr>
          <p:cNvPr id="15" name="Straight Connector 14">
            <a:extLst>
              <a:ext uri="{FF2B5EF4-FFF2-40B4-BE49-F238E27FC236}">
                <a16:creationId xmlns:a16="http://schemas.microsoft.com/office/drawing/2014/main" id="{2D669984-E790-6C3B-511A-A1D71BA68B5C}"/>
              </a:ext>
            </a:extLst>
          </p:cNvPr>
          <p:cNvCxnSpPr>
            <a:cxnSpLocks/>
          </p:cNvCxnSpPr>
          <p:nvPr/>
        </p:nvCxnSpPr>
        <p:spPr>
          <a:xfrm>
            <a:off x="1381760" y="6176963"/>
            <a:ext cx="1015948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1B586EC4-B3A1-86C2-83B8-18B897F06215}"/>
              </a:ext>
            </a:extLst>
          </p:cNvPr>
          <p:cNvCxnSpPr>
            <a:cxnSpLocks/>
          </p:cNvCxnSpPr>
          <p:nvPr/>
        </p:nvCxnSpPr>
        <p:spPr>
          <a:xfrm>
            <a:off x="792545" y="4693069"/>
            <a:ext cx="0" cy="549281"/>
          </a:xfrm>
          <a:prstGeom prst="line">
            <a:avLst/>
          </a:prstGeom>
        </p:spPr>
        <p:style>
          <a:lnRef idx="3">
            <a:schemeClr val="accent6"/>
          </a:lnRef>
          <a:fillRef idx="0">
            <a:schemeClr val="accent6"/>
          </a:fillRef>
          <a:effectRef idx="2">
            <a:schemeClr val="accent6"/>
          </a:effectRef>
          <a:fontRef idx="minor">
            <a:schemeClr val="tx1"/>
          </a:fontRef>
        </p:style>
      </p:cxnSp>
      <p:sp>
        <p:nvSpPr>
          <p:cNvPr id="2" name="Title 1">
            <a:extLst>
              <a:ext uri="{FF2B5EF4-FFF2-40B4-BE49-F238E27FC236}">
                <a16:creationId xmlns:a16="http://schemas.microsoft.com/office/drawing/2014/main" id="{4218E20B-DA50-C7E7-BD09-1F9710ADCD26}"/>
              </a:ext>
            </a:extLst>
          </p:cNvPr>
          <p:cNvSpPr>
            <a:spLocks noGrp="1"/>
          </p:cNvSpPr>
          <p:nvPr>
            <p:ph type="title"/>
          </p:nvPr>
        </p:nvSpPr>
        <p:spPr>
          <a:xfrm>
            <a:off x="792545" y="467112"/>
            <a:ext cx="7313612" cy="600105"/>
          </a:xfrm>
        </p:spPr>
        <p:txBody>
          <a:bodyPr>
            <a:normAutofit/>
          </a:bodyPr>
          <a:lstStyle/>
          <a:p>
            <a:r>
              <a:rPr lang="en-US" sz="3000" b="1" dirty="0">
                <a:solidFill>
                  <a:srgbClr val="129E47"/>
                </a:solidFill>
                <a:latin typeface="Roboto" panose="02000000000000000000" pitchFamily="2" charset="0"/>
                <a:ea typeface="Roboto" panose="02000000000000000000" pitchFamily="2" charset="0"/>
                <a:cs typeface="Roboto" panose="02000000000000000000" pitchFamily="2" charset="0"/>
              </a:rPr>
              <a:t>2.1.1 Error-based SQLi</a:t>
            </a:r>
          </a:p>
        </p:txBody>
      </p:sp>
      <p:sp>
        <p:nvSpPr>
          <p:cNvPr id="4" name="TextBox 3">
            <a:extLst>
              <a:ext uri="{FF2B5EF4-FFF2-40B4-BE49-F238E27FC236}">
                <a16:creationId xmlns:a16="http://schemas.microsoft.com/office/drawing/2014/main" id="{E9D41371-1D37-A061-3123-C5077D5EE93B}"/>
              </a:ext>
            </a:extLst>
          </p:cNvPr>
          <p:cNvSpPr txBox="1"/>
          <p:nvPr/>
        </p:nvSpPr>
        <p:spPr>
          <a:xfrm>
            <a:off x="1021266" y="1152894"/>
            <a:ext cx="9215120" cy="1538883"/>
          </a:xfrm>
          <a:prstGeom prst="rect">
            <a:avLst/>
          </a:prstGeom>
          <a:noFill/>
        </p:spPr>
        <p:txBody>
          <a:bodyPr wrap="square" rtlCol="0">
            <a:spAutoFit/>
          </a:bodyPr>
          <a:lstStyle/>
          <a:p>
            <a:r>
              <a:rPr lang="en-US" sz="2400" dirty="0">
                <a:effectLst/>
                <a:ea typeface="Roboto" panose="02000000000000000000" pitchFamily="2" charset="0"/>
                <a:cs typeface="Times New Roman" panose="02020603050405020304" pitchFamily="18" charset="0"/>
              </a:rPr>
              <a:t>- </a:t>
            </a:r>
            <a:r>
              <a:rPr lang="en-US" sz="2400" dirty="0" err="1">
                <a:effectLst/>
                <a:ea typeface="Roboto" panose="02000000000000000000" pitchFamily="2" charset="0"/>
                <a:cs typeface="Times New Roman" panose="02020603050405020304" pitchFamily="18" charset="0"/>
              </a:rPr>
              <a:t>Là</a:t>
            </a:r>
            <a:r>
              <a:rPr lang="en-US" sz="2400" dirty="0">
                <a:effectLst/>
                <a:ea typeface="Roboto" panose="02000000000000000000" pitchFamily="2" charset="0"/>
                <a:cs typeface="Times New Roman" panose="02020603050405020304" pitchFamily="18" charset="0"/>
              </a:rPr>
              <a:t> </a:t>
            </a:r>
            <a:r>
              <a:rPr lang="en-US" sz="2400" dirty="0" err="1">
                <a:effectLst/>
                <a:ea typeface="Roboto" panose="02000000000000000000" pitchFamily="2" charset="0"/>
                <a:cs typeface="Times New Roman" panose="02020603050405020304" pitchFamily="18" charset="0"/>
              </a:rPr>
              <a:t>một</a:t>
            </a:r>
            <a:r>
              <a:rPr lang="en-US" sz="2400" dirty="0">
                <a:effectLst/>
                <a:ea typeface="Roboto" panose="02000000000000000000" pitchFamily="2" charset="0"/>
                <a:cs typeface="Times New Roman" panose="02020603050405020304" pitchFamily="18" charset="0"/>
              </a:rPr>
              <a:t> </a:t>
            </a:r>
            <a:r>
              <a:rPr lang="en-US" sz="2400" dirty="0" err="1">
                <a:effectLst/>
                <a:ea typeface="Roboto" panose="02000000000000000000" pitchFamily="2" charset="0"/>
                <a:cs typeface="Times New Roman" panose="02020603050405020304" pitchFamily="18" charset="0"/>
              </a:rPr>
              <a:t>kỹ</a:t>
            </a:r>
            <a:r>
              <a:rPr lang="en-US" sz="2400" dirty="0">
                <a:effectLst/>
                <a:ea typeface="Roboto" panose="02000000000000000000" pitchFamily="2" charset="0"/>
                <a:cs typeface="Times New Roman" panose="02020603050405020304" pitchFamily="18" charset="0"/>
              </a:rPr>
              <a:t> </a:t>
            </a:r>
            <a:r>
              <a:rPr lang="en-US" sz="2400" dirty="0" err="1">
                <a:effectLst/>
                <a:ea typeface="Roboto" panose="02000000000000000000" pitchFamily="2" charset="0"/>
                <a:cs typeface="Times New Roman" panose="02020603050405020304" pitchFamily="18" charset="0"/>
              </a:rPr>
              <a:t>thuật</a:t>
            </a:r>
            <a:r>
              <a:rPr lang="en-US" sz="2400" dirty="0">
                <a:effectLst/>
                <a:ea typeface="Roboto" panose="02000000000000000000" pitchFamily="2" charset="0"/>
                <a:cs typeface="Times New Roman" panose="02020603050405020304" pitchFamily="18" charset="0"/>
              </a:rPr>
              <a:t> </a:t>
            </a:r>
            <a:r>
              <a:rPr lang="en-US" sz="2400" dirty="0" err="1">
                <a:effectLst/>
                <a:ea typeface="Roboto" panose="02000000000000000000" pitchFamily="2" charset="0"/>
                <a:cs typeface="Times New Roman" panose="02020603050405020304" pitchFamily="18" charset="0"/>
              </a:rPr>
              <a:t>tấn</a:t>
            </a:r>
            <a:r>
              <a:rPr lang="en-US" sz="2400" dirty="0">
                <a:effectLst/>
                <a:ea typeface="Roboto" panose="02000000000000000000" pitchFamily="2" charset="0"/>
                <a:cs typeface="Times New Roman" panose="02020603050405020304" pitchFamily="18" charset="0"/>
              </a:rPr>
              <a:t> </a:t>
            </a:r>
            <a:r>
              <a:rPr lang="en-US" sz="2400" dirty="0" err="1">
                <a:effectLst/>
                <a:ea typeface="Roboto" panose="02000000000000000000" pitchFamily="2" charset="0"/>
                <a:cs typeface="Times New Roman" panose="02020603050405020304" pitchFamily="18" charset="0"/>
              </a:rPr>
              <a:t>công</a:t>
            </a:r>
            <a:r>
              <a:rPr lang="en-US" sz="2400" dirty="0">
                <a:effectLst/>
                <a:ea typeface="Roboto" panose="02000000000000000000" pitchFamily="2" charset="0"/>
                <a:cs typeface="Times New Roman" panose="02020603050405020304" pitchFamily="18" charset="0"/>
              </a:rPr>
              <a:t> SQL Injection </a:t>
            </a:r>
            <a:r>
              <a:rPr lang="en-US" sz="2400" dirty="0" err="1">
                <a:effectLst/>
                <a:ea typeface="Roboto" panose="02000000000000000000" pitchFamily="2" charset="0"/>
                <a:cs typeface="Times New Roman" panose="02020603050405020304" pitchFamily="18" charset="0"/>
              </a:rPr>
              <a:t>dựa</a:t>
            </a:r>
            <a:r>
              <a:rPr lang="en-US" sz="2400" dirty="0">
                <a:effectLst/>
                <a:ea typeface="Roboto" panose="02000000000000000000" pitchFamily="2" charset="0"/>
                <a:cs typeface="Times New Roman" panose="02020603050405020304" pitchFamily="18" charset="0"/>
              </a:rPr>
              <a:t> </a:t>
            </a:r>
            <a:r>
              <a:rPr lang="en-US" sz="2400" dirty="0" err="1">
                <a:effectLst/>
                <a:ea typeface="Roboto" panose="02000000000000000000" pitchFamily="2" charset="0"/>
                <a:cs typeface="Times New Roman" panose="02020603050405020304" pitchFamily="18" charset="0"/>
              </a:rPr>
              <a:t>vào</a:t>
            </a:r>
            <a:r>
              <a:rPr lang="en-US" sz="2400" dirty="0">
                <a:effectLst/>
                <a:ea typeface="Roboto" panose="02000000000000000000" pitchFamily="2" charset="0"/>
                <a:cs typeface="Times New Roman" panose="02020603050405020304" pitchFamily="18" charset="0"/>
              </a:rPr>
              <a:t> </a:t>
            </a:r>
            <a:r>
              <a:rPr lang="en-US" sz="2400" dirty="0" err="1">
                <a:effectLst/>
                <a:ea typeface="Roboto" panose="02000000000000000000" pitchFamily="2" charset="0"/>
                <a:cs typeface="Times New Roman" panose="02020603050405020304" pitchFamily="18" charset="0"/>
              </a:rPr>
              <a:t>thông</a:t>
            </a:r>
            <a:r>
              <a:rPr lang="en-US" sz="2400" dirty="0">
                <a:effectLst/>
                <a:ea typeface="Roboto" panose="02000000000000000000" pitchFamily="2" charset="0"/>
                <a:cs typeface="Times New Roman" panose="02020603050405020304" pitchFamily="18" charset="0"/>
              </a:rPr>
              <a:t> </a:t>
            </a:r>
            <a:r>
              <a:rPr lang="en-US" sz="2400" dirty="0" err="1">
                <a:effectLst/>
                <a:ea typeface="Roboto" panose="02000000000000000000" pitchFamily="2" charset="0"/>
                <a:cs typeface="Times New Roman" panose="02020603050405020304" pitchFamily="18" charset="0"/>
              </a:rPr>
              <a:t>báo</a:t>
            </a:r>
            <a:r>
              <a:rPr lang="en-US" sz="2400" dirty="0">
                <a:effectLst/>
                <a:ea typeface="Roboto" panose="02000000000000000000" pitchFamily="2" charset="0"/>
                <a:cs typeface="Times New Roman" panose="02020603050405020304" pitchFamily="18" charset="0"/>
              </a:rPr>
              <a:t> </a:t>
            </a:r>
            <a:r>
              <a:rPr lang="en-US" sz="2400" dirty="0" err="1">
                <a:effectLst/>
                <a:ea typeface="Roboto" panose="02000000000000000000" pitchFamily="2" charset="0"/>
                <a:cs typeface="Times New Roman" panose="02020603050405020304" pitchFamily="18" charset="0"/>
              </a:rPr>
              <a:t>lỗi</a:t>
            </a:r>
            <a:r>
              <a:rPr lang="en-US" sz="2400" dirty="0">
                <a:effectLst/>
                <a:ea typeface="Roboto" panose="02000000000000000000" pitchFamily="2" charset="0"/>
                <a:cs typeface="Times New Roman" panose="02020603050405020304" pitchFamily="18" charset="0"/>
              </a:rPr>
              <a:t> </a:t>
            </a:r>
            <a:r>
              <a:rPr lang="en-US" sz="2400" dirty="0" err="1">
                <a:effectLst/>
                <a:ea typeface="Roboto" panose="02000000000000000000" pitchFamily="2" charset="0"/>
                <a:cs typeface="Times New Roman" panose="02020603050405020304" pitchFamily="18" charset="0"/>
              </a:rPr>
              <a:t>được</a:t>
            </a:r>
            <a:r>
              <a:rPr lang="en-US" sz="2400" dirty="0">
                <a:effectLst/>
                <a:ea typeface="Roboto" panose="02000000000000000000" pitchFamily="2" charset="0"/>
                <a:cs typeface="Times New Roman" panose="02020603050405020304" pitchFamily="18" charset="0"/>
              </a:rPr>
              <a:t> </a:t>
            </a:r>
            <a:r>
              <a:rPr lang="en-US" sz="2400" dirty="0" err="1">
                <a:effectLst/>
                <a:ea typeface="Roboto" panose="02000000000000000000" pitchFamily="2" charset="0"/>
                <a:cs typeface="Times New Roman" panose="02020603050405020304" pitchFamily="18" charset="0"/>
              </a:rPr>
              <a:t>trả</a:t>
            </a:r>
            <a:r>
              <a:rPr lang="en-US" sz="2400" dirty="0">
                <a:effectLst/>
                <a:ea typeface="Roboto" panose="02000000000000000000" pitchFamily="2" charset="0"/>
                <a:cs typeface="Times New Roman" panose="02020603050405020304" pitchFamily="18" charset="0"/>
              </a:rPr>
              <a:t> </a:t>
            </a:r>
            <a:r>
              <a:rPr lang="en-US" sz="2400" dirty="0" err="1">
                <a:effectLst/>
                <a:ea typeface="Roboto" panose="02000000000000000000" pitchFamily="2" charset="0"/>
                <a:cs typeface="Times New Roman" panose="02020603050405020304" pitchFamily="18" charset="0"/>
              </a:rPr>
              <a:t>về</a:t>
            </a:r>
            <a:r>
              <a:rPr lang="en-US" sz="2400" dirty="0">
                <a:effectLst/>
                <a:ea typeface="Roboto" panose="02000000000000000000" pitchFamily="2" charset="0"/>
                <a:cs typeface="Times New Roman" panose="02020603050405020304" pitchFamily="18" charset="0"/>
              </a:rPr>
              <a:t> </a:t>
            </a:r>
            <a:r>
              <a:rPr lang="en-US" sz="2400" dirty="0" err="1">
                <a:effectLst/>
                <a:ea typeface="Roboto" panose="02000000000000000000" pitchFamily="2" charset="0"/>
                <a:cs typeface="Times New Roman" panose="02020603050405020304" pitchFamily="18" charset="0"/>
              </a:rPr>
              <a:t>từ</a:t>
            </a:r>
            <a:r>
              <a:rPr lang="en-US" sz="2400" dirty="0">
                <a:effectLst/>
                <a:ea typeface="Roboto" panose="02000000000000000000" pitchFamily="2" charset="0"/>
                <a:cs typeface="Times New Roman" panose="02020603050405020304" pitchFamily="18" charset="0"/>
              </a:rPr>
              <a:t> Database Server </a:t>
            </a:r>
            <a:r>
              <a:rPr lang="en-US" sz="2400" dirty="0" err="1">
                <a:effectLst/>
                <a:ea typeface="Roboto" panose="02000000000000000000" pitchFamily="2" charset="0"/>
                <a:cs typeface="Times New Roman" panose="02020603050405020304" pitchFamily="18" charset="0"/>
              </a:rPr>
              <a:t>có</a:t>
            </a:r>
            <a:r>
              <a:rPr lang="en-US" sz="2400" dirty="0">
                <a:effectLst/>
                <a:ea typeface="Roboto" panose="02000000000000000000" pitchFamily="2" charset="0"/>
                <a:cs typeface="Times New Roman" panose="02020603050405020304" pitchFamily="18" charset="0"/>
              </a:rPr>
              <a:t> </a:t>
            </a:r>
            <a:r>
              <a:rPr lang="en-US" sz="2400" dirty="0" err="1">
                <a:effectLst/>
                <a:ea typeface="Roboto" panose="02000000000000000000" pitchFamily="2" charset="0"/>
                <a:cs typeface="Times New Roman" panose="02020603050405020304" pitchFamily="18" charset="0"/>
              </a:rPr>
              <a:t>chứa</a:t>
            </a:r>
            <a:r>
              <a:rPr lang="en-US" sz="2400" dirty="0">
                <a:effectLst/>
                <a:ea typeface="Roboto" panose="02000000000000000000" pitchFamily="2" charset="0"/>
                <a:cs typeface="Times New Roman" panose="02020603050405020304" pitchFamily="18" charset="0"/>
              </a:rPr>
              <a:t> </a:t>
            </a:r>
            <a:r>
              <a:rPr lang="en-US" sz="2400" dirty="0" err="1">
                <a:effectLst/>
                <a:ea typeface="Roboto" panose="02000000000000000000" pitchFamily="2" charset="0"/>
                <a:cs typeface="Times New Roman" panose="02020603050405020304" pitchFamily="18" charset="0"/>
              </a:rPr>
              <a:t>thông</a:t>
            </a:r>
            <a:r>
              <a:rPr lang="en-US" sz="2400" dirty="0">
                <a:effectLst/>
                <a:ea typeface="Roboto" panose="02000000000000000000" pitchFamily="2" charset="0"/>
                <a:cs typeface="Times New Roman" panose="02020603050405020304" pitchFamily="18" charset="0"/>
              </a:rPr>
              <a:t> tin </a:t>
            </a:r>
            <a:r>
              <a:rPr lang="en-US" sz="2400" dirty="0" err="1">
                <a:effectLst/>
                <a:ea typeface="Roboto" panose="02000000000000000000" pitchFamily="2" charset="0"/>
                <a:cs typeface="Times New Roman" panose="02020603050405020304" pitchFamily="18" charset="0"/>
              </a:rPr>
              <a:t>về</a:t>
            </a:r>
            <a:r>
              <a:rPr lang="en-US" sz="2400" dirty="0">
                <a:effectLst/>
                <a:ea typeface="Roboto" panose="02000000000000000000" pitchFamily="2" charset="0"/>
                <a:cs typeface="Times New Roman" panose="02020603050405020304" pitchFamily="18" charset="0"/>
              </a:rPr>
              <a:t> </a:t>
            </a:r>
            <a:r>
              <a:rPr lang="en-US" sz="2400" dirty="0" err="1">
                <a:effectLst/>
                <a:ea typeface="Roboto" panose="02000000000000000000" pitchFamily="2" charset="0"/>
                <a:cs typeface="Times New Roman" panose="02020603050405020304" pitchFamily="18" charset="0"/>
              </a:rPr>
              <a:t>cấu</a:t>
            </a:r>
            <a:r>
              <a:rPr lang="en-US" sz="2400" dirty="0">
                <a:effectLst/>
                <a:ea typeface="Roboto" panose="02000000000000000000" pitchFamily="2" charset="0"/>
                <a:cs typeface="Times New Roman" panose="02020603050405020304" pitchFamily="18" charset="0"/>
              </a:rPr>
              <a:t> </a:t>
            </a:r>
            <a:r>
              <a:rPr lang="en-US" sz="2400" dirty="0" err="1">
                <a:effectLst/>
                <a:ea typeface="Roboto" panose="02000000000000000000" pitchFamily="2" charset="0"/>
                <a:cs typeface="Times New Roman" panose="02020603050405020304" pitchFamily="18" charset="0"/>
              </a:rPr>
              <a:t>trúc</a:t>
            </a:r>
            <a:r>
              <a:rPr lang="en-US" sz="2400" dirty="0">
                <a:effectLst/>
                <a:ea typeface="Roboto" panose="02000000000000000000" pitchFamily="2" charset="0"/>
                <a:cs typeface="Times New Roman" panose="02020603050405020304" pitchFamily="18" charset="0"/>
              </a:rPr>
              <a:t> </a:t>
            </a:r>
            <a:r>
              <a:rPr lang="en-US" sz="2400" dirty="0" err="1">
                <a:effectLst/>
                <a:ea typeface="Roboto" panose="02000000000000000000" pitchFamily="2" charset="0"/>
                <a:cs typeface="Times New Roman" panose="02020603050405020304" pitchFamily="18" charset="0"/>
              </a:rPr>
              <a:t>của</a:t>
            </a:r>
            <a:r>
              <a:rPr lang="en-US" sz="2400" dirty="0">
                <a:effectLst/>
                <a:ea typeface="Roboto" panose="02000000000000000000" pitchFamily="2" charset="0"/>
                <a:cs typeface="Times New Roman" panose="02020603050405020304" pitchFamily="18" charset="0"/>
              </a:rPr>
              <a:t> </a:t>
            </a:r>
            <a:r>
              <a:rPr lang="en-US" sz="2400" dirty="0" err="1">
                <a:effectLst/>
                <a:ea typeface="Roboto" panose="02000000000000000000" pitchFamily="2" charset="0"/>
                <a:cs typeface="Times New Roman" panose="02020603050405020304" pitchFamily="18" charset="0"/>
              </a:rPr>
              <a:t>cơ</a:t>
            </a:r>
            <a:r>
              <a:rPr lang="en-US" sz="2400" dirty="0">
                <a:effectLst/>
                <a:ea typeface="Roboto" panose="02000000000000000000" pitchFamily="2" charset="0"/>
                <a:cs typeface="Times New Roman" panose="02020603050405020304" pitchFamily="18" charset="0"/>
              </a:rPr>
              <a:t> </a:t>
            </a:r>
            <a:r>
              <a:rPr lang="en-US" sz="2400" dirty="0" err="1">
                <a:effectLst/>
                <a:ea typeface="Roboto" panose="02000000000000000000" pitchFamily="2" charset="0"/>
                <a:cs typeface="Times New Roman" panose="02020603050405020304" pitchFamily="18" charset="0"/>
              </a:rPr>
              <a:t>sở</a:t>
            </a:r>
            <a:r>
              <a:rPr lang="en-US" sz="2400" dirty="0">
                <a:effectLst/>
                <a:ea typeface="Roboto" panose="02000000000000000000" pitchFamily="2" charset="0"/>
                <a:cs typeface="Times New Roman" panose="02020603050405020304" pitchFamily="18" charset="0"/>
              </a:rPr>
              <a:t> </a:t>
            </a:r>
            <a:r>
              <a:rPr lang="en-US" sz="2400" dirty="0" err="1">
                <a:effectLst/>
                <a:ea typeface="Roboto" panose="02000000000000000000" pitchFamily="2" charset="0"/>
                <a:cs typeface="Times New Roman" panose="02020603050405020304" pitchFamily="18" charset="0"/>
              </a:rPr>
              <a:t>dữ</a:t>
            </a:r>
            <a:r>
              <a:rPr lang="en-US" sz="2400" dirty="0">
                <a:effectLst/>
                <a:ea typeface="Roboto" panose="02000000000000000000" pitchFamily="2" charset="0"/>
                <a:cs typeface="Times New Roman" panose="02020603050405020304" pitchFamily="18" charset="0"/>
              </a:rPr>
              <a:t> </a:t>
            </a:r>
            <a:r>
              <a:rPr lang="en-US" sz="2400" dirty="0" err="1">
                <a:effectLst/>
                <a:ea typeface="Roboto" panose="02000000000000000000" pitchFamily="2" charset="0"/>
                <a:cs typeface="Times New Roman" panose="02020603050405020304" pitchFamily="18" charset="0"/>
              </a:rPr>
              <a:t>liệu</a:t>
            </a:r>
            <a:r>
              <a:rPr lang="en-US" sz="2400" dirty="0">
                <a:effectLst/>
                <a:ea typeface="Roboto" panose="02000000000000000000" pitchFamily="2" charset="0"/>
                <a:cs typeface="Times New Roman" panose="02020603050405020304" pitchFamily="18" charset="0"/>
              </a:rPr>
              <a:t>.</a:t>
            </a:r>
          </a:p>
          <a:p>
            <a:endParaRPr lang="en-US" sz="2400" dirty="0">
              <a:effectLst/>
              <a:latin typeface="Times New Roman" panose="02020603050405020304" pitchFamily="18" charset="0"/>
              <a:ea typeface="Roboto" panose="02000000000000000000" pitchFamily="2" charset="0"/>
              <a:cs typeface="Times New Roman" panose="02020603050405020304" pitchFamily="18" charset="0"/>
            </a:endParaRPr>
          </a:p>
          <a:p>
            <a:pPr algn="just"/>
            <a:endParaRPr lang="en-US" sz="2200" dirty="0">
              <a:latin typeface="Roboto" panose="02000000000000000000" pitchFamily="2" charset="0"/>
              <a:ea typeface="Roboto" panose="02000000000000000000" pitchFamily="2" charset="0"/>
              <a:cs typeface="Roboto" panose="02000000000000000000" pitchFamily="2" charset="0"/>
            </a:endParaRPr>
          </a:p>
        </p:txBody>
      </p:sp>
      <p:sp>
        <p:nvSpPr>
          <p:cNvPr id="3" name="Slide Number Placeholder 2">
            <a:extLst>
              <a:ext uri="{FF2B5EF4-FFF2-40B4-BE49-F238E27FC236}">
                <a16:creationId xmlns:a16="http://schemas.microsoft.com/office/drawing/2014/main" id="{DC68B00D-FF62-D33B-C9AB-88A1279970D5}"/>
              </a:ext>
            </a:extLst>
          </p:cNvPr>
          <p:cNvSpPr>
            <a:spLocks noGrp="1"/>
          </p:cNvSpPr>
          <p:nvPr>
            <p:ph type="sldNum" sz="quarter" idx="12"/>
          </p:nvPr>
        </p:nvSpPr>
        <p:spPr/>
        <p:txBody>
          <a:bodyPr/>
          <a:lstStyle/>
          <a:p>
            <a:fld id="{AB1A9EE7-DB9E-420B-BD62-ABF4F9F22FC3}" type="slidenum">
              <a:rPr lang="en-US" smtClean="0"/>
              <a:t>6</a:t>
            </a:fld>
            <a:endParaRPr lang="en-US"/>
          </a:p>
        </p:txBody>
      </p:sp>
      <p:pic>
        <p:nvPicPr>
          <p:cNvPr id="6" name="Picture 5">
            <a:extLst>
              <a:ext uri="{FF2B5EF4-FFF2-40B4-BE49-F238E27FC236}">
                <a16:creationId xmlns:a16="http://schemas.microsoft.com/office/drawing/2014/main" id="{1120D73A-0A0E-C3A9-ED39-ABD4A266CA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266" y="2399440"/>
            <a:ext cx="4445264" cy="2833285"/>
          </a:xfrm>
          <a:prstGeom prst="rect">
            <a:avLst/>
          </a:prstGeom>
        </p:spPr>
      </p:pic>
      <p:pic>
        <p:nvPicPr>
          <p:cNvPr id="7" name="Picture 6">
            <a:extLst>
              <a:ext uri="{FF2B5EF4-FFF2-40B4-BE49-F238E27FC236}">
                <a16:creationId xmlns:a16="http://schemas.microsoft.com/office/drawing/2014/main" id="{61E4B140-0EFE-811E-DB89-368DC3BAE4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5469" y="2427826"/>
            <a:ext cx="4445264" cy="2833284"/>
          </a:xfrm>
          <a:prstGeom prst="rect">
            <a:avLst/>
          </a:prstGeom>
        </p:spPr>
      </p:pic>
      <p:sp>
        <p:nvSpPr>
          <p:cNvPr id="12" name="TextBox 11">
            <a:extLst>
              <a:ext uri="{FF2B5EF4-FFF2-40B4-BE49-F238E27FC236}">
                <a16:creationId xmlns:a16="http://schemas.microsoft.com/office/drawing/2014/main" id="{C37EB61A-4F9D-F8C8-ABCF-814F68EA58B9}"/>
              </a:ext>
            </a:extLst>
          </p:cNvPr>
          <p:cNvSpPr txBox="1"/>
          <p:nvPr/>
        </p:nvSpPr>
        <p:spPr>
          <a:xfrm>
            <a:off x="893696" y="5097106"/>
            <a:ext cx="10647550" cy="800219"/>
          </a:xfrm>
          <a:prstGeom prst="rect">
            <a:avLst/>
          </a:prstGeom>
          <a:noFill/>
        </p:spPr>
        <p:txBody>
          <a:bodyPr wrap="square" rtlCol="0">
            <a:spAutoFit/>
          </a:bodyPr>
          <a:lstStyle/>
          <a:p>
            <a:endParaRPr lang="en-US" sz="2400" dirty="0">
              <a:effectLst/>
              <a:latin typeface="Times New Roman" panose="02020603050405020304" pitchFamily="18" charset="0"/>
              <a:ea typeface="Roboto" panose="02000000000000000000" pitchFamily="2" charset="0"/>
              <a:cs typeface="Times New Roman" panose="02020603050405020304" pitchFamily="18" charset="0"/>
            </a:endParaRPr>
          </a:p>
          <a:p>
            <a:pPr algn="just"/>
            <a:endParaRPr lang="en-US" sz="2200" dirty="0">
              <a:latin typeface="Roboto" panose="02000000000000000000" pitchFamily="2" charset="0"/>
              <a:ea typeface="Roboto" panose="02000000000000000000" pitchFamily="2" charset="0"/>
              <a:cs typeface="Roboto" panose="02000000000000000000" pitchFamily="2" charset="0"/>
            </a:endParaRPr>
          </a:p>
        </p:txBody>
      </p:sp>
      <p:sp>
        <p:nvSpPr>
          <p:cNvPr id="14" name="Arrow: Right 13">
            <a:extLst>
              <a:ext uri="{FF2B5EF4-FFF2-40B4-BE49-F238E27FC236}">
                <a16:creationId xmlns:a16="http://schemas.microsoft.com/office/drawing/2014/main" id="{E01C2742-68A9-06C4-3D0F-F1EDA107A66D}"/>
              </a:ext>
            </a:extLst>
          </p:cNvPr>
          <p:cNvSpPr/>
          <p:nvPr/>
        </p:nvSpPr>
        <p:spPr>
          <a:xfrm>
            <a:off x="5695250" y="3636677"/>
            <a:ext cx="899665" cy="48463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37437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A9DE6D-CE7D-F1F9-6E36-080534EA91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112" y="5578481"/>
            <a:ext cx="1199648" cy="1196964"/>
          </a:xfrm>
          <a:prstGeom prst="rect">
            <a:avLst/>
          </a:prstGeom>
        </p:spPr>
      </p:pic>
      <p:cxnSp>
        <p:nvCxnSpPr>
          <p:cNvPr id="15" name="Straight Connector 14">
            <a:extLst>
              <a:ext uri="{FF2B5EF4-FFF2-40B4-BE49-F238E27FC236}">
                <a16:creationId xmlns:a16="http://schemas.microsoft.com/office/drawing/2014/main" id="{2D669984-E790-6C3B-511A-A1D71BA68B5C}"/>
              </a:ext>
            </a:extLst>
          </p:cNvPr>
          <p:cNvCxnSpPr>
            <a:cxnSpLocks/>
          </p:cNvCxnSpPr>
          <p:nvPr/>
        </p:nvCxnSpPr>
        <p:spPr>
          <a:xfrm>
            <a:off x="1381760" y="6176963"/>
            <a:ext cx="1015948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1B586EC4-B3A1-86C2-83B8-18B897F06215}"/>
              </a:ext>
            </a:extLst>
          </p:cNvPr>
          <p:cNvCxnSpPr>
            <a:endCxn id="5" idx="0"/>
          </p:cNvCxnSpPr>
          <p:nvPr/>
        </p:nvCxnSpPr>
        <p:spPr>
          <a:xfrm>
            <a:off x="781936" y="5029200"/>
            <a:ext cx="0" cy="549281"/>
          </a:xfrm>
          <a:prstGeom prst="line">
            <a:avLst/>
          </a:prstGeom>
        </p:spPr>
        <p:style>
          <a:lnRef idx="3">
            <a:schemeClr val="accent6"/>
          </a:lnRef>
          <a:fillRef idx="0">
            <a:schemeClr val="accent6"/>
          </a:fillRef>
          <a:effectRef idx="2">
            <a:schemeClr val="accent6"/>
          </a:effectRef>
          <a:fontRef idx="minor">
            <a:schemeClr val="tx1"/>
          </a:fontRef>
        </p:style>
      </p:cxnSp>
      <p:sp>
        <p:nvSpPr>
          <p:cNvPr id="2" name="Title 1">
            <a:extLst>
              <a:ext uri="{FF2B5EF4-FFF2-40B4-BE49-F238E27FC236}">
                <a16:creationId xmlns:a16="http://schemas.microsoft.com/office/drawing/2014/main" id="{4218E20B-DA50-C7E7-BD09-1F9710ADCD26}"/>
              </a:ext>
            </a:extLst>
          </p:cNvPr>
          <p:cNvSpPr>
            <a:spLocks noGrp="1"/>
          </p:cNvSpPr>
          <p:nvPr>
            <p:ph type="title"/>
          </p:nvPr>
        </p:nvSpPr>
        <p:spPr>
          <a:xfrm>
            <a:off x="781935" y="402051"/>
            <a:ext cx="7313612" cy="600105"/>
          </a:xfrm>
        </p:spPr>
        <p:txBody>
          <a:bodyPr>
            <a:normAutofit/>
          </a:bodyPr>
          <a:lstStyle/>
          <a:p>
            <a:r>
              <a:rPr lang="en-US" sz="3000" b="1" dirty="0">
                <a:solidFill>
                  <a:srgbClr val="129E47"/>
                </a:solidFill>
                <a:latin typeface="Roboto" panose="02000000000000000000" pitchFamily="2" charset="0"/>
                <a:ea typeface="Roboto" panose="02000000000000000000" pitchFamily="2" charset="0"/>
                <a:cs typeface="Roboto" panose="02000000000000000000" pitchFamily="2" charset="0"/>
              </a:rPr>
              <a:t>2.1.2 Union-based SQL Injection</a:t>
            </a:r>
          </a:p>
        </p:txBody>
      </p:sp>
      <p:sp>
        <p:nvSpPr>
          <p:cNvPr id="3" name="Slide Number Placeholder 2">
            <a:extLst>
              <a:ext uri="{FF2B5EF4-FFF2-40B4-BE49-F238E27FC236}">
                <a16:creationId xmlns:a16="http://schemas.microsoft.com/office/drawing/2014/main" id="{43317C76-F2CD-9F88-950B-A5D26F5A968D}"/>
              </a:ext>
            </a:extLst>
          </p:cNvPr>
          <p:cNvSpPr>
            <a:spLocks noGrp="1"/>
          </p:cNvSpPr>
          <p:nvPr>
            <p:ph type="sldNum" sz="quarter" idx="12"/>
          </p:nvPr>
        </p:nvSpPr>
        <p:spPr/>
        <p:txBody>
          <a:bodyPr/>
          <a:lstStyle/>
          <a:p>
            <a:fld id="{AB1A9EE7-DB9E-420B-BD62-ABF4F9F22FC3}" type="slidenum">
              <a:rPr lang="en-US" smtClean="0"/>
              <a:t>7</a:t>
            </a:fld>
            <a:endParaRPr lang="en-US"/>
          </a:p>
        </p:txBody>
      </p:sp>
      <p:sp>
        <p:nvSpPr>
          <p:cNvPr id="7" name="TextBox 6">
            <a:extLst>
              <a:ext uri="{FF2B5EF4-FFF2-40B4-BE49-F238E27FC236}">
                <a16:creationId xmlns:a16="http://schemas.microsoft.com/office/drawing/2014/main" id="{A77CC2AD-2CC3-9F56-F523-479CF0738646}"/>
              </a:ext>
            </a:extLst>
          </p:cNvPr>
          <p:cNvSpPr txBox="1"/>
          <p:nvPr/>
        </p:nvSpPr>
        <p:spPr>
          <a:xfrm>
            <a:off x="781935" y="1421708"/>
            <a:ext cx="4470783" cy="461665"/>
          </a:xfrm>
          <a:prstGeom prst="rect">
            <a:avLst/>
          </a:prstGeom>
          <a:noFill/>
        </p:spPr>
        <p:txBody>
          <a:bodyPr wrap="square" rtlCol="0">
            <a:spAutoFit/>
          </a:bodyPr>
          <a:lstStyle/>
          <a:p>
            <a:r>
              <a:rPr lang="en-US" sz="2400" b="1" dirty="0">
                <a:solidFill>
                  <a:srgbClr val="000000"/>
                </a:solidFill>
                <a:effectLst/>
                <a:latin typeface="Times New Roman" panose="02020603050405020304" pitchFamily="18" charset="0"/>
                <a:ea typeface="Roboto" panose="02000000000000000000" pitchFamily="2" charset="0"/>
                <a:cs typeface="Times New Roman" panose="02020603050405020304" pitchFamily="18" charset="0"/>
              </a:rPr>
              <a:t>Union base SQL Injection:</a:t>
            </a:r>
            <a:endParaRPr lang="en-US" sz="2400" dirty="0">
              <a:latin typeface="Times New Roman" panose="02020603050405020304" pitchFamily="18" charset="0"/>
              <a:ea typeface="Roboto" panose="02000000000000000000" pitchFamily="2" charset="0"/>
              <a:cs typeface="Times New Roman" panose="02020603050405020304" pitchFamily="18" charset="0"/>
            </a:endParaRPr>
          </a:p>
        </p:txBody>
      </p:sp>
      <p:pic>
        <p:nvPicPr>
          <p:cNvPr id="9" name="Picture 8">
            <a:extLst>
              <a:ext uri="{FF2B5EF4-FFF2-40B4-BE49-F238E27FC236}">
                <a16:creationId xmlns:a16="http://schemas.microsoft.com/office/drawing/2014/main" id="{C8A1492E-E728-7012-84F1-25EDFDAB2E9D}"/>
              </a:ext>
            </a:extLst>
          </p:cNvPr>
          <p:cNvPicPr>
            <a:picLocks noChangeAspect="1"/>
          </p:cNvPicPr>
          <p:nvPr/>
        </p:nvPicPr>
        <p:blipFill>
          <a:blip r:embed="rId3"/>
          <a:stretch>
            <a:fillRect/>
          </a:stretch>
        </p:blipFill>
        <p:spPr>
          <a:xfrm>
            <a:off x="6294914" y="1508896"/>
            <a:ext cx="5490686" cy="4172585"/>
          </a:xfrm>
          <a:prstGeom prst="rect">
            <a:avLst/>
          </a:prstGeom>
        </p:spPr>
      </p:pic>
      <p:pic>
        <p:nvPicPr>
          <p:cNvPr id="11" name="Picture 10">
            <a:extLst>
              <a:ext uri="{FF2B5EF4-FFF2-40B4-BE49-F238E27FC236}">
                <a16:creationId xmlns:a16="http://schemas.microsoft.com/office/drawing/2014/main" id="{81514261-2873-8DB6-C518-A36B2BA5D0ED}"/>
              </a:ext>
            </a:extLst>
          </p:cNvPr>
          <p:cNvPicPr>
            <a:picLocks noChangeAspect="1"/>
          </p:cNvPicPr>
          <p:nvPr/>
        </p:nvPicPr>
        <p:blipFill>
          <a:blip r:embed="rId4"/>
          <a:stretch>
            <a:fillRect/>
          </a:stretch>
        </p:blipFill>
        <p:spPr>
          <a:xfrm>
            <a:off x="781935" y="2251022"/>
            <a:ext cx="5115149" cy="1704975"/>
          </a:xfrm>
          <a:prstGeom prst="rect">
            <a:avLst/>
          </a:prstGeom>
        </p:spPr>
      </p:pic>
      <p:sp>
        <p:nvSpPr>
          <p:cNvPr id="12" name="TextBox 11">
            <a:extLst>
              <a:ext uri="{FF2B5EF4-FFF2-40B4-BE49-F238E27FC236}">
                <a16:creationId xmlns:a16="http://schemas.microsoft.com/office/drawing/2014/main" id="{89C1E4AD-9788-8BF1-4806-BA3531AD765C}"/>
              </a:ext>
            </a:extLst>
          </p:cNvPr>
          <p:cNvSpPr txBox="1"/>
          <p:nvPr/>
        </p:nvSpPr>
        <p:spPr>
          <a:xfrm>
            <a:off x="908141" y="4147222"/>
            <a:ext cx="4988943" cy="707886"/>
          </a:xfrm>
          <a:prstGeom prst="rect">
            <a:avLst/>
          </a:prstGeom>
          <a:noFill/>
        </p:spPr>
        <p:txBody>
          <a:bodyPr wrap="square" rtlCol="0">
            <a:spAutoFit/>
          </a:bodyPr>
          <a:lstStyle/>
          <a:p>
            <a:r>
              <a:rPr lang="en-US" sz="22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Câu</a:t>
            </a:r>
            <a:r>
              <a:rPr lang="en-US" sz="22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sz="22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truy</a:t>
            </a:r>
            <a:r>
              <a:rPr lang="en-US" sz="22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sz="22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vấn</a:t>
            </a:r>
            <a:r>
              <a:rPr lang="en-US" sz="22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a:t>
            </a:r>
          </a:p>
          <a:p>
            <a:r>
              <a:rPr lang="en-US" dirty="0">
                <a:solidFill>
                  <a:srgbClr val="4472C4"/>
                </a:solidFill>
                <a:effectLst/>
                <a:latin typeface="Times New Roman" panose="02020603050405020304" pitchFamily="18" charset="0"/>
                <a:ea typeface="Times New Roman" panose="02020603050405020304" pitchFamily="18" charset="0"/>
              </a:rPr>
              <a:t>1' UNION SELECT user, password FROM users#</a:t>
            </a:r>
            <a:endParaRPr lang="en-US" dirty="0">
              <a:latin typeface="Times New Roman" panose="02020603050405020304" pitchFamily="18"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1643731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A9DE6D-CE7D-F1F9-6E36-080534EA91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112" y="5578481"/>
            <a:ext cx="1199648" cy="1196964"/>
          </a:xfrm>
          <a:prstGeom prst="rect">
            <a:avLst/>
          </a:prstGeom>
        </p:spPr>
      </p:pic>
      <p:cxnSp>
        <p:nvCxnSpPr>
          <p:cNvPr id="15" name="Straight Connector 14">
            <a:extLst>
              <a:ext uri="{FF2B5EF4-FFF2-40B4-BE49-F238E27FC236}">
                <a16:creationId xmlns:a16="http://schemas.microsoft.com/office/drawing/2014/main" id="{2D669984-E790-6C3B-511A-A1D71BA68B5C}"/>
              </a:ext>
            </a:extLst>
          </p:cNvPr>
          <p:cNvCxnSpPr>
            <a:cxnSpLocks/>
          </p:cNvCxnSpPr>
          <p:nvPr/>
        </p:nvCxnSpPr>
        <p:spPr>
          <a:xfrm>
            <a:off x="1381760" y="6176963"/>
            <a:ext cx="1015948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1B586EC4-B3A1-86C2-83B8-18B897F06215}"/>
              </a:ext>
            </a:extLst>
          </p:cNvPr>
          <p:cNvCxnSpPr>
            <a:endCxn id="5" idx="0"/>
          </p:cNvCxnSpPr>
          <p:nvPr/>
        </p:nvCxnSpPr>
        <p:spPr>
          <a:xfrm>
            <a:off x="781936" y="5029200"/>
            <a:ext cx="0" cy="549281"/>
          </a:xfrm>
          <a:prstGeom prst="line">
            <a:avLst/>
          </a:prstGeom>
        </p:spPr>
        <p:style>
          <a:lnRef idx="3">
            <a:schemeClr val="accent6"/>
          </a:lnRef>
          <a:fillRef idx="0">
            <a:schemeClr val="accent6"/>
          </a:fillRef>
          <a:effectRef idx="2">
            <a:schemeClr val="accent6"/>
          </a:effectRef>
          <a:fontRef idx="minor">
            <a:schemeClr val="tx1"/>
          </a:fontRef>
        </p:style>
      </p:cxnSp>
      <p:sp>
        <p:nvSpPr>
          <p:cNvPr id="2" name="Title 1">
            <a:extLst>
              <a:ext uri="{FF2B5EF4-FFF2-40B4-BE49-F238E27FC236}">
                <a16:creationId xmlns:a16="http://schemas.microsoft.com/office/drawing/2014/main" id="{4218E20B-DA50-C7E7-BD09-1F9710ADCD26}"/>
              </a:ext>
            </a:extLst>
          </p:cNvPr>
          <p:cNvSpPr>
            <a:spLocks noGrp="1"/>
          </p:cNvSpPr>
          <p:nvPr>
            <p:ph type="title"/>
          </p:nvPr>
        </p:nvSpPr>
        <p:spPr>
          <a:xfrm>
            <a:off x="781936" y="490878"/>
            <a:ext cx="7313612" cy="600105"/>
          </a:xfrm>
        </p:spPr>
        <p:txBody>
          <a:bodyPr>
            <a:normAutofit/>
          </a:bodyPr>
          <a:lstStyle/>
          <a:p>
            <a:r>
              <a:rPr lang="en-US" sz="3000" b="1" dirty="0">
                <a:solidFill>
                  <a:srgbClr val="129E47"/>
                </a:solidFill>
                <a:latin typeface="Roboto" panose="02000000000000000000" pitchFamily="2" charset="0"/>
                <a:ea typeface="Roboto" panose="02000000000000000000" pitchFamily="2" charset="0"/>
                <a:cs typeface="Roboto" panose="02000000000000000000" pitchFamily="2" charset="0"/>
              </a:rPr>
              <a:t>2.2 Blind SQLi </a:t>
            </a:r>
          </a:p>
        </p:txBody>
      </p:sp>
      <p:sp>
        <p:nvSpPr>
          <p:cNvPr id="3" name="Slide Number Placeholder 2">
            <a:extLst>
              <a:ext uri="{FF2B5EF4-FFF2-40B4-BE49-F238E27FC236}">
                <a16:creationId xmlns:a16="http://schemas.microsoft.com/office/drawing/2014/main" id="{3DA8AD08-F4DE-1B74-5871-6938048E6F77}"/>
              </a:ext>
            </a:extLst>
          </p:cNvPr>
          <p:cNvSpPr>
            <a:spLocks noGrp="1"/>
          </p:cNvSpPr>
          <p:nvPr>
            <p:ph type="sldNum" sz="quarter" idx="12"/>
          </p:nvPr>
        </p:nvSpPr>
        <p:spPr/>
        <p:txBody>
          <a:bodyPr/>
          <a:lstStyle/>
          <a:p>
            <a:fld id="{AB1A9EE7-DB9E-420B-BD62-ABF4F9F22FC3}" type="slidenum">
              <a:rPr lang="en-US" smtClean="0"/>
              <a:t>8</a:t>
            </a:fld>
            <a:endParaRPr lang="en-US"/>
          </a:p>
        </p:txBody>
      </p:sp>
      <p:sp>
        <p:nvSpPr>
          <p:cNvPr id="4" name="TextBox 3">
            <a:extLst>
              <a:ext uri="{FF2B5EF4-FFF2-40B4-BE49-F238E27FC236}">
                <a16:creationId xmlns:a16="http://schemas.microsoft.com/office/drawing/2014/main" id="{EAC83318-C65E-F14B-2586-B439010CE7BD}"/>
              </a:ext>
            </a:extLst>
          </p:cNvPr>
          <p:cNvSpPr txBox="1"/>
          <p:nvPr/>
        </p:nvSpPr>
        <p:spPr>
          <a:xfrm>
            <a:off x="930154" y="1090983"/>
            <a:ext cx="10611092" cy="6818662"/>
          </a:xfrm>
          <a:prstGeom prst="rect">
            <a:avLst/>
          </a:prstGeom>
          <a:noFill/>
        </p:spPr>
        <p:txBody>
          <a:bodyPr wrap="square" rtlCol="0">
            <a:spAutoFit/>
          </a:bodyPr>
          <a:lstStyle/>
          <a:p>
            <a:pPr algn="just">
              <a:lnSpc>
                <a:spcPct val="130000"/>
              </a:lnSpc>
            </a:pPr>
            <a:r>
              <a:rPr lang="en-US" sz="2800" dirty="0">
                <a:latin typeface="Calibri" panose="020F0502020204030204" pitchFamily="34" charset="0"/>
                <a:cs typeface="Calibri" panose="020F0502020204030204" pitchFamily="34" charset="0"/>
              </a:rPr>
              <a:t>- Blind</a:t>
            </a:r>
            <a:r>
              <a:rPr lang="vi-VN" sz="2800" dirty="0">
                <a:latin typeface="Calibri" panose="020F0502020204030204" pitchFamily="34" charset="0"/>
                <a:cs typeface="Calibri" panose="020F0502020204030204" pitchFamily="34" charset="0"/>
              </a:rPr>
              <a:t> SQL Injection tốn nhiều thời gian hơn cho việc tấn công do không có dữ liệu nào được thực sự trả về thông qua </a:t>
            </a:r>
            <a:r>
              <a:rPr lang="en-US" sz="2800" dirty="0">
                <a:latin typeface="Calibri" panose="020F0502020204030204" pitchFamily="34" charset="0"/>
                <a:cs typeface="Calibri" panose="020F0502020204030204" pitchFamily="34" charset="0"/>
              </a:rPr>
              <a:t>W</a:t>
            </a:r>
            <a:r>
              <a:rPr lang="vi-VN" sz="2800" dirty="0">
                <a:latin typeface="Calibri" panose="020F0502020204030204" pitchFamily="34" charset="0"/>
                <a:cs typeface="Calibri" panose="020F0502020204030204" pitchFamily="34" charset="0"/>
              </a:rPr>
              <a:t>eb </a:t>
            </a:r>
            <a:r>
              <a:rPr lang="en-US" sz="2800" dirty="0">
                <a:latin typeface="Calibri" panose="020F0502020204030204" pitchFamily="34" charset="0"/>
                <a:cs typeface="Calibri" panose="020F0502020204030204" pitchFamily="34" charset="0"/>
              </a:rPr>
              <a:t>A</a:t>
            </a:r>
            <a:r>
              <a:rPr lang="vi-VN" sz="2800" dirty="0">
                <a:latin typeface="Calibri" panose="020F0502020204030204" pitchFamily="34" charset="0"/>
                <a:cs typeface="Calibri" panose="020F0502020204030204" pitchFamily="34" charset="0"/>
              </a:rPr>
              <a:t>pplication và không thể theo dõi kết quả trực tiếp như In-band</a:t>
            </a:r>
            <a:endParaRPr lang="en-US" sz="2800" dirty="0">
              <a:latin typeface="Calibri" panose="020F0502020204030204" pitchFamily="34" charset="0"/>
              <a:cs typeface="Calibri" panose="020F0502020204030204" pitchFamily="34" charset="0"/>
            </a:endParaRPr>
          </a:p>
          <a:p>
            <a:pPr algn="just">
              <a:lnSpc>
                <a:spcPct val="130000"/>
              </a:lnSpc>
            </a:pPr>
            <a:r>
              <a:rPr lang="en-US" sz="2800" dirty="0">
                <a:latin typeface="Calibri" panose="020F0502020204030204" pitchFamily="34" charset="0"/>
                <a:cs typeface="Calibri" panose="020F0502020204030204" pitchFamily="34" charset="0"/>
              </a:rPr>
              <a:t>- </a:t>
            </a:r>
            <a:r>
              <a:rPr lang="vi-VN" sz="2800" dirty="0">
                <a:latin typeface="Calibri" panose="020F0502020204030204" pitchFamily="34" charset="0"/>
                <a:cs typeface="Calibri" panose="020F0502020204030204" pitchFamily="34" charset="0"/>
              </a:rPr>
              <a:t>Thay vào đó, kẻ tấn công sẽ cố gắng xây dựng lại cấu trúc cơ sở dữ liệu bằng việc gửi đi các payloads, dựa vào kết quả phản hồi của web application và kết quả hành vi của database server.</a:t>
            </a:r>
            <a:endParaRPr lang="en-US" sz="2800" dirty="0">
              <a:latin typeface="Calibri" panose="020F0502020204030204" pitchFamily="34" charset="0"/>
              <a:cs typeface="Calibri" panose="020F0502020204030204" pitchFamily="34" charset="0"/>
            </a:endParaRPr>
          </a:p>
          <a:p>
            <a:pPr algn="just">
              <a:lnSpc>
                <a:spcPct val="130000"/>
              </a:lnSpc>
            </a:pPr>
            <a:r>
              <a:rPr lang="en-US" sz="2800" spc="-5" dirty="0">
                <a:latin typeface="Calibri" panose="020F0502020204030204" pitchFamily="34" charset="0"/>
                <a:ea typeface="Calibri" panose="020F0502020204030204" pitchFamily="34" charset="0"/>
                <a:cs typeface="Calibri" panose="020F0502020204030204" pitchFamily="34" charset="0"/>
              </a:rPr>
              <a:t>- </a:t>
            </a:r>
            <a:r>
              <a:rPr lang="en-US" sz="2800" spc="-5" dirty="0" err="1">
                <a:latin typeface="Calibri" panose="020F0502020204030204" pitchFamily="34" charset="0"/>
                <a:ea typeface="Calibri" panose="020F0502020204030204" pitchFamily="34" charset="0"/>
                <a:cs typeface="Calibri" panose="020F0502020204030204" pitchFamily="34" charset="0"/>
              </a:rPr>
              <a:t>Có</a:t>
            </a:r>
            <a:r>
              <a:rPr lang="en-US" sz="2800" spc="-5" dirty="0">
                <a:latin typeface="Calibri" panose="020F0502020204030204" pitchFamily="34" charset="0"/>
                <a:ea typeface="Calibri" panose="020F0502020204030204" pitchFamily="34" charset="0"/>
                <a:cs typeface="Calibri" panose="020F0502020204030204" pitchFamily="34" charset="0"/>
              </a:rPr>
              <a:t> 2 </a:t>
            </a:r>
            <a:r>
              <a:rPr lang="en-US" sz="2800" spc="-5" dirty="0" err="1">
                <a:latin typeface="Calibri" panose="020F0502020204030204" pitchFamily="34" charset="0"/>
                <a:ea typeface="Calibri" panose="020F0502020204030204" pitchFamily="34" charset="0"/>
                <a:cs typeface="Calibri" panose="020F0502020204030204" pitchFamily="34" charset="0"/>
              </a:rPr>
              <a:t>dạng</a:t>
            </a:r>
            <a:r>
              <a:rPr lang="en-US" sz="2800" spc="-5" dirty="0">
                <a:latin typeface="Calibri" panose="020F0502020204030204" pitchFamily="34" charset="0"/>
                <a:ea typeface="Calibri" panose="020F0502020204030204" pitchFamily="34" charset="0"/>
                <a:cs typeface="Calibri" panose="020F0502020204030204" pitchFamily="34" charset="0"/>
              </a:rPr>
              <a:t> </a:t>
            </a:r>
            <a:r>
              <a:rPr lang="en-US" sz="2800" spc="-5" dirty="0" err="1">
                <a:latin typeface="Calibri" panose="020F0502020204030204" pitchFamily="34" charset="0"/>
                <a:ea typeface="Calibri" panose="020F0502020204030204" pitchFamily="34" charset="0"/>
                <a:cs typeface="Calibri" panose="020F0502020204030204" pitchFamily="34" charset="0"/>
              </a:rPr>
              <a:t>tấn</a:t>
            </a:r>
            <a:r>
              <a:rPr lang="en-US" sz="2800" spc="-5" dirty="0">
                <a:latin typeface="Calibri" panose="020F0502020204030204" pitchFamily="34" charset="0"/>
                <a:ea typeface="Calibri" panose="020F0502020204030204" pitchFamily="34" charset="0"/>
                <a:cs typeface="Calibri" panose="020F0502020204030204" pitchFamily="34" charset="0"/>
              </a:rPr>
              <a:t> </a:t>
            </a:r>
            <a:r>
              <a:rPr lang="en-US" sz="2800" spc="-5" dirty="0" err="1">
                <a:latin typeface="Calibri" panose="020F0502020204030204" pitchFamily="34" charset="0"/>
                <a:ea typeface="Calibri" panose="020F0502020204030204" pitchFamily="34" charset="0"/>
                <a:cs typeface="Calibri" panose="020F0502020204030204" pitchFamily="34" charset="0"/>
              </a:rPr>
              <a:t>công</a:t>
            </a:r>
            <a:r>
              <a:rPr lang="en-US" sz="2800" spc="-5" dirty="0">
                <a:latin typeface="Calibri" panose="020F0502020204030204" pitchFamily="34" charset="0"/>
                <a:ea typeface="Calibri" panose="020F0502020204030204" pitchFamily="34" charset="0"/>
                <a:cs typeface="Calibri" panose="020F0502020204030204" pitchFamily="34" charset="0"/>
              </a:rPr>
              <a:t> </a:t>
            </a:r>
            <a:r>
              <a:rPr lang="en-US" sz="2800" spc="-5" dirty="0" err="1">
                <a:latin typeface="Calibri" panose="020F0502020204030204" pitchFamily="34" charset="0"/>
                <a:ea typeface="Calibri" panose="020F0502020204030204" pitchFamily="34" charset="0"/>
                <a:cs typeface="Calibri" panose="020F0502020204030204" pitchFamily="34" charset="0"/>
              </a:rPr>
              <a:t>chính</a:t>
            </a:r>
            <a:endParaRPr lang="en-US" sz="2800" spc="-5" dirty="0">
              <a:latin typeface="Calibri" panose="020F0502020204030204" pitchFamily="34" charset="0"/>
              <a:ea typeface="Calibri" panose="020F0502020204030204" pitchFamily="34" charset="0"/>
              <a:cs typeface="Calibri" panose="020F0502020204030204" pitchFamily="34" charset="0"/>
            </a:endParaRPr>
          </a:p>
          <a:p>
            <a:pPr algn="just">
              <a:lnSpc>
                <a:spcPct val="130000"/>
              </a:lnSpc>
            </a:pPr>
            <a:r>
              <a:rPr lang="en-US" sz="2800" spc="-5" dirty="0">
                <a:effectLst/>
                <a:latin typeface="Calibri" panose="020F0502020204030204" pitchFamily="34" charset="0"/>
                <a:ea typeface="Calibri" panose="020F0502020204030204" pitchFamily="34" charset="0"/>
                <a:cs typeface="Calibri" panose="020F0502020204030204" pitchFamily="34" charset="0"/>
              </a:rPr>
              <a:t>    </a:t>
            </a:r>
            <a:r>
              <a:rPr lang="en-US" sz="2800" spc="-5" dirty="0">
                <a:latin typeface="Calibri" panose="020F0502020204030204" pitchFamily="34" charset="0"/>
                <a:ea typeface="Calibri" panose="020F0502020204030204" pitchFamily="34" charset="0"/>
                <a:cs typeface="Calibri" panose="020F0502020204030204" pitchFamily="34" charset="0"/>
              </a:rPr>
              <a:t>* Blind-</a:t>
            </a:r>
            <a:r>
              <a:rPr lang="en-US" sz="2800" spc="-5" dirty="0" err="1">
                <a:latin typeface="Calibri" panose="020F0502020204030204" pitchFamily="34" charset="0"/>
                <a:ea typeface="Calibri" panose="020F0502020204030204" pitchFamily="34" charset="0"/>
                <a:cs typeface="Calibri" panose="020F0502020204030204" pitchFamily="34" charset="0"/>
              </a:rPr>
              <a:t>boolen</a:t>
            </a:r>
            <a:r>
              <a:rPr lang="en-US" sz="2800" spc="-5" dirty="0">
                <a:latin typeface="Calibri" panose="020F0502020204030204" pitchFamily="34" charset="0"/>
                <a:ea typeface="Calibri" panose="020F0502020204030204" pitchFamily="34" charset="0"/>
                <a:cs typeface="Calibri" panose="020F0502020204030204" pitchFamily="34" charset="0"/>
              </a:rPr>
              <a:t>-based</a:t>
            </a:r>
          </a:p>
          <a:p>
            <a:pPr algn="just">
              <a:lnSpc>
                <a:spcPct val="130000"/>
              </a:lnSpc>
            </a:pPr>
            <a:r>
              <a:rPr lang="en-US" sz="2800" spc="-5" dirty="0">
                <a:effectLst/>
                <a:latin typeface="Calibri" panose="020F0502020204030204" pitchFamily="34" charset="0"/>
                <a:ea typeface="Calibri" panose="020F0502020204030204" pitchFamily="34" charset="0"/>
                <a:cs typeface="Calibri" panose="020F0502020204030204" pitchFamily="34" charset="0"/>
              </a:rPr>
              <a:t>    * Blind-</a:t>
            </a:r>
            <a:r>
              <a:rPr lang="en-US" sz="2800" spc="-5" dirty="0">
                <a:latin typeface="Calibri" panose="020F0502020204030204" pitchFamily="34" charset="0"/>
                <a:ea typeface="Calibri" panose="020F0502020204030204" pitchFamily="34" charset="0"/>
                <a:cs typeface="Calibri" panose="020F0502020204030204" pitchFamily="34" charset="0"/>
              </a:rPr>
              <a:t>t</a:t>
            </a:r>
            <a:r>
              <a:rPr lang="en-US" sz="2800" spc="-5" dirty="0">
                <a:effectLst/>
                <a:latin typeface="Calibri" panose="020F0502020204030204" pitchFamily="34" charset="0"/>
                <a:ea typeface="Calibri" panose="020F0502020204030204" pitchFamily="34" charset="0"/>
                <a:cs typeface="Calibri" panose="020F0502020204030204" pitchFamily="34" charset="0"/>
              </a:rPr>
              <a:t>ime-based SQLi</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p>
            <a:pPr indent="457200" algn="just">
              <a:lnSpc>
                <a:spcPct val="130000"/>
              </a:lnSpc>
            </a:pP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30000"/>
              </a:lnSpc>
            </a:pP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30000"/>
              </a:lnSpc>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30000"/>
              </a:lnSpc>
            </a:pPr>
            <a:endParaRPr lang="en-US" sz="2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6928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A9DE6D-CE7D-F1F9-6E36-080534EA9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112" y="5578481"/>
            <a:ext cx="1199648" cy="1196964"/>
          </a:xfrm>
          <a:prstGeom prst="rect">
            <a:avLst/>
          </a:prstGeom>
        </p:spPr>
      </p:pic>
      <p:cxnSp>
        <p:nvCxnSpPr>
          <p:cNvPr id="15" name="Straight Connector 14">
            <a:extLst>
              <a:ext uri="{FF2B5EF4-FFF2-40B4-BE49-F238E27FC236}">
                <a16:creationId xmlns:a16="http://schemas.microsoft.com/office/drawing/2014/main" id="{2D669984-E790-6C3B-511A-A1D71BA68B5C}"/>
              </a:ext>
            </a:extLst>
          </p:cNvPr>
          <p:cNvCxnSpPr>
            <a:cxnSpLocks/>
          </p:cNvCxnSpPr>
          <p:nvPr/>
        </p:nvCxnSpPr>
        <p:spPr>
          <a:xfrm>
            <a:off x="1381760" y="6176963"/>
            <a:ext cx="1015948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1B586EC4-B3A1-86C2-83B8-18B897F06215}"/>
              </a:ext>
            </a:extLst>
          </p:cNvPr>
          <p:cNvCxnSpPr>
            <a:endCxn id="5" idx="0"/>
          </p:cNvCxnSpPr>
          <p:nvPr/>
        </p:nvCxnSpPr>
        <p:spPr>
          <a:xfrm>
            <a:off x="781936" y="5029200"/>
            <a:ext cx="0" cy="549281"/>
          </a:xfrm>
          <a:prstGeom prst="line">
            <a:avLst/>
          </a:prstGeom>
        </p:spPr>
        <p:style>
          <a:lnRef idx="3">
            <a:schemeClr val="accent6"/>
          </a:lnRef>
          <a:fillRef idx="0">
            <a:schemeClr val="accent6"/>
          </a:fillRef>
          <a:effectRef idx="2">
            <a:schemeClr val="accent6"/>
          </a:effectRef>
          <a:fontRef idx="minor">
            <a:schemeClr val="tx1"/>
          </a:fontRef>
        </p:style>
      </p:cxnSp>
      <p:sp>
        <p:nvSpPr>
          <p:cNvPr id="2" name="Title 1">
            <a:extLst>
              <a:ext uri="{FF2B5EF4-FFF2-40B4-BE49-F238E27FC236}">
                <a16:creationId xmlns:a16="http://schemas.microsoft.com/office/drawing/2014/main" id="{4218E20B-DA50-C7E7-BD09-1F9710ADCD26}"/>
              </a:ext>
            </a:extLst>
          </p:cNvPr>
          <p:cNvSpPr>
            <a:spLocks noGrp="1"/>
          </p:cNvSpPr>
          <p:nvPr>
            <p:ph type="title"/>
          </p:nvPr>
        </p:nvSpPr>
        <p:spPr>
          <a:xfrm>
            <a:off x="787016" y="396869"/>
            <a:ext cx="10515600" cy="1103922"/>
          </a:xfrm>
        </p:spPr>
        <p:txBody>
          <a:bodyPr>
            <a:normAutofit/>
          </a:bodyPr>
          <a:lstStyle/>
          <a:p>
            <a:r>
              <a:rPr lang="en-US" sz="3000" b="1" dirty="0">
                <a:solidFill>
                  <a:srgbClr val="129E47"/>
                </a:solidFill>
                <a:latin typeface="Roboto" panose="02000000000000000000" pitchFamily="2" charset="0"/>
                <a:ea typeface="Roboto" panose="02000000000000000000" pitchFamily="2" charset="0"/>
                <a:cs typeface="Roboto" panose="02000000000000000000" pitchFamily="2" charset="0"/>
              </a:rPr>
              <a:t>2.2.1 Blind-</a:t>
            </a:r>
            <a:r>
              <a:rPr lang="en-US" sz="3000" b="1" dirty="0" err="1">
                <a:solidFill>
                  <a:srgbClr val="129E47"/>
                </a:solidFill>
                <a:latin typeface="Roboto" panose="02000000000000000000" pitchFamily="2" charset="0"/>
                <a:ea typeface="Roboto" panose="02000000000000000000" pitchFamily="2" charset="0"/>
                <a:cs typeface="Roboto" panose="02000000000000000000" pitchFamily="2" charset="0"/>
              </a:rPr>
              <a:t>boolean</a:t>
            </a:r>
            <a:r>
              <a:rPr lang="en-US" sz="3000" b="1" dirty="0">
                <a:solidFill>
                  <a:srgbClr val="129E47"/>
                </a:solidFill>
                <a:latin typeface="Roboto" panose="02000000000000000000" pitchFamily="2" charset="0"/>
                <a:ea typeface="Roboto" panose="02000000000000000000" pitchFamily="2" charset="0"/>
                <a:cs typeface="Roboto" panose="02000000000000000000" pitchFamily="2" charset="0"/>
              </a:rPr>
              <a:t>-based</a:t>
            </a:r>
          </a:p>
        </p:txBody>
      </p:sp>
      <p:sp>
        <p:nvSpPr>
          <p:cNvPr id="3" name="Slide Number Placeholder 2">
            <a:extLst>
              <a:ext uri="{FF2B5EF4-FFF2-40B4-BE49-F238E27FC236}">
                <a16:creationId xmlns:a16="http://schemas.microsoft.com/office/drawing/2014/main" id="{E1FDE625-E7E1-A993-2405-68A182846023}"/>
              </a:ext>
            </a:extLst>
          </p:cNvPr>
          <p:cNvSpPr>
            <a:spLocks noGrp="1"/>
          </p:cNvSpPr>
          <p:nvPr>
            <p:ph type="sldNum" sz="quarter" idx="12"/>
          </p:nvPr>
        </p:nvSpPr>
        <p:spPr/>
        <p:txBody>
          <a:bodyPr/>
          <a:lstStyle/>
          <a:p>
            <a:fld id="{AB1A9EE7-DB9E-420B-BD62-ABF4F9F22FC3}" type="slidenum">
              <a:rPr lang="en-US" smtClean="0"/>
              <a:t>9</a:t>
            </a:fld>
            <a:endParaRPr lang="en-US"/>
          </a:p>
        </p:txBody>
      </p:sp>
      <p:pic>
        <p:nvPicPr>
          <p:cNvPr id="4" name="Content Placeholder 3">
            <a:extLst>
              <a:ext uri="{FF2B5EF4-FFF2-40B4-BE49-F238E27FC236}">
                <a16:creationId xmlns:a16="http://schemas.microsoft.com/office/drawing/2014/main" id="{482B30B4-60B6-2D4A-85E6-B10F7EEED9DE}"/>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915732" y="1648434"/>
            <a:ext cx="4639880" cy="3634763"/>
          </a:xfrm>
          <a:prstGeom prst="rect">
            <a:avLst/>
          </a:prstGeom>
        </p:spPr>
      </p:pic>
      <p:pic>
        <p:nvPicPr>
          <p:cNvPr id="6" name="Picture 5">
            <a:extLst>
              <a:ext uri="{FF2B5EF4-FFF2-40B4-BE49-F238E27FC236}">
                <a16:creationId xmlns:a16="http://schemas.microsoft.com/office/drawing/2014/main" id="{ED5C11FC-B5C9-CE23-2A1E-C03097B7080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1608" y="1648433"/>
            <a:ext cx="4639880" cy="3634761"/>
          </a:xfrm>
          <a:prstGeom prst="rect">
            <a:avLst/>
          </a:prstGeom>
        </p:spPr>
      </p:pic>
      <p:sp>
        <p:nvSpPr>
          <p:cNvPr id="9" name="Arrow: Right 8">
            <a:extLst>
              <a:ext uri="{FF2B5EF4-FFF2-40B4-BE49-F238E27FC236}">
                <a16:creationId xmlns:a16="http://schemas.microsoft.com/office/drawing/2014/main" id="{B706E4D2-575A-F5E6-6AD7-2ED8625078F3}"/>
              </a:ext>
            </a:extLst>
          </p:cNvPr>
          <p:cNvSpPr/>
          <p:nvPr/>
        </p:nvSpPr>
        <p:spPr>
          <a:xfrm>
            <a:off x="5689405" y="3297320"/>
            <a:ext cx="978408" cy="48463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0B90C462-8E2C-33AB-52C7-7106F6F3FC82}"/>
              </a:ext>
            </a:extLst>
          </p:cNvPr>
          <p:cNvSpPr txBox="1"/>
          <p:nvPr/>
        </p:nvSpPr>
        <p:spPr>
          <a:xfrm>
            <a:off x="1483882" y="5499709"/>
            <a:ext cx="8411046" cy="430887"/>
          </a:xfrm>
          <a:prstGeom prst="rect">
            <a:avLst/>
          </a:prstGeom>
          <a:noFill/>
        </p:spPr>
        <p:txBody>
          <a:bodyPr wrap="square" rtlCol="0">
            <a:spAutoFit/>
          </a:bodyPr>
          <a:lstStyle/>
          <a:p>
            <a:pPr algn="ctr"/>
            <a:r>
              <a:rPr lang="en-US" sz="2200" dirty="0">
                <a:solidFill>
                  <a:srgbClr val="FF0000"/>
                </a:solidFill>
                <a:latin typeface="+mj-lt"/>
              </a:rPr>
              <a:t>              </a:t>
            </a:r>
            <a:r>
              <a:rPr lang="en-US" sz="2200" dirty="0" err="1">
                <a:solidFill>
                  <a:srgbClr val="FF0000"/>
                </a:solidFill>
              </a:rPr>
              <a:t>Có</a:t>
            </a:r>
            <a:r>
              <a:rPr lang="en-US" sz="2200" dirty="0">
                <a:solidFill>
                  <a:srgbClr val="FF0000"/>
                </a:solidFill>
              </a:rPr>
              <a:t> </a:t>
            </a:r>
            <a:r>
              <a:rPr lang="en-US" sz="2200" dirty="0" err="1">
                <a:solidFill>
                  <a:srgbClr val="FF0000"/>
                </a:solidFill>
              </a:rPr>
              <a:t>lỗi</a:t>
            </a:r>
            <a:r>
              <a:rPr lang="en-US" sz="2200" dirty="0">
                <a:solidFill>
                  <a:srgbClr val="FF0000"/>
                </a:solidFill>
              </a:rPr>
              <a:t> </a:t>
            </a:r>
            <a:r>
              <a:rPr lang="en-US" sz="2200" dirty="0" err="1">
                <a:solidFill>
                  <a:srgbClr val="FF0000"/>
                </a:solidFill>
              </a:rPr>
              <a:t>trong</a:t>
            </a:r>
            <a:r>
              <a:rPr lang="en-US" sz="2200" dirty="0">
                <a:solidFill>
                  <a:srgbClr val="FF0000"/>
                </a:solidFill>
              </a:rPr>
              <a:t> database</a:t>
            </a:r>
          </a:p>
        </p:txBody>
      </p:sp>
    </p:spTree>
    <p:extLst>
      <p:ext uri="{BB962C8B-B14F-4D97-AF65-F5344CB8AC3E}">
        <p14:creationId xmlns:p14="http://schemas.microsoft.com/office/powerpoint/2010/main" val="2781037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TotalTime>
  <Words>1989</Words>
  <Application>Microsoft Office PowerPoint</Application>
  <PresentationFormat>Widescreen</PresentationFormat>
  <Paragraphs>197</Paragraphs>
  <Slides>23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Roboto</vt:lpstr>
      <vt:lpstr>Söhne</vt:lpstr>
      <vt:lpstr>Times New Roman</vt:lpstr>
      <vt:lpstr>Office Theme</vt:lpstr>
      <vt:lpstr>   HỌC VIỆN KỸ THUẬT QUÂN SỰ    VIỆN CÔNG NGHỆ THÔNG TIN VÀ TRUYỀN THÔNG</vt:lpstr>
      <vt:lpstr> NỘI DUNG CHÍNH</vt:lpstr>
      <vt:lpstr>1. SQL Injection là gì?</vt:lpstr>
      <vt:lpstr>2. Phân loại SQL Injection </vt:lpstr>
      <vt:lpstr>2.1. In-band SQL Injection</vt:lpstr>
      <vt:lpstr>2.1.1 Error-based SQLi</vt:lpstr>
      <vt:lpstr>2.1.2 Union-based SQL Injection</vt:lpstr>
      <vt:lpstr>2.2 Blind SQLi </vt:lpstr>
      <vt:lpstr>2.2.1 Blind-boolean-based</vt:lpstr>
      <vt:lpstr>2.2.2 Blind-time-based SQLi</vt:lpstr>
      <vt:lpstr>2.3. Out-of-band SQLi</vt:lpstr>
      <vt:lpstr>3. Các cách thức tấn công phổ biến</vt:lpstr>
      <vt:lpstr>3.1. Retrieving hidden data</vt:lpstr>
      <vt:lpstr>3.1. Retrieving hidden data</vt:lpstr>
      <vt:lpstr>3.1. Retrieving hidden data</vt:lpstr>
      <vt:lpstr>3.1. Retrieving hidden data</vt:lpstr>
      <vt:lpstr>3.2. Subverting application logic</vt:lpstr>
      <vt:lpstr>3.3. UNION Attack</vt:lpstr>
      <vt:lpstr>3.3. UNION Attack</vt:lpstr>
      <vt:lpstr>3.4. Examining the data</vt:lpstr>
      <vt:lpstr>3.5. Blind SQL Injection</vt:lpstr>
      <vt:lpstr>4.Tính nguy hiểm và cách phòng chống</vt:lpstr>
      <vt:lpstr>4.2. Cách phòng chống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Phuong Bui Bich</dc:creator>
  <cp:lastModifiedBy>Quach Tung</cp:lastModifiedBy>
  <cp:revision>122</cp:revision>
  <dcterms:created xsi:type="dcterms:W3CDTF">2023-04-24T14:30:10Z</dcterms:created>
  <dcterms:modified xsi:type="dcterms:W3CDTF">2023-05-15T15:42:28Z</dcterms:modified>
</cp:coreProperties>
</file>