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14746978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8C3B"/>
    <a:srgbClr val="007C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97" d="100"/>
          <a:sy n="97" d="100"/>
        </p:scale>
        <p:origin x="9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dwin, Paige (Customer Channels - Fraud &amp; Disputes)" userId="b8edaed7-b28e-47fa-941d-aef8f0516c52" providerId="ADAL" clId="{602DBA87-1A32-4C2D-8644-7100BEF93729}"/>
    <pc:docChg chg="modSld">
      <pc:chgData name="Godwin, Paige (Customer Channels - Fraud &amp; Disputes)" userId="b8edaed7-b28e-47fa-941d-aef8f0516c52" providerId="ADAL" clId="{602DBA87-1A32-4C2D-8644-7100BEF93729}" dt="2024-03-01T15:57:58.479" v="56" actId="20577"/>
      <pc:docMkLst>
        <pc:docMk/>
      </pc:docMkLst>
      <pc:sldChg chg="modSp mod">
        <pc:chgData name="Godwin, Paige (Customer Channels - Fraud &amp; Disputes)" userId="b8edaed7-b28e-47fa-941d-aef8f0516c52" providerId="ADAL" clId="{602DBA87-1A32-4C2D-8644-7100BEF93729}" dt="2024-03-01T15:57:58.479" v="56" actId="20577"/>
        <pc:sldMkLst>
          <pc:docMk/>
          <pc:sldMk cId="4151605531" sldId="2147469788"/>
        </pc:sldMkLst>
        <pc:spChg chg="mod">
          <ac:chgData name="Godwin, Paige (Customer Channels - Fraud &amp; Disputes)" userId="b8edaed7-b28e-47fa-941d-aef8f0516c52" providerId="ADAL" clId="{602DBA87-1A32-4C2D-8644-7100BEF93729}" dt="2024-03-01T15:57:58.479" v="56" actId="20577"/>
          <ac:spMkLst>
            <pc:docMk/>
            <pc:sldMk cId="4151605531" sldId="2147469788"/>
            <ac:spMk id="18" creationId="{CB16AD74-BF46-EAEE-5E34-1DAA563B30B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A1430-E1BC-4870-8647-69B68057166D}" type="datetimeFigureOut">
              <a:rPr lang="en-GB" smtClean="0"/>
              <a:t>01/03/2024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14292-E949-4C8A-8C8D-F054E0CA261C}" type="slidenum">
              <a:rPr lang="en-GB" smtClean="0"/>
              <a:t>‹#›</a:t>
            </a:fld>
            <a:endParaRPr lang="en-GB"/>
          </a:p>
        </p:txBody>
      </p:sp>
    </p:spTree>
    <p:extLst>
      <p:ext uri="{BB962C8B-B14F-4D97-AF65-F5344CB8AC3E}">
        <p14:creationId xmlns:p14="http://schemas.microsoft.com/office/powerpoint/2010/main" val="1882718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856C39B-3A1E-4FD7-A163-51C51EE53CDD}" type="slidenum">
              <a:rPr lang="en-GB" smtClean="0"/>
              <a:t>1</a:t>
            </a:fld>
            <a:endParaRPr lang="en-GB"/>
          </a:p>
        </p:txBody>
      </p:sp>
    </p:spTree>
    <p:extLst>
      <p:ext uri="{BB962C8B-B14F-4D97-AF65-F5344CB8AC3E}">
        <p14:creationId xmlns:p14="http://schemas.microsoft.com/office/powerpoint/2010/main" val="64653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2E2F-62F6-DB4B-954F-DD131C94E5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3896174-B159-D337-952F-6E2BAA797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E59ECC8-115D-5F76-804D-7F632DB525DC}"/>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5" name="Footer Placeholder 4">
            <a:extLst>
              <a:ext uri="{FF2B5EF4-FFF2-40B4-BE49-F238E27FC236}">
                <a16:creationId xmlns:a16="http://schemas.microsoft.com/office/drawing/2014/main" id="{3C96265B-6972-76AF-3046-D840871D27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D71787-2A90-D0CA-93A9-F3304D4B2978}"/>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204470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2A29-DC8D-1FD0-1D6B-7D4CB4171A4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F04B285-941A-AA3A-4203-D7858BFDC3C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B7B12A6-97F0-DE26-55CD-0187D4887018}"/>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5" name="Footer Placeholder 4">
            <a:extLst>
              <a:ext uri="{FF2B5EF4-FFF2-40B4-BE49-F238E27FC236}">
                <a16:creationId xmlns:a16="http://schemas.microsoft.com/office/drawing/2014/main" id="{0368124A-8F22-13B0-4ADF-30B1BA8D9E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AB3596-440F-C6D2-0E37-93420CDFB1C2}"/>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54898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38CF5-0CAD-7F24-0DB3-82C0F4928CB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105CBA7-8BCF-E53C-A6BF-B2A59CD01AE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ED49AA7-AF65-C3D0-676D-F44261C6130B}"/>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5" name="Footer Placeholder 4">
            <a:extLst>
              <a:ext uri="{FF2B5EF4-FFF2-40B4-BE49-F238E27FC236}">
                <a16:creationId xmlns:a16="http://schemas.microsoft.com/office/drawing/2014/main" id="{4DEED173-06D1-BCE3-26F5-921CC1CA0F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12C9D6-BEF4-8050-AFAB-1BE4159D2F34}"/>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406242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imple">
    <p:bg>
      <p:bgPr>
        <a:solidFill>
          <a:srgbClr val="FAFAFA"/>
        </a:solidFill>
        <a:effectLst/>
      </p:bgPr>
    </p:bg>
    <p:spTree>
      <p:nvGrpSpPr>
        <p:cNvPr id="1" name=""/>
        <p:cNvGrpSpPr/>
        <p:nvPr/>
      </p:nvGrpSpPr>
      <p:grpSpPr>
        <a:xfrm>
          <a:off x="0" y="0"/>
          <a:ext cx="0" cy="0"/>
          <a:chOff x="0" y="0"/>
          <a:chExt cx="0" cy="0"/>
        </a:xfrm>
      </p:grpSpPr>
      <p:sp>
        <p:nvSpPr>
          <p:cNvPr id="3" name="Holder 6">
            <a:extLst>
              <a:ext uri="{FF2B5EF4-FFF2-40B4-BE49-F238E27FC236}">
                <a16:creationId xmlns:a16="http://schemas.microsoft.com/office/drawing/2014/main" id="{BCA0D032-C06D-A012-2254-514C66032B04}"/>
              </a:ext>
            </a:extLst>
          </p:cNvPr>
          <p:cNvSpPr>
            <a:spLocks noGrp="1"/>
          </p:cNvSpPr>
          <p:nvPr>
            <p:ph type="sldNum" sz="quarter" idx="4"/>
          </p:nvPr>
        </p:nvSpPr>
        <p:spPr>
          <a:xfrm>
            <a:off x="9053270" y="6432504"/>
            <a:ext cx="2804160" cy="130645"/>
          </a:xfrm>
          <a:prstGeom prst="rect">
            <a:avLst/>
          </a:prstGeom>
        </p:spPr>
        <p:txBody>
          <a:bodyPr wrap="square" lIns="0" tIns="0" rIns="0" bIns="0">
            <a:spAutoFit/>
          </a:bodyPr>
          <a:lstStyle>
            <a:lvl1pPr algn="r">
              <a:defRPr sz="849">
                <a:solidFill>
                  <a:srgbClr val="383738"/>
                </a:solidFill>
                <a:latin typeface="Poppins" panose="00000500000000000000" pitchFamily="2" charset="0"/>
                <a:cs typeface="Poppins" panose="00000500000000000000" pitchFamily="2" charset="0"/>
              </a:defRPr>
            </a:lvl1pPr>
          </a:lstStyle>
          <a:p>
            <a:fld id="{B6F15528-21DE-4FAA-801E-634DDDAF4B2B}" type="slidenum">
              <a:rPr lang="en-GB" smtClean="0"/>
              <a:pPr/>
              <a:t>‹#›</a:t>
            </a:fld>
            <a:endParaRPr lang="en-GB"/>
          </a:p>
        </p:txBody>
      </p:sp>
    </p:spTree>
    <p:extLst>
      <p:ext uri="{BB962C8B-B14F-4D97-AF65-F5344CB8AC3E}">
        <p14:creationId xmlns:p14="http://schemas.microsoft.com/office/powerpoint/2010/main" val="3464735238"/>
      </p:ext>
    </p:extLst>
  </p:cSld>
  <p:clrMapOvr>
    <a:masterClrMapping/>
  </p:clrMapOvr>
  <p:extLst>
    <p:ext uri="{DCECCB84-F9BA-43D5-87BE-67443E8EF086}">
      <p15:sldGuideLst xmlns:p15="http://schemas.microsoft.com/office/powerpoint/2012/main">
        <p15:guide id="1" orient="horz" pos="3562">
          <p15:clr>
            <a:srgbClr val="FBAE40"/>
          </p15:clr>
        </p15:guide>
        <p15:guide id="2" pos="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D7CA-1FAE-0A7E-9B0F-ABA5A59EE78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B804169-A78B-B8A2-BDA5-3D3DD64C3E6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748A517-EE24-6DCD-808B-E62CFAB92746}"/>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5" name="Footer Placeholder 4">
            <a:extLst>
              <a:ext uri="{FF2B5EF4-FFF2-40B4-BE49-F238E27FC236}">
                <a16:creationId xmlns:a16="http://schemas.microsoft.com/office/drawing/2014/main" id="{FE8D7D05-B8A9-B36C-90FA-0DA7C9C95F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B985F6-308A-DDBD-E730-3CA21E934811}"/>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36017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C081-71BD-668B-55DA-6522BB15FB3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11E66CE-E0B7-C27D-1803-EB5233763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5AAB11-544B-CA2D-AC39-8599A765A88B}"/>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5" name="Footer Placeholder 4">
            <a:extLst>
              <a:ext uri="{FF2B5EF4-FFF2-40B4-BE49-F238E27FC236}">
                <a16:creationId xmlns:a16="http://schemas.microsoft.com/office/drawing/2014/main" id="{4B605726-6777-C558-68FE-7AD6A3F4EA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318564-C182-7923-580D-BB0F1B6177E9}"/>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90148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946-96CE-9409-B452-2233A482A1F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D05D86-3536-8E1D-B888-9AA10266D36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EA8632C-6D4C-7409-A727-C4FB13B4694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86F43F2-2950-4318-CADD-7D71BF01E13C}"/>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6" name="Footer Placeholder 5">
            <a:extLst>
              <a:ext uri="{FF2B5EF4-FFF2-40B4-BE49-F238E27FC236}">
                <a16:creationId xmlns:a16="http://schemas.microsoft.com/office/drawing/2014/main" id="{C88B1E3F-2225-26DF-D1D3-0516D79923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C32243-BE7C-7E67-FFCE-7C8D3F80D473}"/>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271602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BD60-F5FC-2C1F-7B95-9D0D07E85FD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7F44A20-AD96-6D8B-C321-E18FFB5A99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907B62-7681-76C5-57BB-9A147CA530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F5550EF-EDA0-0890-6A0F-9882C6ABA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CBBC87-7465-B4B9-CDA1-C145745F47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4B3B553-3B24-0E80-C8D4-B0487F53CAA7}"/>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8" name="Footer Placeholder 7">
            <a:extLst>
              <a:ext uri="{FF2B5EF4-FFF2-40B4-BE49-F238E27FC236}">
                <a16:creationId xmlns:a16="http://schemas.microsoft.com/office/drawing/2014/main" id="{CA903987-652A-7FCE-9455-73CE2F932A6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785FE3B-C87F-8FF9-0B28-4F69A398482F}"/>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75466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A465-D9B4-A3BA-1F46-D9CE46E4118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4B1B99E-EB4D-FB68-F360-6AA0994574D7}"/>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4" name="Footer Placeholder 3">
            <a:extLst>
              <a:ext uri="{FF2B5EF4-FFF2-40B4-BE49-F238E27FC236}">
                <a16:creationId xmlns:a16="http://schemas.microsoft.com/office/drawing/2014/main" id="{5E9186D2-DC1F-8F84-777D-483523D958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BCE4335-75F5-14A0-5914-E834FC8EECA0}"/>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39996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D76FD-39A1-087B-C8FA-E946CC23F5E6}"/>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3" name="Footer Placeholder 2">
            <a:extLst>
              <a:ext uri="{FF2B5EF4-FFF2-40B4-BE49-F238E27FC236}">
                <a16:creationId xmlns:a16="http://schemas.microsoft.com/office/drawing/2014/main" id="{F75824E0-D785-223F-575A-BC5EFC9497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7A721A-AAB3-E914-894C-DAD886AA15C7}"/>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409870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7D80-C444-0463-F081-457A947783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2AF3716-F49E-4439-AFA5-135C8EC7D8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90D97DA-294D-DE7C-D9AB-7EE40B4CB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1A0D56-B59B-8E7E-67B7-E73A8FD33D31}"/>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6" name="Footer Placeholder 5">
            <a:extLst>
              <a:ext uri="{FF2B5EF4-FFF2-40B4-BE49-F238E27FC236}">
                <a16:creationId xmlns:a16="http://schemas.microsoft.com/office/drawing/2014/main" id="{3B86CF35-3CF0-6012-A338-E4C98A92D8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6167FE-E36D-62B9-2BD9-FC6603451210}"/>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203255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7E80-A925-77EF-0B3B-99959FB17F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7670B6F-BD9D-2F91-C6E0-FCCE956FE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84975A9-0907-0BF1-8983-126620F2C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F6C659-987F-F28A-7D9D-8A8165E01A18}"/>
              </a:ext>
            </a:extLst>
          </p:cNvPr>
          <p:cNvSpPr>
            <a:spLocks noGrp="1"/>
          </p:cNvSpPr>
          <p:nvPr>
            <p:ph type="dt" sz="half" idx="10"/>
          </p:nvPr>
        </p:nvSpPr>
        <p:spPr/>
        <p:txBody>
          <a:bodyPr/>
          <a:lstStyle/>
          <a:p>
            <a:fld id="{46E4A5EC-A9F9-47CD-BBCC-F24211244A89}" type="datetimeFigureOut">
              <a:rPr lang="en-GB" smtClean="0"/>
              <a:t>29/02/2024</a:t>
            </a:fld>
            <a:endParaRPr lang="en-GB"/>
          </a:p>
        </p:txBody>
      </p:sp>
      <p:sp>
        <p:nvSpPr>
          <p:cNvPr id="6" name="Footer Placeholder 5">
            <a:extLst>
              <a:ext uri="{FF2B5EF4-FFF2-40B4-BE49-F238E27FC236}">
                <a16:creationId xmlns:a16="http://schemas.microsoft.com/office/drawing/2014/main" id="{55895085-B4FE-F47B-408C-F91417CF01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A9E9EC-49AE-4E12-ABD5-084446049503}"/>
              </a:ext>
            </a:extLst>
          </p:cNvPr>
          <p:cNvSpPr>
            <a:spLocks noGrp="1"/>
          </p:cNvSpPr>
          <p:nvPr>
            <p:ph type="sldNum" sz="quarter" idx="12"/>
          </p:nvPr>
        </p:nvSpPr>
        <p:spPr/>
        <p:txBody>
          <a:bodyPr/>
          <a:lstStyle/>
          <a:p>
            <a:fld id="{3658AD95-4075-4323-A895-373341F34559}" type="slidenum">
              <a:rPr lang="en-GB" smtClean="0"/>
              <a:t>‹#›</a:t>
            </a:fld>
            <a:endParaRPr lang="en-GB"/>
          </a:p>
        </p:txBody>
      </p:sp>
    </p:spTree>
    <p:extLst>
      <p:ext uri="{BB962C8B-B14F-4D97-AF65-F5344CB8AC3E}">
        <p14:creationId xmlns:p14="http://schemas.microsoft.com/office/powerpoint/2010/main" val="170316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1797E-33F4-284E-078B-58D375E73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9E7165C-D381-8AAB-067F-8C17DE166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A37D827-5675-FFA3-768D-ACACF114A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4A5EC-A9F9-47CD-BBCC-F24211244A89}" type="datetimeFigureOut">
              <a:rPr lang="en-GB" smtClean="0"/>
              <a:t>29/02/2024</a:t>
            </a:fld>
            <a:endParaRPr lang="en-GB"/>
          </a:p>
        </p:txBody>
      </p:sp>
      <p:sp>
        <p:nvSpPr>
          <p:cNvPr id="5" name="Footer Placeholder 4">
            <a:extLst>
              <a:ext uri="{FF2B5EF4-FFF2-40B4-BE49-F238E27FC236}">
                <a16:creationId xmlns:a16="http://schemas.microsoft.com/office/drawing/2014/main" id="{94DCF638-EAF8-1EF8-BA50-D36E93CEF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37B8AB4-BB10-81AB-29B0-FBAC653B2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8AD95-4075-4323-A895-373341F34559}" type="slidenum">
              <a:rPr lang="en-GB" smtClean="0"/>
              <a:t>‹#›</a:t>
            </a:fld>
            <a:endParaRPr lang="en-GB"/>
          </a:p>
        </p:txBody>
      </p:sp>
      <p:sp>
        <p:nvSpPr>
          <p:cNvPr id="8" name="TextBox 7">
            <a:extLst>
              <a:ext uri="{FF2B5EF4-FFF2-40B4-BE49-F238E27FC236}">
                <a16:creationId xmlns:a16="http://schemas.microsoft.com/office/drawing/2014/main" id="{39DADA81-1A3E-5EBE-F4AA-FD89557D27E5}"/>
              </a:ext>
            </a:extLst>
          </p:cNvPr>
          <p:cNvSpPr txBox="1"/>
          <p:nvPr userDrawn="1">
            <p:extLst>
              <p:ext uri="{1162E1C5-73C7-4A58-AE30-91384D911F3F}">
                <p184:classification xmlns:p184="http://schemas.microsoft.com/office/powerpoint/2018/4/main" val="hdr"/>
              </p:ext>
            </p:extLst>
          </p:nvPr>
        </p:nvSpPr>
        <p:spPr>
          <a:xfrm>
            <a:off x="63500" y="63500"/>
            <a:ext cx="1382713" cy="182880"/>
          </a:xfrm>
          <a:prstGeom prst="rect">
            <a:avLst/>
          </a:prstGeom>
        </p:spPr>
        <p:txBody>
          <a:bodyPr horzOverflow="overflow" lIns="0" tIns="0" rIns="0" bIns="0">
            <a:spAutoFit/>
          </a:bodyPr>
          <a:lstStyle/>
          <a:p>
            <a:pPr algn="l"/>
            <a:r>
              <a:rPr lang="en-GB" sz="1200">
                <a:solidFill>
                  <a:srgbClr val="0000FF"/>
                </a:solidFill>
                <a:latin typeface="Calibri" panose="020F0502020204030204" pitchFamily="34" charset="0"/>
                <a:ea typeface="Calibri" panose="020F0502020204030204" pitchFamily="34" charset="0"/>
                <a:cs typeface="Calibri" panose="020F0502020204030204" pitchFamily="34" charset="0"/>
              </a:rPr>
              <a:t>Classification: Limited</a:t>
            </a:r>
          </a:p>
        </p:txBody>
      </p:sp>
    </p:spTree>
    <p:extLst>
      <p:ext uri="{BB962C8B-B14F-4D97-AF65-F5344CB8AC3E}">
        <p14:creationId xmlns:p14="http://schemas.microsoft.com/office/powerpoint/2010/main" val="1816220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414B7B4-0AF8-8D57-36C1-542D5EE78F10}"/>
              </a:ext>
              <a:ext uri="{C183D7F6-B498-43B3-948B-1728B52AA6E4}">
                <adec:decorative xmlns:adec="http://schemas.microsoft.com/office/drawing/2017/decorative" val="1"/>
              </a:ext>
            </a:extLst>
          </p:cNvPr>
          <p:cNvSpPr/>
          <p:nvPr/>
        </p:nvSpPr>
        <p:spPr>
          <a:xfrm>
            <a:off x="-20082" y="0"/>
            <a:ext cx="2596255" cy="6854891"/>
          </a:xfrm>
          <a:prstGeom prst="rect">
            <a:avLst/>
          </a:prstGeom>
          <a:gradFill>
            <a:gsLst>
              <a:gs pos="60000">
                <a:srgbClr val="2D843F"/>
              </a:gs>
              <a:gs pos="0">
                <a:srgbClr val="007C43"/>
              </a:gs>
              <a:gs pos="100000">
                <a:srgbClr val="598C3B"/>
              </a:gs>
            </a:gsLst>
            <a:lin ang="0" scaled="1"/>
          </a:gradFill>
          <a:ln w="0" cap="flat">
            <a:noFill/>
            <a:prstDash val="solid"/>
            <a:miter/>
          </a:ln>
        </p:spPr>
        <p:txBody>
          <a:bodyPr rot="0" spcFirstLastPara="0" vertOverflow="overflow" horzOverflow="overflow" vert="horz" wrap="square" lIns="55449" tIns="27724" rIns="55449" bIns="27724" numCol="1" spcCol="0" rtlCol="0" fromWordArt="0" anchor="ctr" anchorCtr="0" forceAA="0" compatLnSpc="1">
            <a:prstTxWarp prst="textNoShape">
              <a:avLst/>
            </a:prstTxWarp>
            <a:noAutofit/>
          </a:bodyPr>
          <a:lstStyle/>
          <a:p>
            <a:endParaRPr lang="en-GB" sz="1092"/>
          </a:p>
        </p:txBody>
      </p:sp>
      <p:sp>
        <p:nvSpPr>
          <p:cNvPr id="36" name="Text Placeholder 3">
            <a:extLst>
              <a:ext uri="{FF2B5EF4-FFF2-40B4-BE49-F238E27FC236}">
                <a16:creationId xmlns:a16="http://schemas.microsoft.com/office/drawing/2014/main" id="{944E17DF-8073-88AC-59C5-DCE041AB94A2}"/>
              </a:ext>
            </a:extLst>
          </p:cNvPr>
          <p:cNvSpPr txBox="1">
            <a:spLocks/>
          </p:cNvSpPr>
          <p:nvPr/>
        </p:nvSpPr>
        <p:spPr bwMode="white">
          <a:xfrm>
            <a:off x="-20083" y="3922831"/>
            <a:ext cx="2596255" cy="1306034"/>
          </a:xfrm>
          <a:prstGeom prst="rect">
            <a:avLst/>
          </a:prstGeom>
        </p:spPr>
        <p:txBody>
          <a:bodyPr vert="horz" lIns="55449" tIns="27724" rIns="55449" bIns="27724" rtlCol="0">
            <a:noAutofit/>
          </a:bodyPr>
          <a:lstStyle>
            <a:lvl1pPr marL="376984" indent="-376984" algn="l" defTabSz="1507937" rtl="0" eaLnBrk="1" latinLnBrk="0" hangingPunct="1">
              <a:lnSpc>
                <a:spcPct val="90000"/>
              </a:lnSpc>
              <a:spcBef>
                <a:spcPts val="1649"/>
              </a:spcBef>
              <a:buFont typeface="Arial" panose="020B0604020202020204" pitchFamily="34" charset="0"/>
              <a:buChar char="•"/>
              <a:defRPr sz="4617" kern="1200">
                <a:solidFill>
                  <a:schemeClr val="tx1"/>
                </a:solidFill>
                <a:latin typeface="+mn-lt"/>
                <a:ea typeface="+mn-ea"/>
                <a:cs typeface="+mn-cs"/>
              </a:defRPr>
            </a:lvl1pPr>
            <a:lvl2pPr marL="1130953" indent="-376984" algn="l" defTabSz="1507937" rtl="0" eaLnBrk="1" latinLnBrk="0" hangingPunct="1">
              <a:lnSpc>
                <a:spcPct val="90000"/>
              </a:lnSpc>
              <a:spcBef>
                <a:spcPts val="825"/>
              </a:spcBef>
              <a:buFont typeface="Arial" panose="020B0604020202020204" pitchFamily="34" charset="0"/>
              <a:buChar char="•"/>
              <a:defRPr sz="3958" kern="1200">
                <a:solidFill>
                  <a:schemeClr val="tx1"/>
                </a:solidFill>
                <a:latin typeface="+mn-lt"/>
                <a:ea typeface="+mn-ea"/>
                <a:cs typeface="+mn-cs"/>
              </a:defRPr>
            </a:lvl2pPr>
            <a:lvl3pPr marL="1884921" indent="-376984" algn="l" defTabSz="1507937" rtl="0" eaLnBrk="1" latinLnBrk="0" hangingPunct="1">
              <a:lnSpc>
                <a:spcPct val="90000"/>
              </a:lnSpc>
              <a:spcBef>
                <a:spcPts val="825"/>
              </a:spcBef>
              <a:buFont typeface="Arial" panose="020B0604020202020204" pitchFamily="34" charset="0"/>
              <a:buChar char="•"/>
              <a:defRPr sz="3298" kern="1200">
                <a:solidFill>
                  <a:schemeClr val="tx1"/>
                </a:solidFill>
                <a:latin typeface="+mn-lt"/>
                <a:ea typeface="+mn-ea"/>
                <a:cs typeface="+mn-cs"/>
              </a:defRPr>
            </a:lvl3pPr>
            <a:lvl4pPr marL="2638890"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4pPr>
            <a:lvl5pPr marL="3392858"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5pPr>
            <a:lvl6pPr marL="4146827"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6pPr>
            <a:lvl7pPr marL="4900795"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7pPr>
            <a:lvl8pPr marL="5654764"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8pPr>
            <a:lvl9pPr marL="6408732"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9pPr>
          </a:lstStyle>
          <a:p>
            <a:pPr marL="0" indent="0" algn="ctr">
              <a:lnSpc>
                <a:spcPct val="100000"/>
              </a:lnSpc>
              <a:buNone/>
            </a:pPr>
            <a:r>
              <a:rPr lang="en-GB" sz="1600" spc="-45" dirty="0">
                <a:solidFill>
                  <a:schemeClr val="bg1"/>
                </a:solidFill>
                <a:latin typeface="Poppins" panose="00000500000000000000" pitchFamily="2" charset="0"/>
                <a:ea typeface="+mj-ea"/>
                <a:cs typeface="Poppins" panose="00000500000000000000" pitchFamily="2" charset="0"/>
              </a:rPr>
              <a:t>Paige Godwin</a:t>
            </a:r>
          </a:p>
          <a:p>
            <a:pPr marL="0" indent="0" algn="ctr">
              <a:lnSpc>
                <a:spcPct val="100000"/>
              </a:lnSpc>
              <a:buNone/>
            </a:pPr>
            <a:r>
              <a:rPr lang="en-GB" sz="1600" spc="-45" dirty="0">
                <a:solidFill>
                  <a:schemeClr val="bg1"/>
                </a:solidFill>
                <a:latin typeface="Poppins" panose="00000500000000000000" pitchFamily="2" charset="0"/>
                <a:ea typeface="+mj-ea"/>
                <a:cs typeface="Poppins" panose="00000500000000000000" pitchFamily="2" charset="0"/>
              </a:rPr>
              <a:t>Trainee Junior Software Engineer</a:t>
            </a:r>
          </a:p>
          <a:p>
            <a:pPr marL="0" indent="0">
              <a:lnSpc>
                <a:spcPct val="100000"/>
              </a:lnSpc>
              <a:buNone/>
            </a:pPr>
            <a:endParaRPr lang="en-GB" sz="1819" dirty="0">
              <a:solidFill>
                <a:schemeClr val="bg1"/>
              </a:solidFill>
            </a:endParaRPr>
          </a:p>
        </p:txBody>
      </p:sp>
      <p:pic>
        <p:nvPicPr>
          <p:cNvPr id="35" name="Picture 34">
            <a:extLst>
              <a:ext uri="{FF2B5EF4-FFF2-40B4-BE49-F238E27FC236}">
                <a16:creationId xmlns:a16="http://schemas.microsoft.com/office/drawing/2014/main" id="{63ABB4FB-7CFE-0E83-EF5E-F160EC4CD41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574615" y="321661"/>
            <a:ext cx="1297759" cy="657768"/>
          </a:xfrm>
          <a:prstGeom prst="rect">
            <a:avLst/>
          </a:prstGeom>
        </p:spPr>
      </p:pic>
      <p:sp>
        <p:nvSpPr>
          <p:cNvPr id="2" name="Slide Number Placeholder 1">
            <a:extLst>
              <a:ext uri="{FF2B5EF4-FFF2-40B4-BE49-F238E27FC236}">
                <a16:creationId xmlns:a16="http://schemas.microsoft.com/office/drawing/2014/main" id="{CB90B257-908D-CB52-0E7C-04BBE1B45C8C}"/>
              </a:ext>
            </a:extLst>
          </p:cNvPr>
          <p:cNvSpPr>
            <a:spLocks noGrp="1"/>
          </p:cNvSpPr>
          <p:nvPr>
            <p:ph type="sldNum" sz="quarter" idx="4"/>
          </p:nvPr>
        </p:nvSpPr>
        <p:spPr/>
        <p:txBody>
          <a:bodyPr/>
          <a:lstStyle/>
          <a:p>
            <a:fld id="{B6F15528-21DE-4FAA-801E-634DDDAF4B2B}" type="slidenum">
              <a:rPr lang="en-GB" smtClean="0">
                <a:solidFill>
                  <a:srgbClr val="282828"/>
                </a:solidFill>
              </a:rPr>
              <a:pPr/>
              <a:t>1</a:t>
            </a:fld>
            <a:endParaRPr lang="en-GB">
              <a:solidFill>
                <a:srgbClr val="282828"/>
              </a:solidFill>
            </a:endParaRPr>
          </a:p>
        </p:txBody>
      </p:sp>
      <p:sp>
        <p:nvSpPr>
          <p:cNvPr id="18" name="Text Placeholder 7">
            <a:extLst>
              <a:ext uri="{FF2B5EF4-FFF2-40B4-BE49-F238E27FC236}">
                <a16:creationId xmlns:a16="http://schemas.microsoft.com/office/drawing/2014/main" id="{CB16AD74-BF46-EAEE-5E34-1DAA563B30BC}"/>
              </a:ext>
            </a:extLst>
          </p:cNvPr>
          <p:cNvSpPr txBox="1">
            <a:spLocks/>
          </p:cNvSpPr>
          <p:nvPr/>
        </p:nvSpPr>
        <p:spPr>
          <a:xfrm>
            <a:off x="2719552" y="1228590"/>
            <a:ext cx="9325303" cy="5447645"/>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1200" b="1" dirty="0">
                <a:latin typeface="Poppins" panose="00000500000000000000" pitchFamily="2" charset="0"/>
                <a:cs typeface="Poppins" panose="00000500000000000000" pitchFamily="2" charset="0"/>
              </a:rPr>
              <a:t>Achievements</a:t>
            </a:r>
          </a:p>
          <a:p>
            <a:r>
              <a:rPr lang="en-GB" sz="1100" dirty="0">
                <a:latin typeface="Poppins" panose="00000500000000000000" pitchFamily="2" charset="0"/>
                <a:cs typeface="Poppins" panose="00000500000000000000" pitchFamily="2" charset="0"/>
              </a:rPr>
              <a:t>Completed 12 weeks of reskill training to become full-stack engineer covering topics such as agile and scrum methodologies, front end development in react with HTML, CSS &amp; JavaScript, databases in </a:t>
            </a:r>
            <a:r>
              <a:rPr lang="en-GB" sz="1100" dirty="0" err="1">
                <a:latin typeface="Poppins" panose="00000500000000000000" pitchFamily="2" charset="0"/>
                <a:cs typeface="Poppins" panose="00000500000000000000" pitchFamily="2" charset="0"/>
              </a:rPr>
              <a:t>mySQL</a:t>
            </a:r>
            <a:r>
              <a:rPr lang="en-GB" sz="1100" dirty="0">
                <a:latin typeface="Poppins" panose="00000500000000000000" pitchFamily="2" charset="0"/>
                <a:cs typeface="Poppins" panose="00000500000000000000" pitchFamily="2" charset="0"/>
              </a:rPr>
              <a:t>, API’s in Spring Boot with Java, and testing with Selenium. As well as an overview of CI/CD pipelines in Jenkins, Cloud fundamentals and DevOps principles.</a:t>
            </a:r>
          </a:p>
          <a:p>
            <a:r>
              <a:rPr lang="en-GB" sz="1100" dirty="0">
                <a:latin typeface="Poppins" panose="00000500000000000000" pitchFamily="2" charset="0"/>
                <a:cs typeface="Poppins" panose="00000500000000000000" pitchFamily="2" charset="0"/>
              </a:rPr>
              <a:t>Supported the business with change delivery as a best bank connector for several years, including the requirements and testing of a new internal direct debit indemnity system, addressing and eradicating issues that had been present for colleagues for many years.</a:t>
            </a:r>
          </a:p>
          <a:p>
            <a:r>
              <a:rPr lang="en-GB" sz="1100" dirty="0">
                <a:latin typeface="Poppins" panose="00000500000000000000" pitchFamily="2" charset="0"/>
                <a:cs typeface="Poppins" panose="00000500000000000000" pitchFamily="2" charset="0"/>
              </a:rPr>
              <a:t>Supported the introduction of the banking telephony skill in Andover as a test and learn for 6 weeks. Successfully training and leading </a:t>
            </a:r>
            <a:r>
              <a:rPr lang="en-GB" sz="1100" dirty="0" err="1">
                <a:latin typeface="Poppins" panose="00000500000000000000" pitchFamily="2" charset="0"/>
                <a:cs typeface="Poppins" panose="00000500000000000000" pitchFamily="2" charset="0"/>
              </a:rPr>
              <a:t>approx</a:t>
            </a:r>
            <a:r>
              <a:rPr lang="en-GB" sz="1100" dirty="0">
                <a:latin typeface="Poppins" panose="00000500000000000000" pitchFamily="2" charset="0"/>
                <a:cs typeface="Poppins" panose="00000500000000000000" pitchFamily="2" charset="0"/>
              </a:rPr>
              <a:t> 100 colleagues, setting up best practice for the teams to continue to succeed independently.</a:t>
            </a:r>
          </a:p>
          <a:p>
            <a:r>
              <a:rPr lang="en-GB" sz="1100" dirty="0">
                <a:latin typeface="Poppins" panose="00000500000000000000" pitchFamily="2" charset="0"/>
                <a:cs typeface="Poppins" panose="00000500000000000000" pitchFamily="2" charset="0"/>
              </a:rPr>
              <a:t>Worked in the homeworking controls team post covid, building and improving on existing processes for onboarding and putting forward business cases to remove unnecessary controls.</a:t>
            </a:r>
          </a:p>
          <a:p>
            <a:endParaRPr lang="en-GB" sz="1100" dirty="0">
              <a:latin typeface="Poppins" panose="00000500000000000000" pitchFamily="2" charset="0"/>
              <a:cs typeface="Poppins" panose="00000500000000000000" pitchFamily="2" charset="0"/>
            </a:endParaRPr>
          </a:p>
          <a:p>
            <a:r>
              <a:rPr lang="en-GB" sz="1200" b="1" dirty="0">
                <a:latin typeface="Poppins" panose="00000500000000000000" pitchFamily="2" charset="0"/>
                <a:cs typeface="Poppins" panose="00000500000000000000" pitchFamily="2" charset="0"/>
              </a:rPr>
              <a:t>Key skills and experience</a:t>
            </a:r>
          </a:p>
          <a:p>
            <a:r>
              <a:rPr lang="en-GB" sz="1100" dirty="0">
                <a:latin typeface="Poppins" panose="00000500000000000000" pitchFamily="2" charset="0"/>
                <a:cs typeface="Poppins" panose="00000500000000000000" pitchFamily="2" charset="0"/>
              </a:rPr>
              <a:t>Customer-Centric Mindset: Paige’s experience in customer service brings empathy and a user-focussed approach to software development. Having taken countless customer calls since 2015, Paige understands the importance of creating intuitive and user-friendly solutions.</a:t>
            </a:r>
          </a:p>
          <a:p>
            <a:r>
              <a:rPr lang="en-GB" sz="1100" dirty="0">
                <a:latin typeface="Poppins" panose="00000500000000000000" pitchFamily="2" charset="0"/>
                <a:cs typeface="Poppins" panose="00000500000000000000" pitchFamily="2" charset="0"/>
              </a:rPr>
              <a:t>Team collaboration: Paige’s broad experience across roles and team sizes gives her the ability to collaborate effectively with all colleagues, working to deliver common goals and challenging processes where necessary.</a:t>
            </a:r>
          </a:p>
          <a:p>
            <a:r>
              <a:rPr lang="en-GB" sz="1100" dirty="0">
                <a:latin typeface="Poppins" panose="00000500000000000000" pitchFamily="2" charset="0"/>
                <a:cs typeface="Poppins" panose="00000500000000000000" pitchFamily="2" charset="0"/>
              </a:rPr>
              <a:t>Communication: Paige is able to communicate effectively not only with her peers, but her experience working with homeworking controls has prepared her to bridge the gap between technical and not technical stakeholders.</a:t>
            </a:r>
          </a:p>
          <a:p>
            <a:r>
              <a:rPr lang="en-GB" sz="1100" dirty="0">
                <a:latin typeface="Poppins" panose="00000500000000000000" pitchFamily="2" charset="0"/>
                <a:cs typeface="Poppins" panose="00000500000000000000" pitchFamily="2" charset="0"/>
              </a:rPr>
              <a:t>Problem solving: Drawing on all her first-hand experience of customer problems, and her experience working with the change and improvement teams, Paige excels at dissecting complex problems into their most basic form. From improving processes and customer journeys, to streamlining existing code, Paige’s analytical skills support her in finding simple and effective solutions.</a:t>
            </a:r>
          </a:p>
          <a:p>
            <a:r>
              <a:rPr lang="en-GB" sz="1100" dirty="0">
                <a:latin typeface="Poppins" panose="00000500000000000000" pitchFamily="2" charset="0"/>
                <a:cs typeface="Poppins" panose="00000500000000000000" pitchFamily="2" charset="0"/>
              </a:rPr>
              <a:t>Leadership: Paige’s leadership style is natural and honest. She believes in fostering an inclusive and supportive environment where every team member can thrive, evidenced by members of her team progressing their careers to line management and business support functions. </a:t>
            </a:r>
          </a:p>
          <a:p>
            <a:endParaRPr lang="en-GB" sz="1100" dirty="0">
              <a:latin typeface="Poppins" panose="00000500000000000000" pitchFamily="2" charset="0"/>
              <a:cs typeface="Poppins" panose="00000500000000000000" pitchFamily="2" charset="0"/>
            </a:endParaRPr>
          </a:p>
          <a:p>
            <a:r>
              <a:rPr lang="en-GB" sz="1100" dirty="0">
                <a:latin typeface="Poppins" panose="00000500000000000000" pitchFamily="2" charset="0"/>
                <a:cs typeface="Poppins" panose="00000500000000000000" pitchFamily="2" charset="0"/>
              </a:rPr>
              <a:t>Paige’s goals are currently to continue to grow towards a competent full-stack engineer. She is looking for hands on experience and is eager to implement and practice the skills she’s learnt. </a:t>
            </a:r>
          </a:p>
          <a:p>
            <a:r>
              <a:rPr lang="en-GB" sz="1100" dirty="0">
                <a:latin typeface="Poppins" panose="00000500000000000000" pitchFamily="2" charset="0"/>
                <a:cs typeface="Poppins" panose="00000500000000000000" pitchFamily="2" charset="0"/>
              </a:rPr>
              <a:t>Paige aims to contribute towards real-world projects, building robust applications that impact users positively and support the business with their go digital </a:t>
            </a:r>
            <a:r>
              <a:rPr lang="en-GB" sz="1100" dirty="0" err="1">
                <a:latin typeface="Poppins" panose="00000500000000000000" pitchFamily="2" charset="0"/>
                <a:cs typeface="Poppins" panose="00000500000000000000" pitchFamily="2" charset="0"/>
              </a:rPr>
              <a:t>initative</a:t>
            </a:r>
            <a:r>
              <a:rPr lang="en-GB" sz="1100" dirty="0">
                <a:latin typeface="Poppins" panose="00000500000000000000" pitchFamily="2" charset="0"/>
                <a:cs typeface="Poppins" panose="00000500000000000000" pitchFamily="2" charset="0"/>
              </a:rPr>
              <a:t>.</a:t>
            </a:r>
          </a:p>
          <a:p>
            <a:r>
              <a:rPr lang="en-GB" sz="1100" dirty="0">
                <a:latin typeface="Poppins" panose="00000500000000000000" pitchFamily="2" charset="0"/>
                <a:cs typeface="Poppins" panose="00000500000000000000" pitchFamily="2" charset="0"/>
              </a:rPr>
              <a:t>Paige is currently based in South Wales. She has worked remotely successfully for many years and is able to travel to hubs and office locations across South Wales and West. </a:t>
            </a:r>
            <a:endParaRPr lang="en-US" sz="1100" dirty="0">
              <a:latin typeface="Poppins" panose="00000500000000000000" pitchFamily="2" charset="0"/>
              <a:cs typeface="Poppins" panose="00000500000000000000" pitchFamily="2" charset="0"/>
            </a:endParaRPr>
          </a:p>
        </p:txBody>
      </p:sp>
      <p:sp>
        <p:nvSpPr>
          <p:cNvPr id="19" name="Text Placeholder 3">
            <a:extLst>
              <a:ext uri="{FF2B5EF4-FFF2-40B4-BE49-F238E27FC236}">
                <a16:creationId xmlns:a16="http://schemas.microsoft.com/office/drawing/2014/main" id="{2BA65AE3-3E27-1C3B-DD54-1D6BDB208141}"/>
              </a:ext>
            </a:extLst>
          </p:cNvPr>
          <p:cNvSpPr txBox="1">
            <a:spLocks/>
          </p:cNvSpPr>
          <p:nvPr/>
        </p:nvSpPr>
        <p:spPr bwMode="white">
          <a:xfrm>
            <a:off x="-20082" y="5388861"/>
            <a:ext cx="2596255" cy="1306034"/>
          </a:xfrm>
          <a:prstGeom prst="rect">
            <a:avLst/>
          </a:prstGeom>
        </p:spPr>
        <p:txBody>
          <a:bodyPr vert="horz" lIns="55449" tIns="27724" rIns="55449" bIns="27724" rtlCol="0">
            <a:noAutofit/>
          </a:bodyPr>
          <a:lstStyle>
            <a:lvl1pPr marL="376984" indent="-376984" algn="l" defTabSz="1507937" rtl="0" eaLnBrk="1" latinLnBrk="0" hangingPunct="1">
              <a:lnSpc>
                <a:spcPct val="90000"/>
              </a:lnSpc>
              <a:spcBef>
                <a:spcPts val="1649"/>
              </a:spcBef>
              <a:buFont typeface="Arial" panose="020B0604020202020204" pitchFamily="34" charset="0"/>
              <a:buChar char="•"/>
              <a:defRPr sz="4617" kern="1200">
                <a:solidFill>
                  <a:schemeClr val="tx1"/>
                </a:solidFill>
                <a:latin typeface="+mn-lt"/>
                <a:ea typeface="+mn-ea"/>
                <a:cs typeface="+mn-cs"/>
              </a:defRPr>
            </a:lvl1pPr>
            <a:lvl2pPr marL="1130953" indent="-376984" algn="l" defTabSz="1507937" rtl="0" eaLnBrk="1" latinLnBrk="0" hangingPunct="1">
              <a:lnSpc>
                <a:spcPct val="90000"/>
              </a:lnSpc>
              <a:spcBef>
                <a:spcPts val="825"/>
              </a:spcBef>
              <a:buFont typeface="Arial" panose="020B0604020202020204" pitchFamily="34" charset="0"/>
              <a:buChar char="•"/>
              <a:defRPr sz="3958" kern="1200">
                <a:solidFill>
                  <a:schemeClr val="tx1"/>
                </a:solidFill>
                <a:latin typeface="+mn-lt"/>
                <a:ea typeface="+mn-ea"/>
                <a:cs typeface="+mn-cs"/>
              </a:defRPr>
            </a:lvl2pPr>
            <a:lvl3pPr marL="1884921" indent="-376984" algn="l" defTabSz="1507937" rtl="0" eaLnBrk="1" latinLnBrk="0" hangingPunct="1">
              <a:lnSpc>
                <a:spcPct val="90000"/>
              </a:lnSpc>
              <a:spcBef>
                <a:spcPts val="825"/>
              </a:spcBef>
              <a:buFont typeface="Arial" panose="020B0604020202020204" pitchFamily="34" charset="0"/>
              <a:buChar char="•"/>
              <a:defRPr sz="3298" kern="1200">
                <a:solidFill>
                  <a:schemeClr val="tx1"/>
                </a:solidFill>
                <a:latin typeface="+mn-lt"/>
                <a:ea typeface="+mn-ea"/>
                <a:cs typeface="+mn-cs"/>
              </a:defRPr>
            </a:lvl3pPr>
            <a:lvl4pPr marL="2638890"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4pPr>
            <a:lvl5pPr marL="3392858"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5pPr>
            <a:lvl6pPr marL="4146827"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6pPr>
            <a:lvl7pPr marL="4900795"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7pPr>
            <a:lvl8pPr marL="5654764"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8pPr>
            <a:lvl9pPr marL="6408732" indent="-376984" algn="l" defTabSz="1507937" rtl="0" eaLnBrk="1" latinLnBrk="0" hangingPunct="1">
              <a:lnSpc>
                <a:spcPct val="90000"/>
              </a:lnSpc>
              <a:spcBef>
                <a:spcPts val="825"/>
              </a:spcBef>
              <a:buFont typeface="Arial" panose="020B0604020202020204" pitchFamily="34" charset="0"/>
              <a:buChar char="•"/>
              <a:defRPr sz="2968" kern="1200">
                <a:solidFill>
                  <a:schemeClr val="tx1"/>
                </a:solidFill>
                <a:latin typeface="+mn-lt"/>
                <a:ea typeface="+mn-ea"/>
                <a:cs typeface="+mn-cs"/>
              </a:defRPr>
            </a:lvl9pPr>
          </a:lstStyle>
          <a:p>
            <a:pPr marL="0" indent="0" algn="ctr">
              <a:lnSpc>
                <a:spcPct val="100000"/>
              </a:lnSpc>
              <a:buNone/>
            </a:pPr>
            <a:r>
              <a:rPr lang="en-GB" sz="1200" spc="-45" dirty="0">
                <a:solidFill>
                  <a:schemeClr val="bg1"/>
                </a:solidFill>
                <a:latin typeface="Poppins" panose="00000500000000000000" pitchFamily="2" charset="0"/>
                <a:ea typeface="+mj-ea"/>
                <a:cs typeface="Poppins" panose="00000500000000000000" pitchFamily="2" charset="0"/>
              </a:rPr>
              <a:t>Contact: 07850280289</a:t>
            </a:r>
            <a:br>
              <a:rPr lang="en-GB" sz="1200" spc="-45" dirty="0">
                <a:solidFill>
                  <a:schemeClr val="bg1"/>
                </a:solidFill>
                <a:latin typeface="Poppins" panose="00000500000000000000" pitchFamily="2" charset="0"/>
                <a:ea typeface="+mj-ea"/>
                <a:cs typeface="Poppins" panose="00000500000000000000" pitchFamily="2" charset="0"/>
              </a:rPr>
            </a:br>
            <a:r>
              <a:rPr lang="en-GB" sz="1100" spc="-45" dirty="0">
                <a:solidFill>
                  <a:schemeClr val="bg1"/>
                </a:solidFill>
                <a:latin typeface="Poppins" panose="00000500000000000000" pitchFamily="2" charset="0"/>
                <a:ea typeface="+mj-ea"/>
                <a:cs typeface="Poppins" panose="00000500000000000000" pitchFamily="2" charset="0"/>
              </a:rPr>
              <a:t>Paige.Godwin@lloydsbanking.com</a:t>
            </a:r>
          </a:p>
          <a:p>
            <a:pPr marL="0" indent="0" algn="ctr">
              <a:lnSpc>
                <a:spcPct val="100000"/>
              </a:lnSpc>
              <a:buNone/>
            </a:pPr>
            <a:endParaRPr lang="en-GB" sz="1600" spc="-45" dirty="0">
              <a:solidFill>
                <a:schemeClr val="bg1"/>
              </a:solidFill>
              <a:latin typeface="Poppins" panose="00000500000000000000" pitchFamily="2" charset="0"/>
              <a:ea typeface="+mj-ea"/>
              <a:cs typeface="Poppins" panose="00000500000000000000" pitchFamily="2" charset="0"/>
            </a:endParaRPr>
          </a:p>
          <a:p>
            <a:pPr marL="0" indent="0">
              <a:lnSpc>
                <a:spcPct val="100000"/>
              </a:lnSpc>
              <a:buNone/>
            </a:pPr>
            <a:endParaRPr lang="en-GB" sz="1819" dirty="0">
              <a:solidFill>
                <a:schemeClr val="bg1"/>
              </a:solidFill>
            </a:endParaRPr>
          </a:p>
        </p:txBody>
      </p:sp>
      <p:sp>
        <p:nvSpPr>
          <p:cNvPr id="20" name="Text Placeholder 7">
            <a:extLst>
              <a:ext uri="{FF2B5EF4-FFF2-40B4-BE49-F238E27FC236}">
                <a16:creationId xmlns:a16="http://schemas.microsoft.com/office/drawing/2014/main" id="{BA883A4E-AD2F-10C8-CF8F-AB708518E6CA}"/>
              </a:ext>
            </a:extLst>
          </p:cNvPr>
          <p:cNvSpPr txBox="1">
            <a:spLocks/>
          </p:cNvSpPr>
          <p:nvPr/>
        </p:nvSpPr>
        <p:spPr>
          <a:xfrm>
            <a:off x="2719552" y="294851"/>
            <a:ext cx="7856482" cy="846386"/>
          </a:xfrm>
          <a:prstGeom prst="rect">
            <a:avLst/>
          </a:prstGeom>
        </p:spPr>
        <p:txBody>
          <a:bodyPr wrap="square" lIns="0" tIns="0" rIns="0" bIns="0">
            <a:spAutoFit/>
          </a:bodyPr>
          <a:lstStyle>
            <a:lvl1pPr marL="0">
              <a:defRPr>
                <a:latin typeface="+mn-lt"/>
                <a:ea typeface="+mn-ea"/>
                <a:cs typeface="+mn-cs"/>
              </a:defRPr>
            </a:lvl1pPr>
            <a:lvl2pPr marL="457246">
              <a:defRPr>
                <a:latin typeface="+mn-lt"/>
                <a:ea typeface="+mn-ea"/>
                <a:cs typeface="+mn-cs"/>
              </a:defRPr>
            </a:lvl2pPr>
            <a:lvl3pPr marL="914491">
              <a:defRPr>
                <a:latin typeface="+mn-lt"/>
                <a:ea typeface="+mn-ea"/>
                <a:cs typeface="+mn-cs"/>
              </a:defRPr>
            </a:lvl3pPr>
            <a:lvl4pPr marL="1371737">
              <a:defRPr>
                <a:latin typeface="+mn-lt"/>
                <a:ea typeface="+mn-ea"/>
                <a:cs typeface="+mn-cs"/>
              </a:defRPr>
            </a:lvl4pPr>
            <a:lvl5pPr marL="1828983">
              <a:defRPr>
                <a:latin typeface="+mn-lt"/>
                <a:ea typeface="+mn-ea"/>
                <a:cs typeface="+mn-cs"/>
              </a:defRPr>
            </a:lvl5pPr>
            <a:lvl6pPr marL="2286229">
              <a:defRPr>
                <a:latin typeface="+mn-lt"/>
                <a:ea typeface="+mn-ea"/>
                <a:cs typeface="+mn-cs"/>
              </a:defRPr>
            </a:lvl6pPr>
            <a:lvl7pPr marL="2743474">
              <a:defRPr>
                <a:latin typeface="+mn-lt"/>
                <a:ea typeface="+mn-ea"/>
                <a:cs typeface="+mn-cs"/>
              </a:defRPr>
            </a:lvl7pPr>
            <a:lvl8pPr marL="3200720">
              <a:defRPr>
                <a:latin typeface="+mn-lt"/>
                <a:ea typeface="+mn-ea"/>
                <a:cs typeface="+mn-cs"/>
              </a:defRPr>
            </a:lvl8pPr>
            <a:lvl9pPr marL="3657966">
              <a:defRPr>
                <a:latin typeface="+mn-lt"/>
                <a:ea typeface="+mn-ea"/>
                <a:cs typeface="+mn-cs"/>
              </a:defRPr>
            </a:lvl9pPr>
          </a:lstStyle>
          <a:p>
            <a:r>
              <a:rPr lang="en-GB" sz="1100" dirty="0">
                <a:latin typeface="Poppins" panose="00000500000000000000" pitchFamily="2" charset="0"/>
                <a:cs typeface="Poppins" panose="00000500000000000000" pitchFamily="2" charset="0"/>
              </a:rPr>
              <a:t>Paige is a creative and curious individual who embarked on an exciting reskilling journey in November 2023. Having a background largely in customer service management, Paige’s transition to full-stack software engineering has been both challenging and overwhelmingly rewarding. As demonstrated not only through this transition, but her journey from customer service advisor, through to coaching and then leading a team, Paige embraces challenges with enthusiasm, seeking out opportunities to learn and evolve.</a:t>
            </a:r>
          </a:p>
        </p:txBody>
      </p:sp>
      <p:pic>
        <p:nvPicPr>
          <p:cNvPr id="1028" name="Picture 4" descr="Image">
            <a:extLst>
              <a:ext uri="{FF2B5EF4-FFF2-40B4-BE49-F238E27FC236}">
                <a16:creationId xmlns:a16="http://schemas.microsoft.com/office/drawing/2014/main" id="{13A08194-9553-A12F-2966-1C478596E7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4" t="12069" r="944" b="22873"/>
          <a:stretch/>
        </p:blipFill>
        <p:spPr bwMode="auto">
          <a:xfrm>
            <a:off x="147145" y="678863"/>
            <a:ext cx="2319273" cy="281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60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bc792f8-6d75-423a-9981-629281829092}" enabled="1" method="Privileged" siteId="{3ded2960-214a-46ff-8cf4-611f125e2398}" removed="0"/>
</clbl:labelList>
</file>

<file path=docProps/app.xml><?xml version="1.0" encoding="utf-8"?>
<Properties xmlns="http://schemas.openxmlformats.org/officeDocument/2006/extended-properties" xmlns:vt="http://schemas.openxmlformats.org/officeDocument/2006/docPropsVTypes">
  <TotalTime>1</TotalTime>
  <Words>578</Words>
  <Application>Microsoft Office PowerPoint</Application>
  <PresentationFormat>Widescreen</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Godwin, Paige (Customer Channels - Fraud &amp; Disputes)</dc:creator>
  <cp:lastModifiedBy>Godwin, Paige (Customer Channels - Fraud &amp; Disputes)</cp:lastModifiedBy>
  <cp:revision>1</cp:revision>
  <dcterms:created xsi:type="dcterms:W3CDTF">2024-02-29T11:01:54Z</dcterms:created>
  <dcterms:modified xsi:type="dcterms:W3CDTF">2024-03-01T15:58:16Z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Classification: Limited</vt:lpwstr>
  </property>
</Properties>
</file>