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BA2DA5-410A-4D71-A8A5-F07823991EB6}">
  <a:tblStyle styleId="{4CBA2DA5-410A-4D71-A8A5-F07823991E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f24872633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f24872633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bd272779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bd27277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f24872633_4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f24872633_4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f24872633_4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f24872633_4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f24872633_4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f24872633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f24872633_4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f24872633_4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f2487263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f248726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d95202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d95202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f21e1b705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f21e1b705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f21e1b705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f21e1b70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b699bd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b699bd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f21e1b705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f21e1b705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ef640de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ef640de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ef640de7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ef640de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f2487263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f2487263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ef640de7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ef640de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f2487263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f2487263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f640de7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f640de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f2487263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f2487263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f640de7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f640de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ef8a06bd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ef8a06bd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30000" lvl="1" indent="-349250" algn="l" rtl="0">
              <a:lnSpc>
                <a:spcPct val="115000"/>
              </a:lnSpc>
              <a:spcBef>
                <a:spcPts val="0"/>
              </a:spcBef>
              <a:spcAft>
                <a:spcPts val="0"/>
              </a:spcAft>
              <a:buClr>
                <a:srgbClr val="666666"/>
              </a:buClr>
              <a:buSzPts val="1900"/>
              <a:buChar char="○"/>
            </a:pPr>
            <a:r>
              <a:rPr lang="vi" sz="1900">
                <a:solidFill>
                  <a:srgbClr val="666666"/>
                </a:solidFill>
              </a:rPr>
              <a:t>Bỏ đi thuộc tính DistanceCalculator distanceCalculator hiện đang được sử dụng và thay thế bằng 1 thuộc tính là instance của interface ICalculateDistance – đóng vai trò là Strategy  </a:t>
            </a:r>
            <a:endParaRPr sz="1900">
              <a:solidFill>
                <a:srgbClr val="666666"/>
              </a:solidFill>
            </a:endParaRPr>
          </a:p>
          <a:p>
            <a:pPr marL="630000" lvl="1" indent="-349250" algn="l" rtl="0">
              <a:lnSpc>
                <a:spcPct val="115000"/>
              </a:lnSpc>
              <a:spcBef>
                <a:spcPts val="0"/>
              </a:spcBef>
              <a:spcAft>
                <a:spcPts val="0"/>
              </a:spcAft>
              <a:buClr>
                <a:srgbClr val="595959"/>
              </a:buClr>
              <a:buSzPts val="1900"/>
              <a:buChar char="○"/>
            </a:pPr>
            <a:r>
              <a:rPr lang="vi" sz="1900">
                <a:solidFill>
                  <a:srgbClr val="595959"/>
                </a:solidFill>
              </a:rPr>
              <a:t>Hàm setCalculateDistance() trong class DeliveryInfo sẽ giúp quyết định class nào sẽ được thực thi giúp giải quyết được vấn đề thay đổi thư viện tính khoảng cách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bd27277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bd27277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f21e1b70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f21e1b70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ef640de7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ef640de7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f21e1b705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f21e1b705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ef640de7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ef640de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f21e1b705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f21e1b70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f24872633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f2487263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ef640de7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ef640de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ef640de7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ef640de7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ef640de7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ef640de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bd27277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bd27277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f24872633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f24872633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f24872633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f24872633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f24872633_4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f24872633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bd27277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bd27277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f24872633_4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f24872633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Thuyết trình bài tập lớn</a:t>
            </a:r>
            <a:endParaRPr/>
          </a:p>
          <a:p>
            <a:pPr marL="0" lvl="0" indent="0" algn="ctr" rtl="0">
              <a:spcBef>
                <a:spcPts val="0"/>
              </a:spcBef>
              <a:spcAft>
                <a:spcPts val="0"/>
              </a:spcAft>
              <a:buNone/>
            </a:pPr>
            <a:r>
              <a:rPr lang="vi"/>
              <a:t>Nhóm 3 - Design Pattern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vi"/>
              <a:t>Tìm các vấn đề và đưa ra giải pháp cho hệ thống AIMS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Cohesion</a:t>
            </a:r>
            <a:endParaRPr/>
          </a:p>
          <a:p>
            <a:pPr marL="0" lvl="0" indent="0" algn="l" rtl="0">
              <a:spcBef>
                <a:spcPts val="0"/>
              </a:spcBef>
              <a:spcAft>
                <a:spcPts val="0"/>
              </a:spcAft>
              <a:buNone/>
            </a:pPr>
            <a:endParaRPr/>
          </a:p>
        </p:txBody>
      </p:sp>
      <p:graphicFrame>
        <p:nvGraphicFramePr>
          <p:cNvPr id="109" name="Google Shape;109;p22"/>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extLst>
                    <a:ext uri="{9D8B030D-6E8A-4147-A177-3AD203B41FA5}">
                      <a16:colId xmlns:a16="http://schemas.microsoft.com/office/drawing/2014/main" val="20000"/>
                    </a:ext>
                  </a:extLst>
                </a:gridCol>
                <a:gridCol w="1008650">
                  <a:extLst>
                    <a:ext uri="{9D8B030D-6E8A-4147-A177-3AD203B41FA5}">
                      <a16:colId xmlns:a16="http://schemas.microsoft.com/office/drawing/2014/main" val="20001"/>
                    </a:ext>
                  </a:extLst>
                </a:gridCol>
                <a:gridCol w="2122825">
                  <a:extLst>
                    <a:ext uri="{9D8B030D-6E8A-4147-A177-3AD203B41FA5}">
                      <a16:colId xmlns:a16="http://schemas.microsoft.com/office/drawing/2014/main" val="20002"/>
                    </a:ext>
                  </a:extLst>
                </a:gridCol>
                <a:gridCol w="1672400">
                  <a:extLst>
                    <a:ext uri="{9D8B030D-6E8A-4147-A177-3AD203B41FA5}">
                      <a16:colId xmlns:a16="http://schemas.microsoft.com/office/drawing/2014/main" val="20003"/>
                    </a:ext>
                  </a:extLst>
                </a:gridCol>
                <a:gridCol w="2052275">
                  <a:extLst>
                    <a:ext uri="{9D8B030D-6E8A-4147-A177-3AD203B41FA5}">
                      <a16:colId xmlns:a16="http://schemas.microsoft.com/office/drawing/2014/main" val="20004"/>
                    </a:ext>
                  </a:extLst>
                </a:gridCol>
              </a:tblGrid>
              <a:tr h="323725">
                <a:tc>
                  <a:txBody>
                    <a:bodyPr/>
                    <a:lstStyle/>
                    <a:p>
                      <a:pPr marL="0" lvl="0" indent="0" algn="just" rtl="0">
                        <a:spcBef>
                          <a:spcPts val="0"/>
                        </a:spcBef>
                        <a:spcAft>
                          <a:spcPts val="0"/>
                        </a:spcAft>
                        <a:buNone/>
                      </a:pPr>
                      <a:r>
                        <a:rPr lang="vi"/>
                        <a:t>#</a:t>
                      </a:r>
                      <a:endParaRPr/>
                    </a:p>
                  </a:txBody>
                  <a:tcPr marL="91425" marR="91425" marT="91425" marB="91425"/>
                </a:tc>
                <a:tc>
                  <a:txBody>
                    <a:bodyPr/>
                    <a:lstStyle/>
                    <a:p>
                      <a:pPr marL="0" lvl="0" indent="0" algn="just" rtl="0">
                        <a:spcBef>
                          <a:spcPts val="0"/>
                        </a:spcBef>
                        <a:spcAft>
                          <a:spcPts val="0"/>
                        </a:spcAft>
                        <a:buNone/>
                      </a:pPr>
                      <a:r>
                        <a:rPr lang="vi"/>
                        <a:t>Cohesion</a:t>
                      </a:r>
                      <a:endParaRPr/>
                    </a:p>
                  </a:txBody>
                  <a:tcPr marL="91425" marR="91425" marT="91425" marB="91425"/>
                </a:tc>
                <a:tc>
                  <a:txBody>
                    <a:bodyPr/>
                    <a:lstStyle/>
                    <a:p>
                      <a:pPr marL="0" lvl="0" indent="0" algn="just" rtl="0">
                        <a:spcBef>
                          <a:spcPts val="0"/>
                        </a:spcBef>
                        <a:spcAft>
                          <a:spcPts val="0"/>
                        </a:spcAft>
                        <a:buNone/>
                      </a:pPr>
                      <a:r>
                        <a:rPr lang="vi"/>
                        <a:t>Module</a:t>
                      </a:r>
                      <a:endParaRPr/>
                    </a:p>
                  </a:txBody>
                  <a:tcPr marL="91425" marR="91425" marT="91425" marB="91425"/>
                </a:tc>
                <a:tc>
                  <a:txBody>
                    <a:bodyPr/>
                    <a:lstStyle/>
                    <a:p>
                      <a:pPr marL="0" lvl="0" indent="0" algn="just" rtl="0">
                        <a:spcBef>
                          <a:spcPts val="0"/>
                        </a:spcBef>
                        <a:spcAft>
                          <a:spcPts val="0"/>
                        </a:spcAft>
                        <a:buNone/>
                      </a:pPr>
                      <a:r>
                        <a:rPr lang="vi"/>
                        <a:t>Mô tả</a:t>
                      </a:r>
                      <a:endParaRPr/>
                    </a:p>
                  </a:txBody>
                  <a:tcPr marL="91425" marR="91425" marT="91425" marB="91425"/>
                </a:tc>
                <a:tc>
                  <a:txBody>
                    <a:bodyPr/>
                    <a:lstStyle/>
                    <a:p>
                      <a:pPr marL="0" lvl="0" indent="0" algn="just"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597650">
                <a:tc>
                  <a:txBody>
                    <a:bodyPr/>
                    <a:lstStyle/>
                    <a:p>
                      <a:pPr marL="0" lvl="0" indent="0" algn="just" rtl="0">
                        <a:spcBef>
                          <a:spcPts val="0"/>
                        </a:spcBef>
                        <a:spcAft>
                          <a:spcPts val="0"/>
                        </a:spcAft>
                        <a:buNone/>
                      </a:pPr>
                      <a:r>
                        <a:rPr lang="vi"/>
                        <a:t>5</a:t>
                      </a:r>
                      <a:endParaRPr/>
                    </a:p>
                  </a:txBody>
                  <a:tcPr marL="91425" marR="91425" marT="91425" marB="91425"/>
                </a:tc>
                <a:tc>
                  <a:txBody>
                    <a:bodyPr/>
                    <a:lstStyle/>
                    <a:p>
                      <a:pPr marL="0" lvl="0" indent="0" algn="just" rtl="0">
                        <a:spcBef>
                          <a:spcPts val="0"/>
                        </a:spcBef>
                        <a:spcAft>
                          <a:spcPts val="0"/>
                        </a:spcAft>
                        <a:buNone/>
                      </a:pPr>
                      <a:r>
                        <a:rPr lang="vi" sz="1200">
                          <a:solidFill>
                            <a:schemeClr val="dk1"/>
                          </a:solidFill>
                        </a:rPr>
                        <a:t>Logical</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PlaceOrderController </a:t>
                      </a:r>
                      <a:endParaRPr/>
                    </a:p>
                  </a:txBody>
                  <a:tcPr marL="91425" marR="91425" marT="91425" marB="91425"/>
                </a:tc>
                <a:tc>
                  <a:txBody>
                    <a:bodyPr/>
                    <a:lstStyle/>
                    <a:p>
                      <a:pPr marL="0" lvl="0" indent="0" algn="l" rtl="0">
                        <a:spcBef>
                          <a:spcPts val="0"/>
                        </a:spcBef>
                        <a:spcAft>
                          <a:spcPts val="0"/>
                        </a:spcAft>
                        <a:buNone/>
                      </a:pPr>
                      <a:r>
                        <a:rPr lang="vi"/>
                        <a:t>hàm vilidate</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Các hàm validate chỉ liên quan với nhau về mặt logic nhưng không liên quan đến nhau về mặt chức năng </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just" rtl="0">
                        <a:spcBef>
                          <a:spcPts val="0"/>
                        </a:spcBef>
                        <a:spcAft>
                          <a:spcPts val="0"/>
                        </a:spcAft>
                        <a:buNone/>
                      </a:pPr>
                      <a:r>
                        <a:rPr lang="vi"/>
                        <a:t>6</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InterbankPayloadConverter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hàm convertJSONResponse()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hàm chỉ liên quan với nhau về mặt logic nhưng không liên quan đến nhau về mặt chức năng </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Clean code</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vi"/>
              <a:t>Clear name</a:t>
            </a:r>
            <a:endParaRPr/>
          </a:p>
          <a:p>
            <a:pPr marL="457200" lvl="0" indent="-342900" algn="l" rtl="0">
              <a:spcBef>
                <a:spcPts val="0"/>
              </a:spcBef>
              <a:spcAft>
                <a:spcPts val="0"/>
              </a:spcAft>
              <a:buSzPts val="1800"/>
              <a:buAutoNum type="arabicPeriod"/>
            </a:pPr>
            <a:r>
              <a:rPr lang="vi"/>
              <a:t>Clean function/method</a:t>
            </a:r>
            <a:endParaRPr/>
          </a:p>
          <a:p>
            <a:pPr marL="457200" lvl="0" indent="-342900" algn="l" rtl="0">
              <a:spcBef>
                <a:spcPts val="0"/>
              </a:spcBef>
              <a:spcAft>
                <a:spcPts val="0"/>
              </a:spcAft>
              <a:buSzPts val="1800"/>
              <a:buAutoNum type="arabicPeriod"/>
            </a:pPr>
            <a:r>
              <a:rPr lang="vi"/>
              <a:t>Clean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Clear Name</a:t>
            </a:r>
            <a:endParaRPr/>
          </a:p>
        </p:txBody>
      </p:sp>
      <p:graphicFrame>
        <p:nvGraphicFramePr>
          <p:cNvPr id="121" name="Google Shape;121;p24"/>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extLst>
                    <a:ext uri="{9D8B030D-6E8A-4147-A177-3AD203B41FA5}">
                      <a16:colId xmlns:a16="http://schemas.microsoft.com/office/drawing/2014/main" val="20000"/>
                    </a:ext>
                  </a:extLst>
                </a:gridCol>
                <a:gridCol w="1253675">
                  <a:extLst>
                    <a:ext uri="{9D8B030D-6E8A-4147-A177-3AD203B41FA5}">
                      <a16:colId xmlns:a16="http://schemas.microsoft.com/office/drawing/2014/main" val="20001"/>
                    </a:ext>
                  </a:extLst>
                </a:gridCol>
                <a:gridCol w="37662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vi"/>
                        <a:t>#</a:t>
                      </a:r>
                      <a:endParaRPr/>
                    </a:p>
                  </a:txBody>
                  <a:tcPr marL="91425" marR="91425" marT="91425" marB="91425"/>
                </a:tc>
                <a:tc>
                  <a:txBody>
                    <a:bodyPr/>
                    <a:lstStyle/>
                    <a:p>
                      <a:pPr marL="0" lvl="0" indent="0" algn="l" rtl="0">
                        <a:spcBef>
                          <a:spcPts val="0"/>
                        </a:spcBef>
                        <a:spcAft>
                          <a:spcPts val="0"/>
                        </a:spcAft>
                        <a:buNone/>
                      </a:pPr>
                      <a:r>
                        <a:rPr lang="vi"/>
                        <a:t>Module</a:t>
                      </a:r>
                      <a:endParaRPr/>
                    </a:p>
                  </a:txBody>
                  <a:tcPr marL="91425" marR="91425" marT="91425" marB="91425"/>
                </a:tc>
                <a:tc>
                  <a:txBody>
                    <a:bodyPr/>
                    <a:lstStyle/>
                    <a:p>
                      <a:pPr marL="0" lvl="0" indent="0" algn="l" rtl="0">
                        <a:spcBef>
                          <a:spcPts val="0"/>
                        </a:spcBef>
                        <a:spcAft>
                          <a:spcPts val="0"/>
                        </a:spcAft>
                        <a:buNone/>
                      </a:pPr>
                      <a:r>
                        <a:rPr lang="vi"/>
                        <a:t>Mô tả</a:t>
                      </a:r>
                      <a:endParaRPr/>
                    </a:p>
                  </a:txBody>
                  <a:tcPr marL="91425" marR="91425" marT="91425" marB="91425"/>
                </a:tc>
                <a:tc>
                  <a:txBody>
                    <a:bodyPr/>
                    <a:lstStyle/>
                    <a:p>
                      <a:pPr marL="0" lvl="0" indent="0" algn="l"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AuthenticationController</a:t>
                      </a:r>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vi" sz="1200">
                          <a:solidFill>
                            <a:schemeClr val="dk1"/>
                          </a:solidFill>
                        </a:rPr>
                        <a:t>MessageDigest md = MessageDigest.getInstance("MD5");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vi" sz="1200">
                          <a:solidFill>
                            <a:schemeClr val="dk1"/>
                          </a:solidFill>
                        </a:rPr>
                        <a:t>Đổi tên md thành md5 </a:t>
                      </a:r>
                      <a:endParaRPr sz="12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Đặt tên thành md5 để biết rõ instance của message digest là loại md5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a:t>2</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ViewsConfig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public static final float FONT_SIZE = 24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Để làm rõ ý nghĩa của hằng số 24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vi"/>
                        <a:t>3</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CartScreenHandler </a:t>
                      </a:r>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vi" sz="1200">
                          <a:solidFill>
                            <a:schemeClr val="dk1"/>
                          </a:solidFill>
                        </a:rPr>
                        <a:t>List listCartMedia = getBController().getListCartMedia();  </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vi" sz="1200">
                          <a:solidFill>
                            <a:schemeClr val="dk1"/>
                          </a:solidFill>
                        </a:rPr>
                        <a:t>for (Object cartMedia : listCartMedia) </a:t>
                      </a:r>
                      <a:endParaRPr sz="12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Đặt lại tên biến cho dễ hiểu hơn  </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vi"/>
                        <a:t>4</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PopupScreen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public static final double TIME = 0.8;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Để hiểu rõ hằng số 0.8 có ý nghĩa là gì </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Clear Name</a:t>
            </a:r>
            <a:endParaRPr/>
          </a:p>
        </p:txBody>
      </p:sp>
      <p:graphicFrame>
        <p:nvGraphicFramePr>
          <p:cNvPr id="127" name="Google Shape;127;p25"/>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extLst>
                    <a:ext uri="{9D8B030D-6E8A-4147-A177-3AD203B41FA5}">
                      <a16:colId xmlns:a16="http://schemas.microsoft.com/office/drawing/2014/main" val="20000"/>
                    </a:ext>
                  </a:extLst>
                </a:gridCol>
                <a:gridCol w="1253675">
                  <a:extLst>
                    <a:ext uri="{9D8B030D-6E8A-4147-A177-3AD203B41FA5}">
                      <a16:colId xmlns:a16="http://schemas.microsoft.com/office/drawing/2014/main" val="20001"/>
                    </a:ext>
                  </a:extLst>
                </a:gridCol>
                <a:gridCol w="37662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vi"/>
                        <a:t>#</a:t>
                      </a:r>
                      <a:endParaRPr/>
                    </a:p>
                  </a:txBody>
                  <a:tcPr marL="91425" marR="91425" marT="91425" marB="91425"/>
                </a:tc>
                <a:tc>
                  <a:txBody>
                    <a:bodyPr/>
                    <a:lstStyle/>
                    <a:p>
                      <a:pPr marL="0" lvl="0" indent="0" algn="l" rtl="0">
                        <a:spcBef>
                          <a:spcPts val="0"/>
                        </a:spcBef>
                        <a:spcAft>
                          <a:spcPts val="0"/>
                        </a:spcAft>
                        <a:buNone/>
                      </a:pPr>
                      <a:r>
                        <a:rPr lang="vi"/>
                        <a:t>Module</a:t>
                      </a:r>
                      <a:endParaRPr/>
                    </a:p>
                  </a:txBody>
                  <a:tcPr marL="91425" marR="91425" marT="91425" marB="91425"/>
                </a:tc>
                <a:tc>
                  <a:txBody>
                    <a:bodyPr/>
                    <a:lstStyle/>
                    <a:p>
                      <a:pPr marL="0" lvl="0" indent="0" algn="l" rtl="0">
                        <a:spcBef>
                          <a:spcPts val="0"/>
                        </a:spcBef>
                        <a:spcAft>
                          <a:spcPts val="0"/>
                        </a:spcAft>
                        <a:buNone/>
                      </a:pPr>
                      <a:r>
                        <a:rPr lang="vi"/>
                        <a:t>Mô tả</a:t>
                      </a:r>
                      <a:endParaRPr/>
                    </a:p>
                  </a:txBody>
                  <a:tcPr marL="91425" marR="91425" marT="91425" marB="91425"/>
                </a:tc>
                <a:tc>
                  <a:txBody>
                    <a:bodyPr/>
                    <a:lstStyle/>
                    <a:p>
                      <a:pPr marL="0" lvl="0" indent="0" algn="l"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t>5</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PopupScreen</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Đổi tên từ method error thành showErrorPopup </a:t>
                      </a:r>
                      <a:endParaRPr sz="1200">
                        <a:solidFill>
                          <a:schemeClr val="dk1"/>
                        </a:solidFill>
                      </a:endParaRPr>
                    </a:p>
                    <a:p>
                      <a:pPr marL="0" lvl="0" indent="0" algn="l" rtl="0">
                        <a:spcBef>
                          <a:spcPts val="0"/>
                        </a:spcBef>
                        <a:spcAft>
                          <a:spcPts val="0"/>
                        </a:spcAft>
                        <a:buNone/>
                      </a:pPr>
                      <a:r>
                        <a:rPr lang="vi" sz="1200">
                          <a:solidFill>
                            <a:schemeClr val="dk1"/>
                          </a:solidFill>
                        </a:rPr>
                        <a:t>Đổi tên từ method success thành showSuccessPopup </a:t>
                      </a:r>
                      <a:endParaRPr sz="1200">
                        <a:solidFill>
                          <a:schemeClr val="dk1"/>
                        </a:solidFill>
                      </a:endParaRPr>
                    </a:p>
                    <a:p>
                      <a:pPr marL="0" lvl="0" indent="0" algn="l" rtl="0">
                        <a:spcBef>
                          <a:spcPts val="0"/>
                        </a:spcBef>
                        <a:spcAft>
                          <a:spcPts val="0"/>
                        </a:spcAft>
                        <a:buNone/>
                      </a:pPr>
                      <a:r>
                        <a:rPr lang="vi" sz="1200">
                          <a:solidFill>
                            <a:schemeClr val="dk1"/>
                          </a:solidFill>
                        </a:rPr>
                        <a:t>Đổi tên từ method loading thành createLoadingScreen </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Đổi tên để làm rõ vai trò của các method như show thông báo thành công/ thất bại hoặc tạo ra 1 màn hình loading. </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Clean Function/Method</a:t>
            </a:r>
            <a:endParaRPr/>
          </a:p>
        </p:txBody>
      </p:sp>
      <p:graphicFrame>
        <p:nvGraphicFramePr>
          <p:cNvPr id="133" name="Google Shape;133;p26"/>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09325">
                  <a:extLst>
                    <a:ext uri="{9D8B030D-6E8A-4147-A177-3AD203B41FA5}">
                      <a16:colId xmlns:a16="http://schemas.microsoft.com/office/drawing/2014/main" val="20000"/>
                    </a:ext>
                  </a:extLst>
                </a:gridCol>
                <a:gridCol w="1253675">
                  <a:extLst>
                    <a:ext uri="{9D8B030D-6E8A-4147-A177-3AD203B41FA5}">
                      <a16:colId xmlns:a16="http://schemas.microsoft.com/office/drawing/2014/main" val="20001"/>
                    </a:ext>
                  </a:extLst>
                </a:gridCol>
                <a:gridCol w="2507925">
                  <a:extLst>
                    <a:ext uri="{9D8B030D-6E8A-4147-A177-3AD203B41FA5}">
                      <a16:colId xmlns:a16="http://schemas.microsoft.com/office/drawing/2014/main" val="20002"/>
                    </a:ext>
                  </a:extLst>
                </a:gridCol>
                <a:gridCol w="30680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vi"/>
                        <a:t>#</a:t>
                      </a:r>
                      <a:endParaRPr/>
                    </a:p>
                  </a:txBody>
                  <a:tcPr marL="91425" marR="91425" marT="91425" marB="91425"/>
                </a:tc>
                <a:tc>
                  <a:txBody>
                    <a:bodyPr/>
                    <a:lstStyle/>
                    <a:p>
                      <a:pPr marL="0" lvl="0" indent="0" algn="l" rtl="0">
                        <a:spcBef>
                          <a:spcPts val="0"/>
                        </a:spcBef>
                        <a:spcAft>
                          <a:spcPts val="0"/>
                        </a:spcAft>
                        <a:buNone/>
                      </a:pPr>
                      <a:r>
                        <a:rPr lang="vi"/>
                        <a:t>Module</a:t>
                      </a:r>
                      <a:endParaRPr/>
                    </a:p>
                  </a:txBody>
                  <a:tcPr marL="91425" marR="91425" marT="91425" marB="91425"/>
                </a:tc>
                <a:tc>
                  <a:txBody>
                    <a:bodyPr/>
                    <a:lstStyle/>
                    <a:p>
                      <a:pPr marL="0" lvl="0" indent="0" algn="l" rtl="0">
                        <a:spcBef>
                          <a:spcPts val="0"/>
                        </a:spcBef>
                        <a:spcAft>
                          <a:spcPts val="0"/>
                        </a:spcAft>
                        <a:buNone/>
                      </a:pPr>
                      <a:r>
                        <a:rPr lang="vi"/>
                        <a:t>Mô tả</a:t>
                      </a:r>
                      <a:endParaRPr/>
                    </a:p>
                  </a:txBody>
                  <a:tcPr marL="91425" marR="91425" marT="91425" marB="91425"/>
                </a:tc>
                <a:tc>
                  <a:txBody>
                    <a:bodyPr/>
                    <a:lstStyle/>
                    <a:p>
                      <a:pPr marL="0" lvl="0" indent="0" algn="l"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InterbankPayloadConverter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Hàm getToday() được tách ra thành lớp CommonFunctionDate, có nhiệm vụ cung cấp các hàm liên quan đến ngày tháng </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Do hàm getToday() không có liên quan gì đến lớp InterbankPayloadConverter. Tạo lớp CommonFunctionDate để sau này có thể tái sử dụng các hàm liên quan đến ngày tháng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a:t>2</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ViewsConfig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Hàm getCurrencyFormat() được tách ra ở lớp …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Do hàm getCurrencyFormat() không liên quan về chức năng với lớp ViewsConfig </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Clean Class</a:t>
            </a:r>
            <a:endParaRPr/>
          </a:p>
        </p:txBody>
      </p:sp>
      <p:graphicFrame>
        <p:nvGraphicFramePr>
          <p:cNvPr id="139" name="Google Shape;139;p27"/>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41275">
                  <a:extLst>
                    <a:ext uri="{9D8B030D-6E8A-4147-A177-3AD203B41FA5}">
                      <a16:colId xmlns:a16="http://schemas.microsoft.com/office/drawing/2014/main" val="20000"/>
                    </a:ext>
                  </a:extLst>
                </a:gridCol>
                <a:gridCol w="1351500">
                  <a:extLst>
                    <a:ext uri="{9D8B030D-6E8A-4147-A177-3AD203B41FA5}">
                      <a16:colId xmlns:a16="http://schemas.microsoft.com/office/drawing/2014/main" val="20001"/>
                    </a:ext>
                  </a:extLst>
                </a:gridCol>
                <a:gridCol w="4060125">
                  <a:extLst>
                    <a:ext uri="{9D8B030D-6E8A-4147-A177-3AD203B41FA5}">
                      <a16:colId xmlns:a16="http://schemas.microsoft.com/office/drawing/2014/main" val="20002"/>
                    </a:ext>
                  </a:extLst>
                </a:gridCol>
                <a:gridCol w="1950975">
                  <a:extLst>
                    <a:ext uri="{9D8B030D-6E8A-4147-A177-3AD203B41FA5}">
                      <a16:colId xmlns:a16="http://schemas.microsoft.com/office/drawing/2014/main" val="20003"/>
                    </a:ext>
                  </a:extLst>
                </a:gridCol>
              </a:tblGrid>
              <a:tr h="524150">
                <a:tc>
                  <a:txBody>
                    <a:bodyPr/>
                    <a:lstStyle/>
                    <a:p>
                      <a:pPr marL="0" lvl="0" indent="0" algn="l" rtl="0">
                        <a:spcBef>
                          <a:spcPts val="0"/>
                        </a:spcBef>
                        <a:spcAft>
                          <a:spcPts val="0"/>
                        </a:spcAft>
                        <a:buNone/>
                      </a:pPr>
                      <a:r>
                        <a:rPr lang="vi"/>
                        <a:t>#</a:t>
                      </a:r>
                      <a:endParaRPr/>
                    </a:p>
                  </a:txBody>
                  <a:tcPr marL="91425" marR="91425" marT="91425" marB="91425"/>
                </a:tc>
                <a:tc>
                  <a:txBody>
                    <a:bodyPr/>
                    <a:lstStyle/>
                    <a:p>
                      <a:pPr marL="0" lvl="0" indent="0" algn="l" rtl="0">
                        <a:spcBef>
                          <a:spcPts val="0"/>
                        </a:spcBef>
                        <a:spcAft>
                          <a:spcPts val="0"/>
                        </a:spcAft>
                        <a:buNone/>
                      </a:pPr>
                      <a:r>
                        <a:rPr lang="vi"/>
                        <a:t>Module</a:t>
                      </a:r>
                      <a:endParaRPr/>
                    </a:p>
                  </a:txBody>
                  <a:tcPr marL="91425" marR="91425" marT="91425" marB="91425"/>
                </a:tc>
                <a:tc>
                  <a:txBody>
                    <a:bodyPr/>
                    <a:lstStyle/>
                    <a:p>
                      <a:pPr marL="0" lvl="0" indent="0" algn="l" rtl="0">
                        <a:spcBef>
                          <a:spcPts val="0"/>
                        </a:spcBef>
                        <a:spcAft>
                          <a:spcPts val="0"/>
                        </a:spcAft>
                        <a:buNone/>
                      </a:pPr>
                      <a:r>
                        <a:rPr lang="vi"/>
                        <a:t>Mô tả</a:t>
                      </a:r>
                      <a:endParaRPr/>
                    </a:p>
                  </a:txBody>
                  <a:tcPr marL="91425" marR="91425" marT="91425" marB="91425"/>
                </a:tc>
                <a:tc>
                  <a:txBody>
                    <a:bodyPr/>
                    <a:lstStyle/>
                    <a:p>
                      <a:pPr marL="0" lvl="0" indent="0" algn="l"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1031050">
                <a:tc>
                  <a:txBody>
                    <a:bodyPr/>
                    <a:lstStyle/>
                    <a:p>
                      <a:pPr marL="0" lvl="0" indent="0" algn="l" rtl="0">
                        <a:spcBef>
                          <a:spcPts val="0"/>
                        </a:spcBef>
                        <a:spcAft>
                          <a:spcPts val="0"/>
                        </a:spcAft>
                        <a:buNone/>
                      </a:pPr>
                      <a:r>
                        <a:rPr lang="vi" sz="1300"/>
                        <a:t>1</a:t>
                      </a:r>
                      <a:endParaRPr sz="1300"/>
                    </a:p>
                  </a:txBody>
                  <a:tcPr marL="91425" marR="91425" marT="91425" marB="91425"/>
                </a:tc>
                <a:tc>
                  <a:txBody>
                    <a:bodyPr/>
                    <a:lstStyle/>
                    <a:p>
                      <a:pPr marL="0" lvl="0" indent="0" algn="l" rtl="0">
                        <a:lnSpc>
                          <a:spcPct val="115000"/>
                        </a:lnSpc>
                        <a:spcBef>
                          <a:spcPts val="0"/>
                        </a:spcBef>
                        <a:spcAft>
                          <a:spcPts val="0"/>
                        </a:spcAft>
                        <a:buNone/>
                      </a:pPr>
                      <a:r>
                        <a:rPr lang="vi" sz="1300">
                          <a:solidFill>
                            <a:schemeClr val="dk1"/>
                          </a:solidFill>
                        </a:rPr>
                        <a:t>PlaceOrderController</a:t>
                      </a:r>
                      <a:endParaRPr sz="1300"/>
                    </a:p>
                  </a:txBody>
                  <a:tcPr marL="91425" marR="91425" marT="91425" marB="91425"/>
                </a:tc>
                <a:tc>
                  <a:txBody>
                    <a:bodyPr/>
                    <a:lstStyle/>
                    <a:p>
                      <a:pPr marL="0" lvl="0" indent="0" algn="l" rtl="0">
                        <a:lnSpc>
                          <a:spcPct val="115000"/>
                        </a:lnSpc>
                        <a:spcBef>
                          <a:spcPts val="0"/>
                        </a:spcBef>
                        <a:spcAft>
                          <a:spcPts val="0"/>
                        </a:spcAft>
                        <a:buNone/>
                      </a:pPr>
                      <a:r>
                        <a:rPr lang="vi" sz="1300">
                          <a:solidFill>
                            <a:schemeClr val="dk1"/>
                          </a:solidFill>
                        </a:rPr>
                        <a:t>Một số method bị duplicate </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vi" sz="1300"/>
                        <a:t>Mặc dù chức năng như nhau nhưng method được đặt tên khác nhau. </a:t>
                      </a:r>
                      <a:endParaRPr sz="1300"/>
                    </a:p>
                  </a:txBody>
                  <a:tcPr marL="91425" marR="91425" marT="91425" marB="91425"/>
                </a:tc>
                <a:extLst>
                  <a:ext uri="{0D108BD9-81ED-4DB2-BD59-A6C34878D82A}">
                    <a16:rowId xmlns:a16="http://schemas.microsoft.com/office/drawing/2014/main" val="10001"/>
                  </a:ext>
                </a:extLst>
              </a:tr>
              <a:tr h="1209600">
                <a:tc>
                  <a:txBody>
                    <a:bodyPr/>
                    <a:lstStyle/>
                    <a:p>
                      <a:pPr marL="0" lvl="0" indent="0" algn="l" rtl="0">
                        <a:spcBef>
                          <a:spcPts val="0"/>
                        </a:spcBef>
                        <a:spcAft>
                          <a:spcPts val="0"/>
                        </a:spcAft>
                        <a:buNone/>
                      </a:pPr>
                      <a:r>
                        <a:rPr lang="vi" sz="1300"/>
                        <a:t>2</a:t>
                      </a:r>
                      <a:endParaRPr sz="1300"/>
                    </a:p>
                  </a:txBody>
                  <a:tcPr marL="91425" marR="91425" marT="91425" marB="91425"/>
                </a:tc>
                <a:tc>
                  <a:txBody>
                    <a:bodyPr/>
                    <a:lstStyle/>
                    <a:p>
                      <a:pPr marL="0" lvl="0" indent="0" algn="l" rtl="0">
                        <a:spcBef>
                          <a:spcPts val="0"/>
                        </a:spcBef>
                        <a:spcAft>
                          <a:spcPts val="0"/>
                        </a:spcAft>
                        <a:buNone/>
                      </a:pPr>
                      <a:r>
                        <a:rPr lang="vi" sz="1300">
                          <a:solidFill>
                            <a:schemeClr val="dk1"/>
                          </a:solidFill>
                        </a:rPr>
                        <a:t>Package views.screen</a:t>
                      </a:r>
                      <a:endParaRPr sz="1300"/>
                    </a:p>
                  </a:txBody>
                  <a:tcPr marL="91425" marR="91425" marT="91425" marB="91425"/>
                </a:tc>
                <a:tc>
                  <a:txBody>
                    <a:bodyPr/>
                    <a:lstStyle/>
                    <a:p>
                      <a:pPr marL="0" lvl="0" indent="0" algn="l" rtl="0">
                        <a:spcBef>
                          <a:spcPts val="0"/>
                        </a:spcBef>
                        <a:spcAft>
                          <a:spcPts val="0"/>
                        </a:spcAft>
                        <a:buNone/>
                      </a:pPr>
                      <a:r>
                        <a:rPr lang="vi" sz="1300">
                          <a:solidFill>
                            <a:schemeClr val="dk1"/>
                          </a:solidFill>
                        </a:rPr>
                        <a:t>Các lớp screen có các thức hoạt động tương tự nhau (constructor) lặp đi lặp lại các đoạn mã nguồn ở lớp con thay vì khai báo cách thức hoạt động ở lớp cha BaseScreenHandler</a:t>
                      </a:r>
                      <a:endParaRPr sz="1300"/>
                    </a:p>
                  </a:txBody>
                  <a:tcPr marL="91425" marR="91425" marT="91425" marB="91425"/>
                </a:tc>
                <a:tc>
                  <a:txBody>
                    <a:bodyPr/>
                    <a:lstStyle/>
                    <a:p>
                      <a:pPr marL="0" lvl="0" indent="0" algn="l" rtl="0">
                        <a:spcBef>
                          <a:spcPts val="0"/>
                        </a:spcBef>
                        <a:spcAft>
                          <a:spcPts val="0"/>
                        </a:spcAft>
                        <a:buNone/>
                      </a:pPr>
                      <a:r>
                        <a:rPr lang="vi" sz="1300">
                          <a:solidFill>
                            <a:schemeClr val="dk1"/>
                          </a:solidFill>
                        </a:rPr>
                        <a:t>Có thể sử dụng template method để tối ưu mã nguồn cho các lớp con.</a:t>
                      </a:r>
                      <a:endParaRPr sz="13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khác</a:t>
            </a:r>
            <a:endParaRPr/>
          </a:p>
        </p:txBody>
      </p:sp>
      <p:graphicFrame>
        <p:nvGraphicFramePr>
          <p:cNvPr id="145" name="Google Shape;145;p28"/>
          <p:cNvGraphicFramePr/>
          <p:nvPr/>
        </p:nvGraphicFramePr>
        <p:xfrm>
          <a:off x="952500" y="1297950"/>
          <a:ext cx="3000000" cy="3000000"/>
        </p:xfrm>
        <a:graphic>
          <a:graphicData uri="http://schemas.openxmlformats.org/drawingml/2006/table">
            <a:tbl>
              <a:tblPr>
                <a:noFill/>
                <a:tableStyleId>{4CBA2DA5-410A-4D71-A8A5-F07823991EB6}</a:tableStyleId>
              </a:tblPr>
              <a:tblGrid>
                <a:gridCol w="441275">
                  <a:extLst>
                    <a:ext uri="{9D8B030D-6E8A-4147-A177-3AD203B41FA5}">
                      <a16:colId xmlns:a16="http://schemas.microsoft.com/office/drawing/2014/main" val="20000"/>
                    </a:ext>
                  </a:extLst>
                </a:gridCol>
                <a:gridCol w="1351500">
                  <a:extLst>
                    <a:ext uri="{9D8B030D-6E8A-4147-A177-3AD203B41FA5}">
                      <a16:colId xmlns:a16="http://schemas.microsoft.com/office/drawing/2014/main" val="20001"/>
                    </a:ext>
                  </a:extLst>
                </a:gridCol>
                <a:gridCol w="4060125">
                  <a:extLst>
                    <a:ext uri="{9D8B030D-6E8A-4147-A177-3AD203B41FA5}">
                      <a16:colId xmlns:a16="http://schemas.microsoft.com/office/drawing/2014/main" val="20002"/>
                    </a:ext>
                  </a:extLst>
                </a:gridCol>
                <a:gridCol w="1950975">
                  <a:extLst>
                    <a:ext uri="{9D8B030D-6E8A-4147-A177-3AD203B41FA5}">
                      <a16:colId xmlns:a16="http://schemas.microsoft.com/office/drawing/2014/main" val="20003"/>
                    </a:ext>
                  </a:extLst>
                </a:gridCol>
              </a:tblGrid>
              <a:tr h="524150">
                <a:tc>
                  <a:txBody>
                    <a:bodyPr/>
                    <a:lstStyle/>
                    <a:p>
                      <a:pPr marL="0" lvl="0" indent="0" algn="l" rtl="0">
                        <a:spcBef>
                          <a:spcPts val="0"/>
                        </a:spcBef>
                        <a:spcAft>
                          <a:spcPts val="0"/>
                        </a:spcAft>
                        <a:buNone/>
                      </a:pPr>
                      <a:r>
                        <a:rPr lang="vi"/>
                        <a:t>#</a:t>
                      </a:r>
                      <a:endParaRPr/>
                    </a:p>
                  </a:txBody>
                  <a:tcPr marL="91425" marR="91425" marT="91425" marB="91425">
                    <a:lnB w="12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vi"/>
                        <a:t>Module</a:t>
                      </a:r>
                      <a:endParaRPr/>
                    </a:p>
                  </a:txBody>
                  <a:tcPr marL="91425" marR="91425" marT="91425" marB="91425">
                    <a:lnB w="12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vi"/>
                        <a:t>Mô tả</a:t>
                      </a:r>
                      <a:endParaRPr/>
                    </a:p>
                  </a:txBody>
                  <a:tcPr marL="91425" marR="91425" marT="91425" marB="91425">
                    <a:lnB w="12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vi"/>
                        <a:t>Lý do</a:t>
                      </a:r>
                      <a:endParaRPr/>
                    </a:p>
                  </a:txBody>
                  <a:tcPr marL="91425" marR="91425" marT="91425" marB="91425">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31050">
                <a:tc>
                  <a:txBody>
                    <a:bodyPr/>
                    <a:lstStyle/>
                    <a:p>
                      <a:pPr marL="0" lvl="0" indent="0" algn="l" rtl="0">
                        <a:lnSpc>
                          <a:spcPct val="115000"/>
                        </a:lnSpc>
                        <a:spcBef>
                          <a:spcPts val="1200"/>
                        </a:spcBef>
                        <a:spcAft>
                          <a:spcPts val="1200"/>
                        </a:spcAft>
                        <a:buNone/>
                      </a:pPr>
                      <a:r>
                        <a:rPr lang="vi"/>
                        <a:t>1</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AuthenticationController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Sử dụng mẫu thiết kế Singleton để khởi tạo 1 instance duy nhất và sử dụng xuyên suốt chương trình là đủ đảm bảo</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Công việc của class là làm các nhiệm vụ liên quan đến xác thực người dùng, đăng kí, đăng nhập</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9600">
                <a:tc>
                  <a:txBody>
                    <a:bodyPr/>
                    <a:lstStyle/>
                    <a:p>
                      <a:pPr marL="0" lvl="0" indent="0" algn="l" rtl="0">
                        <a:lnSpc>
                          <a:spcPct val="115000"/>
                        </a:lnSpc>
                        <a:spcBef>
                          <a:spcPts val="1200"/>
                        </a:spcBef>
                        <a:spcAft>
                          <a:spcPts val="1200"/>
                        </a:spcAft>
                        <a:buNone/>
                      </a:pPr>
                      <a:r>
                        <a:rPr lang="vi"/>
                        <a:t>2</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Cart</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Sử dụng mẫu thiết kế Singleton để khởi tạo 1 instance giỏ hàng</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Xử lý các nghiệp vụ liên quan đến giỏ hàng mà với một tài khoản chỉ sở hữu 1 giỏ hàng</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SOLID - SRP</a:t>
            </a:r>
            <a:endParaRPr/>
          </a:p>
        </p:txBody>
      </p:sp>
      <p:graphicFrame>
        <p:nvGraphicFramePr>
          <p:cNvPr id="151" name="Google Shape;151;p29"/>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68900">
                  <a:extLst>
                    <a:ext uri="{9D8B030D-6E8A-4147-A177-3AD203B41FA5}">
                      <a16:colId xmlns:a16="http://schemas.microsoft.com/office/drawing/2014/main" val="20000"/>
                    </a:ext>
                  </a:extLst>
                </a:gridCol>
                <a:gridCol w="2426275">
                  <a:extLst>
                    <a:ext uri="{9D8B030D-6E8A-4147-A177-3AD203B41FA5}">
                      <a16:colId xmlns:a16="http://schemas.microsoft.com/office/drawing/2014/main" val="20001"/>
                    </a:ext>
                  </a:extLst>
                </a:gridCol>
                <a:gridCol w="1590475">
                  <a:extLst>
                    <a:ext uri="{9D8B030D-6E8A-4147-A177-3AD203B41FA5}">
                      <a16:colId xmlns:a16="http://schemas.microsoft.com/office/drawing/2014/main" val="20002"/>
                    </a:ext>
                  </a:extLst>
                </a:gridCol>
                <a:gridCol w="3298850">
                  <a:extLst>
                    <a:ext uri="{9D8B030D-6E8A-4147-A177-3AD203B41FA5}">
                      <a16:colId xmlns:a16="http://schemas.microsoft.com/office/drawing/2014/main" val="20003"/>
                    </a:ext>
                  </a:extLst>
                </a:gridCol>
              </a:tblGrid>
              <a:tr h="364725">
                <a:tc>
                  <a:txBody>
                    <a:bodyPr/>
                    <a:lstStyle/>
                    <a:p>
                      <a:pPr marL="0" lvl="0" indent="0" algn="ctr" rtl="0">
                        <a:lnSpc>
                          <a:spcPct val="115000"/>
                        </a:lnSpc>
                        <a:spcBef>
                          <a:spcPts val="1200"/>
                        </a:spcBef>
                        <a:spcAft>
                          <a:spcPts val="1200"/>
                        </a:spcAft>
                        <a:buNone/>
                      </a:pPr>
                      <a:r>
                        <a:rPr lang="vi" sz="1100" i="1"/>
                        <a:t>#</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Module</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Mô tả</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Lý do</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3975">
                <a:tc>
                  <a:txBody>
                    <a:bodyPr/>
                    <a:lstStyle/>
                    <a:p>
                      <a:pPr marL="0" lvl="0" indent="0" algn="l" rtl="0">
                        <a:lnSpc>
                          <a:spcPct val="115000"/>
                        </a:lnSpc>
                        <a:spcBef>
                          <a:spcPts val="1200"/>
                        </a:spcBef>
                        <a:spcAft>
                          <a:spcPts val="1200"/>
                        </a:spcAft>
                        <a:buNone/>
                      </a:pPr>
                      <a:r>
                        <a:rPr lang="vi"/>
                        <a:t>1</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InterbankPayloadConverter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getToday()</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Thực hiện chức năng không liên quan đến các hàm khác của class</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3975">
                <a:tc>
                  <a:txBody>
                    <a:bodyPr/>
                    <a:lstStyle/>
                    <a:p>
                      <a:pPr marL="0" lvl="0" indent="0" algn="l" rtl="0">
                        <a:lnSpc>
                          <a:spcPct val="115000"/>
                        </a:lnSpc>
                        <a:spcBef>
                          <a:spcPts val="1200"/>
                        </a:spcBef>
                        <a:spcAft>
                          <a:spcPts val="1200"/>
                        </a:spcAft>
                        <a:buNone/>
                      </a:pPr>
                      <a:r>
                        <a:rPr lang="vi"/>
                        <a:t>2</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PlaceOrderController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 </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Các phương thức validate không liên quan đến nghiệp vụ của lớp</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18850">
                <a:tc>
                  <a:txBody>
                    <a:bodyPr/>
                    <a:lstStyle/>
                    <a:p>
                      <a:pPr marL="0" lvl="0" indent="0" algn="l" rtl="0">
                        <a:lnSpc>
                          <a:spcPct val="115000"/>
                        </a:lnSpc>
                        <a:spcBef>
                          <a:spcPts val="1200"/>
                        </a:spcBef>
                        <a:spcAft>
                          <a:spcPts val="1200"/>
                        </a:spcAft>
                        <a:buNone/>
                      </a:pPr>
                      <a:r>
                        <a:rPr lang="vi"/>
                        <a:t>3</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PaymentController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Method: getExpirationDate(String date)</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Hàm này không liên quan đến các hàm khác và không liên quan đến nghiệp vụ xử lí của lớp</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SOLID - OCP</a:t>
            </a:r>
            <a:endParaRPr/>
          </a:p>
        </p:txBody>
      </p:sp>
      <p:graphicFrame>
        <p:nvGraphicFramePr>
          <p:cNvPr id="157" name="Google Shape;157;p30"/>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88850">
                  <a:extLst>
                    <a:ext uri="{9D8B030D-6E8A-4147-A177-3AD203B41FA5}">
                      <a16:colId xmlns:a16="http://schemas.microsoft.com/office/drawing/2014/main" val="20000"/>
                    </a:ext>
                  </a:extLst>
                </a:gridCol>
                <a:gridCol w="2208525">
                  <a:extLst>
                    <a:ext uri="{9D8B030D-6E8A-4147-A177-3AD203B41FA5}">
                      <a16:colId xmlns:a16="http://schemas.microsoft.com/office/drawing/2014/main" val="20001"/>
                    </a:ext>
                  </a:extLst>
                </a:gridCol>
                <a:gridCol w="1863675">
                  <a:extLst>
                    <a:ext uri="{9D8B030D-6E8A-4147-A177-3AD203B41FA5}">
                      <a16:colId xmlns:a16="http://schemas.microsoft.com/office/drawing/2014/main" val="20002"/>
                    </a:ext>
                  </a:extLst>
                </a:gridCol>
                <a:gridCol w="3639175">
                  <a:extLst>
                    <a:ext uri="{9D8B030D-6E8A-4147-A177-3AD203B41FA5}">
                      <a16:colId xmlns:a16="http://schemas.microsoft.com/office/drawing/2014/main" val="20003"/>
                    </a:ext>
                  </a:extLst>
                </a:gridCol>
              </a:tblGrid>
              <a:tr h="284100">
                <a:tc>
                  <a:txBody>
                    <a:bodyPr/>
                    <a:lstStyle/>
                    <a:p>
                      <a:pPr marL="0" lvl="0" indent="0" algn="ctr" rtl="0">
                        <a:lnSpc>
                          <a:spcPct val="115000"/>
                        </a:lnSpc>
                        <a:spcBef>
                          <a:spcPts val="1200"/>
                        </a:spcBef>
                        <a:spcAft>
                          <a:spcPts val="1200"/>
                        </a:spcAft>
                        <a:buNone/>
                      </a:pPr>
                      <a:r>
                        <a:rPr lang="vi" sz="900" i="1"/>
                        <a:t>#</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900" i="1"/>
                        <a:t>Module</a:t>
                      </a:r>
                      <a:endParaRPr sz="9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900" i="1"/>
                        <a:t>Mô tả</a:t>
                      </a:r>
                      <a:endParaRPr sz="9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900" i="1"/>
                        <a:t>Lý do</a:t>
                      </a:r>
                      <a:endParaRPr sz="9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20050">
                <a:tc>
                  <a:txBody>
                    <a:bodyPr/>
                    <a:lstStyle/>
                    <a:p>
                      <a:pPr marL="0" lvl="0" indent="0" algn="l" rtl="0">
                        <a:lnSpc>
                          <a:spcPct val="115000"/>
                        </a:lnSpc>
                        <a:spcBef>
                          <a:spcPts val="1200"/>
                        </a:spcBef>
                        <a:spcAft>
                          <a:spcPts val="1200"/>
                        </a:spcAft>
                        <a:buNone/>
                      </a:pPr>
                      <a:r>
                        <a:rPr lang="vi" sz="1200"/>
                        <a:t>1</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DeliveryInfo</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calculateShippingFee</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vì khi muốn đổi sang cách tính phí giao hàng khác thì phải sửa các lớp khác</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18925">
                <a:tc>
                  <a:txBody>
                    <a:bodyPr/>
                    <a:lstStyle/>
                    <a:p>
                      <a:pPr marL="0" lvl="0" indent="0" algn="l" rtl="0">
                        <a:lnSpc>
                          <a:spcPct val="115000"/>
                        </a:lnSpc>
                        <a:spcBef>
                          <a:spcPts val="1200"/>
                        </a:spcBef>
                        <a:spcAft>
                          <a:spcPts val="1200"/>
                        </a:spcAft>
                        <a:buNone/>
                      </a:pPr>
                      <a:r>
                        <a:rPr lang="vi" sz="1200"/>
                        <a:t>2</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PlaceOrderController</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hàm processDeliveryInfo</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vì khi muốn đổi sang cách tính phí giao hàng khác thì phải sửa các lớp khác</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20050">
                <a:tc>
                  <a:txBody>
                    <a:bodyPr/>
                    <a:lstStyle/>
                    <a:p>
                      <a:pPr marL="0" lvl="0" indent="0" algn="l" rtl="0">
                        <a:lnSpc>
                          <a:spcPct val="115000"/>
                        </a:lnSpc>
                        <a:spcBef>
                          <a:spcPts val="1200"/>
                        </a:spcBef>
                        <a:spcAft>
                          <a:spcPts val="1200"/>
                        </a:spcAft>
                        <a:buNone/>
                      </a:pPr>
                      <a:r>
                        <a:rPr lang="vi" sz="1200"/>
                        <a:t>3</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vi" sz="1200"/>
                        <a:t>CreditCard card;</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Khi thay đổi thẻ thanh toán phải thay đổi trực tiếp code trong class này</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65975">
                <a:tc>
                  <a:txBody>
                    <a:bodyPr/>
                    <a:lstStyle/>
                    <a:p>
                      <a:pPr marL="0" lvl="0" indent="0" algn="l" rtl="0">
                        <a:lnSpc>
                          <a:spcPct val="115000"/>
                        </a:lnSpc>
                        <a:spcBef>
                          <a:spcPts val="1200"/>
                        </a:spcBef>
                        <a:spcAft>
                          <a:spcPts val="1200"/>
                        </a:spcAft>
                        <a:buNone/>
                      </a:pPr>
                      <a:r>
                        <a:rPr lang="vi" sz="1200"/>
                        <a:t>4</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vi" sz="1200"/>
                        <a:t>PaymentTransaction,</a:t>
                      </a:r>
                      <a:endParaRPr sz="1200"/>
                    </a:p>
                    <a:p>
                      <a:pPr marL="0" lvl="0" indent="0" algn="l" rtl="0">
                        <a:lnSpc>
                          <a:spcPct val="115000"/>
                        </a:lnSpc>
                        <a:spcBef>
                          <a:spcPts val="1200"/>
                        </a:spcBef>
                        <a:spcAft>
                          <a:spcPts val="0"/>
                        </a:spcAft>
                        <a:buNone/>
                      </a:pPr>
                      <a:r>
                        <a:rPr lang="vi" sz="1200"/>
                        <a:t>InterbankInterface,</a:t>
                      </a:r>
                      <a:endParaRPr sz="1200"/>
                    </a:p>
                    <a:p>
                      <a:pPr marL="0" lvl="0" indent="0" algn="l" rtl="0">
                        <a:lnSpc>
                          <a:spcPct val="115000"/>
                        </a:lnSpc>
                        <a:spcBef>
                          <a:spcPts val="1200"/>
                        </a:spcBef>
                        <a:spcAft>
                          <a:spcPts val="1200"/>
                        </a:spcAft>
                        <a:buNone/>
                      </a:pPr>
                      <a:r>
                        <a:rPr lang="vi" sz="1200"/>
                        <a:t>InterbankSubsystemController</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 </a:t>
                      </a:r>
                      <a:r>
                        <a:rPr lang="vi" sz="1200">
                          <a:solidFill>
                            <a:schemeClr val="dk1"/>
                          </a:solidFill>
                        </a:rPr>
                        <a:t>CreditCard card;</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Khi thay đổi thẻ thanh toán phải thay đổi trực tiếp code trong class này</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83975">
                <a:tc>
                  <a:txBody>
                    <a:bodyPr/>
                    <a:lstStyle/>
                    <a:p>
                      <a:pPr marL="0" lvl="0" indent="0" algn="l" rtl="0">
                        <a:lnSpc>
                          <a:spcPct val="115000"/>
                        </a:lnSpc>
                        <a:spcBef>
                          <a:spcPts val="1200"/>
                        </a:spcBef>
                        <a:spcAft>
                          <a:spcPts val="1200"/>
                        </a:spcAft>
                        <a:buNone/>
                      </a:pPr>
                      <a:r>
                        <a:rPr lang="vi" sz="1200"/>
                        <a:t>5</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DeliveryInfo</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protected DistanceCalculator distanceCalculator;</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sz="1200"/>
                        <a:t>Phụ thuộc trực tiếp vào class DistanceCalculator, khi class có sự thay đổi kéo theo lớp cũng cần thay đổi code</a:t>
                      </a:r>
                      <a:endParaRPr sz="1200"/>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SOLID - LSP</a:t>
            </a:r>
            <a:endParaRPr/>
          </a:p>
        </p:txBody>
      </p:sp>
      <p:graphicFrame>
        <p:nvGraphicFramePr>
          <p:cNvPr id="163" name="Google Shape;163;p31"/>
          <p:cNvGraphicFramePr/>
          <p:nvPr/>
        </p:nvGraphicFramePr>
        <p:xfrm>
          <a:off x="729750" y="1320825"/>
          <a:ext cx="3000000" cy="3000000"/>
        </p:xfrm>
        <a:graphic>
          <a:graphicData uri="http://schemas.openxmlformats.org/drawingml/2006/table">
            <a:tbl>
              <a:tblPr>
                <a:noFill/>
                <a:tableStyleId>{4CBA2DA5-410A-4D71-A8A5-F07823991EB6}</a:tableStyleId>
              </a:tblPr>
              <a:tblGrid>
                <a:gridCol w="368900">
                  <a:extLst>
                    <a:ext uri="{9D8B030D-6E8A-4147-A177-3AD203B41FA5}">
                      <a16:colId xmlns:a16="http://schemas.microsoft.com/office/drawing/2014/main" val="20000"/>
                    </a:ext>
                  </a:extLst>
                </a:gridCol>
                <a:gridCol w="2426275">
                  <a:extLst>
                    <a:ext uri="{9D8B030D-6E8A-4147-A177-3AD203B41FA5}">
                      <a16:colId xmlns:a16="http://schemas.microsoft.com/office/drawing/2014/main" val="20001"/>
                    </a:ext>
                  </a:extLst>
                </a:gridCol>
                <a:gridCol w="1590475">
                  <a:extLst>
                    <a:ext uri="{9D8B030D-6E8A-4147-A177-3AD203B41FA5}">
                      <a16:colId xmlns:a16="http://schemas.microsoft.com/office/drawing/2014/main" val="20002"/>
                    </a:ext>
                  </a:extLst>
                </a:gridCol>
                <a:gridCol w="3298850">
                  <a:extLst>
                    <a:ext uri="{9D8B030D-6E8A-4147-A177-3AD203B41FA5}">
                      <a16:colId xmlns:a16="http://schemas.microsoft.com/office/drawing/2014/main" val="20003"/>
                    </a:ext>
                  </a:extLst>
                </a:gridCol>
              </a:tblGrid>
              <a:tr h="364725">
                <a:tc>
                  <a:txBody>
                    <a:bodyPr/>
                    <a:lstStyle/>
                    <a:p>
                      <a:pPr marL="0" lvl="0" indent="0" algn="ctr" rtl="0">
                        <a:lnSpc>
                          <a:spcPct val="115000"/>
                        </a:lnSpc>
                        <a:spcBef>
                          <a:spcPts val="1200"/>
                        </a:spcBef>
                        <a:spcAft>
                          <a:spcPts val="1200"/>
                        </a:spcAft>
                        <a:buNone/>
                      </a:pPr>
                      <a:r>
                        <a:rPr lang="vi" sz="1100" i="1"/>
                        <a:t>#</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Module</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Mô tả</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Lý do</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3975">
                <a:tc>
                  <a:txBody>
                    <a:bodyPr/>
                    <a:lstStyle/>
                    <a:p>
                      <a:pPr marL="0" lvl="0" indent="0" algn="l" rtl="0">
                        <a:lnSpc>
                          <a:spcPct val="115000"/>
                        </a:lnSpc>
                        <a:spcBef>
                          <a:spcPts val="1200"/>
                        </a:spcBef>
                        <a:spcAft>
                          <a:spcPts val="1200"/>
                        </a:spcAft>
                        <a:buNone/>
                      </a:pPr>
                      <a:r>
                        <a:rPr lang="vi"/>
                        <a:t>1</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AuthenticationController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extend BaseController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Kế thừa từ BaseController nhưng hai phương thức của Base không hề được override lại hay sử dụng ở bất kì đâu</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Danh sách thành viên và phân công công việc</a:t>
            </a:r>
            <a:endParaRPr/>
          </a:p>
        </p:txBody>
      </p:sp>
      <p:graphicFrame>
        <p:nvGraphicFramePr>
          <p:cNvPr id="61" name="Google Shape;61;p14"/>
          <p:cNvGraphicFramePr/>
          <p:nvPr/>
        </p:nvGraphicFramePr>
        <p:xfrm>
          <a:off x="2891700" y="1372750"/>
          <a:ext cx="3000000" cy="3000000"/>
        </p:xfrm>
        <a:graphic>
          <a:graphicData uri="http://schemas.openxmlformats.org/drawingml/2006/table">
            <a:tbl>
              <a:tblPr>
                <a:noFill/>
                <a:tableStyleId>{4CBA2DA5-410A-4D71-A8A5-F07823991EB6}</a:tableStyleId>
              </a:tblPr>
              <a:tblGrid>
                <a:gridCol w="1933875">
                  <a:extLst>
                    <a:ext uri="{9D8B030D-6E8A-4147-A177-3AD203B41FA5}">
                      <a16:colId xmlns:a16="http://schemas.microsoft.com/office/drawing/2014/main" val="20000"/>
                    </a:ext>
                  </a:extLst>
                </a:gridCol>
                <a:gridCol w="1079675">
                  <a:extLst>
                    <a:ext uri="{9D8B030D-6E8A-4147-A177-3AD203B41FA5}">
                      <a16:colId xmlns:a16="http://schemas.microsoft.com/office/drawing/2014/main" val="20001"/>
                    </a:ext>
                  </a:extLst>
                </a:gridCol>
              </a:tblGrid>
              <a:tr h="617275">
                <a:tc>
                  <a:txBody>
                    <a:bodyPr/>
                    <a:lstStyle/>
                    <a:p>
                      <a:pPr marL="0" lvl="0" indent="0" algn="l" rtl="0">
                        <a:spcBef>
                          <a:spcPts val="0"/>
                        </a:spcBef>
                        <a:spcAft>
                          <a:spcPts val="0"/>
                        </a:spcAft>
                        <a:buNone/>
                      </a:pPr>
                      <a:r>
                        <a:rPr lang="vi"/>
                        <a:t>Họ tên</a:t>
                      </a:r>
                      <a:endParaRPr/>
                    </a:p>
                  </a:txBody>
                  <a:tcPr marL="91425" marR="91425" marT="91425" marB="91425"/>
                </a:tc>
                <a:tc>
                  <a:txBody>
                    <a:bodyPr/>
                    <a:lstStyle/>
                    <a:p>
                      <a:pPr marL="0" lvl="0" indent="0" algn="l" rtl="0">
                        <a:spcBef>
                          <a:spcPts val="0"/>
                        </a:spcBef>
                        <a:spcAft>
                          <a:spcPts val="0"/>
                        </a:spcAft>
                        <a:buNone/>
                      </a:pPr>
                      <a:r>
                        <a:rPr lang="vi"/>
                        <a:t>MSSV</a:t>
                      </a:r>
                      <a:endParaRPr/>
                    </a:p>
                  </a:txBody>
                  <a:tcPr marL="91425" marR="91425" marT="91425" marB="91425"/>
                </a:tc>
                <a:extLst>
                  <a:ext uri="{0D108BD9-81ED-4DB2-BD59-A6C34878D82A}">
                    <a16:rowId xmlns:a16="http://schemas.microsoft.com/office/drawing/2014/main" val="10000"/>
                  </a:ext>
                </a:extLst>
              </a:tr>
              <a:tr h="593575">
                <a:tc>
                  <a:txBody>
                    <a:bodyPr/>
                    <a:lstStyle/>
                    <a:p>
                      <a:pPr marL="0" lvl="0" indent="0" algn="l" rtl="0">
                        <a:spcBef>
                          <a:spcPts val="0"/>
                        </a:spcBef>
                        <a:spcAft>
                          <a:spcPts val="0"/>
                        </a:spcAft>
                        <a:buNone/>
                      </a:pPr>
                      <a:r>
                        <a:rPr lang="vi"/>
                        <a:t>Hoa Xuân Dương</a:t>
                      </a:r>
                      <a:endParaRPr/>
                    </a:p>
                  </a:txBody>
                  <a:tcPr marL="91425" marR="91425" marT="91425" marB="91425"/>
                </a:tc>
                <a:tc>
                  <a:txBody>
                    <a:bodyPr/>
                    <a:lstStyle/>
                    <a:p>
                      <a:pPr marL="0" lvl="0" indent="0" algn="l" rtl="0">
                        <a:spcBef>
                          <a:spcPts val="0"/>
                        </a:spcBef>
                        <a:spcAft>
                          <a:spcPts val="0"/>
                        </a:spcAft>
                        <a:buNone/>
                      </a:pPr>
                      <a:r>
                        <a:rPr lang="vi"/>
                        <a:t>20173068</a:t>
                      </a:r>
                      <a:endParaRPr/>
                    </a:p>
                  </a:txBody>
                  <a:tcPr marL="91425" marR="91425" marT="91425" marB="91425"/>
                </a:tc>
                <a:extLst>
                  <a:ext uri="{0D108BD9-81ED-4DB2-BD59-A6C34878D82A}">
                    <a16:rowId xmlns:a16="http://schemas.microsoft.com/office/drawing/2014/main" val="10001"/>
                  </a:ext>
                </a:extLst>
              </a:tr>
              <a:tr h="593575">
                <a:tc>
                  <a:txBody>
                    <a:bodyPr/>
                    <a:lstStyle/>
                    <a:p>
                      <a:pPr marL="0" lvl="0" indent="0" algn="l" rtl="0">
                        <a:spcBef>
                          <a:spcPts val="0"/>
                        </a:spcBef>
                        <a:spcAft>
                          <a:spcPts val="0"/>
                        </a:spcAft>
                        <a:buNone/>
                      </a:pPr>
                      <a:r>
                        <a:rPr lang="vi"/>
                        <a:t>Phương Trung Đức</a:t>
                      </a:r>
                      <a:endParaRPr/>
                    </a:p>
                  </a:txBody>
                  <a:tcPr marL="91425" marR="91425" marT="91425" marB="91425"/>
                </a:tc>
                <a:tc>
                  <a:txBody>
                    <a:bodyPr/>
                    <a:lstStyle/>
                    <a:p>
                      <a:pPr marL="0" lvl="0" indent="0" algn="l" rtl="0">
                        <a:spcBef>
                          <a:spcPts val="0"/>
                        </a:spcBef>
                        <a:spcAft>
                          <a:spcPts val="0"/>
                        </a:spcAft>
                        <a:buNone/>
                      </a:pPr>
                      <a:r>
                        <a:rPr lang="vi"/>
                        <a:t>20173030</a:t>
                      </a:r>
                      <a:endParaRPr/>
                    </a:p>
                  </a:txBody>
                  <a:tcPr marL="91425" marR="91425" marT="91425" marB="91425"/>
                </a:tc>
                <a:extLst>
                  <a:ext uri="{0D108BD9-81ED-4DB2-BD59-A6C34878D82A}">
                    <a16:rowId xmlns:a16="http://schemas.microsoft.com/office/drawing/2014/main" val="10002"/>
                  </a:ext>
                </a:extLst>
              </a:tr>
              <a:tr h="593575">
                <a:tc>
                  <a:txBody>
                    <a:bodyPr/>
                    <a:lstStyle/>
                    <a:p>
                      <a:pPr marL="0" lvl="0" indent="0" algn="l" rtl="0">
                        <a:spcBef>
                          <a:spcPts val="0"/>
                        </a:spcBef>
                        <a:spcAft>
                          <a:spcPts val="0"/>
                        </a:spcAft>
                        <a:buNone/>
                      </a:pPr>
                      <a:r>
                        <a:rPr lang="vi"/>
                        <a:t>Phạm Bá Đức</a:t>
                      </a:r>
                      <a:endParaRPr/>
                    </a:p>
                  </a:txBody>
                  <a:tcPr marL="91425" marR="91425" marT="91425" marB="91425"/>
                </a:tc>
                <a:tc>
                  <a:txBody>
                    <a:bodyPr/>
                    <a:lstStyle/>
                    <a:p>
                      <a:pPr marL="0" lvl="0" indent="0" algn="l" rtl="0">
                        <a:spcBef>
                          <a:spcPts val="0"/>
                        </a:spcBef>
                        <a:spcAft>
                          <a:spcPts val="0"/>
                        </a:spcAft>
                        <a:buNone/>
                      </a:pPr>
                      <a:r>
                        <a:rPr lang="vi"/>
                        <a:t>20173036</a:t>
                      </a:r>
                      <a:endParaRPr/>
                    </a:p>
                  </a:txBody>
                  <a:tcPr marL="91425" marR="91425" marT="91425" marB="91425"/>
                </a:tc>
                <a:extLst>
                  <a:ext uri="{0D108BD9-81ED-4DB2-BD59-A6C34878D82A}">
                    <a16:rowId xmlns:a16="http://schemas.microsoft.com/office/drawing/2014/main" val="10003"/>
                  </a:ext>
                </a:extLst>
              </a:tr>
              <a:tr h="593575">
                <a:tc>
                  <a:txBody>
                    <a:bodyPr/>
                    <a:lstStyle/>
                    <a:p>
                      <a:pPr marL="0" lvl="0" indent="0" algn="l" rtl="0">
                        <a:spcBef>
                          <a:spcPts val="0"/>
                        </a:spcBef>
                        <a:spcAft>
                          <a:spcPts val="0"/>
                        </a:spcAft>
                        <a:buNone/>
                      </a:pPr>
                      <a:r>
                        <a:rPr lang="vi"/>
                        <a:t>Lê Minh Dương</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SOLID - DIP</a:t>
            </a:r>
            <a:endParaRPr/>
          </a:p>
        </p:txBody>
      </p:sp>
      <p:graphicFrame>
        <p:nvGraphicFramePr>
          <p:cNvPr id="169" name="Google Shape;169;p32"/>
          <p:cNvGraphicFramePr/>
          <p:nvPr/>
        </p:nvGraphicFramePr>
        <p:xfrm>
          <a:off x="732075" y="1017725"/>
          <a:ext cx="3000000" cy="3000000"/>
        </p:xfrm>
        <a:graphic>
          <a:graphicData uri="http://schemas.openxmlformats.org/drawingml/2006/table">
            <a:tbl>
              <a:tblPr>
                <a:noFill/>
                <a:tableStyleId>{4CBA2DA5-410A-4D71-A8A5-F07823991EB6}</a:tableStyleId>
              </a:tblPr>
              <a:tblGrid>
                <a:gridCol w="385425">
                  <a:extLst>
                    <a:ext uri="{9D8B030D-6E8A-4147-A177-3AD203B41FA5}">
                      <a16:colId xmlns:a16="http://schemas.microsoft.com/office/drawing/2014/main" val="20000"/>
                    </a:ext>
                  </a:extLst>
                </a:gridCol>
                <a:gridCol w="2726950">
                  <a:extLst>
                    <a:ext uri="{9D8B030D-6E8A-4147-A177-3AD203B41FA5}">
                      <a16:colId xmlns:a16="http://schemas.microsoft.com/office/drawing/2014/main" val="20001"/>
                    </a:ext>
                  </a:extLst>
                </a:gridCol>
                <a:gridCol w="1738550">
                  <a:extLst>
                    <a:ext uri="{9D8B030D-6E8A-4147-A177-3AD203B41FA5}">
                      <a16:colId xmlns:a16="http://schemas.microsoft.com/office/drawing/2014/main" val="20002"/>
                    </a:ext>
                  </a:extLst>
                </a:gridCol>
                <a:gridCol w="3177975">
                  <a:extLst>
                    <a:ext uri="{9D8B030D-6E8A-4147-A177-3AD203B41FA5}">
                      <a16:colId xmlns:a16="http://schemas.microsoft.com/office/drawing/2014/main" val="20003"/>
                    </a:ext>
                  </a:extLst>
                </a:gridCol>
              </a:tblGrid>
              <a:tr h="402450">
                <a:tc>
                  <a:txBody>
                    <a:bodyPr/>
                    <a:lstStyle/>
                    <a:p>
                      <a:pPr marL="0" lvl="0" indent="0" algn="ctr" rtl="0">
                        <a:lnSpc>
                          <a:spcPct val="115000"/>
                        </a:lnSpc>
                        <a:spcBef>
                          <a:spcPts val="1200"/>
                        </a:spcBef>
                        <a:spcAft>
                          <a:spcPts val="1200"/>
                        </a:spcAft>
                        <a:buNone/>
                      </a:pPr>
                      <a:r>
                        <a:rPr lang="vi" sz="1100" i="1"/>
                        <a:t>#</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Module</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Mô tả</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vi" sz="1100" i="1"/>
                        <a:t>Lý do</a:t>
                      </a:r>
                      <a:endParaRPr sz="1100" i="1"/>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85775">
                <a:tc>
                  <a:txBody>
                    <a:bodyPr/>
                    <a:lstStyle/>
                    <a:p>
                      <a:pPr marL="0" lvl="0" indent="0" algn="l" rtl="0">
                        <a:lnSpc>
                          <a:spcPct val="115000"/>
                        </a:lnSpc>
                        <a:spcBef>
                          <a:spcPts val="1200"/>
                        </a:spcBef>
                        <a:spcAft>
                          <a:spcPts val="1200"/>
                        </a:spcAft>
                        <a:buNone/>
                      </a:pPr>
                      <a:r>
                        <a:rPr lang="vi"/>
                        <a:t>1</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vi"/>
                        <a:t>PaymentController, PaymentTransaction,</a:t>
                      </a:r>
                      <a:endParaRPr/>
                    </a:p>
                    <a:p>
                      <a:pPr marL="0" lvl="0" indent="0" algn="l" rtl="0">
                        <a:lnSpc>
                          <a:spcPct val="115000"/>
                        </a:lnSpc>
                        <a:spcBef>
                          <a:spcPts val="1200"/>
                        </a:spcBef>
                        <a:spcAft>
                          <a:spcPts val="0"/>
                        </a:spcAft>
                        <a:buNone/>
                      </a:pPr>
                      <a:r>
                        <a:rPr lang="vi"/>
                        <a:t>InterbankInterface,</a:t>
                      </a:r>
                      <a:endParaRPr/>
                    </a:p>
                    <a:p>
                      <a:pPr marL="0" lvl="0" indent="0" algn="l" rtl="0">
                        <a:lnSpc>
                          <a:spcPct val="115000"/>
                        </a:lnSpc>
                        <a:spcBef>
                          <a:spcPts val="1200"/>
                        </a:spcBef>
                        <a:spcAft>
                          <a:spcPts val="1200"/>
                        </a:spcAft>
                        <a:buNone/>
                      </a:pPr>
                      <a:r>
                        <a:rPr lang="vi"/>
                        <a:t>InterbankSubsystemController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Phụ thuộc trực tiếp vào class CreditCard</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CreditCard là module mức thấp nên khi có bất kì sự thay đổi nào ở class này, PaymentController cũng phải thay đổi theo</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96100">
                <a:tc>
                  <a:txBody>
                    <a:bodyPr/>
                    <a:lstStyle/>
                    <a:p>
                      <a:pPr marL="0" lvl="0" indent="0" algn="l" rtl="0">
                        <a:lnSpc>
                          <a:spcPct val="115000"/>
                        </a:lnSpc>
                        <a:spcBef>
                          <a:spcPts val="1200"/>
                        </a:spcBef>
                        <a:spcAft>
                          <a:spcPts val="1200"/>
                        </a:spcAft>
                        <a:buNone/>
                      </a:pPr>
                      <a:r>
                        <a:rPr lang="vi"/>
                        <a:t>2</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DeliveryInfo</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protected DistanceCalculator distanceCalculator;</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vi"/>
                        <a:t>Class phụ thuộc vào class DistanceCalculator là module mức thấp</a:t>
                      </a:r>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cải tiến trong tương lai</a:t>
            </a:r>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vi"/>
              <a:t>Thêm mặt hàng Media mới: Audio Book</a:t>
            </a:r>
            <a:endParaRPr/>
          </a:p>
          <a:p>
            <a:pPr marL="457200" lvl="0" indent="-342900" algn="l" rtl="0">
              <a:spcBef>
                <a:spcPts val="0"/>
              </a:spcBef>
              <a:spcAft>
                <a:spcPts val="0"/>
              </a:spcAft>
              <a:buSzPts val="1800"/>
              <a:buAutoNum type="arabicPeriod"/>
            </a:pPr>
            <a:r>
              <a:rPr lang="vi"/>
              <a:t>Thêm màn hình: Xem chi tiết sản phẩm</a:t>
            </a:r>
            <a:endParaRPr/>
          </a:p>
          <a:p>
            <a:pPr marL="457200" lvl="0" indent="-342900" algn="l" rtl="0">
              <a:spcBef>
                <a:spcPts val="0"/>
              </a:spcBef>
              <a:spcAft>
                <a:spcPts val="0"/>
              </a:spcAft>
              <a:buSzPts val="1800"/>
              <a:buAutoNum type="arabicPeriod"/>
            </a:pPr>
            <a:r>
              <a:rPr lang="vi"/>
              <a:t>Hệ thống chưa xử lý khi người dùng thay đổi các mặt hàng trong giỏ hàng</a:t>
            </a:r>
            <a:endParaRPr/>
          </a:p>
          <a:p>
            <a:pPr marL="457200" lvl="0" indent="-342900" algn="l" rtl="0">
              <a:spcBef>
                <a:spcPts val="0"/>
              </a:spcBef>
              <a:spcAft>
                <a:spcPts val="0"/>
              </a:spcAft>
              <a:buSzPts val="1800"/>
              <a:buAutoNum type="arabicPeriod"/>
            </a:pPr>
            <a:r>
              <a:rPr lang="vi"/>
              <a:t>Sử dụng thư viện tính khoảng cách mới</a:t>
            </a:r>
            <a:endParaRPr/>
          </a:p>
          <a:p>
            <a:pPr marL="457200" lvl="0" indent="-342900" algn="l" rtl="0">
              <a:spcBef>
                <a:spcPts val="0"/>
              </a:spcBef>
              <a:spcAft>
                <a:spcPts val="0"/>
              </a:spcAft>
              <a:buSzPts val="1800"/>
              <a:buAutoNum type="arabicPeriod"/>
            </a:pPr>
            <a:r>
              <a:rPr lang="vi"/>
              <a:t>Thay đổi cách tính phí vận chuyển</a:t>
            </a:r>
            <a:endParaRPr/>
          </a:p>
          <a:p>
            <a:pPr marL="457200" lvl="0" indent="-342900" algn="l" rtl="0">
              <a:spcBef>
                <a:spcPts val="0"/>
              </a:spcBef>
              <a:spcAft>
                <a:spcPts val="0"/>
              </a:spcAft>
              <a:buSzPts val="1800"/>
              <a:buAutoNum type="arabicPeriod"/>
            </a:pPr>
            <a:r>
              <a:rPr lang="vi"/>
              <a:t>Thêm phương thức thanh toán mới: Thẻ nội địa (Domestic Card)</a:t>
            </a:r>
            <a:endParaRPr/>
          </a:p>
          <a:p>
            <a:pPr marL="457200" lvl="0" indent="-342900" algn="l" rtl="0">
              <a:spcBef>
                <a:spcPts val="0"/>
              </a:spcBef>
              <a:spcAft>
                <a:spcPts val="0"/>
              </a:spcAft>
              <a:buSzPts val="1800"/>
              <a:buAutoNum type="arabicPeriod"/>
            </a:pPr>
            <a:r>
              <a:rPr lang="vi"/>
              <a:t>Các nghiệp vụ không liên quan đến lớp</a:t>
            </a:r>
            <a:endParaRPr/>
          </a:p>
          <a:p>
            <a:pPr marL="457200" lvl="0" indent="-342900" algn="l" rtl="0">
              <a:spcBef>
                <a:spcPts val="0"/>
              </a:spcBef>
              <a:spcAft>
                <a:spcPts val="0"/>
              </a:spcAft>
              <a:buSzPts val="1800"/>
              <a:buAutoNum type="arabicPeriod"/>
            </a:pPr>
            <a:r>
              <a:rPr lang="vi"/>
              <a:t>Cập nhật lại chức năng hủy đơn hàng</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Thêm mặt hàng Media mới: Audio Book</a:t>
            </a:r>
            <a:endParaRPr/>
          </a:p>
        </p:txBody>
      </p:sp>
      <p:sp>
        <p:nvSpPr>
          <p:cNvPr id="181" name="Google Shape;181;p34"/>
          <p:cNvSpPr txBox="1">
            <a:spLocks noGrp="1"/>
          </p:cNvSpPr>
          <p:nvPr>
            <p:ph type="body" idx="1"/>
          </p:nvPr>
        </p:nvSpPr>
        <p:spPr>
          <a:xfrm>
            <a:off x="311700" y="1152475"/>
            <a:ext cx="4335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Thêm mặt hàng Media mới: AudioBook</a:t>
            </a:r>
            <a:endParaRPr/>
          </a:p>
        </p:txBody>
      </p:sp>
      <p:pic>
        <p:nvPicPr>
          <p:cNvPr id="182" name="Google Shape;182;p34"/>
          <p:cNvPicPr preferRelativeResize="0"/>
          <p:nvPr/>
        </p:nvPicPr>
        <p:blipFill>
          <a:blip r:embed="rId3">
            <a:alphaModFix/>
          </a:blip>
          <a:stretch>
            <a:fillRect/>
          </a:stretch>
        </p:blipFill>
        <p:spPr>
          <a:xfrm>
            <a:off x="4800000" y="1170125"/>
            <a:ext cx="4059786"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Thêm mặt hàng Media mới: Audio Book</a:t>
            </a:r>
            <a:endParaRPr/>
          </a:p>
        </p:txBody>
      </p:sp>
      <p:sp>
        <p:nvSpPr>
          <p:cNvPr id="188" name="Google Shape;188;p35"/>
          <p:cNvSpPr txBox="1">
            <a:spLocks noGrp="1"/>
          </p:cNvSpPr>
          <p:nvPr>
            <p:ph type="body" idx="1"/>
          </p:nvPr>
        </p:nvSpPr>
        <p:spPr>
          <a:xfrm>
            <a:off x="311700" y="1152475"/>
            <a:ext cx="4335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Thêm mặt hàng Media mới: AudioBook</a:t>
            </a:r>
            <a:endParaRPr/>
          </a:p>
          <a:p>
            <a:pPr marL="457200" lvl="0" indent="-342900" algn="l" rtl="0">
              <a:spcBef>
                <a:spcPts val="0"/>
              </a:spcBef>
              <a:spcAft>
                <a:spcPts val="0"/>
              </a:spcAft>
              <a:buSzPts val="1800"/>
              <a:buChar char="●"/>
            </a:pPr>
            <a:r>
              <a:rPr lang="vi"/>
              <a:t>Giải pháp:</a:t>
            </a:r>
            <a:endParaRPr/>
          </a:p>
          <a:p>
            <a:pPr marL="914400" lvl="1" indent="-317500" algn="l" rtl="0">
              <a:spcBef>
                <a:spcPts val="0"/>
              </a:spcBef>
              <a:spcAft>
                <a:spcPts val="0"/>
              </a:spcAft>
              <a:buSzPts val="1400"/>
              <a:buChar char="○"/>
            </a:pPr>
            <a:r>
              <a:rPr lang="vi"/>
              <a:t>kế thừa từ 1 lớp cha là Media và các lớp, phương thức làm việc với các media đều </a:t>
            </a:r>
            <a:endParaRPr/>
          </a:p>
        </p:txBody>
      </p:sp>
      <p:pic>
        <p:nvPicPr>
          <p:cNvPr id="189" name="Google Shape;189;p35"/>
          <p:cNvPicPr preferRelativeResize="0"/>
          <p:nvPr/>
        </p:nvPicPr>
        <p:blipFill>
          <a:blip r:embed="rId3">
            <a:alphaModFix/>
          </a:blip>
          <a:stretch>
            <a:fillRect/>
          </a:stretch>
        </p:blipFill>
        <p:spPr>
          <a:xfrm>
            <a:off x="4572000" y="1170125"/>
            <a:ext cx="4419601" cy="308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Thêm màn hình: Xem chi tiết sản phẩm</a:t>
            </a:r>
            <a:endParaRPr/>
          </a:p>
        </p:txBody>
      </p:sp>
      <p:sp>
        <p:nvSpPr>
          <p:cNvPr id="195" name="Google Shape;195;p36"/>
          <p:cNvSpPr txBox="1">
            <a:spLocks noGrp="1"/>
          </p:cNvSpPr>
          <p:nvPr>
            <p:ph type="body" idx="1"/>
          </p:nvPr>
        </p:nvSpPr>
        <p:spPr>
          <a:xfrm>
            <a:off x="311700" y="1152475"/>
            <a:ext cx="4510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Tại màn hình chính (home screen), người dùng có thể xem danh sách các sản phẩm. Bên cạnh nút  “Add to cart” tại mỗi sản phẩm, chương trình cần bổ sung thêm nút “View details”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6" name="Google Shape;196;p36"/>
          <p:cNvPicPr preferRelativeResize="0"/>
          <p:nvPr/>
        </p:nvPicPr>
        <p:blipFill rotWithShape="1">
          <a:blip r:embed="rId3">
            <a:alphaModFix/>
          </a:blip>
          <a:srcRect l="5044" t="12076" r="6608" b="7252"/>
          <a:stretch/>
        </p:blipFill>
        <p:spPr>
          <a:xfrm>
            <a:off x="4726100" y="946050"/>
            <a:ext cx="4417900" cy="277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Thêm màn hình: Xem chi tiết sản phẩm</a:t>
            </a:r>
            <a:endParaRPr/>
          </a:p>
        </p:txBody>
      </p:sp>
      <p:sp>
        <p:nvSpPr>
          <p:cNvPr id="202" name="Google Shape;202;p37"/>
          <p:cNvSpPr txBox="1">
            <a:spLocks noGrp="1"/>
          </p:cNvSpPr>
          <p:nvPr>
            <p:ph type="body" idx="1"/>
          </p:nvPr>
        </p:nvSpPr>
        <p:spPr>
          <a:xfrm>
            <a:off x="311700" y="1152475"/>
            <a:ext cx="7605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Giải pháp:</a:t>
            </a:r>
            <a:endParaRPr/>
          </a:p>
          <a:p>
            <a:pPr marL="914400" lvl="1" indent="-317500" algn="l" rtl="0">
              <a:spcBef>
                <a:spcPts val="0"/>
              </a:spcBef>
              <a:spcAft>
                <a:spcPts val="0"/>
              </a:spcAft>
              <a:buSzPts val="1400"/>
              <a:buChar char="○"/>
            </a:pPr>
            <a:r>
              <a:rPr lang="vi"/>
              <a:t>bổ sung thêm 1 phương thức trong class Media : getAllProp() sẽ trả lại thông tin chi tiết của mỗi đối tượng media</a:t>
            </a:r>
            <a:endParaRPr/>
          </a:p>
          <a:p>
            <a:pPr marL="0" lvl="0" indent="0" algn="l" rtl="0">
              <a:spcBef>
                <a:spcPts val="1200"/>
              </a:spcBef>
              <a:spcAft>
                <a:spcPts val="1200"/>
              </a:spcAft>
              <a:buNone/>
            </a:pPr>
            <a:endParaRPr/>
          </a:p>
        </p:txBody>
      </p:sp>
      <p:pic>
        <p:nvPicPr>
          <p:cNvPr id="203" name="Google Shape;203;p37"/>
          <p:cNvPicPr preferRelativeResize="0"/>
          <p:nvPr/>
        </p:nvPicPr>
        <p:blipFill>
          <a:blip r:embed="rId3">
            <a:alphaModFix/>
          </a:blip>
          <a:stretch>
            <a:fillRect/>
          </a:stretch>
        </p:blipFill>
        <p:spPr>
          <a:xfrm>
            <a:off x="1340975" y="2290400"/>
            <a:ext cx="5976950" cy="260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Hệ thống chưa xử lý khi người dùng thay đổi các mặt hàng trong giỏ hàng</a:t>
            </a:r>
            <a:endParaRPr/>
          </a:p>
        </p:txBody>
      </p:sp>
      <p:sp>
        <p:nvSpPr>
          <p:cNvPr id="209" name="Google Shape;209;p38"/>
          <p:cNvSpPr txBox="1">
            <a:spLocks noGrp="1"/>
          </p:cNvSpPr>
          <p:nvPr>
            <p:ph type="body" idx="1"/>
          </p:nvPr>
        </p:nvSpPr>
        <p:spPr>
          <a:xfrm>
            <a:off x="311700" y="1304250"/>
            <a:ext cx="8367900" cy="102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a:t>
            </a:r>
            <a:endParaRPr/>
          </a:p>
          <a:p>
            <a:pPr marL="914400" lvl="1" indent="-317500" algn="l" rtl="0">
              <a:spcBef>
                <a:spcPts val="0"/>
              </a:spcBef>
              <a:spcAft>
                <a:spcPts val="0"/>
              </a:spcAft>
              <a:buSzPts val="1400"/>
              <a:buChar char="○"/>
            </a:pPr>
            <a:r>
              <a:rPr lang="vi"/>
              <a:t>với tình huống nếu người dùng vô tình ấn nhầm vào nút xóa mặt hàng khỏi giỏ hàng, hệ thống chưa hề có cơ chế đáp ứng các thay đổi mặt hàng trong giỏ hàng. </a:t>
            </a:r>
            <a:endParaRPr/>
          </a:p>
        </p:txBody>
      </p:sp>
      <p:pic>
        <p:nvPicPr>
          <p:cNvPr id="210" name="Google Shape;210;p38"/>
          <p:cNvPicPr preferRelativeResize="0"/>
          <p:nvPr/>
        </p:nvPicPr>
        <p:blipFill>
          <a:blip r:embed="rId3">
            <a:alphaModFix/>
          </a:blip>
          <a:stretch>
            <a:fillRect/>
          </a:stretch>
        </p:blipFill>
        <p:spPr>
          <a:xfrm>
            <a:off x="4846550" y="2947900"/>
            <a:ext cx="4297449" cy="1662200"/>
          </a:xfrm>
          <a:prstGeom prst="rect">
            <a:avLst/>
          </a:prstGeom>
          <a:noFill/>
          <a:ln>
            <a:noFill/>
          </a:ln>
        </p:spPr>
      </p:pic>
      <p:pic>
        <p:nvPicPr>
          <p:cNvPr id="211" name="Google Shape;211;p38"/>
          <p:cNvPicPr preferRelativeResize="0"/>
          <p:nvPr/>
        </p:nvPicPr>
        <p:blipFill>
          <a:blip r:embed="rId4">
            <a:alphaModFix/>
          </a:blip>
          <a:stretch>
            <a:fillRect/>
          </a:stretch>
        </p:blipFill>
        <p:spPr>
          <a:xfrm>
            <a:off x="311700" y="2330950"/>
            <a:ext cx="4473600" cy="2733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Hệ thống chưa xử lý khi người dùng thay đổi các mặt hàng trong giỏ hàng</a:t>
            </a:r>
            <a:endParaRPr/>
          </a:p>
        </p:txBody>
      </p:sp>
      <p:sp>
        <p:nvSpPr>
          <p:cNvPr id="217" name="Google Shape;217;p39"/>
          <p:cNvSpPr txBox="1">
            <a:spLocks noGrp="1"/>
          </p:cNvSpPr>
          <p:nvPr>
            <p:ph type="body" idx="1"/>
          </p:nvPr>
        </p:nvSpPr>
        <p:spPr>
          <a:xfrm>
            <a:off x="311700" y="1304250"/>
            <a:ext cx="4207200" cy="3264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Giải pháp:</a:t>
            </a:r>
            <a:endParaRPr/>
          </a:p>
          <a:p>
            <a:pPr marL="914400" lvl="1" indent="-317500" algn="l" rtl="0">
              <a:spcBef>
                <a:spcPts val="0"/>
              </a:spcBef>
              <a:spcAft>
                <a:spcPts val="0"/>
              </a:spcAft>
              <a:buSzPts val="1400"/>
              <a:buChar char="○"/>
            </a:pPr>
            <a:r>
              <a:rPr lang="vi"/>
              <a:t>mỗi khi một mặt hàng đơn lẻ có sự thay đổi như xóa, tăng hay giảm số lượng, class CartMediaHandler sẽ gọi đến hàm notifyObservers để thông báo về sự thay đổi này, khi đó CartScreenHandler (tương ứng với màn hình giỏ hàng) sẽ nhận biết có sự thay đổi và đưa ra các thông báo hoặc bất kì hành động nào tùy theo yêu cầu cài đặt </a:t>
            </a:r>
            <a:endParaRPr/>
          </a:p>
        </p:txBody>
      </p:sp>
      <p:pic>
        <p:nvPicPr>
          <p:cNvPr id="218" name="Google Shape;218;p39"/>
          <p:cNvPicPr preferRelativeResize="0"/>
          <p:nvPr/>
        </p:nvPicPr>
        <p:blipFill>
          <a:blip r:embed="rId3">
            <a:alphaModFix/>
          </a:blip>
          <a:stretch>
            <a:fillRect/>
          </a:stretch>
        </p:blipFill>
        <p:spPr>
          <a:xfrm>
            <a:off x="4417375" y="1379550"/>
            <a:ext cx="4629324" cy="238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Sử dụng thư viện tính khoảng cách mới</a:t>
            </a:r>
            <a:endParaRPr/>
          </a:p>
        </p:txBody>
      </p:sp>
      <p:sp>
        <p:nvSpPr>
          <p:cNvPr id="224" name="Google Shape;224;p40"/>
          <p:cNvSpPr txBox="1">
            <a:spLocks noGrp="1"/>
          </p:cNvSpPr>
          <p:nvPr>
            <p:ph type="body" idx="1"/>
          </p:nvPr>
        </p:nvSpPr>
        <p:spPr>
          <a:xfrm>
            <a:off x="311700" y="2763500"/>
            <a:ext cx="8452500" cy="1805400"/>
          </a:xfrm>
          <a:prstGeom prst="rect">
            <a:avLst/>
          </a:prstGeom>
        </p:spPr>
        <p:txBody>
          <a:bodyPr spcFirstLastPara="1" wrap="square" lIns="91425" tIns="90000" rIns="91425" bIns="91425" anchor="t" anchorCtr="0">
            <a:normAutofit/>
          </a:bodyPr>
          <a:lstStyle/>
          <a:p>
            <a:pPr marL="457200" lvl="0" indent="-342900" algn="l" rtl="0">
              <a:lnSpc>
                <a:spcPct val="150000"/>
              </a:lnSpc>
              <a:spcBef>
                <a:spcPts val="0"/>
              </a:spcBef>
              <a:spcAft>
                <a:spcPts val="0"/>
              </a:spcAft>
              <a:buSzPts val="1800"/>
              <a:buChar char="●"/>
            </a:pPr>
            <a:r>
              <a:rPr lang="vi"/>
              <a:t>Vấn đề: thay đổi thư viện tính khoảng cách là DistanceCalculator sang thư viện AlternativeDistanceCalculator</a:t>
            </a:r>
            <a:endParaRPr/>
          </a:p>
          <a:p>
            <a:pPr marL="914400" lvl="1" indent="-317500" algn="l" rtl="0">
              <a:lnSpc>
                <a:spcPct val="150000"/>
              </a:lnSpc>
              <a:spcBef>
                <a:spcPts val="0"/>
              </a:spcBef>
              <a:spcAft>
                <a:spcPts val="0"/>
              </a:spcAft>
              <a:buSzPts val="1400"/>
              <a:buChar char="○"/>
            </a:pPr>
            <a:r>
              <a:rPr lang="vi"/>
              <a:t>Việc thay đổi thư viện sẽ vi phạm nguyên lý OCP và DIP do rất nhiều class đang bị phụ thuộc chặt vào class DistanceCalculator</a:t>
            </a:r>
            <a:endParaRPr/>
          </a:p>
        </p:txBody>
      </p:sp>
      <p:pic>
        <p:nvPicPr>
          <p:cNvPr id="225" name="Google Shape;225;p40"/>
          <p:cNvPicPr preferRelativeResize="0"/>
          <p:nvPr/>
        </p:nvPicPr>
        <p:blipFill>
          <a:blip r:embed="rId3">
            <a:alphaModFix/>
          </a:blip>
          <a:stretch>
            <a:fillRect/>
          </a:stretch>
        </p:blipFill>
        <p:spPr>
          <a:xfrm>
            <a:off x="480013" y="1017713"/>
            <a:ext cx="8048625" cy="166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Sử dụng thư viện tính khoảng cách mới</a:t>
            </a:r>
            <a:endParaRPr/>
          </a:p>
        </p:txBody>
      </p:sp>
      <p:sp>
        <p:nvSpPr>
          <p:cNvPr id="231" name="Google Shape;231;p41"/>
          <p:cNvSpPr txBox="1">
            <a:spLocks noGrp="1"/>
          </p:cNvSpPr>
          <p:nvPr>
            <p:ph type="body" idx="1"/>
          </p:nvPr>
        </p:nvSpPr>
        <p:spPr>
          <a:xfrm>
            <a:off x="311700" y="1152475"/>
            <a:ext cx="3738900" cy="3416400"/>
          </a:xfrm>
          <a:prstGeom prst="rect">
            <a:avLst/>
          </a:prstGeom>
        </p:spPr>
        <p:txBody>
          <a:bodyPr spcFirstLastPara="1" wrap="square" lIns="91425" tIns="91425" rIns="91425" bIns="91425" anchor="t" anchorCtr="0">
            <a:normAutofit/>
          </a:bodyPr>
          <a:lstStyle/>
          <a:p>
            <a:pPr marL="457200" lvl="0" indent="-390525" algn="l" rtl="0">
              <a:spcBef>
                <a:spcPts val="0"/>
              </a:spcBef>
              <a:spcAft>
                <a:spcPts val="0"/>
              </a:spcAft>
              <a:buSzPts val="2550"/>
              <a:buChar char="●"/>
            </a:pPr>
            <a:r>
              <a:rPr lang="vi" sz="2550"/>
              <a:t>Giải pháp 1: Strategy Pattern</a:t>
            </a:r>
            <a:endParaRPr sz="1900"/>
          </a:p>
          <a:p>
            <a:pPr marL="630000" lvl="1" indent="-349250" algn="l" rtl="0">
              <a:lnSpc>
                <a:spcPct val="115000"/>
              </a:lnSpc>
              <a:spcBef>
                <a:spcPts val="0"/>
              </a:spcBef>
              <a:spcAft>
                <a:spcPts val="0"/>
              </a:spcAft>
              <a:buSzPts val="1900"/>
              <a:buChar char="○"/>
            </a:pPr>
            <a:r>
              <a:rPr lang="vi" sz="1900"/>
              <a:t>Khuyết điểm: Với cách cài đặt này chúng ta phải thay đổi trực tiếp codebase bằng việc thay đổi các thuộc tính như đã nêu ở trên</a:t>
            </a:r>
            <a:endParaRPr/>
          </a:p>
        </p:txBody>
      </p:sp>
      <p:pic>
        <p:nvPicPr>
          <p:cNvPr id="232" name="Google Shape;232;p41"/>
          <p:cNvPicPr preferRelativeResize="0"/>
          <p:nvPr/>
        </p:nvPicPr>
        <p:blipFill>
          <a:blip r:embed="rId3">
            <a:alphaModFix/>
          </a:blip>
          <a:stretch>
            <a:fillRect/>
          </a:stretch>
        </p:blipFill>
        <p:spPr>
          <a:xfrm>
            <a:off x="4050600" y="1152475"/>
            <a:ext cx="4941000" cy="296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Biểu đồ use case tổng quan</a:t>
            </a:r>
            <a:endParaRPr/>
          </a:p>
        </p:txBody>
      </p:sp>
      <p:pic>
        <p:nvPicPr>
          <p:cNvPr id="67" name="Google Shape;67;p15"/>
          <p:cNvPicPr preferRelativeResize="0"/>
          <p:nvPr/>
        </p:nvPicPr>
        <p:blipFill>
          <a:blip r:embed="rId3">
            <a:alphaModFix/>
          </a:blip>
          <a:stretch>
            <a:fillRect/>
          </a:stretch>
        </p:blipFill>
        <p:spPr>
          <a:xfrm>
            <a:off x="1843926" y="923075"/>
            <a:ext cx="5456152" cy="3925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Sử dụng thư viện tính khoảng cách mới</a:t>
            </a:r>
            <a:endParaRPr/>
          </a:p>
        </p:txBody>
      </p:sp>
      <p:sp>
        <p:nvSpPr>
          <p:cNvPr id="238" name="Google Shape;238;p42"/>
          <p:cNvSpPr txBox="1">
            <a:spLocks noGrp="1"/>
          </p:cNvSpPr>
          <p:nvPr>
            <p:ph type="body" idx="1"/>
          </p:nvPr>
        </p:nvSpPr>
        <p:spPr>
          <a:xfrm>
            <a:off x="311700" y="1152475"/>
            <a:ext cx="3767801"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vi" dirty="0"/>
              <a:t>Giải pháp 2: Adapter Pattern</a:t>
            </a:r>
            <a:endParaRPr dirty="0"/>
          </a:p>
          <a:p>
            <a:pPr marL="630000" lvl="1" indent="-330200" algn="l" rtl="0">
              <a:spcBef>
                <a:spcPts val="0"/>
              </a:spcBef>
              <a:spcAft>
                <a:spcPts val="0"/>
              </a:spcAft>
              <a:buSzPts val="1600"/>
              <a:buChar char="○"/>
            </a:pPr>
            <a:r>
              <a:rPr lang="vi" sz="1600" dirty="0"/>
              <a:t>Tạo lớp DistanceCalculateAdapter extends DistanceCalculator đóng vai trò chuyển đổi giữa 2 class DistanceCalculator và AlternativeDistanceCalculator</a:t>
            </a:r>
            <a:endParaRPr sz="1600" dirty="0"/>
          </a:p>
          <a:p>
            <a:pPr marL="630000" lvl="1" indent="-330200" algn="l" rtl="0">
              <a:spcBef>
                <a:spcPts val="0"/>
              </a:spcBef>
              <a:spcAft>
                <a:spcPts val="0"/>
              </a:spcAft>
              <a:buSzPts val="1600"/>
              <a:buChar char="○"/>
            </a:pPr>
            <a:r>
              <a:rPr lang="vi" sz="1600" dirty="0"/>
              <a:t>Override phương thức calculateDistance để gọi phương thức calculateDistance của AlternativeDistanceCalculator</a:t>
            </a:r>
            <a:endParaRPr sz="1700" dirty="0"/>
          </a:p>
        </p:txBody>
      </p:sp>
      <p:pic>
        <p:nvPicPr>
          <p:cNvPr id="3" name="Picture 2" descr="Diagram&#10;&#10;Description automatically generated">
            <a:extLst>
              <a:ext uri="{FF2B5EF4-FFF2-40B4-BE49-F238E27FC236}">
                <a16:creationId xmlns:a16="http://schemas.microsoft.com/office/drawing/2014/main" id="{C9019670-50B6-46A4-9155-AF6275F2116F}"/>
              </a:ext>
            </a:extLst>
          </p:cNvPr>
          <p:cNvPicPr>
            <a:picLocks noChangeAspect="1"/>
          </p:cNvPicPr>
          <p:nvPr/>
        </p:nvPicPr>
        <p:blipFill>
          <a:blip r:embed="rId3"/>
          <a:stretch>
            <a:fillRect/>
          </a:stretch>
        </p:blipFill>
        <p:spPr>
          <a:xfrm>
            <a:off x="3891557" y="1233090"/>
            <a:ext cx="5252443" cy="31388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Thay đổi cách tính phí vận chuyển</a:t>
            </a:r>
            <a:endParaRPr/>
          </a:p>
        </p:txBody>
      </p:sp>
      <p:sp>
        <p:nvSpPr>
          <p:cNvPr id="245" name="Google Shape;245;p43"/>
          <p:cNvSpPr txBox="1">
            <a:spLocks noGrp="1"/>
          </p:cNvSpPr>
          <p:nvPr>
            <p:ph type="body" idx="1"/>
          </p:nvPr>
        </p:nvSpPr>
        <p:spPr>
          <a:xfrm>
            <a:off x="311700" y="1152475"/>
            <a:ext cx="8560800" cy="1634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vi"/>
              <a:t>Vấn đề</a:t>
            </a:r>
            <a:endParaRPr/>
          </a:p>
          <a:p>
            <a:pPr marL="914400" lvl="1" indent="-317500" algn="l" rtl="0">
              <a:spcBef>
                <a:spcPts val="0"/>
              </a:spcBef>
              <a:spcAft>
                <a:spcPts val="0"/>
              </a:spcAft>
              <a:buSzPts val="1400"/>
              <a:buChar char="○"/>
            </a:pPr>
            <a:r>
              <a:rPr lang="vi"/>
              <a:t>phí vận chuyển trong codebase được tính sau khi xác định được địa chỉ của đơn hàng trong lớp DeliveryInfo dựa vào hàm “int calculateShippingFee()”</a:t>
            </a:r>
            <a:endParaRPr/>
          </a:p>
          <a:p>
            <a:pPr marL="914400" lvl="1" indent="-317500" algn="l" rtl="0">
              <a:spcBef>
                <a:spcPts val="0"/>
              </a:spcBef>
              <a:spcAft>
                <a:spcPts val="0"/>
              </a:spcAft>
              <a:buSzPts val="1400"/>
              <a:buChar char="○"/>
            </a:pPr>
            <a:r>
              <a:rPr lang="vi"/>
              <a:t>Khi có bất kì thay đổi sự thay đổi nào về cách tính phí vận chuyển, ta cần thay đổi trực tiếp code trong hàm calculateShippingFee, đồng thời không thể thay đổi cách tính phí cho đơn hàng trong thời gian chạy</a:t>
            </a:r>
            <a:endParaRPr/>
          </a:p>
        </p:txBody>
      </p:sp>
      <p:pic>
        <p:nvPicPr>
          <p:cNvPr id="246" name="Google Shape;246;p43"/>
          <p:cNvPicPr preferRelativeResize="0"/>
          <p:nvPr/>
        </p:nvPicPr>
        <p:blipFill>
          <a:blip r:embed="rId3">
            <a:alphaModFix/>
          </a:blip>
          <a:stretch>
            <a:fillRect/>
          </a:stretch>
        </p:blipFill>
        <p:spPr>
          <a:xfrm>
            <a:off x="541888" y="2786875"/>
            <a:ext cx="7648575" cy="2095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Thay đổi cách tính phí vận chuyển</a:t>
            </a:r>
            <a:endParaRPr/>
          </a:p>
        </p:txBody>
      </p:sp>
      <p:sp>
        <p:nvSpPr>
          <p:cNvPr id="252" name="Google Shape;252;p44"/>
          <p:cNvSpPr txBox="1">
            <a:spLocks noGrp="1"/>
          </p:cNvSpPr>
          <p:nvPr>
            <p:ph type="body" idx="1"/>
          </p:nvPr>
        </p:nvSpPr>
        <p:spPr>
          <a:xfrm>
            <a:off x="311700" y="1152475"/>
            <a:ext cx="8520600" cy="1474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Giải pháp: Strategy pattern</a:t>
            </a:r>
            <a:endParaRPr/>
          </a:p>
          <a:p>
            <a:pPr marL="914400" lvl="1" indent="-317500" algn="l" rtl="0">
              <a:spcBef>
                <a:spcPts val="0"/>
              </a:spcBef>
              <a:spcAft>
                <a:spcPts val="0"/>
              </a:spcAft>
              <a:buSzPts val="1400"/>
              <a:buChar char="○"/>
            </a:pPr>
            <a:r>
              <a:rPr lang="vi"/>
              <a:t>thay đổi code của class DeliveryInfo mỗi khi có yêu cầu thay đổi cách tính phí vận chuyển – chỉ cần tạo 1 class mới và hiện thực hóa lớp trừu tượng ACalculateShippingFee và setCalCulateShippingFee cho class DeliveryInfo.</a:t>
            </a:r>
            <a:endParaRPr/>
          </a:p>
        </p:txBody>
      </p:sp>
      <p:pic>
        <p:nvPicPr>
          <p:cNvPr id="253" name="Google Shape;253;p44"/>
          <p:cNvPicPr preferRelativeResize="0"/>
          <p:nvPr/>
        </p:nvPicPr>
        <p:blipFill>
          <a:blip r:embed="rId3">
            <a:alphaModFix/>
          </a:blip>
          <a:stretch>
            <a:fillRect/>
          </a:stretch>
        </p:blipFill>
        <p:spPr>
          <a:xfrm>
            <a:off x="446325" y="2457900"/>
            <a:ext cx="7981950" cy="21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Thêm phương thức thanh toán mới: Thẻ nội địa</a:t>
            </a:r>
            <a:endParaRPr/>
          </a:p>
          <a:p>
            <a:pPr marL="0" lvl="0" indent="0" algn="l" rtl="0">
              <a:spcBef>
                <a:spcPts val="0"/>
              </a:spcBef>
              <a:spcAft>
                <a:spcPts val="0"/>
              </a:spcAft>
              <a:buNone/>
            </a:pPr>
            <a:endParaRPr/>
          </a:p>
        </p:txBody>
      </p:sp>
      <p:sp>
        <p:nvSpPr>
          <p:cNvPr id="259" name="Google Shape;259;p45"/>
          <p:cNvSpPr txBox="1">
            <a:spLocks noGrp="1"/>
          </p:cNvSpPr>
          <p:nvPr>
            <p:ph type="body" idx="1"/>
          </p:nvPr>
        </p:nvSpPr>
        <p:spPr>
          <a:xfrm>
            <a:off x="311700" y="1152475"/>
            <a:ext cx="4326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a:t>
            </a:r>
            <a:endParaRPr/>
          </a:p>
          <a:p>
            <a:pPr marL="914400" lvl="1" indent="-317500" algn="l" rtl="0">
              <a:spcBef>
                <a:spcPts val="0"/>
              </a:spcBef>
              <a:spcAft>
                <a:spcPts val="0"/>
              </a:spcAft>
              <a:buSzPts val="1400"/>
              <a:buChar char="○"/>
            </a:pPr>
            <a:r>
              <a:rPr lang="vi"/>
              <a:t>liên quan đến thẻ thanh toán (class CreditCard trên codebase), rất nhiều lớp và phương thức đang phụ thuộc trực tiếp vào class này =&gt; khi thay đổi phương thức thanh toán sẽ cần phải sửa đổi các class đó =&gt; vi phạm OCP</a:t>
            </a:r>
            <a:endParaRPr/>
          </a:p>
        </p:txBody>
      </p:sp>
      <p:pic>
        <p:nvPicPr>
          <p:cNvPr id="260" name="Google Shape;260;p45"/>
          <p:cNvPicPr preferRelativeResize="0"/>
          <p:nvPr/>
        </p:nvPicPr>
        <p:blipFill rotWithShape="1">
          <a:blip r:embed="rId3">
            <a:alphaModFix/>
          </a:blip>
          <a:srcRect l="9845" t="8158" r="23947" b="6676"/>
          <a:stretch/>
        </p:blipFill>
        <p:spPr>
          <a:xfrm>
            <a:off x="4812850" y="973600"/>
            <a:ext cx="3903550" cy="3334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Thêm phương thức thanh toán mới: Thẻ nội địa</a:t>
            </a:r>
            <a:endParaRPr/>
          </a:p>
          <a:p>
            <a:pPr marL="0" lvl="0" indent="0" algn="l" rtl="0">
              <a:spcBef>
                <a:spcPts val="0"/>
              </a:spcBef>
              <a:spcAft>
                <a:spcPts val="0"/>
              </a:spcAft>
              <a:buNone/>
            </a:pPr>
            <a:endParaRPr/>
          </a:p>
        </p:txBody>
      </p:sp>
      <p:sp>
        <p:nvSpPr>
          <p:cNvPr id="266" name="Google Shape;266;p46"/>
          <p:cNvSpPr txBox="1">
            <a:spLocks noGrp="1"/>
          </p:cNvSpPr>
          <p:nvPr>
            <p:ph type="body" idx="1"/>
          </p:nvPr>
        </p:nvSpPr>
        <p:spPr>
          <a:xfrm>
            <a:off x="311700" y="1152475"/>
            <a:ext cx="4326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Giải pháp: </a:t>
            </a:r>
            <a:endParaRPr/>
          </a:p>
          <a:p>
            <a:pPr marL="914400" lvl="1" indent="-317500" algn="l" rtl="0">
              <a:spcBef>
                <a:spcPts val="0"/>
              </a:spcBef>
              <a:spcAft>
                <a:spcPts val="0"/>
              </a:spcAft>
              <a:buSzPts val="1400"/>
              <a:buChar char="○"/>
            </a:pPr>
            <a:r>
              <a:rPr lang="vi"/>
              <a:t>Tạo interface Card cung cấp một giao diện chung cho tất cả các lớp muốn sử dụng thẻ giao tiếp qua đó, các loại thẻ sinh ra đều phải implement interface này</a:t>
            </a:r>
            <a:endParaRPr/>
          </a:p>
          <a:p>
            <a:pPr marL="0" lvl="0" indent="0" algn="l" rtl="0">
              <a:spcBef>
                <a:spcPts val="1200"/>
              </a:spcBef>
              <a:spcAft>
                <a:spcPts val="1200"/>
              </a:spcAft>
              <a:buNone/>
            </a:pPr>
            <a:r>
              <a:rPr lang="vi"/>
              <a:t>=&gt; Khi thêm 1 loại thẻ mới không vi phạm các nguyên lý SOLID</a:t>
            </a:r>
            <a:endParaRPr/>
          </a:p>
        </p:txBody>
      </p:sp>
      <p:pic>
        <p:nvPicPr>
          <p:cNvPr id="267" name="Google Shape;267;p46"/>
          <p:cNvPicPr preferRelativeResize="0"/>
          <p:nvPr/>
        </p:nvPicPr>
        <p:blipFill>
          <a:blip r:embed="rId3">
            <a:alphaModFix/>
          </a:blip>
          <a:stretch>
            <a:fillRect/>
          </a:stretch>
        </p:blipFill>
        <p:spPr>
          <a:xfrm>
            <a:off x="4638300" y="1105850"/>
            <a:ext cx="4521300" cy="2797700"/>
          </a:xfrm>
          <a:prstGeom prst="rect">
            <a:avLst/>
          </a:prstGeom>
          <a:noFill/>
          <a:ln>
            <a:noFill/>
          </a:ln>
        </p:spPr>
      </p:pic>
      <p:pic>
        <p:nvPicPr>
          <p:cNvPr id="268" name="Google Shape;268;p46"/>
          <p:cNvPicPr preferRelativeResize="0"/>
          <p:nvPr/>
        </p:nvPicPr>
        <p:blipFill>
          <a:blip r:embed="rId4">
            <a:alphaModFix/>
          </a:blip>
          <a:stretch>
            <a:fillRect/>
          </a:stretch>
        </p:blipFill>
        <p:spPr>
          <a:xfrm>
            <a:off x="4790700" y="4055950"/>
            <a:ext cx="3648075" cy="790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nghiệp vụ không liên quan đến lớp</a:t>
            </a:r>
            <a:endParaRPr/>
          </a:p>
        </p:txBody>
      </p:sp>
      <p:sp>
        <p:nvSpPr>
          <p:cNvPr id="274" name="Google Shape;274;p47"/>
          <p:cNvSpPr txBox="1">
            <a:spLocks noGrp="1"/>
          </p:cNvSpPr>
          <p:nvPr>
            <p:ph type="body" idx="1"/>
          </p:nvPr>
        </p:nvSpPr>
        <p:spPr>
          <a:xfrm>
            <a:off x="311700" y="1152475"/>
            <a:ext cx="51054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highlight>
                  <a:srgbClr val="FFFFFF"/>
                </a:highlight>
              </a:rPr>
              <a:t>Trong codebase vẫn tồn tại một số method xử lý không liên quan đến nghiệp vụ của lớp gây ra các lỗi Coincidental</a:t>
            </a:r>
            <a:endParaRPr>
              <a:highlight>
                <a:srgbClr val="FFFFFF"/>
              </a:highlight>
            </a:endParaRPr>
          </a:p>
          <a:p>
            <a:pPr marL="914400" lvl="1" indent="-317500" algn="l" rtl="0">
              <a:spcBef>
                <a:spcPts val="0"/>
              </a:spcBef>
              <a:spcAft>
                <a:spcPts val="0"/>
              </a:spcAft>
              <a:buSzPts val="1400"/>
              <a:buChar char="-"/>
            </a:pPr>
            <a:r>
              <a:rPr lang="vi">
                <a:highlight>
                  <a:srgbClr val="FFFFFF"/>
                </a:highlight>
              </a:rPr>
              <a:t>getToday (Lấy ra ngày hôm nay theo đúng định dạng), </a:t>
            </a:r>
            <a:endParaRPr>
              <a:highlight>
                <a:srgbClr val="FFFFFF"/>
              </a:highlight>
            </a:endParaRPr>
          </a:p>
          <a:p>
            <a:pPr marL="914400" lvl="1" indent="-317500" algn="l" rtl="0">
              <a:spcBef>
                <a:spcPts val="0"/>
              </a:spcBef>
              <a:spcAft>
                <a:spcPts val="0"/>
              </a:spcAft>
              <a:buSzPts val="1400"/>
              <a:buChar char="-"/>
            </a:pPr>
            <a:r>
              <a:rPr lang="vi">
                <a:highlight>
                  <a:srgbClr val="FFFFFF"/>
                </a:highlight>
              </a:rPr>
              <a:t>getCurrencyFormat (lấy ra định dạng tiền tệ)</a:t>
            </a:r>
            <a:endParaRPr>
              <a:highlight>
                <a:srgbClr val="FFFFFF"/>
              </a:highlight>
            </a:endParaRPr>
          </a:p>
          <a:p>
            <a:pPr marL="457200" lvl="0" indent="-342900" algn="l" rtl="0">
              <a:spcBef>
                <a:spcPts val="0"/>
              </a:spcBef>
              <a:spcAft>
                <a:spcPts val="0"/>
              </a:spcAft>
              <a:buSzPts val="1800"/>
              <a:buChar char="-"/>
            </a:pPr>
            <a:r>
              <a:rPr lang="vi">
                <a:highlight>
                  <a:srgbClr val="FFFFFF"/>
                </a:highlight>
              </a:rPr>
              <a:t>Method public static có thể sử dụng dễ dàng ở bất kỳ đâu ⇒  giảm cohesion cho codebase. </a:t>
            </a:r>
            <a:endParaRPr/>
          </a:p>
        </p:txBody>
      </p:sp>
      <p:pic>
        <p:nvPicPr>
          <p:cNvPr id="275" name="Google Shape;275;p47"/>
          <p:cNvPicPr preferRelativeResize="0"/>
          <p:nvPr/>
        </p:nvPicPr>
        <p:blipFill>
          <a:blip r:embed="rId3">
            <a:alphaModFix/>
          </a:blip>
          <a:stretch>
            <a:fillRect/>
          </a:stretch>
        </p:blipFill>
        <p:spPr>
          <a:xfrm>
            <a:off x="5417100" y="1296350"/>
            <a:ext cx="3422100" cy="18734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Cập nhật lại chức năng hủy đơn hàng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1" name="Google Shape;28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Vấn đề: Yêu cầu hủy đơn sau khi đã hoàn tất quá trình đặt hàng và chưa được quản trị viên chấp nhận</a:t>
            </a:r>
            <a:endParaRPr/>
          </a:p>
          <a:p>
            <a:pPr marL="457200" lvl="0" indent="-342900" algn="l" rtl="0">
              <a:spcBef>
                <a:spcPts val="0"/>
              </a:spcBef>
              <a:spcAft>
                <a:spcPts val="0"/>
              </a:spcAft>
              <a:buSzPts val="1800"/>
              <a:buChar char="●"/>
            </a:pPr>
            <a:r>
              <a:rPr lang="vi"/>
              <a:t>Hiện trạng: </a:t>
            </a:r>
            <a:endParaRPr/>
          </a:p>
          <a:p>
            <a:pPr marL="914400" lvl="1" indent="-317500" algn="l" rtl="0">
              <a:spcBef>
                <a:spcPts val="0"/>
              </a:spcBef>
              <a:spcAft>
                <a:spcPts val="0"/>
              </a:spcAft>
              <a:buSzPts val="1400"/>
              <a:buChar char="○"/>
            </a:pPr>
            <a:r>
              <a:rPr lang="vi"/>
              <a:t>Hệ thống chưa đáp ứng được chức năng theo dõi đơn hàng sau khi đặt hàng</a:t>
            </a:r>
            <a:endParaRPr/>
          </a:p>
          <a:p>
            <a:pPr marL="914400" lvl="1" indent="-317500" algn="l" rtl="0">
              <a:spcBef>
                <a:spcPts val="0"/>
              </a:spcBef>
              <a:spcAft>
                <a:spcPts val="0"/>
              </a:spcAft>
              <a:buSzPts val="1400"/>
              <a:buChar char="○"/>
            </a:pPr>
            <a:r>
              <a:rPr lang="vi"/>
              <a:t>Nếu thiết kế không tốt sẽ dễ thực hiện sai chức năng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Cập nhật lại chức năng hủy đơn hàng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7" name="Google Shape;287;p49"/>
          <p:cNvSpPr txBox="1">
            <a:spLocks noGrp="1"/>
          </p:cNvSpPr>
          <p:nvPr>
            <p:ph type="body" idx="1"/>
          </p:nvPr>
        </p:nvSpPr>
        <p:spPr>
          <a:xfrm>
            <a:off x="311700" y="1152475"/>
            <a:ext cx="4436700" cy="337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Giải pháp: State Pattern</a:t>
            </a:r>
            <a:endParaRPr/>
          </a:p>
          <a:p>
            <a:pPr marL="540000" lvl="1" indent="-311150" algn="l" rtl="0">
              <a:spcBef>
                <a:spcPts val="0"/>
              </a:spcBef>
              <a:spcAft>
                <a:spcPts val="0"/>
              </a:spcAft>
              <a:buSzPts val="1300"/>
              <a:buChar char="○"/>
            </a:pPr>
            <a:r>
              <a:rPr lang="vi" sz="1300"/>
              <a:t>Tạo interface InvoiceState</a:t>
            </a:r>
            <a:endParaRPr sz="1300"/>
          </a:p>
          <a:p>
            <a:pPr marL="540000" lvl="1" indent="-311150" algn="l" rtl="0">
              <a:spcBef>
                <a:spcPts val="0"/>
              </a:spcBef>
              <a:spcAft>
                <a:spcPts val="0"/>
              </a:spcAft>
              <a:buSzPts val="1300"/>
              <a:buChar char="○"/>
            </a:pPr>
            <a:r>
              <a:rPr lang="vi" sz="1300"/>
              <a:t>Class Invoice: thay đổi trạng thái của đơn qua 2 phương thức </a:t>
            </a:r>
            <a:endParaRPr sz="1300"/>
          </a:p>
          <a:p>
            <a:pPr marL="540000" lvl="1" indent="-311150" algn="l" rtl="0">
              <a:spcBef>
                <a:spcPts val="0"/>
              </a:spcBef>
              <a:spcAft>
                <a:spcPts val="0"/>
              </a:spcAft>
              <a:buSzPts val="1300"/>
              <a:buChar char="○"/>
            </a:pPr>
            <a:r>
              <a:rPr lang="vi" sz="1300"/>
              <a:t>cancelOrder(), confirmOrder()</a:t>
            </a:r>
            <a:endParaRPr sz="1300"/>
          </a:p>
          <a:p>
            <a:pPr marL="540000" lvl="1" indent="-311150" algn="l" rtl="0">
              <a:spcBef>
                <a:spcPts val="0"/>
              </a:spcBef>
              <a:spcAft>
                <a:spcPts val="0"/>
              </a:spcAft>
              <a:buSzPts val="1300"/>
              <a:buChar char="○"/>
            </a:pPr>
            <a:r>
              <a:rPr lang="vi" sz="1300"/>
              <a:t>Tạo các lớp implements InvoiceState thể hiện các trạng thái: Đang chờ duyệt (CreateInvoiceState), Đã hủy đơn và Đã phê duyệt</a:t>
            </a:r>
            <a:endParaRPr sz="1300"/>
          </a:p>
          <a:p>
            <a:pPr marL="540000" lvl="1" indent="-317500" algn="l" rtl="0">
              <a:spcBef>
                <a:spcPts val="0"/>
              </a:spcBef>
              <a:spcAft>
                <a:spcPts val="0"/>
              </a:spcAft>
              <a:buSzPts val="1400"/>
              <a:buChar char="○"/>
            </a:pPr>
            <a:r>
              <a:rPr lang="vi" sz="1300"/>
              <a:t>Thực hiện chuyển trạng thái có trình tự: </a:t>
            </a:r>
            <a:endParaRPr sz="1300"/>
          </a:p>
          <a:p>
            <a:pPr marL="914400" lvl="0" indent="0" algn="l" rtl="0">
              <a:spcBef>
                <a:spcPts val="1200"/>
              </a:spcBef>
              <a:spcAft>
                <a:spcPts val="0"/>
              </a:spcAft>
              <a:buNone/>
            </a:pPr>
            <a:r>
              <a:rPr lang="vi" sz="1300"/>
              <a:t>CreateInvoiceState.cancelOrder(), CreateInvoiceState.confirmOrder()</a:t>
            </a:r>
            <a:endParaRPr sz="1300"/>
          </a:p>
          <a:p>
            <a:pPr marL="0" lvl="0" indent="0" algn="l" rtl="0">
              <a:spcBef>
                <a:spcPts val="1200"/>
              </a:spcBef>
              <a:spcAft>
                <a:spcPts val="1200"/>
              </a:spcAft>
              <a:buNone/>
            </a:pPr>
            <a:endParaRPr/>
          </a:p>
        </p:txBody>
      </p:sp>
      <p:pic>
        <p:nvPicPr>
          <p:cNvPr id="288" name="Google Shape;288;p49"/>
          <p:cNvPicPr preferRelativeResize="0"/>
          <p:nvPr/>
        </p:nvPicPr>
        <p:blipFill>
          <a:blip r:embed="rId3">
            <a:alphaModFix/>
          </a:blip>
          <a:stretch>
            <a:fillRect/>
          </a:stretch>
        </p:blipFill>
        <p:spPr>
          <a:xfrm>
            <a:off x="4633025" y="1152475"/>
            <a:ext cx="4199275" cy="2815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title"/>
          </p:nvPr>
        </p:nvSpPr>
        <p:spPr>
          <a:xfrm>
            <a:off x="311700" y="1745125"/>
            <a:ext cx="8520600" cy="93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a:t>Cảm ơn cô và các bạn đã lắng nghe</a:t>
            </a:r>
            <a:endParaRPr/>
          </a:p>
        </p:txBody>
      </p:sp>
      <p:sp>
        <p:nvSpPr>
          <p:cNvPr id="294" name="Google Shape;294;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Coupling</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vi">
                <a:solidFill>
                  <a:schemeClr val="dk1"/>
                </a:solidFill>
                <a:highlight>
                  <a:srgbClr val="FFFFFF"/>
                </a:highlight>
              </a:rPr>
              <a:t>Trong mã nguồn có một số vị trí khiến mức độ quan hệ giữa các module tăng cao và chưa tối ưu. </a:t>
            </a:r>
            <a:endParaRPr>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vi">
                <a:solidFill>
                  <a:schemeClr val="dk1"/>
                </a:solidFill>
                <a:highlight>
                  <a:srgbClr val="FFFFFF"/>
                </a:highlight>
              </a:rPr>
              <a:t>Coupling cần sửa: Stamp Coupling, Common Coupling, Content Coupling</a:t>
            </a:r>
            <a:endParaRPr>
              <a:solidFill>
                <a:schemeClr val="dk1"/>
              </a:solidFill>
              <a:highlight>
                <a:srgbClr val="FFFFFF"/>
              </a:highlight>
            </a:endParaRPr>
          </a:p>
          <a:p>
            <a:pPr marL="0" lvl="0" indent="0" algn="l" rtl="0">
              <a:spcBef>
                <a:spcPts val="1200"/>
              </a:spcBef>
              <a:spcAft>
                <a:spcPts val="1200"/>
              </a:spcAft>
              <a:buNone/>
            </a:pPr>
            <a:endParaRPr>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Các vấn đề về Coupling</a:t>
            </a:r>
            <a:endParaRPr/>
          </a:p>
          <a:p>
            <a:pPr marL="0" lvl="0" indent="0" algn="l" rtl="0">
              <a:spcBef>
                <a:spcPts val="0"/>
              </a:spcBef>
              <a:spcAft>
                <a:spcPts val="0"/>
              </a:spcAft>
              <a:buNone/>
            </a:pPr>
            <a:endParaRPr/>
          </a:p>
        </p:txBody>
      </p:sp>
      <p:graphicFrame>
        <p:nvGraphicFramePr>
          <p:cNvPr id="79" name="Google Shape;79;p17"/>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extLst>
                    <a:ext uri="{9D8B030D-6E8A-4147-A177-3AD203B41FA5}">
                      <a16:colId xmlns:a16="http://schemas.microsoft.com/office/drawing/2014/main" val="20000"/>
                    </a:ext>
                  </a:extLst>
                </a:gridCol>
                <a:gridCol w="1008650">
                  <a:extLst>
                    <a:ext uri="{9D8B030D-6E8A-4147-A177-3AD203B41FA5}">
                      <a16:colId xmlns:a16="http://schemas.microsoft.com/office/drawing/2014/main" val="20001"/>
                    </a:ext>
                  </a:extLst>
                </a:gridCol>
                <a:gridCol w="1418100">
                  <a:extLst>
                    <a:ext uri="{9D8B030D-6E8A-4147-A177-3AD203B41FA5}">
                      <a16:colId xmlns:a16="http://schemas.microsoft.com/office/drawing/2014/main" val="20002"/>
                    </a:ext>
                  </a:extLst>
                </a:gridCol>
                <a:gridCol w="2487200">
                  <a:extLst>
                    <a:ext uri="{9D8B030D-6E8A-4147-A177-3AD203B41FA5}">
                      <a16:colId xmlns:a16="http://schemas.microsoft.com/office/drawing/2014/main" val="20003"/>
                    </a:ext>
                  </a:extLst>
                </a:gridCol>
                <a:gridCol w="1942200">
                  <a:extLst>
                    <a:ext uri="{9D8B030D-6E8A-4147-A177-3AD203B41FA5}">
                      <a16:colId xmlns:a16="http://schemas.microsoft.com/office/drawing/2014/main" val="20004"/>
                    </a:ext>
                  </a:extLst>
                </a:gridCol>
              </a:tblGrid>
              <a:tr h="342650">
                <a:tc>
                  <a:txBody>
                    <a:bodyPr/>
                    <a:lstStyle/>
                    <a:p>
                      <a:pPr marL="0" lvl="0" indent="0" algn="just" rtl="0">
                        <a:spcBef>
                          <a:spcPts val="0"/>
                        </a:spcBef>
                        <a:spcAft>
                          <a:spcPts val="0"/>
                        </a:spcAft>
                        <a:buNone/>
                      </a:pPr>
                      <a:r>
                        <a:rPr lang="vi"/>
                        <a:t>#</a:t>
                      </a:r>
                      <a:endParaRPr/>
                    </a:p>
                  </a:txBody>
                  <a:tcPr marL="91425" marR="91425" marT="91425" marB="91425"/>
                </a:tc>
                <a:tc>
                  <a:txBody>
                    <a:bodyPr/>
                    <a:lstStyle/>
                    <a:p>
                      <a:pPr marL="0" lvl="0" indent="0" algn="just" rtl="0">
                        <a:spcBef>
                          <a:spcPts val="0"/>
                        </a:spcBef>
                        <a:spcAft>
                          <a:spcPts val="0"/>
                        </a:spcAft>
                        <a:buNone/>
                      </a:pPr>
                      <a:r>
                        <a:rPr lang="vi"/>
                        <a:t>Coupling</a:t>
                      </a:r>
                      <a:endParaRPr/>
                    </a:p>
                  </a:txBody>
                  <a:tcPr marL="91425" marR="91425" marT="91425" marB="91425"/>
                </a:tc>
                <a:tc>
                  <a:txBody>
                    <a:bodyPr/>
                    <a:lstStyle/>
                    <a:p>
                      <a:pPr marL="0" lvl="0" indent="0" algn="just" rtl="0">
                        <a:spcBef>
                          <a:spcPts val="0"/>
                        </a:spcBef>
                        <a:spcAft>
                          <a:spcPts val="0"/>
                        </a:spcAft>
                        <a:buNone/>
                      </a:pPr>
                      <a:r>
                        <a:rPr lang="vi"/>
                        <a:t>Module</a:t>
                      </a:r>
                      <a:endParaRPr/>
                    </a:p>
                  </a:txBody>
                  <a:tcPr marL="91425" marR="91425" marT="91425" marB="91425"/>
                </a:tc>
                <a:tc>
                  <a:txBody>
                    <a:bodyPr/>
                    <a:lstStyle/>
                    <a:p>
                      <a:pPr marL="0" lvl="0" indent="0" algn="just" rtl="0">
                        <a:spcBef>
                          <a:spcPts val="0"/>
                        </a:spcBef>
                        <a:spcAft>
                          <a:spcPts val="0"/>
                        </a:spcAft>
                        <a:buNone/>
                      </a:pPr>
                      <a:r>
                        <a:rPr lang="vi"/>
                        <a:t>Mô tả</a:t>
                      </a:r>
                      <a:endParaRPr/>
                    </a:p>
                  </a:txBody>
                  <a:tcPr marL="91425" marR="91425" marT="91425" marB="91425"/>
                </a:tc>
                <a:tc>
                  <a:txBody>
                    <a:bodyPr/>
                    <a:lstStyle/>
                    <a:p>
                      <a:pPr marL="0" lvl="0" indent="0" algn="just"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790775">
                <a:tc>
                  <a:txBody>
                    <a:bodyPr/>
                    <a:lstStyle/>
                    <a:p>
                      <a:pPr marL="0" lvl="0" indent="0" algn="just" rtl="0">
                        <a:spcBef>
                          <a:spcPts val="0"/>
                        </a:spcBef>
                        <a:spcAft>
                          <a:spcPts val="0"/>
                        </a:spcAft>
                        <a:buNone/>
                      </a:pPr>
                      <a:r>
                        <a:rPr lang="vi"/>
                        <a:t>1</a:t>
                      </a:r>
                      <a:endParaRPr/>
                    </a:p>
                  </a:txBody>
                  <a:tcPr marL="91425" marR="91425" marT="91425" marB="91425"/>
                </a:tc>
                <a:tc>
                  <a:txBody>
                    <a:bodyPr/>
                    <a:lstStyle/>
                    <a:p>
                      <a:pPr marL="0" lvl="0" indent="0" algn="just" rtl="0">
                        <a:spcBef>
                          <a:spcPts val="0"/>
                        </a:spcBef>
                        <a:spcAft>
                          <a:spcPts val="0"/>
                        </a:spcAft>
                        <a:buNone/>
                      </a:pPr>
                      <a:r>
                        <a:rPr lang="vi"/>
                        <a:t>Stamp</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highlight>
                            <a:srgbClr val="FFFFFF"/>
                          </a:highlight>
                        </a:rPr>
                        <a:t>InterbankPayloadConverter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highlight>
                            <a:srgbClr val="FFFFFF"/>
                          </a:highlight>
                        </a:rPr>
                        <a:t>Phương thức convertToRequestPayload(CreditCard card, int amount, String contents)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highlight>
                            <a:srgbClr val="FFFFFF"/>
                          </a:highlight>
                        </a:rPr>
                        <a:t>Khi có sự thay đổi về thẻ thanh toán như có thêm loại thẻ phải thay đổi tham số CreditCard  trong code </a:t>
                      </a:r>
                      <a:endParaRPr/>
                    </a:p>
                  </a:txBody>
                  <a:tcPr marL="91425" marR="91425" marT="91425" marB="91425"/>
                </a:tc>
                <a:extLst>
                  <a:ext uri="{0D108BD9-81ED-4DB2-BD59-A6C34878D82A}">
                    <a16:rowId xmlns:a16="http://schemas.microsoft.com/office/drawing/2014/main" val="10001"/>
                  </a:ext>
                </a:extLst>
              </a:tr>
              <a:tr h="474450">
                <a:tc>
                  <a:txBody>
                    <a:bodyPr/>
                    <a:lstStyle/>
                    <a:p>
                      <a:pPr marL="0" lvl="0" indent="0" algn="just" rtl="0">
                        <a:spcBef>
                          <a:spcPts val="0"/>
                        </a:spcBef>
                        <a:spcAft>
                          <a:spcPts val="0"/>
                        </a:spcAft>
                        <a:buNone/>
                      </a:pPr>
                      <a:r>
                        <a:rPr lang="vi"/>
                        <a:t>2</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InterbankSubsystemController</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refund(CreditCard card, int amount, String contents)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Vì truyền cả đối tượng credit card trong params </a:t>
                      </a:r>
                      <a:endParaRPr/>
                    </a:p>
                  </a:txBody>
                  <a:tcPr marL="91425" marR="91425" marT="91425" marB="91425"/>
                </a:tc>
                <a:extLst>
                  <a:ext uri="{0D108BD9-81ED-4DB2-BD59-A6C34878D82A}">
                    <a16:rowId xmlns:a16="http://schemas.microsoft.com/office/drawing/2014/main" val="10002"/>
                  </a:ext>
                </a:extLst>
              </a:tr>
              <a:tr h="1510775">
                <a:tc>
                  <a:txBody>
                    <a:bodyPr/>
                    <a:lstStyle/>
                    <a:p>
                      <a:pPr marL="0" lvl="0" indent="0" algn="just" rtl="0">
                        <a:spcBef>
                          <a:spcPts val="0"/>
                        </a:spcBef>
                        <a:spcAft>
                          <a:spcPts val="0"/>
                        </a:spcAft>
                        <a:buNone/>
                      </a:pPr>
                      <a:r>
                        <a:rPr lang="vi"/>
                        <a:t>3</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DeliveryInfo</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Phương thức: processDeliveryInfo(HashMap info) </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vi" sz="1200">
                          <a:solidFill>
                            <a:schemeClr val="dk1"/>
                          </a:solidFill>
                        </a:rPr>
                        <a:t> Truyền vào param info dạng Hash Map nhưng thực tế chỉ sử dụng các trường: name, phone, province, address, instructions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vi" sz="1200">
                          <a:solidFill>
                            <a:schemeClr val="dk1"/>
                          </a:solidFill>
                        </a:rPr>
                        <a:t> </a:t>
                      </a:r>
                      <a:endParaRPr sz="12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Các vấn đề về Coupling</a:t>
            </a:r>
            <a:endParaRPr/>
          </a:p>
          <a:p>
            <a:pPr marL="0" lvl="0" indent="0" algn="l" rtl="0">
              <a:spcBef>
                <a:spcPts val="0"/>
              </a:spcBef>
              <a:spcAft>
                <a:spcPts val="0"/>
              </a:spcAft>
              <a:buNone/>
            </a:pPr>
            <a:endParaRPr/>
          </a:p>
        </p:txBody>
      </p:sp>
      <p:graphicFrame>
        <p:nvGraphicFramePr>
          <p:cNvPr id="85" name="Google Shape;85;p18"/>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extLst>
                    <a:ext uri="{9D8B030D-6E8A-4147-A177-3AD203B41FA5}">
                      <a16:colId xmlns:a16="http://schemas.microsoft.com/office/drawing/2014/main" val="20000"/>
                    </a:ext>
                  </a:extLst>
                </a:gridCol>
                <a:gridCol w="1008650">
                  <a:extLst>
                    <a:ext uri="{9D8B030D-6E8A-4147-A177-3AD203B41FA5}">
                      <a16:colId xmlns:a16="http://schemas.microsoft.com/office/drawing/2014/main" val="20001"/>
                    </a:ext>
                  </a:extLst>
                </a:gridCol>
                <a:gridCol w="1672825">
                  <a:extLst>
                    <a:ext uri="{9D8B030D-6E8A-4147-A177-3AD203B41FA5}">
                      <a16:colId xmlns:a16="http://schemas.microsoft.com/office/drawing/2014/main" val="20002"/>
                    </a:ext>
                  </a:extLst>
                </a:gridCol>
                <a:gridCol w="2232475">
                  <a:extLst>
                    <a:ext uri="{9D8B030D-6E8A-4147-A177-3AD203B41FA5}">
                      <a16:colId xmlns:a16="http://schemas.microsoft.com/office/drawing/2014/main" val="20003"/>
                    </a:ext>
                  </a:extLst>
                </a:gridCol>
                <a:gridCol w="1942200">
                  <a:extLst>
                    <a:ext uri="{9D8B030D-6E8A-4147-A177-3AD203B41FA5}">
                      <a16:colId xmlns:a16="http://schemas.microsoft.com/office/drawing/2014/main" val="20004"/>
                    </a:ext>
                  </a:extLst>
                </a:gridCol>
              </a:tblGrid>
              <a:tr h="314675">
                <a:tc>
                  <a:txBody>
                    <a:bodyPr/>
                    <a:lstStyle/>
                    <a:p>
                      <a:pPr marL="0" lvl="0" indent="0" algn="just" rtl="0">
                        <a:spcBef>
                          <a:spcPts val="0"/>
                        </a:spcBef>
                        <a:spcAft>
                          <a:spcPts val="0"/>
                        </a:spcAft>
                        <a:buNone/>
                      </a:pPr>
                      <a:r>
                        <a:rPr lang="vi"/>
                        <a:t>#</a:t>
                      </a:r>
                      <a:endParaRPr/>
                    </a:p>
                  </a:txBody>
                  <a:tcPr marL="91425" marR="91425" marT="91425" marB="91425"/>
                </a:tc>
                <a:tc>
                  <a:txBody>
                    <a:bodyPr/>
                    <a:lstStyle/>
                    <a:p>
                      <a:pPr marL="0" lvl="0" indent="0" algn="just" rtl="0">
                        <a:spcBef>
                          <a:spcPts val="0"/>
                        </a:spcBef>
                        <a:spcAft>
                          <a:spcPts val="0"/>
                        </a:spcAft>
                        <a:buNone/>
                      </a:pPr>
                      <a:r>
                        <a:rPr lang="vi"/>
                        <a:t>Coupling</a:t>
                      </a:r>
                      <a:endParaRPr/>
                    </a:p>
                  </a:txBody>
                  <a:tcPr marL="91425" marR="91425" marT="91425" marB="91425"/>
                </a:tc>
                <a:tc>
                  <a:txBody>
                    <a:bodyPr/>
                    <a:lstStyle/>
                    <a:p>
                      <a:pPr marL="0" lvl="0" indent="0" algn="just" rtl="0">
                        <a:spcBef>
                          <a:spcPts val="0"/>
                        </a:spcBef>
                        <a:spcAft>
                          <a:spcPts val="0"/>
                        </a:spcAft>
                        <a:buNone/>
                      </a:pPr>
                      <a:r>
                        <a:rPr lang="vi"/>
                        <a:t>Module</a:t>
                      </a:r>
                      <a:endParaRPr/>
                    </a:p>
                  </a:txBody>
                  <a:tcPr marL="91425" marR="91425" marT="91425" marB="91425"/>
                </a:tc>
                <a:tc>
                  <a:txBody>
                    <a:bodyPr/>
                    <a:lstStyle/>
                    <a:p>
                      <a:pPr marL="0" lvl="0" indent="0" algn="just" rtl="0">
                        <a:spcBef>
                          <a:spcPts val="0"/>
                        </a:spcBef>
                        <a:spcAft>
                          <a:spcPts val="0"/>
                        </a:spcAft>
                        <a:buNone/>
                      </a:pPr>
                      <a:r>
                        <a:rPr lang="vi"/>
                        <a:t>Mô tả</a:t>
                      </a:r>
                      <a:endParaRPr/>
                    </a:p>
                  </a:txBody>
                  <a:tcPr marL="91425" marR="91425" marT="91425" marB="91425"/>
                </a:tc>
                <a:tc>
                  <a:txBody>
                    <a:bodyPr/>
                    <a:lstStyle/>
                    <a:p>
                      <a:pPr marL="0" lvl="0" indent="0" algn="just"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726225">
                <a:tc>
                  <a:txBody>
                    <a:bodyPr/>
                    <a:lstStyle/>
                    <a:p>
                      <a:pPr marL="0" lvl="0" indent="0" algn="just" rtl="0">
                        <a:spcBef>
                          <a:spcPts val="0"/>
                        </a:spcBef>
                        <a:spcAft>
                          <a:spcPts val="0"/>
                        </a:spcAft>
                        <a:buNone/>
                      </a:pPr>
                      <a:r>
                        <a:rPr lang="vi"/>
                        <a:t>4</a:t>
                      </a:r>
                      <a:endParaRPr/>
                    </a:p>
                  </a:txBody>
                  <a:tcPr marL="91425" marR="91425" marT="91425" marB="91425"/>
                </a:tc>
                <a:tc>
                  <a:txBody>
                    <a:bodyPr/>
                    <a:lstStyle/>
                    <a:p>
                      <a:pPr marL="0" lvl="0" indent="0" algn="just" rtl="0">
                        <a:spcBef>
                          <a:spcPts val="0"/>
                        </a:spcBef>
                        <a:spcAft>
                          <a:spcPts val="0"/>
                        </a:spcAft>
                        <a:buNone/>
                      </a:pPr>
                      <a:r>
                        <a:rPr lang="vi"/>
                        <a:t>Stamp</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PlaceOrderController</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Phương thức:  validateDeliveryInfo(HashMap&lt;String, String&gt; info)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Truyền vào param dạng hash map nhưng thực tế chỉ sử dụng đến các trường: phone, name, address </a:t>
                      </a:r>
                      <a:endParaRPr/>
                    </a:p>
                  </a:txBody>
                  <a:tcPr marL="91425" marR="91425" marT="91425" marB="91425"/>
                </a:tc>
                <a:extLst>
                  <a:ext uri="{0D108BD9-81ED-4DB2-BD59-A6C34878D82A}">
                    <a16:rowId xmlns:a16="http://schemas.microsoft.com/office/drawing/2014/main" val="10001"/>
                  </a:ext>
                </a:extLst>
              </a:tr>
              <a:tr h="580975">
                <a:tc>
                  <a:txBody>
                    <a:bodyPr/>
                    <a:lstStyle/>
                    <a:p>
                      <a:pPr marL="0" lvl="0" indent="0" algn="just" rtl="0">
                        <a:spcBef>
                          <a:spcPts val="0"/>
                        </a:spcBef>
                        <a:spcAft>
                          <a:spcPts val="0"/>
                        </a:spcAft>
                        <a:buNone/>
                      </a:pPr>
                      <a:r>
                        <a:rPr lang="vi"/>
                        <a:t>5</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BaseController</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checkMediaInCart(Media media)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Truyền cả đối tượng Media trong khi chỉ sử dụng mỗi trường Id </a:t>
                      </a:r>
                      <a:endParaRPr/>
                    </a:p>
                  </a:txBody>
                  <a:tcPr marL="91425" marR="91425" marT="91425" marB="91425"/>
                </a:tc>
                <a:extLst>
                  <a:ext uri="{0D108BD9-81ED-4DB2-BD59-A6C34878D82A}">
                    <a16:rowId xmlns:a16="http://schemas.microsoft.com/office/drawing/2014/main" val="10002"/>
                  </a:ext>
                </a:extLst>
              </a:tr>
              <a:tr h="1199900">
                <a:tc>
                  <a:txBody>
                    <a:bodyPr/>
                    <a:lstStyle/>
                    <a:p>
                      <a:pPr marL="0" lvl="0" indent="0" algn="just" rtl="0">
                        <a:spcBef>
                          <a:spcPts val="0"/>
                        </a:spcBef>
                        <a:spcAft>
                          <a:spcPts val="0"/>
                        </a:spcAft>
                        <a:buNone/>
                      </a:pPr>
                      <a:r>
                        <a:rPr lang="vi"/>
                        <a:t>6</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DeliveryInfo</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calculateShippingFee(Order order)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Truyền vào order nhưng không sử dụng </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Coupling</a:t>
            </a:r>
            <a:endParaRPr/>
          </a:p>
          <a:p>
            <a:pPr marL="0" lvl="0" indent="0" algn="l" rtl="0">
              <a:spcBef>
                <a:spcPts val="0"/>
              </a:spcBef>
              <a:spcAft>
                <a:spcPts val="0"/>
              </a:spcAft>
              <a:buNone/>
            </a:pPr>
            <a:endParaRPr/>
          </a:p>
        </p:txBody>
      </p:sp>
      <p:graphicFrame>
        <p:nvGraphicFramePr>
          <p:cNvPr id="91" name="Google Shape;91;p19"/>
          <p:cNvGraphicFramePr/>
          <p:nvPr/>
        </p:nvGraphicFramePr>
        <p:xfrm>
          <a:off x="952500" y="1017725"/>
          <a:ext cx="3000000" cy="3000000"/>
        </p:xfrm>
        <a:graphic>
          <a:graphicData uri="http://schemas.openxmlformats.org/drawingml/2006/table">
            <a:tbl>
              <a:tblPr>
                <a:noFill/>
                <a:tableStyleId>{4CBA2DA5-410A-4D71-A8A5-F07823991EB6}</a:tableStyleId>
              </a:tblPr>
              <a:tblGrid>
                <a:gridCol w="382850">
                  <a:extLst>
                    <a:ext uri="{9D8B030D-6E8A-4147-A177-3AD203B41FA5}">
                      <a16:colId xmlns:a16="http://schemas.microsoft.com/office/drawing/2014/main" val="20000"/>
                    </a:ext>
                  </a:extLst>
                </a:gridCol>
                <a:gridCol w="1008650">
                  <a:extLst>
                    <a:ext uri="{9D8B030D-6E8A-4147-A177-3AD203B41FA5}">
                      <a16:colId xmlns:a16="http://schemas.microsoft.com/office/drawing/2014/main" val="20001"/>
                    </a:ext>
                  </a:extLst>
                </a:gridCol>
                <a:gridCol w="1535700">
                  <a:extLst>
                    <a:ext uri="{9D8B030D-6E8A-4147-A177-3AD203B41FA5}">
                      <a16:colId xmlns:a16="http://schemas.microsoft.com/office/drawing/2014/main" val="20002"/>
                    </a:ext>
                  </a:extLst>
                </a:gridCol>
                <a:gridCol w="692300">
                  <a:extLst>
                    <a:ext uri="{9D8B030D-6E8A-4147-A177-3AD203B41FA5}">
                      <a16:colId xmlns:a16="http://schemas.microsoft.com/office/drawing/2014/main" val="20003"/>
                    </a:ext>
                  </a:extLst>
                </a:gridCol>
                <a:gridCol w="3619500">
                  <a:extLst>
                    <a:ext uri="{9D8B030D-6E8A-4147-A177-3AD203B41FA5}">
                      <a16:colId xmlns:a16="http://schemas.microsoft.com/office/drawing/2014/main" val="20004"/>
                    </a:ext>
                  </a:extLst>
                </a:gridCol>
              </a:tblGrid>
              <a:tr h="314675">
                <a:tc>
                  <a:txBody>
                    <a:bodyPr/>
                    <a:lstStyle/>
                    <a:p>
                      <a:pPr marL="0" lvl="0" indent="0" algn="just" rtl="0">
                        <a:spcBef>
                          <a:spcPts val="0"/>
                        </a:spcBef>
                        <a:spcAft>
                          <a:spcPts val="0"/>
                        </a:spcAft>
                        <a:buNone/>
                      </a:pPr>
                      <a:r>
                        <a:rPr lang="vi"/>
                        <a:t>#</a:t>
                      </a:r>
                      <a:endParaRPr/>
                    </a:p>
                  </a:txBody>
                  <a:tcPr marL="91425" marR="91425" marT="91425" marB="91425"/>
                </a:tc>
                <a:tc>
                  <a:txBody>
                    <a:bodyPr/>
                    <a:lstStyle/>
                    <a:p>
                      <a:pPr marL="0" lvl="0" indent="0" algn="just" rtl="0">
                        <a:spcBef>
                          <a:spcPts val="0"/>
                        </a:spcBef>
                        <a:spcAft>
                          <a:spcPts val="0"/>
                        </a:spcAft>
                        <a:buNone/>
                      </a:pPr>
                      <a:r>
                        <a:rPr lang="vi"/>
                        <a:t>Coupling</a:t>
                      </a:r>
                      <a:endParaRPr/>
                    </a:p>
                  </a:txBody>
                  <a:tcPr marL="91425" marR="91425" marT="91425" marB="91425"/>
                </a:tc>
                <a:tc>
                  <a:txBody>
                    <a:bodyPr/>
                    <a:lstStyle/>
                    <a:p>
                      <a:pPr marL="0" lvl="0" indent="0" algn="just" rtl="0">
                        <a:spcBef>
                          <a:spcPts val="0"/>
                        </a:spcBef>
                        <a:spcAft>
                          <a:spcPts val="0"/>
                        </a:spcAft>
                        <a:buNone/>
                      </a:pPr>
                      <a:r>
                        <a:rPr lang="vi"/>
                        <a:t>Module</a:t>
                      </a:r>
                      <a:endParaRPr/>
                    </a:p>
                  </a:txBody>
                  <a:tcPr marL="91425" marR="91425" marT="91425" marB="91425"/>
                </a:tc>
                <a:tc>
                  <a:txBody>
                    <a:bodyPr/>
                    <a:lstStyle/>
                    <a:p>
                      <a:pPr marL="0" lvl="0" indent="0" algn="just" rtl="0">
                        <a:spcBef>
                          <a:spcPts val="0"/>
                        </a:spcBef>
                        <a:spcAft>
                          <a:spcPts val="0"/>
                        </a:spcAft>
                        <a:buNone/>
                      </a:pPr>
                      <a:r>
                        <a:rPr lang="vi"/>
                        <a:t>Mô tả</a:t>
                      </a:r>
                      <a:endParaRPr/>
                    </a:p>
                  </a:txBody>
                  <a:tcPr marL="91425" marR="91425" marT="91425" marB="91425"/>
                </a:tc>
                <a:tc>
                  <a:txBody>
                    <a:bodyPr/>
                    <a:lstStyle/>
                    <a:p>
                      <a:pPr marL="0" lvl="0" indent="0" algn="just"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726225">
                <a:tc>
                  <a:txBody>
                    <a:bodyPr/>
                    <a:lstStyle/>
                    <a:p>
                      <a:pPr marL="0" lvl="0" indent="0" algn="just" rtl="0">
                        <a:spcBef>
                          <a:spcPts val="0"/>
                        </a:spcBef>
                        <a:spcAft>
                          <a:spcPts val="0"/>
                        </a:spcAft>
                        <a:buNone/>
                      </a:pPr>
                      <a:r>
                        <a:rPr lang="vi"/>
                        <a:t>8</a:t>
                      </a:r>
                      <a:endParaRPr/>
                    </a:p>
                  </a:txBody>
                  <a:tcPr marL="91425" marR="91425" marT="91425" marB="91425"/>
                </a:tc>
                <a:tc>
                  <a:txBody>
                    <a:bodyPr/>
                    <a:lstStyle/>
                    <a:p>
                      <a:pPr marL="0" lvl="0" indent="0" algn="just" rtl="0">
                        <a:spcBef>
                          <a:spcPts val="0"/>
                        </a:spcBef>
                        <a:spcAft>
                          <a:spcPts val="0"/>
                        </a:spcAft>
                        <a:buNone/>
                      </a:pPr>
                      <a:r>
                        <a:rPr lang="vi" sz="1100">
                          <a:solidFill>
                            <a:schemeClr val="dk1"/>
                          </a:solidFill>
                        </a:rPr>
                        <a:t>Content</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SessionInformation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Các thuộc tính đều ở dạng public, tuy nhiên không cung cấp các phương thức get và set để thay đổi chúng nên các module sử dụng đều phải truy cập trực tiếp vào thuộc tính để thay đổi. Gây ra cả content và common ở một số module </a:t>
                      </a:r>
                      <a:endParaRPr/>
                    </a:p>
                  </a:txBody>
                  <a:tcPr marL="91425" marR="91425" marT="91425" marB="91425"/>
                </a:tc>
                <a:extLst>
                  <a:ext uri="{0D108BD9-81ED-4DB2-BD59-A6C34878D82A}">
                    <a16:rowId xmlns:a16="http://schemas.microsoft.com/office/drawing/2014/main" val="10001"/>
                  </a:ext>
                </a:extLst>
              </a:tr>
              <a:tr h="580975">
                <a:tc>
                  <a:txBody>
                    <a:bodyPr/>
                    <a:lstStyle/>
                    <a:p>
                      <a:pPr marL="0" lvl="0" indent="0" algn="just" rtl="0">
                        <a:spcBef>
                          <a:spcPts val="0"/>
                        </a:spcBef>
                        <a:spcAft>
                          <a:spcPts val="0"/>
                        </a:spcAft>
                        <a:buNone/>
                      </a:pPr>
                      <a:r>
                        <a:rPr lang="vi"/>
                        <a:t>9</a:t>
                      </a:r>
                      <a:endParaRPr/>
                    </a:p>
                  </a:txBody>
                  <a:tcPr marL="91425" marR="91425" marT="91425" marB="91425"/>
                </a:tc>
                <a:tc>
                  <a:txBody>
                    <a:bodyPr/>
                    <a:lstStyle/>
                    <a:p>
                      <a:pPr marL="0" lvl="0" indent="0" algn="just" rtl="0">
                        <a:spcBef>
                          <a:spcPts val="0"/>
                        </a:spcBef>
                        <a:spcAft>
                          <a:spcPts val="0"/>
                        </a:spcAft>
                        <a:buNone/>
                      </a:pPr>
                      <a:r>
                        <a:rPr lang="vi" sz="1200">
                          <a:solidFill>
                            <a:schemeClr val="dk1"/>
                          </a:solidFill>
                        </a:rPr>
                        <a:t>Common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SessionInformation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Các thuộc tính đều ở dạng public, tuy nhiên không cung cấp các phương thức get và set để thay đổi chúng nên các module sử dụng đều phải truy cập trực tiếp vào thuộc tính để thay đổi. Gây ra cả content và common ở một số module </a:t>
                      </a:r>
                      <a:endParaRPr/>
                    </a:p>
                  </a:txBody>
                  <a:tcPr marL="91425" marR="91425" marT="91425" marB="91425"/>
                </a:tc>
                <a:extLst>
                  <a:ext uri="{0D108BD9-81ED-4DB2-BD59-A6C34878D82A}">
                    <a16:rowId xmlns:a16="http://schemas.microsoft.com/office/drawing/2014/main" val="10002"/>
                  </a:ext>
                </a:extLst>
              </a:tr>
              <a:tr h="1199900">
                <a:tc>
                  <a:txBody>
                    <a:bodyPr/>
                    <a:lstStyle/>
                    <a:p>
                      <a:pPr marL="0" lvl="0" indent="0" algn="just" rtl="0">
                        <a:spcBef>
                          <a:spcPts val="0"/>
                        </a:spcBef>
                        <a:spcAft>
                          <a:spcPts val="0"/>
                        </a:spcAft>
                        <a:buNone/>
                      </a:pPr>
                      <a:r>
                        <a:rPr lang="vi"/>
                        <a:t>10</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ShippingConfigs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public static String[] PROVINCES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Việc để biến static không có final làm cho các module sử dụng chung có thể thay đổi biến chung này </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Các vấn đề về Cohesion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vi">
                <a:solidFill>
                  <a:schemeClr val="dk1"/>
                </a:solidFill>
                <a:highlight>
                  <a:srgbClr val="FFFFFF"/>
                </a:highlight>
              </a:rPr>
              <a:t>Mã nguồn ở một số vị trí được sắp xếp chưa hợp lý chưa được đặt chính xác vào các module của nó. </a:t>
            </a:r>
            <a:endParaRPr>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vi">
                <a:solidFill>
                  <a:schemeClr val="dk1"/>
                </a:solidFill>
                <a:highlight>
                  <a:srgbClr val="FFFFFF"/>
                </a:highlight>
              </a:rPr>
              <a:t>Cohesion cần sửa đổi: Coincidental Cohesion, Logical Cohesion</a:t>
            </a:r>
            <a:endParaRPr>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a:t>Các vấn đề về Cohesion</a:t>
            </a:r>
            <a:endParaRPr/>
          </a:p>
          <a:p>
            <a:pPr marL="0" lvl="0" indent="0" algn="l" rtl="0">
              <a:spcBef>
                <a:spcPts val="0"/>
              </a:spcBef>
              <a:spcAft>
                <a:spcPts val="0"/>
              </a:spcAft>
              <a:buNone/>
            </a:pPr>
            <a:endParaRPr/>
          </a:p>
        </p:txBody>
      </p:sp>
      <p:graphicFrame>
        <p:nvGraphicFramePr>
          <p:cNvPr id="103" name="Google Shape;103;p21"/>
          <p:cNvGraphicFramePr/>
          <p:nvPr/>
        </p:nvGraphicFramePr>
        <p:xfrm>
          <a:off x="253025" y="1017740"/>
          <a:ext cx="3000000" cy="3000000"/>
        </p:xfrm>
        <a:graphic>
          <a:graphicData uri="http://schemas.openxmlformats.org/drawingml/2006/table">
            <a:tbl>
              <a:tblPr>
                <a:noFill/>
                <a:tableStyleId>{4CBA2DA5-410A-4D71-A8A5-F07823991EB6}</a:tableStyleId>
              </a:tblPr>
              <a:tblGrid>
                <a:gridCol w="382850">
                  <a:extLst>
                    <a:ext uri="{9D8B030D-6E8A-4147-A177-3AD203B41FA5}">
                      <a16:colId xmlns:a16="http://schemas.microsoft.com/office/drawing/2014/main" val="20000"/>
                    </a:ext>
                  </a:extLst>
                </a:gridCol>
                <a:gridCol w="1269875">
                  <a:extLst>
                    <a:ext uri="{9D8B030D-6E8A-4147-A177-3AD203B41FA5}">
                      <a16:colId xmlns:a16="http://schemas.microsoft.com/office/drawing/2014/main" val="20001"/>
                    </a:ext>
                  </a:extLst>
                </a:gridCol>
                <a:gridCol w="1769225">
                  <a:extLst>
                    <a:ext uri="{9D8B030D-6E8A-4147-A177-3AD203B41FA5}">
                      <a16:colId xmlns:a16="http://schemas.microsoft.com/office/drawing/2014/main" val="20002"/>
                    </a:ext>
                  </a:extLst>
                </a:gridCol>
                <a:gridCol w="2427450">
                  <a:extLst>
                    <a:ext uri="{9D8B030D-6E8A-4147-A177-3AD203B41FA5}">
                      <a16:colId xmlns:a16="http://schemas.microsoft.com/office/drawing/2014/main" val="20003"/>
                    </a:ext>
                  </a:extLst>
                </a:gridCol>
                <a:gridCol w="2967375">
                  <a:extLst>
                    <a:ext uri="{9D8B030D-6E8A-4147-A177-3AD203B41FA5}">
                      <a16:colId xmlns:a16="http://schemas.microsoft.com/office/drawing/2014/main" val="20004"/>
                    </a:ext>
                  </a:extLst>
                </a:gridCol>
              </a:tblGrid>
              <a:tr h="396200">
                <a:tc>
                  <a:txBody>
                    <a:bodyPr/>
                    <a:lstStyle/>
                    <a:p>
                      <a:pPr marL="0" lvl="0" indent="0" algn="just" rtl="0">
                        <a:spcBef>
                          <a:spcPts val="0"/>
                        </a:spcBef>
                        <a:spcAft>
                          <a:spcPts val="0"/>
                        </a:spcAft>
                        <a:buNone/>
                      </a:pPr>
                      <a:r>
                        <a:rPr lang="vi"/>
                        <a:t>#</a:t>
                      </a:r>
                      <a:endParaRPr/>
                    </a:p>
                  </a:txBody>
                  <a:tcPr marL="91425" marR="91425" marT="91425" marB="91425"/>
                </a:tc>
                <a:tc>
                  <a:txBody>
                    <a:bodyPr/>
                    <a:lstStyle/>
                    <a:p>
                      <a:pPr marL="0" lvl="0" indent="0" algn="just" rtl="0">
                        <a:spcBef>
                          <a:spcPts val="0"/>
                        </a:spcBef>
                        <a:spcAft>
                          <a:spcPts val="0"/>
                        </a:spcAft>
                        <a:buNone/>
                      </a:pPr>
                      <a:r>
                        <a:rPr lang="vi"/>
                        <a:t>Cohesion</a:t>
                      </a:r>
                      <a:endParaRPr/>
                    </a:p>
                  </a:txBody>
                  <a:tcPr marL="91425" marR="91425" marT="91425" marB="91425"/>
                </a:tc>
                <a:tc>
                  <a:txBody>
                    <a:bodyPr/>
                    <a:lstStyle/>
                    <a:p>
                      <a:pPr marL="0" lvl="0" indent="0" algn="just" rtl="0">
                        <a:spcBef>
                          <a:spcPts val="0"/>
                        </a:spcBef>
                        <a:spcAft>
                          <a:spcPts val="0"/>
                        </a:spcAft>
                        <a:buNone/>
                      </a:pPr>
                      <a:r>
                        <a:rPr lang="vi"/>
                        <a:t>Module</a:t>
                      </a:r>
                      <a:endParaRPr/>
                    </a:p>
                  </a:txBody>
                  <a:tcPr marL="91425" marR="91425" marT="91425" marB="91425"/>
                </a:tc>
                <a:tc>
                  <a:txBody>
                    <a:bodyPr/>
                    <a:lstStyle/>
                    <a:p>
                      <a:pPr marL="0" lvl="0" indent="0" algn="just" rtl="0">
                        <a:spcBef>
                          <a:spcPts val="0"/>
                        </a:spcBef>
                        <a:spcAft>
                          <a:spcPts val="0"/>
                        </a:spcAft>
                        <a:buNone/>
                      </a:pPr>
                      <a:r>
                        <a:rPr lang="vi"/>
                        <a:t>Mô tả</a:t>
                      </a:r>
                      <a:endParaRPr/>
                    </a:p>
                  </a:txBody>
                  <a:tcPr marL="91425" marR="91425" marT="91425" marB="91425"/>
                </a:tc>
                <a:tc>
                  <a:txBody>
                    <a:bodyPr/>
                    <a:lstStyle/>
                    <a:p>
                      <a:pPr marL="0" lvl="0" indent="0" algn="just" rtl="0">
                        <a:spcBef>
                          <a:spcPts val="0"/>
                        </a:spcBef>
                        <a:spcAft>
                          <a:spcPts val="0"/>
                        </a:spcAft>
                        <a:buNone/>
                      </a:pPr>
                      <a:r>
                        <a:rPr lang="vi"/>
                        <a:t>Lý do</a:t>
                      </a:r>
                      <a:endParaRPr/>
                    </a:p>
                  </a:txBody>
                  <a:tcPr marL="91425" marR="91425" marT="91425" marB="91425"/>
                </a:tc>
                <a:extLst>
                  <a:ext uri="{0D108BD9-81ED-4DB2-BD59-A6C34878D82A}">
                    <a16:rowId xmlns:a16="http://schemas.microsoft.com/office/drawing/2014/main" val="10000"/>
                  </a:ext>
                </a:extLst>
              </a:tr>
              <a:tr h="914375">
                <a:tc>
                  <a:txBody>
                    <a:bodyPr/>
                    <a:lstStyle/>
                    <a:p>
                      <a:pPr marL="0" lvl="0" indent="0" algn="just" rtl="0">
                        <a:spcBef>
                          <a:spcPts val="0"/>
                        </a:spcBef>
                        <a:spcAft>
                          <a:spcPts val="0"/>
                        </a:spcAft>
                        <a:buNone/>
                      </a:pPr>
                      <a:r>
                        <a:rPr lang="vi"/>
                        <a:t>1</a:t>
                      </a:r>
                      <a:endParaRPr/>
                    </a:p>
                  </a:txBody>
                  <a:tcPr marL="91425" marR="91425" marT="91425" marB="91425"/>
                </a:tc>
                <a:tc>
                  <a:txBody>
                    <a:bodyPr/>
                    <a:lstStyle/>
                    <a:p>
                      <a:pPr marL="0" lvl="0" indent="0" algn="just" rtl="0">
                        <a:spcBef>
                          <a:spcPts val="0"/>
                        </a:spcBef>
                        <a:spcAft>
                          <a:spcPts val="0"/>
                        </a:spcAft>
                        <a:buNone/>
                      </a:pPr>
                      <a:r>
                        <a:rPr lang="vi" sz="1200">
                          <a:solidFill>
                            <a:schemeClr val="dk1"/>
                          </a:solidFill>
                        </a:rPr>
                        <a:t>Coincidental</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ViewsConfig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getCurrencyFormat(int num)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Vì hàm không liên quan đến Class </a:t>
                      </a:r>
                      <a:endParaRPr/>
                    </a:p>
                  </a:txBody>
                  <a:tcPr marL="91425" marR="91425" marT="91425" marB="91425"/>
                </a:tc>
                <a:extLst>
                  <a:ext uri="{0D108BD9-81ED-4DB2-BD59-A6C34878D82A}">
                    <a16:rowId xmlns:a16="http://schemas.microsoft.com/office/drawing/2014/main" val="10001"/>
                  </a:ext>
                </a:extLst>
              </a:tr>
              <a:tr h="548600">
                <a:tc>
                  <a:txBody>
                    <a:bodyPr/>
                    <a:lstStyle/>
                    <a:p>
                      <a:pPr marL="0" lvl="0" indent="0" algn="just" rtl="0">
                        <a:spcBef>
                          <a:spcPts val="0"/>
                        </a:spcBef>
                        <a:spcAft>
                          <a:spcPts val="0"/>
                        </a:spcAft>
                        <a:buNone/>
                      </a:pPr>
                      <a:r>
                        <a:rPr lang="vi"/>
                        <a:t>2</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InterbankPayloadConverter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getToday()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Thực hiện chức năng không liên quan đến các hàm khác của class </a:t>
                      </a:r>
                      <a:endParaRPr/>
                    </a:p>
                  </a:txBody>
                  <a:tcPr marL="91425" marR="91425" marT="91425" marB="91425"/>
                </a:tc>
                <a:extLst>
                  <a:ext uri="{0D108BD9-81ED-4DB2-BD59-A6C34878D82A}">
                    <a16:rowId xmlns:a16="http://schemas.microsoft.com/office/drawing/2014/main" val="10002"/>
                  </a:ext>
                </a:extLst>
              </a:tr>
              <a:tr h="844825">
                <a:tc>
                  <a:txBody>
                    <a:bodyPr/>
                    <a:lstStyle/>
                    <a:p>
                      <a:pPr marL="0" lvl="0" indent="0" algn="just" rtl="0">
                        <a:spcBef>
                          <a:spcPts val="0"/>
                        </a:spcBef>
                        <a:spcAft>
                          <a:spcPts val="0"/>
                        </a:spcAft>
                        <a:buNone/>
                      </a:pPr>
                      <a:r>
                        <a:rPr lang="vi"/>
                        <a:t>3</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PlaceOrderController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getExpirationDate(String date) </a:t>
                      </a: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Cac phuong thuc validate khong lien quan den nghiep vu cua lop, nen tach ra thanh mot lop rieng de xu ly </a:t>
                      </a:r>
                      <a:endParaRPr/>
                    </a:p>
                  </a:txBody>
                  <a:tcPr marL="91425" marR="91425" marT="91425" marB="91425"/>
                </a:tc>
                <a:extLst>
                  <a:ext uri="{0D108BD9-81ED-4DB2-BD59-A6C34878D82A}">
                    <a16:rowId xmlns:a16="http://schemas.microsoft.com/office/drawing/2014/main" val="10003"/>
                  </a:ext>
                </a:extLst>
              </a:tr>
              <a:tr h="980350">
                <a:tc>
                  <a:txBody>
                    <a:bodyPr/>
                    <a:lstStyle/>
                    <a:p>
                      <a:pPr marL="0" lvl="0" indent="0" algn="just" rtl="0">
                        <a:spcBef>
                          <a:spcPts val="0"/>
                        </a:spcBef>
                        <a:spcAft>
                          <a:spcPts val="0"/>
                        </a:spcAft>
                        <a:buNone/>
                      </a:pPr>
                      <a:r>
                        <a:rPr lang="vi"/>
                        <a:t>4</a:t>
                      </a:r>
                      <a:endParaRPr/>
                    </a:p>
                  </a:txBody>
                  <a:tcPr marL="91425" marR="91425" marT="91425" marB="91425"/>
                </a:tc>
                <a:tc>
                  <a:txBody>
                    <a:bodyPr/>
                    <a:lstStyle/>
                    <a:p>
                      <a:pPr marL="0" lvl="0" indent="0" algn="just"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PaymentController </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vi" sz="1200">
                          <a:solidFill>
                            <a:schemeClr val="dk1"/>
                          </a:solidFill>
                        </a:rPr>
                        <a:t>Hàm này không liên quan đến các hàm khác và không liên quan đến nghiệp vụ xử lí của lớp </a:t>
                      </a:r>
                      <a:endParaRPr sz="1200">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2426</Words>
  <Application>Microsoft Office PowerPoint</Application>
  <PresentationFormat>On-screen Show (16:9)</PresentationFormat>
  <Paragraphs>331</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Times New Roman</vt:lpstr>
      <vt:lpstr>Simple Light</vt:lpstr>
      <vt:lpstr>Thuyết trình bài tập lớn Nhóm 3 - Design Pattern</vt:lpstr>
      <vt:lpstr>Danh sách thành viên và phân công công việc</vt:lpstr>
      <vt:lpstr>Biểu đồ use case tổng quan</vt:lpstr>
      <vt:lpstr>Các vấn đề về Coupling</vt:lpstr>
      <vt:lpstr>Các vấn đề về Coupling </vt:lpstr>
      <vt:lpstr>Các vấn đề về Coupling </vt:lpstr>
      <vt:lpstr>Các vấn đề về Coupling </vt:lpstr>
      <vt:lpstr>Các vấn đề về Cohesion</vt:lpstr>
      <vt:lpstr>Các vấn đề về Cohesion </vt:lpstr>
      <vt:lpstr>Các vấn đề về Cohesion </vt:lpstr>
      <vt:lpstr>Các vấn đề về Clean code</vt:lpstr>
      <vt:lpstr>Clear Name</vt:lpstr>
      <vt:lpstr>Clear Name</vt:lpstr>
      <vt:lpstr>Clean Function/Method</vt:lpstr>
      <vt:lpstr>Clean Class</vt:lpstr>
      <vt:lpstr>Các vấn đề khác</vt:lpstr>
      <vt:lpstr>Các vấn đề về SOLID - SRP</vt:lpstr>
      <vt:lpstr>Các vấn đề về SOLID - OCP</vt:lpstr>
      <vt:lpstr>Các vấn đề về SOLID - LSP</vt:lpstr>
      <vt:lpstr>Các vấn đề về SOLID - DIP</vt:lpstr>
      <vt:lpstr>Các vấn đề cải tiến trong tương lai</vt:lpstr>
      <vt:lpstr>Thêm mặt hàng Media mới: Audio Book</vt:lpstr>
      <vt:lpstr>Thêm mặt hàng Media mới: Audio Book</vt:lpstr>
      <vt:lpstr>Thêm màn hình: Xem chi tiết sản phẩm</vt:lpstr>
      <vt:lpstr>Thêm màn hình: Xem chi tiết sản phẩm</vt:lpstr>
      <vt:lpstr>Hệ thống chưa xử lý khi người dùng thay đổi các mặt hàng trong giỏ hàng</vt:lpstr>
      <vt:lpstr>Hệ thống chưa xử lý khi người dùng thay đổi các mặt hàng trong giỏ hàng</vt:lpstr>
      <vt:lpstr>Sử dụng thư viện tính khoảng cách mới</vt:lpstr>
      <vt:lpstr>Sử dụng thư viện tính khoảng cách mới</vt:lpstr>
      <vt:lpstr>Sử dụng thư viện tính khoảng cách mới</vt:lpstr>
      <vt:lpstr>Thay đổi cách tính phí vận chuyển</vt:lpstr>
      <vt:lpstr>Thay đổi cách tính phí vận chuyển</vt:lpstr>
      <vt:lpstr>Thêm phương thức thanh toán mới: Thẻ nội địa </vt:lpstr>
      <vt:lpstr>Thêm phương thức thanh toán mới: Thẻ nội địa </vt:lpstr>
      <vt:lpstr>Các nghiệp vụ không liên quan đến lớp</vt:lpstr>
      <vt:lpstr>Cập nhật lại chức năng hủy đơn hàng   </vt:lpstr>
      <vt:lpstr>Cập nhật lại chức năng hủy đơn hàng   </vt:lpstr>
      <vt:lpstr>Cảm ơn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bài tập lớn Nhóm 3 - Design Pattern</dc:title>
  <cp:lastModifiedBy>Hoa Xuan Duong 20173068</cp:lastModifiedBy>
  <cp:revision>1</cp:revision>
  <dcterms:modified xsi:type="dcterms:W3CDTF">2021-07-03T14:16:17Z</dcterms:modified>
</cp:coreProperties>
</file>