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35" r:id="rId5"/>
    <p:sldId id="2438" r:id="rId6"/>
    <p:sldId id="2439" r:id="rId7"/>
    <p:sldId id="2440" r:id="rId8"/>
    <p:sldId id="2441" r:id="rId9"/>
    <p:sldId id="2443" r:id="rId10"/>
    <p:sldId id="2444" r:id="rId11"/>
    <p:sldId id="2445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584" autoAdjust="0"/>
  </p:normalViewPr>
  <p:slideViewPr>
    <p:cSldViewPr snapToGrid="0">
      <p:cViewPr varScale="1">
        <p:scale>
          <a:sx n="95" d="100"/>
          <a:sy n="95" d="100"/>
        </p:scale>
        <p:origin x="395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7A062A-9EA5-40C3-8303-E79F58E6556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6A224FE-6F44-4CDE-AAA5-5F809044D93D}" type="datetime1">
              <a:rPr lang="zh-CN" altLang="en-US" noProof="0" smtClean="0"/>
              <a:t>2020/7/13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8B34ED-4CDD-41C9-90F7-D768D5559A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83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rtlCol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spc="3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 rtlCol="0">
            <a:normAutofit/>
          </a:bodyPr>
          <a:lstStyle>
            <a:lvl1pPr algn="l">
              <a:defRPr sz="36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图片占位符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幻灯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幻灯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/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、副标题、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zh-CN" altLang="en-US" noProof="0" dirty="0"/>
              <a:t>在此处输入幻灯片标题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3" name="图片占位符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8" name="文本占位符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59" name="幻灯片编号占位符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在此处输入幻灯片标题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rtlCol="0" anchor="ctr">
            <a:noAutofit/>
          </a:bodyPr>
          <a:lstStyle>
            <a:lvl1pPr algn="l">
              <a:defRPr sz="3600" spc="300"/>
            </a:lvl1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rtlCol="0" anchor="ctr"/>
          <a:lstStyle>
            <a:lvl1pPr algn="ctr">
              <a:defRPr sz="6000" b="1" spc="3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rtlCol="0" anchor="ctr"/>
          <a:lstStyle>
            <a:lvl1pPr algn="l">
              <a:defRPr sz="6000" spc="3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C2E478F-E849-4A8C-AF1F-CBCC78A7CBF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占位符 27" descr="抽象建筑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34" y="3013675"/>
            <a:ext cx="10944000" cy="83064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服务化架构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768059-9E35-48D6-A7EF-3BB478F9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2</a:t>
            </a:fld>
            <a:endParaRPr lang="zh-CN" altLang="en-US" noProof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C749C2B-BF04-4315-8C12-0E887CFEC01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现阶段单体架构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C628C94-EA4E-43FD-80B1-B013D0D7BB58}"/>
              </a:ext>
            </a:extLst>
          </p:cNvPr>
          <p:cNvSpPr txBox="1"/>
          <p:nvPr/>
        </p:nvSpPr>
        <p:spPr>
          <a:xfrm>
            <a:off x="428596" y="1428736"/>
            <a:ext cx="8715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/>
              <a:t>现阶段每开发一个新版本，先定义需求，然后构建框架，然后写代码，再然后测试，最后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交付</a:t>
            </a:r>
            <a:r>
              <a:rPr lang="zh-CN" altLang="en-US" sz="2000" dirty="0"/>
              <a:t>用户。这样，一两个月过去了，直到最后一天发布时，大家才能见到一个新版本。</a:t>
            </a: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/>
              <a:t>这样的方式有明显的缺点，假如我们对用户的需求判断的不是很准确时</a:t>
            </a:r>
            <a:r>
              <a:rPr lang="en-US" altLang="zh-CN" sz="2000" dirty="0"/>
              <a:t>——</a:t>
            </a:r>
            <a:r>
              <a:rPr lang="zh-CN" altLang="en-US" sz="2000" dirty="0"/>
              <a:t>这是很常见的问题，开发人员工作了几周甚至是几个月，当把成品拿给用户看时，用户往往会大吃一惊，这就是我要的东西吗？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9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930F43-B8FB-42E2-B64E-EE27B1BF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3</a:t>
            </a:fld>
            <a:endParaRPr lang="zh-CN" altLang="en-US" noProof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26D64B5-8CC0-4CA3-A84F-733EF684D78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未来架构设计愿景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CDFF0BA-78B8-4B55-9E58-44C79E2AB0D7}"/>
              </a:ext>
            </a:extLst>
          </p:cNvPr>
          <p:cNvSpPr txBox="1"/>
          <p:nvPr/>
        </p:nvSpPr>
        <p:spPr>
          <a:xfrm>
            <a:off x="428596" y="1428736"/>
            <a:ext cx="8715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/>
              <a:t>系统每一个需求在功能上、质量上都能够逐渐逼近用户的要求，不会出现花了大量心血后，直到最后发布之后才让用户发现。</a:t>
            </a: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/>
              <a:t>系统每个新版本需求切分为多个相互联系，但也可独立运行的子系统，并分别完成，在此过程中平台一直处于可使用状态，并不断进一步改进和完善需求。这就是提倡以用户的需求进化为核心，采用迭代、循序渐进的敏捷软件开发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73580F-86AE-4A8E-BEB0-236BEBF2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4</a:t>
            </a:fld>
            <a:endParaRPr lang="zh-CN" altLang="en-US" noProof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90B152-382B-4719-86E3-0184F0E6D2F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面向服务化架构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88AE553A-98C7-426D-94EC-7F8EA3A47CA3}"/>
              </a:ext>
            </a:extLst>
          </p:cNvPr>
          <p:cNvSpPr txBox="1"/>
          <p:nvPr/>
        </p:nvSpPr>
        <p:spPr>
          <a:xfrm>
            <a:off x="428596" y="1428736"/>
            <a:ext cx="8715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业务响应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从业务过程中提取出底层服务模型、解耦系统中的业务逻辑，通过服务组装逻辑、根据逻辑编织产品，以更短的周期支持业务变革，最终达到随需而变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交付效率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开发人员按各个子系统进行专业分工，小团队作战，不需要对整个平台了解也可以对子系统进行快速迭代开发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发布，避免蝴蝶效应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系统质量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服务降低软件复杂度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单一系统的软件规模，提升系统质量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AD51AC-2C0C-40E9-ACEF-D29F93B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5</a:t>
            </a:fld>
            <a:endParaRPr lang="zh-CN" altLang="en-US" noProof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3C151F3-A482-404B-A276-DC8FA33D27C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服务化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单体架构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DC5A3AA-7977-4FDE-89A7-63110DA66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573877"/>
              </p:ext>
            </p:extLst>
          </p:nvPr>
        </p:nvGraphicFramePr>
        <p:xfrm>
          <a:off x="357156" y="1428736"/>
          <a:ext cx="10694727" cy="4799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6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服务化架构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单体架构</a:t>
                      </a:r>
                      <a:endParaRPr lang="en-US" sz="1200" b="1" u="none" strike="noStrike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业务响应能力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实现未来平台可以更灵活快速地响应业务变化，可以实现新旧平台资产的整合和复用，降低整个平台拥有成本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业务需求的变更，都有可能牵动整个系统设计变更，整合和复用平台新旧资源复杂，非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以用户的需求进化为核心，臃肿架构无法灵活快速响应业务变化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交付质量</a:t>
                      </a:r>
                      <a:r>
                        <a:rPr lang="en-US" altLang="zh-CN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&amp;</a:t>
                      </a:r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效率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根据不同开发人员熟悉的业务环境，有针对性的划分工作任务，以便更好的分配人力、物力等资源，达到专业分工，提高交付质量，加快开发效率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对每个开发人员都要求熟悉整套架构，由于开发人员能力有高低，无法做到有针对性分配，影响交付质量和整体开发效率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3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开发难度</a:t>
                      </a:r>
                      <a:endParaRPr lang="zh-CN" alt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开发人员不需要对整个平台了解也可以对子系统单一业务模块开发，开发更易上手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开发人员必须了解整套系统架构才能进行开发，期间可能做大量重复工作，开发难度高，效率低下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5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平台运维</a:t>
                      </a:r>
                      <a:r>
                        <a:rPr lang="en-US" altLang="zh-CN" sz="1200" b="1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&amp;</a:t>
                      </a:r>
                      <a:r>
                        <a:rPr lang="zh-CN" altLang="en-US" sz="1200" b="1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未来扩展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松耦合关系、开放标准接口的采用，使其具有很好的维护性和可用性，当需求发生变化的时候，不需要修改提供业务服务的接口，只需要调整业务服务流程或者修改操作即可，非常适合未来多变的需求和系统系统扩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紧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耦合，无标准接口，各种不稳定性会加大运维成本高，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多年前的架构，不再适合当今需求个性化和多变的互联网发展</a:t>
                      </a:r>
                      <a:endParaRPr lang="zh-CN" altLang="en-US" sz="1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7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平台安全</a:t>
                      </a:r>
                      <a:r>
                        <a:rPr lang="en-US" altLang="zh-CN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&amp;</a:t>
                      </a:r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可信度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服务安全规范用来保证消息的安全性，子系统服务间通信具有“重复消息过滤”，“保证消息传送”等特性使系统更加可靠</a:t>
                      </a:r>
                    </a:p>
                    <a:p>
                      <a:pPr algn="ctr" fontAlgn="ctr"/>
                      <a:endParaRPr lang="zh-CN" altLang="en-US" sz="1200" b="1" i="0" u="none" strike="noStrike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非服务架构，无法保证消息通信可信度，业务一个操作直接操穿刺到数据库无安全性可言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CF54A2-8A8C-4401-9905-A7AFEB76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6</a:t>
            </a:fld>
            <a:endParaRPr lang="zh-CN" altLang="en-US" noProof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A43A83-A7C8-4075-87E4-4220E07A7CAE}"/>
              </a:ext>
            </a:extLst>
          </p:cNvPr>
          <p:cNvSpPr/>
          <p:nvPr/>
        </p:nvSpPr>
        <p:spPr>
          <a:xfrm>
            <a:off x="7764561" y="3269832"/>
            <a:ext cx="1656184" cy="96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服务注册中心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175F4-DDD5-420E-8E5C-99F33D377DF1}"/>
              </a:ext>
            </a:extLst>
          </p:cNvPr>
          <p:cNvSpPr/>
          <p:nvPr/>
        </p:nvSpPr>
        <p:spPr>
          <a:xfrm>
            <a:off x="3586750" y="3821575"/>
            <a:ext cx="2680073" cy="786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AF093B-9FF7-4A20-B8EB-79647D8DFFE7}"/>
              </a:ext>
            </a:extLst>
          </p:cNvPr>
          <p:cNvSpPr/>
          <p:nvPr/>
        </p:nvSpPr>
        <p:spPr>
          <a:xfrm>
            <a:off x="3660105" y="2368983"/>
            <a:ext cx="2513979" cy="95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应用群集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636EF810-B477-4B46-999C-BA2CD3AF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802">
            <a:off x="2747110" y="1203680"/>
            <a:ext cx="1496225" cy="35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B1444538-EDB1-4E98-8E72-5EBAC896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36" y="2425799"/>
            <a:ext cx="708203" cy="6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143C3085-2261-4546-B09C-DA9CB9D9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4" y="2396279"/>
            <a:ext cx="708203" cy="6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532DEF51-EB51-4678-BA80-5F4B4360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12" y="2420210"/>
            <a:ext cx="708203" cy="6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680E5129-732F-4DAD-8705-5B1FC00F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36" y="3889533"/>
            <a:ext cx="566852" cy="6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FCD481B3-999A-4FF5-B364-9FF47FF5B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4" y="3908220"/>
            <a:ext cx="566852" cy="6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D153CE4C-ACCE-4FB5-877D-271F55D1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12" y="3908220"/>
            <a:ext cx="566852" cy="6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90C2A1B-B566-41BE-A9DE-20AB5999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86" y="1279316"/>
            <a:ext cx="923925" cy="77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88BAC65-B2C8-4060-A834-AA4B9282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44" y="1582001"/>
            <a:ext cx="510182" cy="5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815860F7-CFC4-4285-BD75-26FA1357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1" y="1582001"/>
            <a:ext cx="510182" cy="5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3BB90929-984B-4B49-BDBD-858E92242101}"/>
              </a:ext>
            </a:extLst>
          </p:cNvPr>
          <p:cNvSpPr/>
          <p:nvPr/>
        </p:nvSpPr>
        <p:spPr>
          <a:xfrm>
            <a:off x="4100215" y="855556"/>
            <a:ext cx="1792138" cy="388372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9BD5C6-25F6-4D15-8391-C65AE1BEE615}"/>
              </a:ext>
            </a:extLst>
          </p:cNvPr>
          <p:cNvCxnSpPr>
            <a:endCxn id="16" idx="4"/>
          </p:cNvCxnSpPr>
          <p:nvPr/>
        </p:nvCxnSpPr>
        <p:spPr>
          <a:xfrm flipV="1">
            <a:off x="3939035" y="1243928"/>
            <a:ext cx="1057249" cy="33807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25F6D6-D9BC-4613-9A54-5EAE7F3A030F}"/>
              </a:ext>
            </a:extLst>
          </p:cNvPr>
          <p:cNvCxnSpPr/>
          <p:nvPr/>
        </p:nvCxnSpPr>
        <p:spPr>
          <a:xfrm flipH="1" flipV="1">
            <a:off x="5109716" y="1243929"/>
            <a:ext cx="887586" cy="338072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876B3A-B5EC-4ED7-A826-B3875172F36B}"/>
              </a:ext>
            </a:extLst>
          </p:cNvPr>
          <p:cNvCxnSpPr/>
          <p:nvPr/>
        </p:nvCxnSpPr>
        <p:spPr>
          <a:xfrm>
            <a:off x="4194126" y="1874989"/>
            <a:ext cx="1548085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>
            <a:extLst>
              <a:ext uri="{FF2B5EF4-FFF2-40B4-BE49-F238E27FC236}">
                <a16:creationId xmlns:a16="http://schemas.microsoft.com/office/drawing/2014/main" id="{85BF4FA5-A37D-4489-9D05-3C72846E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69" y="3358860"/>
            <a:ext cx="1224136" cy="60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71404385-197B-4524-AF00-564C7130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714620"/>
            <a:ext cx="1240590" cy="60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513B397-EEAA-49DB-8770-04F70FC7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8" y="5350767"/>
            <a:ext cx="669185" cy="6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D3E774-CA75-4184-902E-EC545E6BEC37}"/>
              </a:ext>
            </a:extLst>
          </p:cNvPr>
          <p:cNvCxnSpPr/>
          <p:nvPr/>
        </p:nvCxnSpPr>
        <p:spPr>
          <a:xfrm flipH="1">
            <a:off x="1453181" y="2972885"/>
            <a:ext cx="2042041" cy="4903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70C503-FA7A-41CD-87FE-5E5DA03E825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6174085" y="2553014"/>
            <a:ext cx="2418568" cy="71681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20D1D3-05AA-46C2-9B2A-6FF8B662D47B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6266823" y="3752919"/>
            <a:ext cx="1497738" cy="462147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BF4E45-9E78-4F47-8E5A-47884FA1AD8F}"/>
              </a:ext>
            </a:extLst>
          </p:cNvPr>
          <p:cNvCxnSpPr>
            <a:stCxn id="5" idx="2"/>
            <a:endCxn id="29" idx="5"/>
          </p:cNvCxnSpPr>
          <p:nvPr/>
        </p:nvCxnSpPr>
        <p:spPr>
          <a:xfrm>
            <a:off x="4917095" y="3322724"/>
            <a:ext cx="64206" cy="45418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9D7889B-CC61-498A-A387-CDACAA8CF04B}"/>
              </a:ext>
            </a:extLst>
          </p:cNvPr>
          <p:cNvSpPr/>
          <p:nvPr/>
        </p:nvSpPr>
        <p:spPr>
          <a:xfrm rot="1127019">
            <a:off x="6743181" y="2352765"/>
            <a:ext cx="1139949" cy="48522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订阅获取服务列表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5CA0F48-7F19-4D93-A1A6-56B756F9DF4E}"/>
              </a:ext>
            </a:extLst>
          </p:cNvPr>
          <p:cNvSpPr/>
          <p:nvPr/>
        </p:nvSpPr>
        <p:spPr>
          <a:xfrm rot="21130771">
            <a:off x="6529548" y="4013424"/>
            <a:ext cx="1139949" cy="48522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BF9B99E-82BD-4D07-9C97-590749E24BE7}"/>
              </a:ext>
            </a:extLst>
          </p:cNvPr>
          <p:cNvSpPr/>
          <p:nvPr/>
        </p:nvSpPr>
        <p:spPr>
          <a:xfrm>
            <a:off x="4236169" y="3362740"/>
            <a:ext cx="872977" cy="48522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AF60C3-6C46-4CAC-98A8-E5273F97511F}"/>
              </a:ext>
            </a:extLst>
          </p:cNvPr>
          <p:cNvCxnSpPr>
            <a:endCxn id="5" idx="0"/>
          </p:cNvCxnSpPr>
          <p:nvPr/>
        </p:nvCxnSpPr>
        <p:spPr>
          <a:xfrm>
            <a:off x="4100215" y="2070935"/>
            <a:ext cx="816880" cy="29804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51743B-ACD2-41E6-B5FD-C810CB0C2698}"/>
              </a:ext>
            </a:extLst>
          </p:cNvPr>
          <p:cNvCxnSpPr/>
          <p:nvPr/>
        </p:nvCxnSpPr>
        <p:spPr>
          <a:xfrm flipH="1">
            <a:off x="4935926" y="2083355"/>
            <a:ext cx="829567" cy="31292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341C710C-B2C0-4FEE-AB95-5D9095C06183}"/>
              </a:ext>
            </a:extLst>
          </p:cNvPr>
          <p:cNvSpPr/>
          <p:nvPr/>
        </p:nvSpPr>
        <p:spPr>
          <a:xfrm rot="21428314">
            <a:off x="1482771" y="2829741"/>
            <a:ext cx="1500916" cy="48522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237C213-5E81-45FF-89CB-F0CA001F73BB}"/>
              </a:ext>
            </a:extLst>
          </p:cNvPr>
          <p:cNvSpPr/>
          <p:nvPr/>
        </p:nvSpPr>
        <p:spPr>
          <a:xfrm>
            <a:off x="3939035" y="4938604"/>
            <a:ext cx="1811311" cy="42376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Proxy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肘形连接符 76">
            <a:extLst>
              <a:ext uri="{FF2B5EF4-FFF2-40B4-BE49-F238E27FC236}">
                <a16:creationId xmlns:a16="http://schemas.microsoft.com/office/drawing/2014/main" id="{43AE9A45-2BE4-4402-81E9-B6ED60ECC674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2243931" y="5150483"/>
            <a:ext cx="1695104" cy="200283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77">
            <a:extLst>
              <a:ext uri="{FF2B5EF4-FFF2-40B4-BE49-F238E27FC236}">
                <a16:creationId xmlns:a16="http://schemas.microsoft.com/office/drawing/2014/main" id="{2877BDDB-B02D-441D-92B1-4EAD5514DC4D}"/>
              </a:ext>
            </a:extLst>
          </p:cNvPr>
          <p:cNvCxnSpPr>
            <a:stCxn id="33" idx="6"/>
          </p:cNvCxnSpPr>
          <p:nvPr/>
        </p:nvCxnSpPr>
        <p:spPr>
          <a:xfrm>
            <a:off x="5750346" y="5150484"/>
            <a:ext cx="1633023" cy="251832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B5ECEA-CDA1-461A-81BA-A69DB19C70DE}"/>
              </a:ext>
            </a:extLst>
          </p:cNvPr>
          <p:cNvCxnSpPr>
            <a:stCxn id="4" idx="2"/>
          </p:cNvCxnSpPr>
          <p:nvPr/>
        </p:nvCxnSpPr>
        <p:spPr>
          <a:xfrm flipH="1">
            <a:off x="4596255" y="4608557"/>
            <a:ext cx="330532" cy="273459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19745E-BD32-4000-9D5B-FE491E599F9B}"/>
              </a:ext>
            </a:extLst>
          </p:cNvPr>
          <p:cNvCxnSpPr>
            <a:stCxn id="4" idx="2"/>
          </p:cNvCxnSpPr>
          <p:nvPr/>
        </p:nvCxnSpPr>
        <p:spPr>
          <a:xfrm>
            <a:off x="4926787" y="4608557"/>
            <a:ext cx="269367" cy="273459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74">
            <a:extLst>
              <a:ext uri="{FF2B5EF4-FFF2-40B4-BE49-F238E27FC236}">
                <a16:creationId xmlns:a16="http://schemas.microsoft.com/office/drawing/2014/main" id="{5DBA3CA4-676A-4F24-A250-FEF45E117AFF}"/>
              </a:ext>
            </a:extLst>
          </p:cNvPr>
          <p:cNvSpPr txBox="1"/>
          <p:nvPr/>
        </p:nvSpPr>
        <p:spPr>
          <a:xfrm>
            <a:off x="2322548" y="184014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077">
            <a:extLst>
              <a:ext uri="{FF2B5EF4-FFF2-40B4-BE49-F238E27FC236}">
                <a16:creationId xmlns:a16="http://schemas.microsoft.com/office/drawing/2014/main" id="{85FA065E-9E82-4146-9A17-9FE6C4D3C662}"/>
              </a:ext>
            </a:extLst>
          </p:cNvPr>
          <p:cNvSpPr txBox="1"/>
          <p:nvPr/>
        </p:nvSpPr>
        <p:spPr>
          <a:xfrm>
            <a:off x="3939035" y="202947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21">
            <a:extLst>
              <a:ext uri="{FF2B5EF4-FFF2-40B4-BE49-F238E27FC236}">
                <a16:creationId xmlns:a16="http://schemas.microsoft.com/office/drawing/2014/main" id="{5C46CBE7-4094-41A2-B780-EC3B26BD2897}"/>
              </a:ext>
            </a:extLst>
          </p:cNvPr>
          <p:cNvSpPr txBox="1"/>
          <p:nvPr/>
        </p:nvSpPr>
        <p:spPr>
          <a:xfrm>
            <a:off x="5765493" y="211170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084">
            <a:extLst>
              <a:ext uri="{FF2B5EF4-FFF2-40B4-BE49-F238E27FC236}">
                <a16:creationId xmlns:a16="http://schemas.microsoft.com/office/drawing/2014/main" id="{ED241FD6-91B0-4F19-B5D9-EEAABBE986F4}"/>
              </a:ext>
            </a:extLst>
          </p:cNvPr>
          <p:cNvSpPr txBox="1"/>
          <p:nvPr/>
        </p:nvSpPr>
        <p:spPr>
          <a:xfrm>
            <a:off x="4452193" y="16427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心跳检测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故障自动切找</a:t>
            </a:r>
          </a:p>
        </p:txBody>
      </p:sp>
      <p:sp>
        <p:nvSpPr>
          <p:cNvPr id="42" name="TextBox 83">
            <a:extLst>
              <a:ext uri="{FF2B5EF4-FFF2-40B4-BE49-F238E27FC236}">
                <a16:creationId xmlns:a16="http://schemas.microsoft.com/office/drawing/2014/main" id="{E6E91C21-3B64-4CBC-8031-278029C320ED}"/>
              </a:ext>
            </a:extLst>
          </p:cNvPr>
          <p:cNvSpPr txBox="1"/>
          <p:nvPr/>
        </p:nvSpPr>
        <p:spPr>
          <a:xfrm>
            <a:off x="0" y="3500438"/>
            <a:ext cx="1461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缓存服务集群</a:t>
            </a:r>
          </a:p>
        </p:txBody>
      </p:sp>
      <p:sp>
        <p:nvSpPr>
          <p:cNvPr id="43" name="TextBox 90">
            <a:extLst>
              <a:ext uri="{FF2B5EF4-FFF2-40B4-BE49-F238E27FC236}">
                <a16:creationId xmlns:a16="http://schemas.microsoft.com/office/drawing/2014/main" id="{6D1EA4B5-6A13-40BC-802A-0E33528B0F35}"/>
              </a:ext>
            </a:extLst>
          </p:cNvPr>
          <p:cNvSpPr txBox="1"/>
          <p:nvPr/>
        </p:nvSpPr>
        <p:spPr>
          <a:xfrm>
            <a:off x="4715449" y="558950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91">
            <a:extLst>
              <a:ext uri="{FF2B5EF4-FFF2-40B4-BE49-F238E27FC236}">
                <a16:creationId xmlns:a16="http://schemas.microsoft.com/office/drawing/2014/main" id="{F571CB3F-4781-4714-A9AC-C09AA6F6E342}"/>
              </a:ext>
            </a:extLst>
          </p:cNvPr>
          <p:cNvSpPr txBox="1"/>
          <p:nvPr/>
        </p:nvSpPr>
        <p:spPr>
          <a:xfrm>
            <a:off x="714348" y="542926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群集</a:t>
            </a:r>
          </a:p>
        </p:txBody>
      </p:sp>
      <p:sp>
        <p:nvSpPr>
          <p:cNvPr id="45" name="TextBox 95">
            <a:extLst>
              <a:ext uri="{FF2B5EF4-FFF2-40B4-BE49-F238E27FC236}">
                <a16:creationId xmlns:a16="http://schemas.microsoft.com/office/drawing/2014/main" id="{7E4DA2F2-8DA7-4A54-89D3-20CF4147D41A}"/>
              </a:ext>
            </a:extLst>
          </p:cNvPr>
          <p:cNvSpPr txBox="1"/>
          <p:nvPr/>
        </p:nvSpPr>
        <p:spPr>
          <a:xfrm>
            <a:off x="7953289" y="42560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群集</a:t>
            </a: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83333761-1C8C-4AA3-9578-7AFC1951722D}"/>
              </a:ext>
            </a:extLst>
          </p:cNvPr>
          <p:cNvSpPr txBox="1"/>
          <p:nvPr/>
        </p:nvSpPr>
        <p:spPr>
          <a:xfrm>
            <a:off x="3317046" y="4608267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8496E05-B796-4C72-A339-17FCB1C7CCCB}"/>
              </a:ext>
            </a:extLst>
          </p:cNvPr>
          <p:cNvCxnSpPr/>
          <p:nvPr/>
        </p:nvCxnSpPr>
        <p:spPr>
          <a:xfrm flipV="1">
            <a:off x="2552770" y="978163"/>
            <a:ext cx="1534777" cy="301153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5E6229B-158A-4F9D-87D4-6849E68CB780}"/>
              </a:ext>
            </a:extLst>
          </p:cNvPr>
          <p:cNvCxnSpPr/>
          <p:nvPr/>
        </p:nvCxnSpPr>
        <p:spPr>
          <a:xfrm flipH="1">
            <a:off x="3789736" y="1243929"/>
            <a:ext cx="806473" cy="338072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E9A714A-3ED9-4A80-AE07-6B99B6536CDC}"/>
              </a:ext>
            </a:extLst>
          </p:cNvPr>
          <p:cNvCxnSpPr/>
          <p:nvPr/>
        </p:nvCxnSpPr>
        <p:spPr>
          <a:xfrm>
            <a:off x="3939035" y="2145386"/>
            <a:ext cx="528624" cy="223597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162429-D08F-4ED2-B82D-5BAA5A787980}"/>
              </a:ext>
            </a:extLst>
          </p:cNvPr>
          <p:cNvCxnSpPr/>
          <p:nvPr/>
        </p:nvCxnSpPr>
        <p:spPr>
          <a:xfrm flipH="1">
            <a:off x="1553091" y="3309389"/>
            <a:ext cx="1373365" cy="62976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6F286AD-423C-405F-86C7-76245C858C87}"/>
              </a:ext>
            </a:extLst>
          </p:cNvPr>
          <p:cNvCxnSpPr/>
          <p:nvPr/>
        </p:nvCxnSpPr>
        <p:spPr>
          <a:xfrm flipV="1">
            <a:off x="1453181" y="2615549"/>
            <a:ext cx="1685592" cy="48939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A7B294-B8EA-4516-865D-53F58C59CC07}"/>
              </a:ext>
            </a:extLst>
          </p:cNvPr>
          <p:cNvCxnSpPr/>
          <p:nvPr/>
        </p:nvCxnSpPr>
        <p:spPr>
          <a:xfrm flipH="1">
            <a:off x="5525286" y="3374604"/>
            <a:ext cx="28223" cy="422373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4079804-979A-4081-8496-870EF3E2E426}"/>
              </a:ext>
            </a:extLst>
          </p:cNvPr>
          <p:cNvCxnSpPr>
            <a:endCxn id="33" idx="7"/>
          </p:cNvCxnSpPr>
          <p:nvPr/>
        </p:nvCxnSpPr>
        <p:spPr>
          <a:xfrm>
            <a:off x="5290027" y="4665145"/>
            <a:ext cx="195059" cy="335517"/>
          </a:xfrm>
          <a:prstGeom prst="straightConnector1">
            <a:avLst/>
          </a:prstGeom>
          <a:ln w="3175"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44A30C-5F87-45A9-B55E-C2CBE1410C21}"/>
              </a:ext>
            </a:extLst>
          </p:cNvPr>
          <p:cNvCxnSpPr/>
          <p:nvPr/>
        </p:nvCxnSpPr>
        <p:spPr>
          <a:xfrm flipH="1" flipV="1">
            <a:off x="5485086" y="4635719"/>
            <a:ext cx="242927" cy="335517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DEB1875-CCC1-4DAB-B507-3495333AC371}"/>
              </a:ext>
            </a:extLst>
          </p:cNvPr>
          <p:cNvCxnSpPr/>
          <p:nvPr/>
        </p:nvCxnSpPr>
        <p:spPr>
          <a:xfrm flipV="1">
            <a:off x="4143837" y="3374604"/>
            <a:ext cx="59510" cy="422373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7C5C9C-55E4-4E2E-9C5A-60A1105102C7}"/>
              </a:ext>
            </a:extLst>
          </p:cNvPr>
          <p:cNvCxnSpPr/>
          <p:nvPr/>
        </p:nvCxnSpPr>
        <p:spPr>
          <a:xfrm flipH="1" flipV="1">
            <a:off x="3789736" y="2145386"/>
            <a:ext cx="117177" cy="243319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A12E68F-17BB-40A6-A38D-D0C7EC6C4915}"/>
              </a:ext>
            </a:extLst>
          </p:cNvPr>
          <p:cNvCxnSpPr/>
          <p:nvPr/>
        </p:nvCxnSpPr>
        <p:spPr>
          <a:xfrm flipV="1">
            <a:off x="4143837" y="1378689"/>
            <a:ext cx="965879" cy="288998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D2E86E7-04ED-4DD7-B7AD-43391C759D7A}"/>
              </a:ext>
            </a:extLst>
          </p:cNvPr>
          <p:cNvCxnSpPr>
            <a:stCxn id="16" idx="2"/>
          </p:cNvCxnSpPr>
          <p:nvPr/>
        </p:nvCxnSpPr>
        <p:spPr>
          <a:xfrm flipH="1">
            <a:off x="2552770" y="1049742"/>
            <a:ext cx="1547445" cy="363223"/>
          </a:xfrm>
          <a:prstGeom prst="straightConnector1">
            <a:avLst/>
          </a:prstGeom>
          <a:ln w="3175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11">
            <a:extLst>
              <a:ext uri="{FF2B5EF4-FFF2-40B4-BE49-F238E27FC236}">
                <a16:creationId xmlns:a16="http://schemas.microsoft.com/office/drawing/2014/main" id="{B3A215BD-4D54-4BDF-A0AA-9213F124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09" y="5376062"/>
            <a:ext cx="669185" cy="6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肘形连接符 131">
            <a:extLst>
              <a:ext uri="{FF2B5EF4-FFF2-40B4-BE49-F238E27FC236}">
                <a16:creationId xmlns:a16="http://schemas.microsoft.com/office/drawing/2014/main" id="{B40C375A-3952-468E-81A3-174E7627CC0A}"/>
              </a:ext>
            </a:extLst>
          </p:cNvPr>
          <p:cNvCxnSpPr>
            <a:stCxn id="33" idx="2"/>
          </p:cNvCxnSpPr>
          <p:nvPr/>
        </p:nvCxnSpPr>
        <p:spPr>
          <a:xfrm rot="10800000" flipV="1">
            <a:off x="3418203" y="5150484"/>
            <a:ext cx="520833" cy="225578"/>
          </a:xfrm>
          <a:prstGeom prst="bentConnector2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1">
            <a:extLst>
              <a:ext uri="{FF2B5EF4-FFF2-40B4-BE49-F238E27FC236}">
                <a16:creationId xmlns:a16="http://schemas.microsoft.com/office/drawing/2014/main" id="{6EA6A3DD-6E63-4A1E-B2F6-94A2684D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92" y="5429264"/>
            <a:ext cx="669185" cy="62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5FD1E7CA-C908-4C3D-9848-91971FC2E544}"/>
              </a:ext>
            </a:extLst>
          </p:cNvPr>
          <p:cNvSpPr txBox="1">
            <a:spLocks/>
          </p:cNvSpPr>
          <p:nvPr/>
        </p:nvSpPr>
        <p:spPr>
          <a:xfrm>
            <a:off x="214282" y="0"/>
            <a:ext cx="8229600" cy="71435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架构设计</a:t>
            </a:r>
          </a:p>
        </p:txBody>
      </p:sp>
    </p:spTree>
    <p:extLst>
      <p:ext uri="{BB962C8B-B14F-4D97-AF65-F5344CB8AC3E}">
        <p14:creationId xmlns:p14="http://schemas.microsoft.com/office/powerpoint/2010/main" val="29059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25A44-7C03-458E-838C-D144D94A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5037" y="6421732"/>
            <a:ext cx="443948" cy="365125"/>
          </a:xfrm>
        </p:spPr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7</a:t>
            </a:fld>
            <a:endParaRPr lang="zh-CN" altLang="en-US" noProof="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9AC85B-FA19-458C-A29A-54CC257A01DE}"/>
              </a:ext>
            </a:extLst>
          </p:cNvPr>
          <p:cNvSpPr/>
          <p:nvPr/>
        </p:nvSpPr>
        <p:spPr>
          <a:xfrm>
            <a:off x="2472257" y="2409085"/>
            <a:ext cx="4396136" cy="11441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E8A5226F-5017-4ECC-B263-5F673650F833}"/>
              </a:ext>
            </a:extLst>
          </p:cNvPr>
          <p:cNvSpPr/>
          <p:nvPr/>
        </p:nvSpPr>
        <p:spPr>
          <a:xfrm>
            <a:off x="1440133" y="848839"/>
            <a:ext cx="922803" cy="472789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53275B7-28EE-4A7B-99A5-36BA3C9293DF}"/>
              </a:ext>
            </a:extLst>
          </p:cNvPr>
          <p:cNvSpPr txBox="1"/>
          <p:nvPr/>
        </p:nvSpPr>
        <p:spPr>
          <a:xfrm>
            <a:off x="1484060" y="952276"/>
            <a:ext cx="92866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终端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E8EC500-9257-47DA-91E3-FFFD086FBC6C}"/>
              </a:ext>
            </a:extLst>
          </p:cNvPr>
          <p:cNvSpPr txBox="1"/>
          <p:nvPr/>
        </p:nvSpPr>
        <p:spPr>
          <a:xfrm>
            <a:off x="1454529" y="1644503"/>
            <a:ext cx="92866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rtl="0">
              <a:defRPr lang="zh-cn">
                <a:solidFill>
                  <a:schemeClr val="dk1"/>
                </a:solidFill>
              </a:defRPr>
            </a:defPPr>
            <a:lvl1pPr>
              <a:defRPr sz="1600" b="1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前台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040CB82-A0A0-4B17-9FF9-0C2393B08B43}"/>
              </a:ext>
            </a:extLst>
          </p:cNvPr>
          <p:cNvSpPr txBox="1"/>
          <p:nvPr/>
        </p:nvSpPr>
        <p:spPr>
          <a:xfrm>
            <a:off x="1454529" y="5037843"/>
            <a:ext cx="8782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rtl="0">
              <a:defRPr lang="zh-cn">
                <a:solidFill>
                  <a:schemeClr val="dk1"/>
                </a:solidFill>
              </a:defRPr>
            </a:defPPr>
            <a:lvl1pPr>
              <a:defRPr sz="1600" b="1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后台层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DA5F735-C95E-4FE6-ADC2-DF702F0AC8C7}"/>
              </a:ext>
            </a:extLst>
          </p:cNvPr>
          <p:cNvSpPr txBox="1"/>
          <p:nvPr/>
        </p:nvSpPr>
        <p:spPr>
          <a:xfrm>
            <a:off x="1458490" y="3488862"/>
            <a:ext cx="92866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rtl="0">
              <a:defRPr lang="zh-cn">
                <a:solidFill>
                  <a:schemeClr val="dk1"/>
                </a:solidFill>
              </a:defRPr>
            </a:defPPr>
            <a:lvl1pPr>
              <a:defRPr sz="1600" b="1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中台层</a:t>
            </a: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538F439-EC54-41B7-89FD-BA242D77B9DB}"/>
              </a:ext>
            </a:extLst>
          </p:cNvPr>
          <p:cNvCxnSpPr>
            <a:cxnSpLocks/>
          </p:cNvCxnSpPr>
          <p:nvPr/>
        </p:nvCxnSpPr>
        <p:spPr>
          <a:xfrm>
            <a:off x="2361918" y="1529266"/>
            <a:ext cx="6468288" cy="2014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4CAF446E-F048-4FDE-B0DA-D3A47E909B45}"/>
              </a:ext>
            </a:extLst>
          </p:cNvPr>
          <p:cNvSpPr/>
          <p:nvPr/>
        </p:nvSpPr>
        <p:spPr>
          <a:xfrm>
            <a:off x="2472257" y="855126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</a:t>
            </a:r>
            <a:endParaRPr lang="zh-CN" altLang="en-US" sz="1400" dirty="0"/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58A0A47-3EAA-4B2D-98D5-80BD50671DEF}"/>
              </a:ext>
            </a:extLst>
          </p:cNvPr>
          <p:cNvCxnSpPr>
            <a:cxnSpLocks/>
          </p:cNvCxnSpPr>
          <p:nvPr/>
        </p:nvCxnSpPr>
        <p:spPr>
          <a:xfrm>
            <a:off x="2332774" y="2251619"/>
            <a:ext cx="6468288" cy="2014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059F2F70-7230-4D12-978C-38E687086A73}"/>
              </a:ext>
            </a:extLst>
          </p:cNvPr>
          <p:cNvSpPr/>
          <p:nvPr/>
        </p:nvSpPr>
        <p:spPr>
          <a:xfrm>
            <a:off x="2472257" y="1662377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门户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F106B9B-6CC9-4506-8E4B-C2EC7A5847F5}"/>
              </a:ext>
            </a:extLst>
          </p:cNvPr>
          <p:cNvSpPr/>
          <p:nvPr/>
        </p:nvSpPr>
        <p:spPr>
          <a:xfrm>
            <a:off x="3563608" y="1662377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endParaRPr lang="zh-CN" altLang="en-US" sz="13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53F0926-DF94-470F-87FD-582635DFB01C}"/>
              </a:ext>
            </a:extLst>
          </p:cNvPr>
          <p:cNvSpPr/>
          <p:nvPr/>
        </p:nvSpPr>
        <p:spPr>
          <a:xfrm>
            <a:off x="4667400" y="1659122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endParaRPr lang="zh-CN" altLang="en-US" sz="13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D726059-A414-4077-8011-F504B9134C2C}"/>
              </a:ext>
            </a:extLst>
          </p:cNvPr>
          <p:cNvSpPr/>
          <p:nvPr/>
        </p:nvSpPr>
        <p:spPr>
          <a:xfrm>
            <a:off x="5724336" y="1663088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endParaRPr lang="zh-CN" altLang="en-US" sz="13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7B6AFC4-9A82-4DCF-A7B2-62171803E972}"/>
              </a:ext>
            </a:extLst>
          </p:cNvPr>
          <p:cNvSpPr/>
          <p:nvPr/>
        </p:nvSpPr>
        <p:spPr>
          <a:xfrm>
            <a:off x="6806696" y="1663088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endParaRPr lang="zh-CN" altLang="en-US" sz="13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F08E42D-6608-4A24-B338-A229099E4629}"/>
              </a:ext>
            </a:extLst>
          </p:cNvPr>
          <p:cNvSpPr/>
          <p:nvPr/>
        </p:nvSpPr>
        <p:spPr>
          <a:xfrm>
            <a:off x="7894551" y="1663088"/>
            <a:ext cx="928662" cy="45107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</a:t>
            </a:r>
            <a:endParaRPr lang="zh-CN" altLang="en-US" sz="13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F1404D9-D8C8-46DE-8D4E-FC5226D7C86C}"/>
              </a:ext>
            </a:extLst>
          </p:cNvPr>
          <p:cNvSpPr/>
          <p:nvPr/>
        </p:nvSpPr>
        <p:spPr>
          <a:xfrm>
            <a:off x="2472257" y="2214024"/>
            <a:ext cx="6350956" cy="1227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微服务接口</a:t>
            </a:r>
          </a:p>
        </p:txBody>
      </p:sp>
      <p:sp>
        <p:nvSpPr>
          <p:cNvPr id="145" name="箭头: 下 144">
            <a:extLst>
              <a:ext uri="{FF2B5EF4-FFF2-40B4-BE49-F238E27FC236}">
                <a16:creationId xmlns:a16="http://schemas.microsoft.com/office/drawing/2014/main" id="{DD6638B8-BF34-468A-AA7A-819D0B32A305}"/>
              </a:ext>
            </a:extLst>
          </p:cNvPr>
          <p:cNvSpPr/>
          <p:nvPr/>
        </p:nvSpPr>
        <p:spPr>
          <a:xfrm>
            <a:off x="2997202" y="2071539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下 145">
            <a:extLst>
              <a:ext uri="{FF2B5EF4-FFF2-40B4-BE49-F238E27FC236}">
                <a16:creationId xmlns:a16="http://schemas.microsoft.com/office/drawing/2014/main" id="{57506248-D894-4454-852A-10A73141E48E}"/>
              </a:ext>
            </a:extLst>
          </p:cNvPr>
          <p:cNvSpPr/>
          <p:nvPr/>
        </p:nvSpPr>
        <p:spPr>
          <a:xfrm>
            <a:off x="5071723" y="2070429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4C51EABF-DAEB-4A47-A577-A4F66B323044}"/>
              </a:ext>
            </a:extLst>
          </p:cNvPr>
          <p:cNvSpPr/>
          <p:nvPr/>
        </p:nvSpPr>
        <p:spPr>
          <a:xfrm>
            <a:off x="7181463" y="2069665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3B8467B-D48D-423A-B99E-7DE215050838}"/>
              </a:ext>
            </a:extLst>
          </p:cNvPr>
          <p:cNvSpPr/>
          <p:nvPr/>
        </p:nvSpPr>
        <p:spPr>
          <a:xfrm>
            <a:off x="2472257" y="3621663"/>
            <a:ext cx="4396136" cy="11441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DE69F2C-D8A8-4D78-9DF1-F956C1B14FF3}"/>
              </a:ext>
            </a:extLst>
          </p:cNvPr>
          <p:cNvSpPr/>
          <p:nvPr/>
        </p:nvSpPr>
        <p:spPr>
          <a:xfrm>
            <a:off x="6911666" y="2409085"/>
            <a:ext cx="1911548" cy="23567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CFD966C-9CFA-4A13-A51F-C3236BF4AB9A}"/>
              </a:ext>
            </a:extLst>
          </p:cNvPr>
          <p:cNvSpPr/>
          <p:nvPr/>
        </p:nvSpPr>
        <p:spPr>
          <a:xfrm>
            <a:off x="2527302" y="2449565"/>
            <a:ext cx="245533" cy="1064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业务中台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D30B975-DCDD-40A5-931A-13772D00DB40}"/>
              </a:ext>
            </a:extLst>
          </p:cNvPr>
          <p:cNvSpPr/>
          <p:nvPr/>
        </p:nvSpPr>
        <p:spPr>
          <a:xfrm>
            <a:off x="2527301" y="3654674"/>
            <a:ext cx="245533" cy="1064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数据中台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51C8B20-1C8F-46D4-84DB-21309EDA71E4}"/>
              </a:ext>
            </a:extLst>
          </p:cNvPr>
          <p:cNvSpPr/>
          <p:nvPr/>
        </p:nvSpPr>
        <p:spPr>
          <a:xfrm>
            <a:off x="6930706" y="3015622"/>
            <a:ext cx="245533" cy="1064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技术中台</a:t>
            </a: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8DCDB9D-02D6-4E5A-A8D9-14A0CAD021C5}"/>
              </a:ext>
            </a:extLst>
          </p:cNvPr>
          <p:cNvSpPr/>
          <p:nvPr/>
        </p:nvSpPr>
        <p:spPr>
          <a:xfrm>
            <a:off x="2881558" y="2532022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用户服务</a:t>
            </a: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60D71AA-6A8B-431B-9393-7BEA928C222F}"/>
              </a:ext>
            </a:extLst>
          </p:cNvPr>
          <p:cNvSpPr/>
          <p:nvPr/>
        </p:nvSpPr>
        <p:spPr>
          <a:xfrm>
            <a:off x="3702775" y="2532022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订单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6DAA212-5010-4A18-B711-EB6941264B62}"/>
              </a:ext>
            </a:extLst>
          </p:cNvPr>
          <p:cNvSpPr/>
          <p:nvPr/>
        </p:nvSpPr>
        <p:spPr>
          <a:xfrm>
            <a:off x="4512047" y="2533529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库存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C7D8B308-8B20-4B31-AE6C-0E6A25A4FE42}"/>
              </a:ext>
            </a:extLst>
          </p:cNvPr>
          <p:cNvSpPr/>
          <p:nvPr/>
        </p:nvSpPr>
        <p:spPr>
          <a:xfrm>
            <a:off x="5311611" y="2532022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内容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D0D1F52F-97F0-4EE1-84C8-62EA91CC197E}"/>
              </a:ext>
            </a:extLst>
          </p:cNvPr>
          <p:cNvSpPr/>
          <p:nvPr/>
        </p:nvSpPr>
        <p:spPr>
          <a:xfrm>
            <a:off x="2881558" y="2869170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供应链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97DB7A94-5F56-4377-9690-CCB5534F8F52}"/>
              </a:ext>
            </a:extLst>
          </p:cNvPr>
          <p:cNvSpPr/>
          <p:nvPr/>
        </p:nvSpPr>
        <p:spPr>
          <a:xfrm>
            <a:off x="3702775" y="2869170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商品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4931E719-C8B6-44BF-8A6C-81FA6492762A}"/>
              </a:ext>
            </a:extLst>
          </p:cNvPr>
          <p:cNvSpPr/>
          <p:nvPr/>
        </p:nvSpPr>
        <p:spPr>
          <a:xfrm>
            <a:off x="4512047" y="2870677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组织</a:t>
            </a:r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</a:t>
            </a: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C963578-3290-4C47-B028-098954F501A3}"/>
              </a:ext>
            </a:extLst>
          </p:cNvPr>
          <p:cNvSpPr/>
          <p:nvPr/>
        </p:nvSpPr>
        <p:spPr>
          <a:xfrm>
            <a:off x="5311611" y="2869170"/>
            <a:ext cx="737943" cy="2836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第三方服务</a:t>
            </a: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EA4A821-F3C0-421F-A6A7-2CFF16340287}"/>
              </a:ext>
            </a:extLst>
          </p:cNvPr>
          <p:cNvSpPr/>
          <p:nvPr/>
        </p:nvSpPr>
        <p:spPr>
          <a:xfrm>
            <a:off x="6158960" y="2532022"/>
            <a:ext cx="571814" cy="62078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更多</a:t>
            </a:r>
            <a:endParaRPr lang="en-US" altLang="zh-CN" sz="8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……</a:t>
            </a:r>
            <a:endParaRPr lang="zh-CN" altLang="en-US" sz="8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9DF33F0-76EA-409A-821F-3F7690280DEA}"/>
              </a:ext>
            </a:extLst>
          </p:cNvPr>
          <p:cNvSpPr/>
          <p:nvPr/>
        </p:nvSpPr>
        <p:spPr>
          <a:xfrm>
            <a:off x="2886622" y="3261732"/>
            <a:ext cx="681220" cy="184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统一用户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3DC6106-4D66-47D0-A354-3C9EA47C5CEB}"/>
              </a:ext>
            </a:extLst>
          </p:cNvPr>
          <p:cNvSpPr/>
          <p:nvPr/>
        </p:nvSpPr>
        <p:spPr>
          <a:xfrm>
            <a:off x="3693363" y="3257607"/>
            <a:ext cx="681220" cy="184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统一订单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380156D-CB04-4C92-9816-4B1533915B4B}"/>
              </a:ext>
            </a:extLst>
          </p:cNvPr>
          <p:cNvSpPr/>
          <p:nvPr/>
        </p:nvSpPr>
        <p:spPr>
          <a:xfrm>
            <a:off x="4505152" y="3265146"/>
            <a:ext cx="681220" cy="184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统一库存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FFBB6B4-7A06-4DE3-A3AD-436473D69D2A}"/>
              </a:ext>
            </a:extLst>
          </p:cNvPr>
          <p:cNvSpPr/>
          <p:nvPr/>
        </p:nvSpPr>
        <p:spPr>
          <a:xfrm>
            <a:off x="5308777" y="3262634"/>
            <a:ext cx="681220" cy="184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统一商品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866594C-CF05-4F7A-BF76-8EBCC1085248}"/>
              </a:ext>
            </a:extLst>
          </p:cNvPr>
          <p:cNvSpPr/>
          <p:nvPr/>
        </p:nvSpPr>
        <p:spPr>
          <a:xfrm>
            <a:off x="6112017" y="3261732"/>
            <a:ext cx="694679" cy="1879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统一供应链</a:t>
            </a: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E3BCA793-7FF3-4DEB-8947-6066FBDA15DD}"/>
              </a:ext>
            </a:extLst>
          </p:cNvPr>
          <p:cNvSpPr/>
          <p:nvPr/>
        </p:nvSpPr>
        <p:spPr>
          <a:xfrm>
            <a:off x="2896005" y="3669205"/>
            <a:ext cx="3849216" cy="17096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数据共享服务</a:t>
            </a:r>
            <a:endParaRPr lang="zh-CN" altLang="en-US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0C7ECD4-DFA7-4FF8-925F-BE0FB0E0E88F}"/>
              </a:ext>
            </a:extLst>
          </p:cNvPr>
          <p:cNvSpPr/>
          <p:nvPr/>
        </p:nvSpPr>
        <p:spPr>
          <a:xfrm>
            <a:off x="2881558" y="3938203"/>
            <a:ext cx="860711" cy="54488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数据采集</a:t>
            </a:r>
            <a:endParaRPr lang="en-US" altLang="zh-CN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其它系统、爬虫等</a:t>
            </a:r>
          </a:p>
          <a:p>
            <a:pPr algn="ctr"/>
            <a:endParaRPr lang="zh-CN" altLang="en-US" sz="9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56DA1A1F-1F0D-4231-AFE9-005E146154DF}"/>
              </a:ext>
            </a:extLst>
          </p:cNvPr>
          <p:cNvSpPr/>
          <p:nvPr/>
        </p:nvSpPr>
        <p:spPr>
          <a:xfrm>
            <a:off x="3879077" y="3938202"/>
            <a:ext cx="860711" cy="54488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数据开发</a:t>
            </a:r>
            <a:endParaRPr lang="en-US" altLang="zh-CN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数据清洗</a:t>
            </a:r>
            <a:endParaRPr lang="en-US" altLang="zh-CN" sz="8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数据打通</a:t>
            </a:r>
          </a:p>
          <a:p>
            <a:pPr algn="ctr"/>
            <a:endParaRPr lang="zh-CN" altLang="en-US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DCAFE50B-7FEE-4134-9668-5025D41688B7}"/>
              </a:ext>
            </a:extLst>
          </p:cNvPr>
          <p:cNvSpPr/>
          <p:nvPr/>
        </p:nvSpPr>
        <p:spPr>
          <a:xfrm>
            <a:off x="4883012" y="3948501"/>
            <a:ext cx="860711" cy="54488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数据仓库</a:t>
            </a:r>
            <a:endParaRPr lang="en-US" altLang="zh-CN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用户统计</a:t>
            </a:r>
            <a:endParaRPr lang="en-US" altLang="zh-CN" sz="8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商品统计</a:t>
            </a:r>
          </a:p>
          <a:p>
            <a:pPr algn="ctr"/>
            <a:endParaRPr lang="zh-CN" altLang="en-US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7D4C6C36-B73A-4E29-85DF-4F9ED8B4A71F}"/>
              </a:ext>
            </a:extLst>
          </p:cNvPr>
          <p:cNvSpPr/>
          <p:nvPr/>
        </p:nvSpPr>
        <p:spPr>
          <a:xfrm>
            <a:off x="5866924" y="3952153"/>
            <a:ext cx="860711" cy="54488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数据治理</a:t>
            </a:r>
            <a:endParaRPr lang="en-US" altLang="zh-CN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数据质量</a:t>
            </a:r>
            <a:endParaRPr lang="en-US" altLang="zh-CN" sz="8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数据模型等</a:t>
            </a:r>
          </a:p>
          <a:p>
            <a:pPr algn="ctr"/>
            <a:endParaRPr lang="zh-CN" altLang="en-US" sz="105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859898-AEFB-4816-B456-EE0B3647767E}"/>
              </a:ext>
            </a:extLst>
          </p:cNvPr>
          <p:cNvSpPr/>
          <p:nvPr/>
        </p:nvSpPr>
        <p:spPr>
          <a:xfrm>
            <a:off x="2881557" y="4528155"/>
            <a:ext cx="860711" cy="190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全局化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2D1C09F-DE9A-4104-B1BF-7A3A73BC856C}"/>
              </a:ext>
            </a:extLst>
          </p:cNvPr>
          <p:cNvSpPr/>
          <p:nvPr/>
        </p:nvSpPr>
        <p:spPr>
          <a:xfrm>
            <a:off x="3879076" y="4524927"/>
            <a:ext cx="860711" cy="190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可视化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0D6EF844-ADC0-42D6-9CF3-C719BB6BA53B}"/>
              </a:ext>
            </a:extLst>
          </p:cNvPr>
          <p:cNvSpPr/>
          <p:nvPr/>
        </p:nvSpPr>
        <p:spPr>
          <a:xfrm>
            <a:off x="4874975" y="4538547"/>
            <a:ext cx="860711" cy="190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场景化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4572B11-B6BB-4A93-9C1A-3DC5C0AFF9E2}"/>
              </a:ext>
            </a:extLst>
          </p:cNvPr>
          <p:cNvSpPr/>
          <p:nvPr/>
        </p:nvSpPr>
        <p:spPr>
          <a:xfrm>
            <a:off x="5866924" y="4538547"/>
            <a:ext cx="860711" cy="1909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智能化</a:t>
            </a: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87D92222-315B-4939-A0E1-0A39A9EE8564}"/>
              </a:ext>
            </a:extLst>
          </p:cNvPr>
          <p:cNvCxnSpPr>
            <a:cxnSpLocks/>
          </p:cNvCxnSpPr>
          <p:nvPr/>
        </p:nvCxnSpPr>
        <p:spPr>
          <a:xfrm>
            <a:off x="2354925" y="4827452"/>
            <a:ext cx="6468288" cy="20144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C56C5004-89C8-4BA9-BDFF-5C40359C7B73}"/>
              </a:ext>
            </a:extLst>
          </p:cNvPr>
          <p:cNvSpPr/>
          <p:nvPr/>
        </p:nvSpPr>
        <p:spPr>
          <a:xfrm>
            <a:off x="2468024" y="4793266"/>
            <a:ext cx="6350956" cy="1227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标准对外</a:t>
            </a:r>
            <a:r>
              <a:rPr lang="en-US" altLang="zh-CN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API</a:t>
            </a:r>
            <a:r>
              <a:rPr lang="zh-CN" altLang="en-US" sz="9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</a:t>
            </a: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204F3A1-E4C9-4B3B-BC8F-62BB6CA6981D}"/>
              </a:ext>
            </a:extLst>
          </p:cNvPr>
          <p:cNvSpPr/>
          <p:nvPr/>
        </p:nvSpPr>
        <p:spPr>
          <a:xfrm>
            <a:off x="2468024" y="4959197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ERP</a:t>
            </a: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B24B2B1-3D09-4480-A0E1-BFE085618DBC}"/>
              </a:ext>
            </a:extLst>
          </p:cNvPr>
          <p:cNvSpPr/>
          <p:nvPr/>
        </p:nvSpPr>
        <p:spPr>
          <a:xfrm>
            <a:off x="3384974" y="4959193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SCM</a:t>
            </a: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9241B04-8182-40A2-AD73-F87155DF7D9A}"/>
              </a:ext>
            </a:extLst>
          </p:cNvPr>
          <p:cNvSpPr/>
          <p:nvPr/>
        </p:nvSpPr>
        <p:spPr>
          <a:xfrm>
            <a:off x="8075332" y="4963105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ERP</a:t>
            </a:r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FC590F5-C8C6-4955-97C3-CFEA712A14BE}"/>
              </a:ext>
            </a:extLst>
          </p:cNvPr>
          <p:cNvSpPr/>
          <p:nvPr/>
        </p:nvSpPr>
        <p:spPr>
          <a:xfrm>
            <a:off x="7158382" y="4959191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ERP</a:t>
            </a:r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C90209B-ABFB-498D-AEDA-7D76CBCD2228}"/>
              </a:ext>
            </a:extLst>
          </p:cNvPr>
          <p:cNvSpPr/>
          <p:nvPr/>
        </p:nvSpPr>
        <p:spPr>
          <a:xfrm>
            <a:off x="6221215" y="4959191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FIN</a:t>
            </a: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D376442D-9D87-4186-9AB0-ED2A7B8D3FD9}"/>
              </a:ext>
            </a:extLst>
          </p:cNvPr>
          <p:cNvSpPr/>
          <p:nvPr/>
        </p:nvSpPr>
        <p:spPr>
          <a:xfrm>
            <a:off x="5271678" y="4959191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OA</a:t>
            </a: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238F97C-943A-4A1F-9F02-23C0370C58B9}"/>
              </a:ext>
            </a:extLst>
          </p:cNvPr>
          <p:cNvSpPr/>
          <p:nvPr/>
        </p:nvSpPr>
        <p:spPr>
          <a:xfrm>
            <a:off x="4322141" y="4959193"/>
            <a:ext cx="743648" cy="617533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SRM</a:t>
            </a:r>
          </a:p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3350CEDA-D8D4-4086-BA2B-E5D3495504DF}"/>
              </a:ext>
            </a:extLst>
          </p:cNvPr>
          <p:cNvSpPr/>
          <p:nvPr/>
        </p:nvSpPr>
        <p:spPr>
          <a:xfrm>
            <a:off x="7279246" y="2485835"/>
            <a:ext cx="1466823" cy="21919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基础中间件平台</a:t>
            </a:r>
            <a:endParaRPr lang="en-US" altLang="zh-CN" sz="12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微服务治理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开发组件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缓存服务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反向代理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持久化</a:t>
            </a:r>
            <a:endParaRPr lang="en-US" altLang="zh-CN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endParaRPr lang="en-US" altLang="zh-CN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智能运维平台</a:t>
            </a:r>
            <a:endParaRPr lang="en-US" altLang="zh-CN" sz="12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用户管理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全站监控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链路分析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智能运维</a:t>
            </a:r>
            <a:endParaRPr lang="en-US" altLang="zh-CN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endParaRPr lang="en-US" altLang="zh-CN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大数据平台</a:t>
            </a:r>
            <a:endParaRPr lang="en-US" altLang="zh-CN" sz="12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Hadoop/</a:t>
            </a:r>
            <a:r>
              <a:rPr lang="en-US" altLang="zh-CN" sz="900" b="1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Hbase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/Spark/</a:t>
            </a:r>
          </a:p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Flink</a:t>
            </a:r>
            <a:r>
              <a:rPr lang="en-US" altLang="zh-CN" sz="9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/Kafka</a:t>
            </a:r>
            <a:endParaRPr lang="zh-CN" altLang="en-US" sz="900" b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AECF2645-39B0-4FEC-8DB0-25432007DD14}"/>
              </a:ext>
            </a:extLst>
          </p:cNvPr>
          <p:cNvSpPr/>
          <p:nvPr/>
        </p:nvSpPr>
        <p:spPr>
          <a:xfrm>
            <a:off x="3563608" y="855858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  <a:endParaRPr lang="zh-CN" altLang="en-US" sz="1400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44D07EA4-8267-4329-923D-8E9193B1CA43}"/>
              </a:ext>
            </a:extLst>
          </p:cNvPr>
          <p:cNvSpPr/>
          <p:nvPr/>
        </p:nvSpPr>
        <p:spPr>
          <a:xfrm>
            <a:off x="4666266" y="849571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公众号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6E0A75C0-3D69-4117-AB77-2A7756C0528C}"/>
              </a:ext>
            </a:extLst>
          </p:cNvPr>
          <p:cNvSpPr/>
          <p:nvPr/>
        </p:nvSpPr>
        <p:spPr>
          <a:xfrm>
            <a:off x="5724336" y="855858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小程序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40535CC-6EF5-44A1-A714-C1AAD04E40B3}"/>
              </a:ext>
            </a:extLst>
          </p:cNvPr>
          <p:cNvSpPr/>
          <p:nvPr/>
        </p:nvSpPr>
        <p:spPr>
          <a:xfrm>
            <a:off x="6803024" y="856612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智能设备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90A52203-21AA-4E81-8B1A-6F6E5EF92E7F}"/>
              </a:ext>
            </a:extLst>
          </p:cNvPr>
          <p:cNvSpPr/>
          <p:nvPr/>
        </p:nvSpPr>
        <p:spPr>
          <a:xfrm>
            <a:off x="7881712" y="854556"/>
            <a:ext cx="922803" cy="5930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更多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12" name="箭头: 下 211">
            <a:extLst>
              <a:ext uri="{FF2B5EF4-FFF2-40B4-BE49-F238E27FC236}">
                <a16:creationId xmlns:a16="http://schemas.microsoft.com/office/drawing/2014/main" id="{C4290DD6-3C31-47F0-93F2-248B3CECD8BD}"/>
              </a:ext>
            </a:extLst>
          </p:cNvPr>
          <p:cNvSpPr/>
          <p:nvPr/>
        </p:nvSpPr>
        <p:spPr>
          <a:xfrm>
            <a:off x="3174289" y="4910550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F9AA9F8C-19A0-4FB7-8304-4ECE950244FB}"/>
              </a:ext>
            </a:extLst>
          </p:cNvPr>
          <p:cNvSpPr/>
          <p:nvPr/>
        </p:nvSpPr>
        <p:spPr>
          <a:xfrm rot="10800000">
            <a:off x="4359565" y="4911921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D6BA1330-05CE-49A1-BB5E-8AD0CE4B9917}"/>
              </a:ext>
            </a:extLst>
          </p:cNvPr>
          <p:cNvSpPr/>
          <p:nvPr/>
        </p:nvSpPr>
        <p:spPr>
          <a:xfrm>
            <a:off x="5587979" y="4911921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箭头: 下 216">
            <a:extLst>
              <a:ext uri="{FF2B5EF4-FFF2-40B4-BE49-F238E27FC236}">
                <a16:creationId xmlns:a16="http://schemas.microsoft.com/office/drawing/2014/main" id="{DF762A5D-6AF7-4D59-AB03-E05453A2BF31}"/>
              </a:ext>
            </a:extLst>
          </p:cNvPr>
          <p:cNvSpPr/>
          <p:nvPr/>
        </p:nvSpPr>
        <p:spPr>
          <a:xfrm rot="10800000">
            <a:off x="6829938" y="4912225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箭头: 下 217">
            <a:extLst>
              <a:ext uri="{FF2B5EF4-FFF2-40B4-BE49-F238E27FC236}">
                <a16:creationId xmlns:a16="http://schemas.microsoft.com/office/drawing/2014/main" id="{A87D0561-79A5-4E34-A140-0B49DD8FE64A}"/>
              </a:ext>
            </a:extLst>
          </p:cNvPr>
          <p:cNvSpPr/>
          <p:nvPr/>
        </p:nvSpPr>
        <p:spPr>
          <a:xfrm>
            <a:off x="7980629" y="4916457"/>
            <a:ext cx="203200" cy="17838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1B9BE345-35F5-45FC-B88A-FCDCC2B36E3F}"/>
              </a:ext>
            </a:extLst>
          </p:cNvPr>
          <p:cNvSpPr/>
          <p:nvPr/>
        </p:nvSpPr>
        <p:spPr>
          <a:xfrm rot="10800000">
            <a:off x="3810466" y="3448760"/>
            <a:ext cx="245532" cy="22443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EA75E19E-1AFC-4EC9-9FF9-7093137557C8}"/>
              </a:ext>
            </a:extLst>
          </p:cNvPr>
          <p:cNvSpPr/>
          <p:nvPr/>
        </p:nvSpPr>
        <p:spPr>
          <a:xfrm rot="10800000">
            <a:off x="5403662" y="3451626"/>
            <a:ext cx="245532" cy="22443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87D-DC1E-4C76-9FD1-9B3BE155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US" altLang="zh-CN" noProof="0" smtClean="0"/>
              <a:t>8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A6B3C-D25F-4830-AEA5-B11A95ECF5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服务化架构复杂，好比一把电锯。 </a:t>
            </a:r>
          </a:p>
          <a:p>
            <a:r>
              <a:rPr lang="zh-CN" altLang="en-US" dirty="0"/>
              <a:t>单体架构简单，好比一把斧头。</a:t>
            </a:r>
          </a:p>
          <a:p>
            <a:r>
              <a:rPr lang="zh-CN" altLang="en-US" dirty="0"/>
              <a:t>电锯很复杂，但是用电锯砍树很容易。</a:t>
            </a:r>
          </a:p>
          <a:p>
            <a:r>
              <a:rPr lang="zh-CN" altLang="en-US" dirty="0"/>
              <a:t>斧头很简单，但是用斧头砍树很困难。</a:t>
            </a:r>
            <a:endParaRPr lang="en-US" altLang="zh-CN" dirty="0"/>
          </a:p>
          <a:p>
            <a:r>
              <a:rPr lang="zh-CN" altLang="en-US" dirty="0"/>
              <a:t>如果我们需要砍几棵树，一把斧头就可以。</a:t>
            </a:r>
          </a:p>
          <a:p>
            <a:r>
              <a:rPr lang="zh-CN" altLang="en-US" dirty="0"/>
              <a:t>如果我们需要征服整片森林，电锯是必不可少的。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1969AD-5F80-44A2-A916-059A5D3F32E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1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609_TF55661986" id="{99B174DD-179D-46C9-A543-7BEF423426D0}" vid="{A41FB3A2-122C-49B5-803B-9FC13778651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技术演示文稿</Template>
  <TotalTime>0</TotalTime>
  <Words>936</Words>
  <Application>Microsoft Office PowerPoint</Application>
  <PresentationFormat>宽屏</PresentationFormat>
  <Paragraphs>157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Light</vt:lpstr>
      <vt:lpstr>Microsoft YaHei UI</vt:lpstr>
      <vt:lpstr>微软雅黑</vt:lpstr>
      <vt:lpstr>Arial</vt:lpstr>
      <vt:lpstr>Calibri</vt:lpstr>
      <vt:lpstr>Office 主题</vt:lpstr>
      <vt:lpstr>服务化架构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2020-06-18T01:42:16Z</dcterms:created>
  <dcterms:modified xsi:type="dcterms:W3CDTF">2020-07-13T03:49:42Z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