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53"/>
  </p:notesMasterIdLst>
  <p:sldIdLst>
    <p:sldId id="338" r:id="rId3"/>
    <p:sldId id="261" r:id="rId4"/>
    <p:sldId id="262" r:id="rId5"/>
    <p:sldId id="263" r:id="rId6"/>
    <p:sldId id="257" r:id="rId7"/>
    <p:sldId id="334" r:id="rId8"/>
    <p:sldId id="264" r:id="rId9"/>
    <p:sldId id="265" r:id="rId10"/>
    <p:sldId id="266" r:id="rId11"/>
    <p:sldId id="267" r:id="rId12"/>
    <p:sldId id="268" r:id="rId13"/>
    <p:sldId id="321" r:id="rId14"/>
    <p:sldId id="272" r:id="rId15"/>
    <p:sldId id="273" r:id="rId16"/>
    <p:sldId id="275" r:id="rId17"/>
    <p:sldId id="322" r:id="rId18"/>
    <p:sldId id="276" r:id="rId19"/>
    <p:sldId id="325" r:id="rId20"/>
    <p:sldId id="326" r:id="rId21"/>
    <p:sldId id="327" r:id="rId22"/>
    <p:sldId id="328" r:id="rId23"/>
    <p:sldId id="329" r:id="rId24"/>
    <p:sldId id="330" r:id="rId25"/>
    <p:sldId id="323" r:id="rId26"/>
    <p:sldId id="269" r:id="rId27"/>
    <p:sldId id="270" r:id="rId28"/>
    <p:sldId id="324" r:id="rId29"/>
    <p:sldId id="331" r:id="rId30"/>
    <p:sldId id="332" r:id="rId31"/>
    <p:sldId id="335" r:id="rId32"/>
    <p:sldId id="281" r:id="rId33"/>
    <p:sldId id="282" r:id="rId34"/>
    <p:sldId id="283" r:id="rId35"/>
    <p:sldId id="284" r:id="rId36"/>
    <p:sldId id="286" r:id="rId37"/>
    <p:sldId id="287" r:id="rId38"/>
    <p:sldId id="289" r:id="rId39"/>
    <p:sldId id="290" r:id="rId40"/>
    <p:sldId id="291" r:id="rId41"/>
    <p:sldId id="292" r:id="rId42"/>
    <p:sldId id="293" r:id="rId43"/>
    <p:sldId id="294" r:id="rId44"/>
    <p:sldId id="295" r:id="rId45"/>
    <p:sldId id="296" r:id="rId46"/>
    <p:sldId id="297" r:id="rId47"/>
    <p:sldId id="298" r:id="rId48"/>
    <p:sldId id="299" r:id="rId49"/>
    <p:sldId id="336" r:id="rId50"/>
    <p:sldId id="310" r:id="rId51"/>
    <p:sldId id="312" r:id="rId52"/>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5D71"/>
    <a:srgbClr val="31556D"/>
    <a:srgbClr val="1244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996" autoAdjust="0"/>
  </p:normalViewPr>
  <p:slideViewPr>
    <p:cSldViewPr snapToGrid="0" snapToObjects="1">
      <p:cViewPr varScale="1">
        <p:scale>
          <a:sx n="101" d="100"/>
          <a:sy n="101" d="100"/>
        </p:scale>
        <p:origin x="-1064" y="-11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notesMaster" Target="notesMasters/notes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228188516"/>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docs.gradle.org/current/dsl/org.gradle.api.artifacts.ResolutionStrategy.html" TargetMode="External"/><Relationship Id="rId4" Type="http://schemas.openxmlformats.org/officeDocument/2006/relationships/hyperlink" Target="https://docs.gradle.org/current/dsl/org.gradle.api.artifacts.dsl.DependencyHandler.html" TargetMode="External"/><Relationship Id="rId5" Type="http://schemas.openxmlformats.org/officeDocument/2006/relationships/hyperlink" Target="https://docs.gradle.org/current/userguide/feature_lifecycle.html" TargetMode="External"/><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 Id="rId3" Type="http://schemas.openxmlformats.org/officeDocument/2006/relationships/hyperlink" Target="https://docs.gradle.org/current/userguide/dependency_management.html"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5750" indent="-285750" rtl="0">
              <a:spcBef>
                <a:spcPts val="0"/>
              </a:spcBef>
              <a:buFont typeface="Arial"/>
              <a:buChar char="•"/>
            </a:pPr>
            <a:r>
              <a:rPr lang="zh-TW" altLang="en-US" sz="1100" dirty="0" smtClean="0">
                <a:latin typeface="+mn-ea"/>
                <a:ea typeface="+mn-ea"/>
              </a:rPr>
              <a:t>軟體走向不外乎是軟件服務化以及雲端化計算還以</a:t>
            </a:r>
            <a:r>
              <a:rPr lang="en-US" altLang="zh-TW" sz="1100" dirty="0" smtClean="0">
                <a:latin typeface="+mn-ea"/>
                <a:ea typeface="+mn-ea"/>
              </a:rPr>
              <a:t>mobile App</a:t>
            </a:r>
            <a:r>
              <a:rPr lang="zh-TW" altLang="en-US" sz="1100" dirty="0" smtClean="0">
                <a:latin typeface="+mn-ea"/>
                <a:ea typeface="+mn-ea"/>
              </a:rPr>
              <a:t>，大部份公司推出產品時都是三管齊下</a:t>
            </a:r>
          </a:p>
          <a:p>
            <a:pPr marL="285750" indent="-285750" rtl="0">
              <a:spcBef>
                <a:spcPts val="0"/>
              </a:spcBef>
              <a:buFont typeface="Arial"/>
              <a:buChar char="•"/>
            </a:pPr>
            <a:r>
              <a:rPr lang="zh-TW" altLang="en-US" sz="1100" dirty="0" smtClean="0">
                <a:latin typeface="+mn-ea"/>
                <a:ea typeface="+mn-ea"/>
              </a:rPr>
              <a:t>越來越重視與第三方套件以及工具的整合度，</a:t>
            </a:r>
          </a:p>
          <a:p>
            <a:pPr marL="285750" indent="-285750" rtl="0">
              <a:spcBef>
                <a:spcPts val="0"/>
              </a:spcBef>
              <a:buFont typeface="Arial"/>
              <a:buChar char="•"/>
            </a:pPr>
            <a:r>
              <a:rPr lang="en-US" altLang="zh-TW" sz="1100" dirty="0" err="1" smtClean="0">
                <a:latin typeface="+mn-ea"/>
                <a:ea typeface="+mn-ea"/>
              </a:rPr>
              <a:t>Gradle</a:t>
            </a:r>
            <a:r>
              <a:rPr lang="zh-TW" altLang="en-US" sz="1100" dirty="0" smtClean="0">
                <a:latin typeface="+mn-ea"/>
                <a:ea typeface="+mn-ea"/>
              </a:rPr>
              <a:t>是近期在</a:t>
            </a:r>
            <a:r>
              <a:rPr lang="en-US" altLang="zh-TW" sz="1100" dirty="0" smtClean="0">
                <a:latin typeface="+mn-ea"/>
                <a:ea typeface="+mn-ea"/>
              </a:rPr>
              <a:t>java-based</a:t>
            </a:r>
            <a:r>
              <a:rPr lang="zh-TW" altLang="en-US" sz="1100" dirty="0" smtClean="0">
                <a:latin typeface="+mn-ea"/>
                <a:ea typeface="+mn-ea"/>
              </a:rPr>
              <a:t>領域廣受歡迎的建置工具，</a:t>
            </a:r>
            <a:r>
              <a:rPr lang="en-US" altLang="zh-TW" sz="1100" dirty="0" smtClean="0">
                <a:latin typeface="+mn-ea"/>
                <a:ea typeface="+mn-ea"/>
              </a:rPr>
              <a:t>Google</a:t>
            </a:r>
            <a:r>
              <a:rPr lang="zh-TW" altLang="en-US" sz="1100" dirty="0" smtClean="0">
                <a:latin typeface="+mn-ea"/>
                <a:ea typeface="+mn-ea"/>
              </a:rPr>
              <a:t>也在</a:t>
            </a:r>
            <a:r>
              <a:rPr lang="en-US" altLang="zh-TW" sz="1100" dirty="0" smtClean="0">
                <a:latin typeface="+mn-ea"/>
                <a:ea typeface="+mn-ea"/>
              </a:rPr>
              <a:t>2013</a:t>
            </a:r>
            <a:r>
              <a:rPr lang="zh-TW" altLang="en-US" sz="1100" dirty="0" smtClean="0">
                <a:latin typeface="+mn-ea"/>
                <a:ea typeface="+mn-ea"/>
              </a:rPr>
              <a:t>年開始讓</a:t>
            </a:r>
            <a:r>
              <a:rPr lang="en-US" altLang="zh-TW" sz="1100" dirty="0" err="1" smtClean="0">
                <a:latin typeface="+mn-ea"/>
                <a:ea typeface="+mn-ea"/>
              </a:rPr>
              <a:t>gradle</a:t>
            </a:r>
            <a:r>
              <a:rPr lang="zh-TW" altLang="en-US" sz="1100" dirty="0" smtClean="0">
                <a:latin typeface="+mn-ea"/>
                <a:ea typeface="+mn-ea"/>
              </a:rPr>
              <a:t>成為</a:t>
            </a:r>
            <a:r>
              <a:rPr lang="en-US" altLang="zh-TW" sz="1100" dirty="0" smtClean="0">
                <a:latin typeface="+mn-ea"/>
                <a:ea typeface="+mn-ea"/>
              </a:rPr>
              <a:t>Android App</a:t>
            </a:r>
            <a:r>
              <a:rPr lang="zh-TW" altLang="en-US" sz="1100" dirty="0" smtClean="0">
                <a:latin typeface="+mn-ea"/>
                <a:ea typeface="+mn-ea"/>
              </a:rPr>
              <a:t>開發的主要工具。</a:t>
            </a:r>
          </a:p>
          <a:p>
            <a:pPr marL="285750" indent="-285750" rtl="0">
              <a:spcBef>
                <a:spcPts val="0"/>
              </a:spcBef>
              <a:buFont typeface="Arial"/>
              <a:buChar char="•"/>
            </a:pPr>
            <a:r>
              <a:rPr lang="zh-TW" altLang="en-US" sz="1100" dirty="0" smtClean="0">
                <a:latin typeface="+mn-ea"/>
                <a:ea typeface="+mn-ea"/>
              </a:rPr>
              <a:t>由於這些特性，如果你是</a:t>
            </a:r>
            <a:r>
              <a:rPr lang="en-US" altLang="zh-TW" sz="1100" dirty="0" smtClean="0">
                <a:latin typeface="+mn-ea"/>
                <a:ea typeface="+mn-ea"/>
              </a:rPr>
              <a:t>java-based</a:t>
            </a:r>
            <a:r>
              <a:rPr lang="zh-TW" altLang="en-US" sz="1100" dirty="0" smtClean="0">
                <a:latin typeface="+mn-ea"/>
                <a:ea typeface="+mn-ea"/>
              </a:rPr>
              <a:t>的使用者，</a:t>
            </a:r>
            <a:r>
              <a:rPr lang="en-US" altLang="zh-TW" sz="1100" dirty="0" err="1" smtClean="0">
                <a:latin typeface="+mn-ea"/>
                <a:ea typeface="+mn-ea"/>
              </a:rPr>
              <a:t>gradle</a:t>
            </a:r>
            <a:r>
              <a:rPr lang="zh-TW" altLang="en-US" sz="1100" dirty="0" smtClean="0">
                <a:latin typeface="+mn-ea"/>
                <a:ea typeface="+mn-ea"/>
              </a:rPr>
              <a:t>具體而微可以說是實踐</a:t>
            </a:r>
            <a:r>
              <a:rPr lang="en-US" altLang="zh-TW" sz="1100" dirty="0" err="1" smtClean="0">
                <a:latin typeface="+mn-ea"/>
                <a:ea typeface="+mn-ea"/>
              </a:rPr>
              <a:t>devops</a:t>
            </a:r>
            <a:r>
              <a:rPr lang="zh-TW" altLang="en-US" sz="1100" dirty="0" smtClean="0">
                <a:latin typeface="+mn-ea"/>
                <a:ea typeface="+mn-ea"/>
              </a:rPr>
              <a:t>不二法門。</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zh-TW" altLang="en-US" sz="1100" dirty="0" smtClean="0">
              <a:latin typeface="+mn-ea"/>
              <a:ea typeface="+mn-ea"/>
            </a:endParaRPr>
          </a:p>
          <a:p>
            <a:pPr marL="0" indent="0" rtl="0">
              <a:spcBef>
                <a:spcPts val="0"/>
              </a:spcBef>
              <a:buFont typeface="Arial"/>
              <a:buNone/>
            </a:pPr>
            <a:endParaRPr lang="zh-TW" altLang="en-US" sz="1100" dirty="0" smtClean="0">
              <a:latin typeface="+mn-ea"/>
              <a:ea typeface="+mn-ea"/>
            </a:endParaRPr>
          </a:p>
          <a:p>
            <a:pPr marL="0" indent="0" rtl="0">
              <a:spcBef>
                <a:spcPts val="0"/>
              </a:spcBef>
              <a:buFont typeface="Arial"/>
              <a:buNone/>
            </a:pPr>
            <a:endParaRPr lang="zh-TW" altLang="en-US" sz="1050" dirty="0" smtClean="0"/>
          </a:p>
          <a:p>
            <a:endParaRPr kumimoji="1" lang="zh-TW" altLang="en-US" dirty="0" smtClean="0"/>
          </a:p>
          <a:p>
            <a:endParaRPr kumimoji="1" lang="zh-TW" altLang="en-US" dirty="0"/>
          </a:p>
        </p:txBody>
      </p:sp>
    </p:spTree>
    <p:extLst>
      <p:ext uri="{BB962C8B-B14F-4D97-AF65-F5344CB8AC3E}">
        <p14:creationId xmlns:p14="http://schemas.microsoft.com/office/powerpoint/2010/main" val="1645695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US" altLang="zh-TW" dirty="0" err="1" smtClean="0">
                <a:solidFill>
                  <a:schemeClr val="dk1"/>
                </a:solidFill>
              </a:rPr>
              <a:t>Gradle</a:t>
            </a:r>
            <a:r>
              <a:rPr lang="zh-TW" altLang="en-US" dirty="0" smtClean="0">
                <a:solidFill>
                  <a:schemeClr val="dk1"/>
                </a:solidFill>
              </a:rPr>
              <a:t>的特點是讓專案可以通用一組設定，讓</a:t>
            </a:r>
            <a:r>
              <a:rPr lang="en-US" altLang="zh-TW" dirty="0" smtClean="0">
                <a:solidFill>
                  <a:schemeClr val="dk1"/>
                </a:solidFill>
              </a:rPr>
              <a:t> command line , IDE ,</a:t>
            </a:r>
            <a:r>
              <a:rPr lang="zh-TW" altLang="en-US" dirty="0" smtClean="0">
                <a:solidFill>
                  <a:schemeClr val="dk1"/>
                </a:solidFill>
              </a:rPr>
              <a:t>以及</a:t>
            </a:r>
            <a:r>
              <a:rPr lang="en-US" altLang="zh-TW" dirty="0" smtClean="0">
                <a:solidFill>
                  <a:schemeClr val="dk1"/>
                </a:solidFill>
              </a:rPr>
              <a:t>CI server</a:t>
            </a:r>
            <a:r>
              <a:rPr lang="zh-TW" altLang="en-US" dirty="0" smtClean="0">
                <a:solidFill>
                  <a:schemeClr val="dk1"/>
                </a:solidFill>
              </a:rPr>
              <a:t>都可以通吃，一次搞定</a:t>
            </a:r>
            <a:endParaRPr lang="en-US" altLang="zh-TW" dirty="0" smtClean="0">
              <a:solidFill>
                <a:schemeClr val="dk1"/>
              </a:solidFill>
            </a:endParaRPr>
          </a:p>
          <a:p>
            <a:pPr marL="228600" indent="-228600" rtl="0">
              <a:spcBef>
                <a:spcPts val="0"/>
              </a:spcBef>
              <a:buAutoNum type="arabicParenR"/>
            </a:pPr>
            <a:r>
              <a:rPr lang="zh-TW" altLang="en-US" dirty="0" smtClean="0">
                <a:solidFill>
                  <a:schemeClr val="dk1"/>
                </a:solidFill>
              </a:rPr>
              <a:t>也就是說一旦</a:t>
            </a:r>
            <a:r>
              <a:rPr lang="en-US" altLang="zh-TW" dirty="0" err="1" smtClean="0">
                <a:solidFill>
                  <a:schemeClr val="dk1"/>
                </a:solidFill>
              </a:rPr>
              <a:t>gradle</a:t>
            </a:r>
            <a:r>
              <a:rPr lang="en-US" altLang="zh-TW" dirty="0" smtClean="0">
                <a:solidFill>
                  <a:schemeClr val="dk1"/>
                </a:solidFill>
              </a:rPr>
              <a:t> build file</a:t>
            </a:r>
            <a:r>
              <a:rPr lang="zh-TW" altLang="en-US" dirty="0" smtClean="0">
                <a:solidFill>
                  <a:schemeClr val="dk1"/>
                </a:solidFill>
              </a:rPr>
              <a:t>訂定完畢，</a:t>
            </a:r>
            <a:r>
              <a:rPr lang="en-US" altLang="zh-TW" dirty="0" err="1" smtClean="0">
                <a:solidFill>
                  <a:schemeClr val="dk1"/>
                </a:solidFill>
              </a:rPr>
              <a:t>gradle</a:t>
            </a:r>
            <a:r>
              <a:rPr lang="zh-TW" altLang="en-US" dirty="0" smtClean="0">
                <a:solidFill>
                  <a:schemeClr val="dk1"/>
                </a:solidFill>
              </a:rPr>
              <a:t>保證</a:t>
            </a:r>
            <a:r>
              <a:rPr lang="en-US" altLang="zh-TW" dirty="0" smtClean="0">
                <a:solidFill>
                  <a:schemeClr val="dk1"/>
                </a:solidFill>
              </a:rPr>
              <a:t>command</a:t>
            </a:r>
            <a:r>
              <a:rPr lang="en-US" altLang="zh-TW" baseline="0" dirty="0" smtClean="0">
                <a:solidFill>
                  <a:schemeClr val="dk1"/>
                </a:solidFill>
              </a:rPr>
              <a:t> line</a:t>
            </a:r>
            <a:r>
              <a:rPr lang="zh-TW" altLang="en-US" baseline="0" dirty="0" smtClean="0">
                <a:solidFill>
                  <a:schemeClr val="dk1"/>
                </a:solidFill>
              </a:rPr>
              <a:t>與</a:t>
            </a:r>
            <a:r>
              <a:rPr lang="en-US" altLang="zh-TW" baseline="0" dirty="0" smtClean="0">
                <a:solidFill>
                  <a:schemeClr val="dk1"/>
                </a:solidFill>
              </a:rPr>
              <a:t>IDE</a:t>
            </a:r>
            <a:r>
              <a:rPr lang="zh-TW" altLang="en-US" baseline="0" dirty="0" smtClean="0">
                <a:solidFill>
                  <a:schemeClr val="dk1"/>
                </a:solidFill>
              </a:rPr>
              <a:t>就會用一樣的設定及程序來執行建置，</a:t>
            </a:r>
            <a:endParaRPr lang="en-US" altLang="zh-TW" baseline="0" dirty="0" smtClean="0">
              <a:solidFill>
                <a:schemeClr val="dk1"/>
              </a:solidFill>
            </a:endParaRPr>
          </a:p>
          <a:p>
            <a:pPr marL="228600" indent="-228600" rtl="0">
              <a:spcBef>
                <a:spcPts val="0"/>
              </a:spcBef>
              <a:buAutoNum type="arabicParenR"/>
            </a:pPr>
            <a:r>
              <a:rPr lang="zh-TW" altLang="en-US" baseline="0" dirty="0" smtClean="0">
                <a:solidFill>
                  <a:schemeClr val="dk1"/>
                </a:solidFill>
              </a:rPr>
              <a:t>如果設定有調整，三方都會生效，確保大家產出一樣的結果。</a:t>
            </a:r>
            <a:endParaRPr lang="en-US" altLang="zh-TW" baseline="0" dirty="0" smtClean="0">
              <a:solidFill>
                <a:schemeClr val="dk1"/>
              </a:solidFill>
            </a:endParaRPr>
          </a:p>
          <a:p>
            <a:pPr rtl="0">
              <a:spcBef>
                <a:spcPts val="0"/>
              </a:spcBef>
              <a:buNone/>
            </a:pPr>
            <a:r>
              <a:rPr lang="zh-TW" altLang="en-US" baseline="0" dirty="0" smtClean="0">
                <a:solidFill>
                  <a:schemeClr val="dk1"/>
                </a:solidFill>
              </a:rPr>
              <a:t>這樣一來</a:t>
            </a:r>
            <a:r>
              <a:rPr lang="en-US" altLang="zh-TW" baseline="0" dirty="0" smtClean="0">
                <a:solidFill>
                  <a:schemeClr val="dk1"/>
                </a:solidFill>
              </a:rPr>
              <a:t>CI </a:t>
            </a:r>
            <a:r>
              <a:rPr lang="zh-TW" altLang="en-US" baseline="0" dirty="0" smtClean="0">
                <a:solidFill>
                  <a:schemeClr val="dk1"/>
                </a:solidFill>
              </a:rPr>
              <a:t>系統與開發端就可以無縫銜接而沒有代溝。</a:t>
            </a:r>
            <a:endParaRPr lang="en-US" altLang="zh-TW" baseline="0" dirty="0" smtClean="0">
              <a:solidFill>
                <a:schemeClr val="dk1"/>
              </a:solidFill>
            </a:endParaRPr>
          </a:p>
          <a:p>
            <a:pPr rtl="0">
              <a:spcBef>
                <a:spcPts val="0"/>
              </a:spcBef>
              <a:buNone/>
            </a:pPr>
            <a:endParaRPr lang="en" dirty="0">
              <a:solidFill>
                <a:schemeClr val="dk1"/>
              </a:solidFill>
            </a:endParaRPr>
          </a:p>
          <a:p>
            <a:pPr rtl="0">
              <a:spcBef>
                <a:spcPts val="0"/>
              </a:spcBef>
              <a:buNone/>
            </a:pPr>
            <a:endParaRPr dirty="0">
              <a:solidFill>
                <a:schemeClr val="dk1"/>
              </a:solidFill>
            </a:endParaRPr>
          </a:p>
          <a:p>
            <a:pPr lvl="0" rtl="0">
              <a:spcBef>
                <a:spcPts val="0"/>
              </a:spcBef>
              <a:buNone/>
            </a:pPr>
            <a:r>
              <a:rPr lang="zh-TW" altLang="en-US" dirty="0" smtClean="0">
                <a:solidFill>
                  <a:schemeClr val="dk1"/>
                </a:solidFill>
              </a:rPr>
              <a:t>然而投影片上還留有一個紅點，這邊要講的是即使工具已經統一，但仍有一種問題需要考量，</a:t>
            </a:r>
            <a:endParaRPr lang="en-US" altLang="zh-TW" dirty="0" smtClean="0">
              <a:solidFill>
                <a:schemeClr val="dk1"/>
              </a:solidFill>
            </a:endParaRPr>
          </a:p>
          <a:p>
            <a:pPr lvl="0" rtl="0">
              <a:spcBef>
                <a:spcPts val="0"/>
              </a:spcBef>
              <a:buNone/>
            </a:pPr>
            <a:r>
              <a:rPr lang="zh-TW" altLang="en-US" dirty="0" smtClean="0">
                <a:solidFill>
                  <a:schemeClr val="dk1"/>
                </a:solidFill>
              </a:rPr>
              <a:t>也就是商業版本與開發版本之間的差異</a:t>
            </a:r>
            <a:endParaRPr lang="en-US" altLang="zh-TW" dirty="0" smtClean="0">
              <a:solidFill>
                <a:schemeClr val="dk1"/>
              </a:solidFill>
            </a:endParaRPr>
          </a:p>
          <a:p>
            <a:pPr lvl="0" rtl="0">
              <a:spcBef>
                <a:spcPts val="0"/>
              </a:spcBef>
              <a:buNone/>
            </a:pPr>
            <a:r>
              <a:rPr lang="zh-TW" altLang="en-US" dirty="0" smtClean="0">
                <a:solidFill>
                  <a:schemeClr val="dk1"/>
                </a:solidFill>
              </a:rPr>
              <a:t>有時候特殊的商業需求，我們會需要將同一個軟體分成幾個不同的客制版本，這些的設定也往往在專案後期才開始定義及測試，</a:t>
            </a:r>
            <a:endParaRPr lang="en-US" altLang="zh-TW" dirty="0" smtClean="0">
              <a:solidFill>
                <a:schemeClr val="dk1"/>
              </a:solidFill>
            </a:endParaRPr>
          </a:p>
          <a:p>
            <a:pPr lvl="0" rtl="0">
              <a:spcBef>
                <a:spcPts val="0"/>
              </a:spcBef>
              <a:buNone/>
            </a:pPr>
            <a:r>
              <a:rPr lang="zh-TW" altLang="en-US" dirty="0" smtClean="0">
                <a:solidFill>
                  <a:schemeClr val="dk1"/>
                </a:solidFill>
              </a:rPr>
              <a:t>這樣的結果常常讓問題埋藏在專案後期才會出現。</a:t>
            </a:r>
            <a:endParaRPr lang="en-US" altLang="zh-TW" dirty="0" smtClean="0">
              <a:solidFill>
                <a:schemeClr val="dk1"/>
              </a:solidFill>
            </a:endParaRPr>
          </a:p>
          <a:p>
            <a:pPr lvl="0" rtl="0">
              <a:spcBef>
                <a:spcPts val="0"/>
              </a:spcBef>
              <a:buNone/>
            </a:pPr>
            <a:endParaRPr lang="en-US" altLang="zh-TW" dirty="0" smtClean="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457200" rtl="0" eaLnBrk="1" fontAlgn="auto" latinLnBrk="0" hangingPunct="1">
              <a:lnSpc>
                <a:spcPct val="100000"/>
              </a:lnSpc>
              <a:spcBef>
                <a:spcPts val="0"/>
              </a:spcBef>
              <a:spcAft>
                <a:spcPts val="0"/>
              </a:spcAft>
              <a:buClrTx/>
              <a:buSzTx/>
              <a:buFontTx/>
              <a:buNone/>
              <a:tabLst/>
              <a:defRPr/>
            </a:pPr>
            <a:r>
              <a:rPr lang="zh-TW" altLang="en-US" dirty="0" smtClean="0"/>
              <a:t>問題就會越晚發生，越晚發生對專案的傷害就越大，</a:t>
            </a:r>
            <a:endParaRPr lang="en-US" altLang="zh-TW" dirty="0" smtClean="0"/>
          </a:p>
          <a:p>
            <a:pPr marL="228600" marR="0" lvl="0" indent="0" algn="l" defTabSz="457200" rtl="0" eaLnBrk="1" fontAlgn="auto" latinLnBrk="0" hangingPunct="1">
              <a:lnSpc>
                <a:spcPct val="100000"/>
              </a:lnSpc>
              <a:spcBef>
                <a:spcPts val="0"/>
              </a:spcBef>
              <a:spcAft>
                <a:spcPts val="0"/>
              </a:spcAft>
              <a:buClrTx/>
              <a:buSzTx/>
              <a:buFontTx/>
              <a:buNone/>
              <a:tabLst/>
              <a:defRPr/>
            </a:pPr>
            <a:r>
              <a:rPr lang="zh-TW" altLang="en-US" dirty="0" smtClean="0"/>
              <a:t>這只是一個有趣的示意圖而已，他不一定就是這邊指的商業版本的差異</a:t>
            </a:r>
            <a:endParaRPr lang="en-US" dirty="0" smtClean="0"/>
          </a:p>
          <a:p>
            <a:pPr marL="228600" lvl="0" indent="0" rtl="0">
              <a:spcBef>
                <a:spcPts val="0"/>
              </a:spcBef>
              <a:buNone/>
            </a:pPr>
            <a:r>
              <a:rPr lang="zh-TW" altLang="en-US" dirty="0" smtClean="0"/>
              <a:t>當然增加測試的涵蓋度也是可以降低這些問題，如果這些商業版本的設定在開發開發時期就測不到呢？</a:t>
            </a:r>
            <a:endParaRPr lang="en-US" altLang="zh-TW" dirty="0" smtClean="0"/>
          </a:p>
          <a:p>
            <a:pPr marL="228600" lvl="0" indent="0" rtl="0">
              <a:spcBef>
                <a:spcPts val="0"/>
              </a:spcBef>
              <a:buNone/>
            </a:pPr>
            <a:r>
              <a:rPr lang="en" dirty="0" smtClean="0"/>
              <a:t>talk </a:t>
            </a:r>
            <a:r>
              <a:rPr lang="en" dirty="0"/>
              <a:t>back issue  (solution? lint)</a:t>
            </a:r>
          </a:p>
          <a:p>
            <a:pPr rtl="0">
              <a:spcBef>
                <a:spcPts val="0"/>
              </a:spcBef>
              <a:buNone/>
            </a:pPr>
            <a:endParaRPr dirty="0"/>
          </a:p>
          <a:p>
            <a:pPr lvl="0" rtl="0">
              <a:lnSpc>
                <a:spcPct val="135000"/>
              </a:lnSpc>
              <a:spcBef>
                <a:spcPts val="0"/>
              </a:spcBef>
              <a:buClr>
                <a:schemeClr val="dk1"/>
              </a:buClr>
              <a:buSzPct val="110000"/>
              <a:buFont typeface="Arial"/>
              <a:buNone/>
            </a:pPr>
            <a:r>
              <a:rPr lang="en" sz="1000" dirty="0">
                <a:solidFill>
                  <a:srgbClr val="000088"/>
                </a:solidFill>
                <a:latin typeface="Consolas"/>
                <a:ea typeface="Consolas"/>
                <a:cs typeface="Consolas"/>
                <a:sym typeface="Consolas"/>
              </a:rPr>
              <a:t>&lt;Button</a:t>
            </a:r>
          </a:p>
          <a:p>
            <a:pPr lvl="0" rtl="0">
              <a:lnSpc>
                <a:spcPct val="135000"/>
              </a:lnSpc>
              <a:spcBef>
                <a:spcPts val="0"/>
              </a:spcBef>
              <a:buClr>
                <a:schemeClr val="dk1"/>
              </a:buClr>
              <a:buSzPct val="110000"/>
              <a:buFont typeface="Arial"/>
              <a:buNone/>
            </a:pPr>
            <a:r>
              <a:rPr lang="en" sz="1000" dirty="0">
                <a:solidFill>
                  <a:schemeClr val="dk1"/>
                </a:solidFill>
                <a:latin typeface="Consolas"/>
                <a:ea typeface="Consolas"/>
                <a:cs typeface="Consolas"/>
                <a:sym typeface="Consolas"/>
              </a:rPr>
              <a:t>    </a:t>
            </a:r>
            <a:r>
              <a:rPr lang="en" sz="1000" dirty="0">
                <a:solidFill>
                  <a:srgbClr val="882288"/>
                </a:solidFill>
                <a:latin typeface="Consolas"/>
                <a:ea typeface="Consolas"/>
                <a:cs typeface="Consolas"/>
                <a:sym typeface="Consolas"/>
              </a:rPr>
              <a:t>android:id</a:t>
            </a:r>
            <a:r>
              <a:rPr lang="en" sz="1000" dirty="0">
                <a:solidFill>
                  <a:srgbClr val="666600"/>
                </a:solidFill>
                <a:latin typeface="Consolas"/>
                <a:ea typeface="Consolas"/>
                <a:cs typeface="Consolas"/>
                <a:sym typeface="Consolas"/>
              </a:rPr>
              <a:t>=</a:t>
            </a:r>
            <a:r>
              <a:rPr lang="en" sz="1000" dirty="0">
                <a:solidFill>
                  <a:srgbClr val="880000"/>
                </a:solidFill>
                <a:latin typeface="Consolas"/>
                <a:ea typeface="Consolas"/>
                <a:cs typeface="Consolas"/>
                <a:sym typeface="Consolas"/>
              </a:rPr>
              <a:t>”@+id/pause_button”</a:t>
            </a:r>
          </a:p>
          <a:p>
            <a:pPr lvl="0" rtl="0">
              <a:lnSpc>
                <a:spcPct val="135000"/>
              </a:lnSpc>
              <a:spcBef>
                <a:spcPts val="0"/>
              </a:spcBef>
              <a:buClr>
                <a:schemeClr val="dk1"/>
              </a:buClr>
              <a:buSzPct val="110000"/>
              <a:buFont typeface="Arial"/>
              <a:buNone/>
            </a:pPr>
            <a:r>
              <a:rPr lang="en" sz="1000" dirty="0">
                <a:solidFill>
                  <a:schemeClr val="dk1"/>
                </a:solidFill>
                <a:latin typeface="Consolas"/>
                <a:ea typeface="Consolas"/>
                <a:cs typeface="Consolas"/>
                <a:sym typeface="Consolas"/>
              </a:rPr>
              <a:t>    </a:t>
            </a:r>
            <a:r>
              <a:rPr lang="en" sz="1000" dirty="0">
                <a:solidFill>
                  <a:srgbClr val="882288"/>
                </a:solidFill>
                <a:latin typeface="Consolas"/>
                <a:ea typeface="Consolas"/>
                <a:cs typeface="Consolas"/>
                <a:sym typeface="Consolas"/>
              </a:rPr>
              <a:t>android:src</a:t>
            </a:r>
            <a:r>
              <a:rPr lang="en" sz="1000" dirty="0">
                <a:solidFill>
                  <a:srgbClr val="666600"/>
                </a:solidFill>
                <a:latin typeface="Consolas"/>
                <a:ea typeface="Consolas"/>
                <a:cs typeface="Consolas"/>
                <a:sym typeface="Consolas"/>
              </a:rPr>
              <a:t>=</a:t>
            </a:r>
            <a:r>
              <a:rPr lang="en" sz="1000" dirty="0">
                <a:solidFill>
                  <a:srgbClr val="880000"/>
                </a:solidFill>
                <a:latin typeface="Consolas"/>
                <a:ea typeface="Consolas"/>
                <a:cs typeface="Consolas"/>
                <a:sym typeface="Consolas"/>
              </a:rPr>
              <a:t>”@drawable/pause”</a:t>
            </a:r>
          </a:p>
          <a:p>
            <a:pPr lvl="0" rtl="0">
              <a:lnSpc>
                <a:spcPct val="135000"/>
              </a:lnSpc>
              <a:spcBef>
                <a:spcPts val="0"/>
              </a:spcBef>
              <a:buClr>
                <a:schemeClr val="dk1"/>
              </a:buClr>
              <a:buSzPct val="110000"/>
              <a:buFont typeface="Arial"/>
              <a:buNone/>
            </a:pPr>
            <a:r>
              <a:rPr lang="en" sz="1000" dirty="0">
                <a:solidFill>
                  <a:schemeClr val="dk1"/>
                </a:solidFill>
                <a:latin typeface="Consolas"/>
                <a:ea typeface="Consolas"/>
                <a:cs typeface="Consolas"/>
                <a:sym typeface="Consolas"/>
              </a:rPr>
              <a:t>    </a:t>
            </a:r>
            <a:r>
              <a:rPr lang="en" sz="1000" dirty="0">
                <a:solidFill>
                  <a:srgbClr val="882288"/>
                </a:solidFill>
                <a:latin typeface="Consolas"/>
                <a:ea typeface="Consolas"/>
                <a:cs typeface="Consolas"/>
                <a:sym typeface="Consolas"/>
              </a:rPr>
              <a:t>android:contentDescription</a:t>
            </a:r>
            <a:r>
              <a:rPr lang="en" sz="1000" dirty="0">
                <a:solidFill>
                  <a:srgbClr val="666600"/>
                </a:solidFill>
                <a:latin typeface="Consolas"/>
                <a:ea typeface="Consolas"/>
                <a:cs typeface="Consolas"/>
                <a:sym typeface="Consolas"/>
              </a:rPr>
              <a:t>=</a:t>
            </a:r>
            <a:r>
              <a:rPr lang="en" sz="1000" dirty="0">
                <a:solidFill>
                  <a:srgbClr val="880000"/>
                </a:solidFill>
                <a:latin typeface="Consolas"/>
                <a:ea typeface="Consolas"/>
                <a:cs typeface="Consolas"/>
                <a:sym typeface="Consolas"/>
              </a:rPr>
              <a:t>”@string/pause”</a:t>
            </a:r>
            <a:r>
              <a:rPr lang="en" sz="1000" dirty="0">
                <a:solidFill>
                  <a:srgbClr val="000088"/>
                </a:solidFill>
                <a:latin typeface="Consolas"/>
                <a:ea typeface="Consolas"/>
                <a:cs typeface="Consolas"/>
                <a:sym typeface="Consolas"/>
              </a:rPr>
              <a:t>/&gt;</a:t>
            </a:r>
          </a:p>
          <a:p>
            <a:pPr lvl="0" rtl="0">
              <a:lnSpc>
                <a:spcPct val="135000"/>
              </a:lnSpc>
              <a:spcBef>
                <a:spcPts val="0"/>
              </a:spcBef>
              <a:buClr>
                <a:schemeClr val="dk1"/>
              </a:buClr>
              <a:buFont typeface="Arial"/>
              <a:buNone/>
            </a:pPr>
            <a:endParaRPr sz="1000" dirty="0">
              <a:solidFill>
                <a:srgbClr val="000088"/>
              </a:solidFill>
              <a:latin typeface="Consolas"/>
              <a:ea typeface="Consolas"/>
              <a:cs typeface="Consolas"/>
              <a:sym typeface="Consolas"/>
            </a:endParaRPr>
          </a:p>
          <a:p>
            <a:pPr>
              <a:spcBef>
                <a:spcPts val="0"/>
              </a:spcBef>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kumimoji="1" lang="zh-TW" altLang="en-US" dirty="0" smtClean="0"/>
              <a:t>為什麼開發階段常忽略</a:t>
            </a:r>
            <a:r>
              <a:rPr kumimoji="1" lang="en-US" altLang="zh-TW" dirty="0" smtClean="0"/>
              <a:t>-</a:t>
            </a:r>
          </a:p>
          <a:p>
            <a:r>
              <a:rPr kumimoji="1" lang="en-US" altLang="zh-TW" dirty="0" smtClean="0"/>
              <a:t>&gt;</a:t>
            </a:r>
            <a:r>
              <a:rPr kumimoji="1" lang="zh-TW" altLang="en-US" dirty="0" smtClean="0"/>
              <a:t>很麻煩</a:t>
            </a:r>
            <a:endParaRPr kumimoji="1" lang="en-US" altLang="zh-TW" dirty="0" smtClean="0"/>
          </a:p>
          <a:p>
            <a:r>
              <a:rPr kumimoji="1" lang="en-US" altLang="zh-TW" dirty="0" smtClean="0"/>
              <a:t>&gt;</a:t>
            </a:r>
            <a:r>
              <a:rPr kumimoji="1" lang="zh-TW" altLang="en-US" dirty="0" smtClean="0"/>
              <a:t>很隱諱（可能是自己寫</a:t>
            </a:r>
            <a:r>
              <a:rPr kumimoji="1" lang="en-US" altLang="zh-TW" dirty="0" smtClean="0"/>
              <a:t>preprocessing</a:t>
            </a:r>
            <a:r>
              <a:rPr kumimoji="1" lang="zh-TW" altLang="en-US" dirty="0" smtClean="0"/>
              <a:t>來換圖或是換資源檔）</a:t>
            </a:r>
            <a:endParaRPr kumimoji="1" lang="en-US" altLang="zh-TW" dirty="0" smtClean="0"/>
          </a:p>
          <a:p>
            <a:r>
              <a:rPr kumimoji="1" lang="en-US" altLang="zh-TW" dirty="0" smtClean="0"/>
              <a:t>&gt;</a:t>
            </a:r>
            <a:endParaRPr kumimoji="1" lang="zh-TW" altLang="en-US" dirty="0"/>
          </a:p>
        </p:txBody>
      </p:sp>
    </p:spTree>
    <p:extLst>
      <p:ext uri="{BB962C8B-B14F-4D97-AF65-F5344CB8AC3E}">
        <p14:creationId xmlns:p14="http://schemas.microsoft.com/office/powerpoint/2010/main" val="2393082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571500" lvl="0" indent="-342900" rtl="0">
              <a:spcBef>
                <a:spcPts val="600"/>
              </a:spcBef>
              <a:buClr>
                <a:schemeClr val="dk1"/>
              </a:buClr>
              <a:buAutoNum type="arabicParenR"/>
            </a:pPr>
            <a:r>
              <a:rPr lang="zh-TW" altLang="en-US" sz="1400" dirty="0" smtClean="0">
                <a:solidFill>
                  <a:schemeClr val="dk1"/>
                </a:solidFill>
              </a:rPr>
              <a:t>一般因為不同的客戶需求，一個軟體產品可能會分為好幾個商業客製版本。</a:t>
            </a:r>
            <a:endParaRPr lang="en-US" altLang="zh-TW" sz="1400" dirty="0" smtClean="0">
              <a:solidFill>
                <a:schemeClr val="dk1"/>
              </a:solidFill>
            </a:endParaRPr>
          </a:p>
          <a:p>
            <a:pPr marL="228600" lvl="0" indent="0" rtl="0">
              <a:spcBef>
                <a:spcPts val="600"/>
              </a:spcBef>
              <a:buClr>
                <a:schemeClr val="dk1"/>
              </a:buClr>
              <a:buNone/>
            </a:pPr>
            <a:r>
              <a:rPr lang="zh-TW" altLang="en-US" sz="1400" dirty="0" smtClean="0">
                <a:solidFill>
                  <a:schemeClr val="dk1"/>
                </a:solidFill>
              </a:rPr>
              <a:t>這在</a:t>
            </a:r>
            <a:r>
              <a:rPr lang="en-US" altLang="zh-TW" sz="1400" dirty="0" smtClean="0">
                <a:solidFill>
                  <a:schemeClr val="dk1"/>
                </a:solidFill>
              </a:rPr>
              <a:t>Android App</a:t>
            </a:r>
            <a:r>
              <a:rPr lang="zh-TW" altLang="en-US" sz="1400" dirty="0" smtClean="0">
                <a:solidFill>
                  <a:schemeClr val="dk1"/>
                </a:solidFill>
              </a:rPr>
              <a:t>上很常見，因為裝置類型眾多的關係</a:t>
            </a:r>
            <a:endParaRPr lang="en-US" altLang="zh-TW" sz="1400" dirty="0" smtClean="0">
              <a:solidFill>
                <a:schemeClr val="dk1"/>
              </a:solidFill>
            </a:endParaRPr>
          </a:p>
          <a:p>
            <a:pPr marL="228600" lvl="0" indent="0" rtl="0">
              <a:spcBef>
                <a:spcPts val="600"/>
              </a:spcBef>
              <a:buClr>
                <a:schemeClr val="dk1"/>
              </a:buClr>
              <a:buNone/>
            </a:pPr>
            <a:r>
              <a:rPr lang="zh-TW" altLang="en-US" sz="1400" dirty="0" smtClean="0">
                <a:solidFill>
                  <a:schemeClr val="dk1"/>
                </a:solidFill>
              </a:rPr>
              <a:t>如果是手機開發商，那可能會更複雜，因為你可能還需要分</a:t>
            </a:r>
            <a:r>
              <a:rPr lang="en-US" altLang="zh-TW" sz="1400" dirty="0" err="1" smtClean="0">
                <a:solidFill>
                  <a:schemeClr val="dk1"/>
                </a:solidFill>
              </a:rPr>
              <a:t>T-mobile</a:t>
            </a:r>
            <a:r>
              <a:rPr lang="en-US" altLang="zh-TW" sz="1400" dirty="0" smtClean="0">
                <a:solidFill>
                  <a:schemeClr val="dk1"/>
                </a:solidFill>
              </a:rPr>
              <a:t> </a:t>
            </a:r>
            <a:r>
              <a:rPr lang="zh-TW" altLang="en-US" sz="1400" dirty="0" smtClean="0">
                <a:solidFill>
                  <a:schemeClr val="dk1"/>
                </a:solidFill>
              </a:rPr>
              <a:t>版本</a:t>
            </a:r>
            <a:r>
              <a:rPr lang="en-US" altLang="zh-TW" sz="1400" dirty="0" smtClean="0">
                <a:solidFill>
                  <a:schemeClr val="dk1"/>
                </a:solidFill>
              </a:rPr>
              <a:t> </a:t>
            </a:r>
            <a:r>
              <a:rPr lang="en-US" altLang="zh-TW" sz="1400" dirty="0" err="1" smtClean="0">
                <a:solidFill>
                  <a:schemeClr val="dk1"/>
                </a:solidFill>
              </a:rPr>
              <a:t>verizon</a:t>
            </a:r>
            <a:r>
              <a:rPr lang="zh-TW" altLang="en-US" sz="1400" dirty="0" smtClean="0">
                <a:solidFill>
                  <a:schemeClr val="dk1"/>
                </a:solidFill>
              </a:rPr>
              <a:t>版本等電信商版本等</a:t>
            </a:r>
            <a:endParaRPr lang="en-US" altLang="zh-TW" sz="1400" dirty="0" smtClean="0">
              <a:solidFill>
                <a:schemeClr val="dk1"/>
              </a:solidFill>
            </a:endParaRPr>
          </a:p>
          <a:p>
            <a:pPr marL="457200" lvl="0" indent="-228600" rtl="0">
              <a:spcBef>
                <a:spcPts val="600"/>
              </a:spcBef>
              <a:buClr>
                <a:schemeClr val="dk1"/>
              </a:buClr>
            </a:pPr>
            <a:endParaRPr lang="en" altLang="zh-TW" sz="1400" dirty="0" smtClean="0">
              <a:solidFill>
                <a:schemeClr val="dk1"/>
              </a:solidFill>
            </a:endParaRPr>
          </a:p>
          <a:p>
            <a:pPr marL="457200" lvl="0" indent="-228600" rtl="0">
              <a:spcBef>
                <a:spcPts val="600"/>
              </a:spcBef>
              <a:buClr>
                <a:schemeClr val="dk1"/>
              </a:buClr>
            </a:pPr>
            <a:r>
              <a:rPr lang="en-US" altLang="zh-TW" sz="1400" baseline="0" dirty="0" smtClean="0">
                <a:solidFill>
                  <a:schemeClr val="dk1"/>
                </a:solidFill>
              </a:rPr>
              <a:t>2) </a:t>
            </a:r>
            <a:r>
              <a:rPr lang="en" altLang="zh-TW" sz="1400" baseline="0" dirty="0" smtClean="0">
                <a:solidFill>
                  <a:schemeClr val="dk1"/>
                </a:solidFill>
              </a:rPr>
              <a:t>Product Flavor</a:t>
            </a:r>
            <a:r>
              <a:rPr lang="zh-TW" altLang="en-US" sz="1400" baseline="0" dirty="0" smtClean="0">
                <a:solidFill>
                  <a:schemeClr val="dk1"/>
                </a:solidFill>
              </a:rPr>
              <a:t>是</a:t>
            </a:r>
            <a:r>
              <a:rPr lang="en-US" altLang="zh-TW" sz="1400" baseline="0" dirty="0" smtClean="0">
                <a:solidFill>
                  <a:schemeClr val="dk1"/>
                </a:solidFill>
              </a:rPr>
              <a:t>Google</a:t>
            </a:r>
            <a:r>
              <a:rPr lang="zh-TW" altLang="en-US" sz="1400" baseline="0" dirty="0" smtClean="0">
                <a:solidFill>
                  <a:schemeClr val="dk1"/>
                </a:solidFill>
              </a:rPr>
              <a:t>在</a:t>
            </a:r>
            <a:r>
              <a:rPr lang="en-US" altLang="zh-TW" sz="1400" baseline="0" dirty="0" err="1" smtClean="0">
                <a:solidFill>
                  <a:schemeClr val="dk1"/>
                </a:solidFill>
              </a:rPr>
              <a:t>gradle</a:t>
            </a:r>
            <a:r>
              <a:rPr lang="zh-TW" altLang="en-US" sz="1400" baseline="0" dirty="0" smtClean="0">
                <a:solidFill>
                  <a:schemeClr val="dk1"/>
                </a:solidFill>
              </a:rPr>
              <a:t>工具上所設計的</a:t>
            </a:r>
            <a:r>
              <a:rPr lang="en-US" altLang="zh-TW" sz="1400" baseline="0" dirty="0" smtClean="0">
                <a:solidFill>
                  <a:schemeClr val="dk1"/>
                </a:solidFill>
              </a:rPr>
              <a:t>APK</a:t>
            </a:r>
            <a:r>
              <a:rPr lang="zh-TW" altLang="en-US" sz="1400" baseline="0" dirty="0" smtClean="0">
                <a:solidFill>
                  <a:schemeClr val="dk1"/>
                </a:solidFill>
              </a:rPr>
              <a:t>客製方式，可以讓同一個軟體專案方便且有效率的製作出不同客製的</a:t>
            </a:r>
            <a:r>
              <a:rPr lang="en-US" altLang="zh-TW" sz="1400" baseline="0" dirty="0" smtClean="0">
                <a:solidFill>
                  <a:schemeClr val="dk1"/>
                </a:solidFill>
              </a:rPr>
              <a:t>APK</a:t>
            </a:r>
            <a:r>
              <a:rPr lang="zh-TW" altLang="en-US" sz="1400" baseline="0" dirty="0" smtClean="0">
                <a:solidFill>
                  <a:schemeClr val="dk1"/>
                </a:solidFill>
              </a:rPr>
              <a:t>（而無需做</a:t>
            </a:r>
            <a:r>
              <a:rPr lang="en-US" altLang="zh-TW" sz="1400" baseline="0" dirty="0" smtClean="0">
                <a:solidFill>
                  <a:schemeClr val="dk1"/>
                </a:solidFill>
              </a:rPr>
              <a:t>source code branch</a:t>
            </a:r>
            <a:r>
              <a:rPr lang="zh-TW" altLang="en-US" sz="1400" baseline="0" dirty="0" smtClean="0">
                <a:solidFill>
                  <a:schemeClr val="dk1"/>
                </a:solidFill>
              </a:rPr>
              <a:t>）</a:t>
            </a:r>
            <a:endParaRPr lang="en-US" altLang="zh-TW" sz="1400" baseline="0" dirty="0" smtClean="0">
              <a:solidFill>
                <a:schemeClr val="dk1"/>
              </a:solidFill>
            </a:endParaRPr>
          </a:p>
          <a:p>
            <a:pPr marL="457200" lvl="0" indent="-228600" rtl="0">
              <a:spcBef>
                <a:spcPts val="600"/>
              </a:spcBef>
              <a:buClr>
                <a:schemeClr val="dk1"/>
              </a:buClr>
            </a:pPr>
            <a:endParaRPr lang="en" altLang="zh-TW" sz="1400" dirty="0" smtClean="0">
              <a:solidFill>
                <a:schemeClr val="dk1"/>
              </a:solidFill>
            </a:endParaRPr>
          </a:p>
          <a:p>
            <a:pPr marL="457200" lvl="0" indent="-228600" rtl="0">
              <a:spcBef>
                <a:spcPts val="600"/>
              </a:spcBef>
              <a:buClr>
                <a:schemeClr val="dk1"/>
              </a:buClr>
            </a:pPr>
            <a:r>
              <a:rPr lang="en-US" altLang="zh-TW" sz="1400" dirty="0" smtClean="0">
                <a:solidFill>
                  <a:schemeClr val="dk1"/>
                </a:solidFill>
              </a:rPr>
              <a:t>3)</a:t>
            </a:r>
            <a:r>
              <a:rPr lang="en-US" altLang="zh-TW" sz="1400" baseline="0" dirty="0" smtClean="0">
                <a:solidFill>
                  <a:schemeClr val="dk1"/>
                </a:solidFill>
              </a:rPr>
              <a:t> </a:t>
            </a:r>
            <a:r>
              <a:rPr lang="zh-TW" altLang="en-US" sz="1400" dirty="0" smtClean="0">
                <a:solidFill>
                  <a:schemeClr val="dk1"/>
                </a:solidFill>
              </a:rPr>
              <a:t>透過這個機制可以</a:t>
            </a:r>
            <a:r>
              <a:rPr lang="en" sz="1400" dirty="0" smtClean="0">
                <a:solidFill>
                  <a:schemeClr val="dk1"/>
                </a:solidFill>
              </a:rPr>
              <a:t>讓不同商業版本的設定在開發工作環境就可以</a:t>
            </a:r>
            <a:r>
              <a:rPr lang="zh-TW" altLang="en-US" sz="1400" dirty="0" smtClean="0">
                <a:solidFill>
                  <a:schemeClr val="dk1"/>
                </a:solidFill>
              </a:rPr>
              <a:t>輕鬆</a:t>
            </a:r>
            <a:r>
              <a:rPr lang="en" sz="1400" dirty="0" smtClean="0">
                <a:solidFill>
                  <a:schemeClr val="dk1"/>
                </a:solidFill>
              </a:rPr>
              <a:t>實現</a:t>
            </a:r>
            <a:endParaRPr lang="en" sz="1400" dirty="0">
              <a:solidFill>
                <a:schemeClr val="dk1"/>
              </a:solidFill>
            </a:endParaRPr>
          </a:p>
          <a:p>
            <a:pPr marL="457200" lvl="0" indent="-228600" rtl="0">
              <a:spcBef>
                <a:spcPts val="600"/>
              </a:spcBef>
              <a:buClr>
                <a:schemeClr val="dk1"/>
              </a:buClr>
            </a:pPr>
            <a:r>
              <a:rPr lang="zh-TW" altLang="en-US" sz="1400" dirty="0" smtClean="0">
                <a:solidFill>
                  <a:schemeClr val="dk1"/>
                </a:solidFill>
              </a:rPr>
              <a:t>是</a:t>
            </a:r>
            <a:r>
              <a:rPr lang="en" sz="1400" dirty="0" smtClean="0">
                <a:solidFill>
                  <a:schemeClr val="dk1"/>
                </a:solidFill>
              </a:rPr>
              <a:t>讓</a:t>
            </a:r>
            <a:r>
              <a:rPr lang="zh-TW" altLang="en-US" sz="1400" dirty="0" smtClean="0">
                <a:solidFill>
                  <a:schemeClr val="dk1"/>
                </a:solidFill>
              </a:rPr>
              <a:t>開發維運</a:t>
            </a:r>
            <a:r>
              <a:rPr lang="en" sz="1400" dirty="0" smtClean="0">
                <a:solidFill>
                  <a:schemeClr val="dk1"/>
                </a:solidFill>
              </a:rPr>
              <a:t>兩端資訊對稱透明</a:t>
            </a:r>
            <a:r>
              <a:rPr lang="zh-TW" altLang="en-US" sz="1400" dirty="0" smtClean="0">
                <a:solidFill>
                  <a:schemeClr val="dk1"/>
                </a:solidFill>
              </a:rPr>
              <a:t>很好的做法</a:t>
            </a:r>
            <a:endParaRPr lang="en-US" altLang="zh-TW" sz="1400" dirty="0" smtClean="0">
              <a:solidFill>
                <a:schemeClr val="dk1"/>
              </a:solidFill>
            </a:endParaRPr>
          </a:p>
          <a:p>
            <a:pPr marL="457200" lvl="0" indent="-228600" rtl="0">
              <a:spcBef>
                <a:spcPts val="600"/>
              </a:spcBef>
              <a:buClr>
                <a:schemeClr val="dk1"/>
              </a:buClr>
            </a:pPr>
            <a:endParaRPr lang="en-US" sz="1400" dirty="0" smtClean="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600"/>
              </a:spcBef>
              <a:buClr>
                <a:schemeClr val="dk1"/>
              </a:buClr>
            </a:pPr>
            <a:r>
              <a:rPr lang="zh-CHT" altLang="en-US" sz="1100" dirty="0" smtClean="0">
                <a:solidFill>
                  <a:schemeClr val="dk1"/>
                </a:solidFill>
              </a:rPr>
              <a:t>下面的例子，我們舉</a:t>
            </a:r>
            <a:r>
              <a:rPr lang="en-US" altLang="zh-CHT" sz="1100" dirty="0" err="1" smtClean="0">
                <a:solidFill>
                  <a:schemeClr val="dk1"/>
                </a:solidFill>
              </a:rPr>
              <a:t>google</a:t>
            </a:r>
            <a:r>
              <a:rPr lang="zh-CHT" altLang="en-US" sz="1100" baseline="0" dirty="0" smtClean="0">
                <a:solidFill>
                  <a:schemeClr val="dk1"/>
                </a:solidFill>
              </a:rPr>
              <a:t> 官方網站上的</a:t>
            </a:r>
            <a:r>
              <a:rPr lang="en-US" altLang="zh-CHT" sz="1100" baseline="0" dirty="0" smtClean="0">
                <a:solidFill>
                  <a:schemeClr val="dk1"/>
                </a:solidFill>
              </a:rPr>
              <a:t>multi-</a:t>
            </a:r>
            <a:r>
              <a:rPr lang="en-US" altLang="zh-CHT" sz="1100" baseline="0" dirty="0" err="1" smtClean="0">
                <a:solidFill>
                  <a:schemeClr val="dk1"/>
                </a:solidFill>
              </a:rPr>
              <a:t>apk</a:t>
            </a:r>
            <a:r>
              <a:rPr lang="zh-CHT" altLang="en-US" sz="1100" baseline="0" dirty="0" smtClean="0">
                <a:solidFill>
                  <a:schemeClr val="dk1"/>
                </a:solidFill>
              </a:rPr>
              <a:t>範例，</a:t>
            </a:r>
            <a:endParaRPr lang="en-US" altLang="zh-CHT" sz="1100" baseline="0" dirty="0" smtClean="0">
              <a:solidFill>
                <a:schemeClr val="dk1"/>
              </a:solidFill>
            </a:endParaRPr>
          </a:p>
          <a:p>
            <a:pPr marL="457200" lvl="0" indent="-228600" rtl="0">
              <a:spcBef>
                <a:spcPts val="600"/>
              </a:spcBef>
              <a:buClr>
                <a:schemeClr val="dk1"/>
              </a:buClr>
            </a:pPr>
            <a:r>
              <a:rPr lang="zh-TW" altLang="en-US" sz="1100" baseline="0" dirty="0" smtClean="0">
                <a:solidFill>
                  <a:schemeClr val="dk1"/>
                </a:solidFill>
              </a:rPr>
              <a:t>在範例的程式碼目錄中，可以看分成</a:t>
            </a:r>
            <a:r>
              <a:rPr lang="en-US" altLang="zh-TW" sz="1100" baseline="0" dirty="0" smtClean="0">
                <a:solidFill>
                  <a:schemeClr val="dk1"/>
                </a:solidFill>
              </a:rPr>
              <a:t>phone</a:t>
            </a:r>
            <a:r>
              <a:rPr lang="zh-TW" altLang="en-US" sz="1100" baseline="0" dirty="0" smtClean="0">
                <a:solidFill>
                  <a:schemeClr val="dk1"/>
                </a:solidFill>
              </a:rPr>
              <a:t>與</a:t>
            </a:r>
            <a:r>
              <a:rPr lang="en-US" altLang="zh-TW" sz="1100" baseline="0" dirty="0" smtClean="0">
                <a:solidFill>
                  <a:schemeClr val="dk1"/>
                </a:solidFill>
              </a:rPr>
              <a:t>tablet</a:t>
            </a:r>
            <a:r>
              <a:rPr lang="zh-TW" altLang="en-US" sz="1100" baseline="0" dirty="0" smtClean="0">
                <a:solidFill>
                  <a:schemeClr val="dk1"/>
                </a:solidFill>
              </a:rPr>
              <a:t>以及</a:t>
            </a:r>
            <a:r>
              <a:rPr lang="en-US" altLang="zh-TW" sz="1100" baseline="0" dirty="0" smtClean="0">
                <a:solidFill>
                  <a:schemeClr val="dk1"/>
                </a:solidFill>
              </a:rPr>
              <a:t>main</a:t>
            </a:r>
            <a:r>
              <a:rPr lang="zh-TW" altLang="en-US" sz="1100" baseline="0" dirty="0" smtClean="0">
                <a:solidFill>
                  <a:schemeClr val="dk1"/>
                </a:solidFill>
              </a:rPr>
              <a:t>三個子目錄，</a:t>
            </a:r>
            <a:r>
              <a:rPr lang="en-US" altLang="zh-TW" sz="1100" baseline="0" dirty="0" smtClean="0">
                <a:solidFill>
                  <a:schemeClr val="dk1"/>
                </a:solidFill>
              </a:rPr>
              <a:t>phone</a:t>
            </a:r>
            <a:r>
              <a:rPr lang="zh-TW" altLang="en-US" sz="1100" baseline="0" dirty="0" smtClean="0">
                <a:solidFill>
                  <a:schemeClr val="dk1"/>
                </a:solidFill>
              </a:rPr>
              <a:t>與</a:t>
            </a:r>
            <a:r>
              <a:rPr lang="en-US" altLang="zh-TW" sz="1100" baseline="0" dirty="0" smtClean="0">
                <a:solidFill>
                  <a:schemeClr val="dk1"/>
                </a:solidFill>
              </a:rPr>
              <a:t>tablet</a:t>
            </a:r>
            <a:r>
              <a:rPr lang="zh-TW" altLang="en-US" sz="1100" baseline="0" dirty="0" smtClean="0">
                <a:solidFill>
                  <a:schemeClr val="dk1"/>
                </a:solidFill>
              </a:rPr>
              <a:t>便是兩個不同的</a:t>
            </a:r>
            <a:r>
              <a:rPr lang="en-US" altLang="zh-TW" sz="1100" baseline="0" dirty="0" smtClean="0">
                <a:solidFill>
                  <a:schemeClr val="dk1"/>
                </a:solidFill>
              </a:rPr>
              <a:t>product flavor</a:t>
            </a:r>
            <a:r>
              <a:rPr lang="zh-TW" altLang="en-US" sz="1100" baseline="0" dirty="0" smtClean="0">
                <a:solidFill>
                  <a:schemeClr val="dk1"/>
                </a:solidFill>
              </a:rPr>
              <a:t>。</a:t>
            </a:r>
            <a:endParaRPr lang="zh-CHT" altLang="en-US" sz="1100" baseline="0" dirty="0" smtClean="0">
              <a:solidFill>
                <a:schemeClr val="dk1"/>
              </a:solidFill>
            </a:endParaRPr>
          </a:p>
          <a:p>
            <a:pPr marL="457200" lvl="0" indent="-228600" rtl="0">
              <a:spcBef>
                <a:spcPts val="600"/>
              </a:spcBef>
              <a:buClr>
                <a:schemeClr val="dk1"/>
              </a:buClr>
            </a:pPr>
            <a:r>
              <a:rPr lang="zh-TW" altLang="en-US" sz="1100" baseline="0" dirty="0" smtClean="0">
                <a:solidFill>
                  <a:schemeClr val="dk1"/>
                </a:solidFill>
              </a:rPr>
              <a:t>我們可以將有差異的內容放在</a:t>
            </a:r>
            <a:r>
              <a:rPr lang="en-US" altLang="zh-TW" sz="1100" baseline="0" dirty="0" smtClean="0">
                <a:solidFill>
                  <a:schemeClr val="dk1"/>
                </a:solidFill>
              </a:rPr>
              <a:t>flavor</a:t>
            </a:r>
            <a:r>
              <a:rPr lang="zh-TW" altLang="en-US" sz="1100" baseline="0" dirty="0" smtClean="0">
                <a:solidFill>
                  <a:schemeClr val="dk1"/>
                </a:solidFill>
              </a:rPr>
              <a:t>目錄中</a:t>
            </a:r>
            <a:r>
              <a:rPr lang="zh-CHT" altLang="en-US" sz="1100" baseline="0" dirty="0" smtClean="0">
                <a:solidFill>
                  <a:schemeClr val="dk1"/>
                </a:solidFill>
              </a:rPr>
              <a:t>，</a:t>
            </a:r>
            <a:r>
              <a:rPr lang="zh-TW" altLang="en-US" sz="1100" baseline="0" dirty="0" smtClean="0">
                <a:solidFill>
                  <a:schemeClr val="dk1"/>
                </a:solidFill>
              </a:rPr>
              <a:t>這個範例</a:t>
            </a:r>
            <a:r>
              <a:rPr lang="zh-CHT" altLang="en-US" sz="1100" baseline="0" dirty="0" smtClean="0">
                <a:solidFill>
                  <a:schemeClr val="dk1"/>
                </a:solidFill>
              </a:rPr>
              <a:t>需要客製不同的</a:t>
            </a:r>
            <a:r>
              <a:rPr lang="en-US" altLang="zh-CHT" sz="1100" baseline="0" dirty="0" err="1" smtClean="0">
                <a:solidFill>
                  <a:schemeClr val="dk1"/>
                </a:solidFill>
              </a:rPr>
              <a:t>AndroidManifest.xml</a:t>
            </a:r>
            <a:r>
              <a:rPr lang="zh-TW" altLang="en-US" sz="1100" baseline="0" dirty="0" smtClean="0">
                <a:solidFill>
                  <a:schemeClr val="dk1"/>
                </a:solidFill>
              </a:rPr>
              <a:t>（當然在現實專案還會有程式或是資源檔等）</a:t>
            </a:r>
            <a:endParaRPr lang="zh-CHT" altLang="en-US" sz="1100" baseline="0" dirty="0" smtClean="0">
              <a:solidFill>
                <a:schemeClr val="dk1"/>
              </a:solidFill>
            </a:endParaRPr>
          </a:p>
          <a:p>
            <a:pPr marL="457200" lvl="0" indent="-228600" rtl="0">
              <a:spcBef>
                <a:spcPts val="600"/>
              </a:spcBef>
              <a:buClr>
                <a:schemeClr val="dk1"/>
              </a:buClr>
            </a:pPr>
            <a:r>
              <a:rPr lang="zh-CHT" altLang="en-US" sz="2400" dirty="0" smtClean="0">
                <a:solidFill>
                  <a:schemeClr val="dk1"/>
                </a:solidFill>
              </a:rPr>
              <a:t>透過</a:t>
            </a:r>
            <a:r>
              <a:rPr lang="en-US" altLang="zh-CHT" sz="2400" dirty="0" smtClean="0">
                <a:solidFill>
                  <a:schemeClr val="dk1"/>
                </a:solidFill>
              </a:rPr>
              <a:t>support-screen</a:t>
            </a:r>
            <a:r>
              <a:rPr lang="zh-CHT" altLang="en-US" sz="2400" dirty="0" smtClean="0">
                <a:solidFill>
                  <a:schemeClr val="dk1"/>
                </a:solidFill>
              </a:rPr>
              <a:t>來區分是</a:t>
            </a:r>
            <a:r>
              <a:rPr lang="en-US" altLang="zh-CHT" sz="2400" dirty="0" smtClean="0">
                <a:solidFill>
                  <a:schemeClr val="dk1"/>
                </a:solidFill>
              </a:rPr>
              <a:t>table</a:t>
            </a:r>
            <a:r>
              <a:rPr lang="zh-CHT" altLang="en-US" sz="2400" dirty="0" smtClean="0">
                <a:solidFill>
                  <a:schemeClr val="dk1"/>
                </a:solidFill>
              </a:rPr>
              <a:t>版本或是</a:t>
            </a:r>
            <a:r>
              <a:rPr lang="en-US" altLang="zh-CHT" sz="2400" dirty="0" smtClean="0">
                <a:solidFill>
                  <a:schemeClr val="dk1"/>
                </a:solidFill>
              </a:rPr>
              <a:t>phone</a:t>
            </a:r>
            <a:r>
              <a:rPr lang="zh-CHT" altLang="en-US" sz="2400" dirty="0" smtClean="0">
                <a:solidFill>
                  <a:schemeClr val="dk1"/>
                </a:solidFill>
              </a:rPr>
              <a:t>版本</a:t>
            </a:r>
            <a:endParaRPr lang="en-US" altLang="zh-CHT" sz="2400" dirty="0" smtClean="0">
              <a:solidFill>
                <a:schemeClr val="dk1"/>
              </a:solidFill>
            </a:endParaRPr>
          </a:p>
          <a:p>
            <a:pPr marL="457200" lvl="0" indent="-228600" rtl="0">
              <a:spcBef>
                <a:spcPts val="600"/>
              </a:spcBef>
              <a:buClr>
                <a:schemeClr val="dk1"/>
              </a:buClr>
            </a:pPr>
            <a:endParaRPr lang="en-US" altLang="zh-CHT" sz="2400" dirty="0" smtClean="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zh-TW" altLang="en-US" dirty="0" smtClean="0"/>
              <a:t>範例中除了調整</a:t>
            </a:r>
            <a:r>
              <a:rPr lang="en-US" altLang="zh-TW" dirty="0" smtClean="0"/>
              <a:t>support-screens</a:t>
            </a:r>
            <a:r>
              <a:rPr lang="zh-TW" altLang="en-US" dirty="0" smtClean="0"/>
              <a:t>內容之外，我們還需要在</a:t>
            </a:r>
            <a:r>
              <a:rPr lang="en-US" altLang="zh-TW" dirty="0" err="1" smtClean="0"/>
              <a:t>AndroidManifest.xml</a:t>
            </a:r>
            <a:r>
              <a:rPr lang="zh-TW" altLang="en-US" dirty="0" smtClean="0"/>
              <a:t>中編輯不同的</a:t>
            </a:r>
            <a:r>
              <a:rPr lang="en-US" altLang="zh-TW" dirty="0" err="1" smtClean="0"/>
              <a:t>versionCode</a:t>
            </a:r>
            <a:r>
              <a:rPr lang="zh-TW" altLang="en-US" dirty="0" smtClean="0"/>
              <a:t>與</a:t>
            </a:r>
            <a:r>
              <a:rPr lang="en-US" altLang="zh-TW" dirty="0" err="1" smtClean="0"/>
              <a:t>versionName</a:t>
            </a:r>
            <a:endParaRPr lang="en-US" altLang="zh-TW" dirty="0" smtClean="0"/>
          </a:p>
          <a:p>
            <a:pPr>
              <a:spcBef>
                <a:spcPts val="0"/>
              </a:spcBef>
              <a:buNone/>
            </a:pPr>
            <a:r>
              <a:rPr lang="en-US" altLang="zh-TW" dirty="0" smtClean="0"/>
              <a:t>1) </a:t>
            </a:r>
            <a:r>
              <a:rPr lang="en-US" altLang="zh-TW" dirty="0" err="1" smtClean="0"/>
              <a:t>versionCode</a:t>
            </a:r>
            <a:r>
              <a:rPr lang="zh-TW" altLang="en-US" dirty="0" smtClean="0"/>
              <a:t>和</a:t>
            </a:r>
            <a:r>
              <a:rPr lang="en-US" altLang="zh-TW" dirty="0" err="1" smtClean="0"/>
              <a:t>versionName</a:t>
            </a:r>
            <a:r>
              <a:rPr lang="zh-TW" altLang="en-US" dirty="0" smtClean="0"/>
              <a:t>是什麼？</a:t>
            </a:r>
            <a:endParaRPr lang="en-US" altLang="zh-TW"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TW" dirty="0" err="1" smtClean="0"/>
              <a:t>versionName</a:t>
            </a:r>
            <a:r>
              <a:rPr lang="zh-TW" altLang="en-US" dirty="0" smtClean="0"/>
              <a:t>則是所謂的軟體版本，主要是顯示給使用者</a:t>
            </a:r>
            <a:r>
              <a:rPr lang="en-US" altLang="zh-TW" dirty="0" smtClean="0"/>
              <a:t>/</a:t>
            </a:r>
            <a:r>
              <a:rPr lang="zh-TW" altLang="en-US" dirty="0" smtClean="0"/>
              <a:t>開發者看</a:t>
            </a:r>
            <a:endParaRPr lang="en-US" altLang="zh-TW" dirty="0" smtClean="0"/>
          </a:p>
          <a:p>
            <a:pPr>
              <a:spcBef>
                <a:spcPts val="0"/>
              </a:spcBef>
              <a:buNone/>
            </a:pPr>
            <a:r>
              <a:rPr lang="zh-TW" altLang="en-US" dirty="0" smtClean="0"/>
              <a:t>而</a:t>
            </a:r>
            <a:r>
              <a:rPr lang="en-US" altLang="zh-TW" dirty="0" err="1" smtClean="0"/>
              <a:t>versionCode</a:t>
            </a:r>
            <a:r>
              <a:rPr lang="zh-TW" altLang="en-US" dirty="0" smtClean="0"/>
              <a:t>則是用作更新版本的判斷依據，每個</a:t>
            </a:r>
            <a:r>
              <a:rPr lang="en-US" altLang="zh-TW" dirty="0" smtClean="0"/>
              <a:t>APK</a:t>
            </a:r>
            <a:r>
              <a:rPr lang="zh-TW" altLang="en-US" dirty="0" smtClean="0"/>
              <a:t>的</a:t>
            </a:r>
            <a:r>
              <a:rPr lang="en-US" altLang="zh-TW" dirty="0" err="1" smtClean="0"/>
              <a:t>versionCode</a:t>
            </a:r>
            <a:r>
              <a:rPr lang="zh-TW" altLang="en-US" dirty="0" smtClean="0"/>
              <a:t>都需要是</a:t>
            </a:r>
            <a:r>
              <a:rPr lang="en-US" altLang="zh-TW" dirty="0" smtClean="0"/>
              <a:t>unique. </a:t>
            </a:r>
            <a:r>
              <a:rPr lang="zh-TW" altLang="en-US" dirty="0" smtClean="0"/>
              <a:t>數字大的可以更新數字小的版本</a:t>
            </a:r>
            <a:endParaRPr lang="en-US" altLang="zh-TW" dirty="0" smtClean="0"/>
          </a:p>
          <a:p>
            <a:pPr>
              <a:spcBef>
                <a:spcPts val="0"/>
              </a:spcBef>
              <a:buNone/>
            </a:pPr>
            <a:r>
              <a:rPr lang="en-US" altLang="zh-TW" dirty="0" smtClean="0"/>
              <a:t>2) </a:t>
            </a:r>
          </a:p>
          <a:p>
            <a:pPr marL="0" marR="0" indent="0" algn="l" defTabSz="457200" rtl="0" eaLnBrk="1" fontAlgn="auto" latinLnBrk="0" hangingPunct="1">
              <a:lnSpc>
                <a:spcPct val="100000"/>
              </a:lnSpc>
              <a:spcBef>
                <a:spcPts val="0"/>
              </a:spcBef>
              <a:spcAft>
                <a:spcPts val="0"/>
              </a:spcAft>
              <a:buClrTx/>
              <a:buSzTx/>
              <a:buFontTx/>
              <a:buNone/>
              <a:tabLst/>
              <a:defRPr/>
            </a:pPr>
            <a:r>
              <a:rPr lang="zh-TW" altLang="en-US" dirty="0" smtClean="0"/>
              <a:t>因此一旦客制</a:t>
            </a:r>
            <a:r>
              <a:rPr lang="en-US" altLang="zh-TW" dirty="0" smtClean="0"/>
              <a:t>APK</a:t>
            </a:r>
            <a:r>
              <a:rPr lang="zh-TW" altLang="en-US" dirty="0" smtClean="0"/>
              <a:t>數量變多，</a:t>
            </a:r>
            <a:r>
              <a:rPr lang="en-US" altLang="zh-TW" dirty="0" err="1" smtClean="0"/>
              <a:t>versionCode</a:t>
            </a:r>
            <a:r>
              <a:rPr lang="zh-TW" altLang="en-US" dirty="0" smtClean="0"/>
              <a:t>就會很亂，因此</a:t>
            </a:r>
            <a:r>
              <a:rPr lang="en-US" altLang="zh-TW" dirty="0" smtClean="0"/>
              <a:t>Google</a:t>
            </a:r>
            <a:r>
              <a:rPr lang="zh-TW" altLang="en-US" dirty="0" smtClean="0"/>
              <a:t>建議我們設計一個計算</a:t>
            </a:r>
            <a:r>
              <a:rPr lang="en-US" altLang="zh-TW" dirty="0" err="1" smtClean="0"/>
              <a:t>versionCode</a:t>
            </a:r>
            <a:r>
              <a:rPr lang="zh-TW" altLang="en-US" dirty="0" smtClean="0"/>
              <a:t>的</a:t>
            </a:r>
            <a:r>
              <a:rPr lang="en-US" altLang="zh-TW" dirty="0" smtClean="0"/>
              <a:t>schema</a:t>
            </a:r>
          </a:p>
          <a:p>
            <a:pPr>
              <a:spcBef>
                <a:spcPts val="0"/>
              </a:spcBef>
              <a:buNone/>
            </a:pPr>
            <a:r>
              <a:rPr lang="en-US" altLang="zh-TW" dirty="0" smtClean="0"/>
              <a:t>3) </a:t>
            </a:r>
            <a:r>
              <a:rPr lang="zh-TW" altLang="en-US" dirty="0" smtClean="0"/>
              <a:t>假設這個軟體專案可能需要為不同</a:t>
            </a:r>
            <a:r>
              <a:rPr lang="en-US" altLang="zh-TW" dirty="0" smtClean="0"/>
              <a:t>API level</a:t>
            </a:r>
            <a:r>
              <a:rPr lang="zh-TW" altLang="en-US" dirty="0" smtClean="0"/>
              <a:t>以及螢幕尺寸做出不同的</a:t>
            </a:r>
            <a:r>
              <a:rPr lang="en-US" altLang="zh-TW" dirty="0" smtClean="0"/>
              <a:t>APK</a:t>
            </a:r>
          </a:p>
          <a:p>
            <a:pPr>
              <a:spcBef>
                <a:spcPts val="0"/>
              </a:spcBef>
              <a:buNone/>
            </a:pPr>
            <a:r>
              <a:rPr lang="zh-TW" altLang="en-US" dirty="0" smtClean="0"/>
              <a:t>因此</a:t>
            </a:r>
            <a:r>
              <a:rPr lang="en-US" altLang="zh-TW" dirty="0" smtClean="0"/>
              <a:t>schema</a:t>
            </a:r>
            <a:r>
              <a:rPr lang="zh-TW" altLang="en-US" dirty="0" smtClean="0"/>
              <a:t>可以設計成如上方的方式，</a:t>
            </a:r>
            <a:endParaRPr lang="en-US" altLang="zh-TW"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smtClean="0"/>
              <a:t>我們可以每次都手動算出</a:t>
            </a:r>
            <a:r>
              <a:rPr kumimoji="1" lang="en-US" altLang="zh-TW" dirty="0" err="1" smtClean="0"/>
              <a:t>versionCode</a:t>
            </a:r>
            <a:r>
              <a:rPr kumimoji="1" lang="zh-TW" altLang="en-US" dirty="0" smtClean="0"/>
              <a:t>並更新至</a:t>
            </a:r>
            <a:r>
              <a:rPr kumimoji="1" lang="en-US" altLang="zh-TW" dirty="0" err="1" smtClean="0"/>
              <a:t>AndroidManifest.xml</a:t>
            </a:r>
            <a:endParaRPr kumimoji="1" lang="en-US" altLang="zh-TW" dirty="0" smtClean="0"/>
          </a:p>
          <a:p>
            <a:r>
              <a:rPr kumimoji="1" lang="zh-TW" altLang="en-US" dirty="0" smtClean="0"/>
              <a:t>但這樣很容易出錯，因此我們要這些動作全都自動化</a:t>
            </a:r>
            <a:endParaRPr kumimoji="1" lang="en-US" altLang="zh-TW" dirty="0" smtClean="0"/>
          </a:p>
          <a:p>
            <a:r>
              <a:rPr kumimoji="1" lang="zh-TW" altLang="en-US" dirty="0" smtClean="0"/>
              <a:t>正確地做法式把處理邏輯寫在腳本語言中</a:t>
            </a:r>
            <a:endParaRPr kumimoji="1" lang="zh-TW" altLang="en-US" dirty="0"/>
          </a:p>
        </p:txBody>
      </p:sp>
    </p:spTree>
    <p:extLst>
      <p:ext uri="{BB962C8B-B14F-4D97-AF65-F5344CB8AC3E}">
        <p14:creationId xmlns:p14="http://schemas.microsoft.com/office/powerpoint/2010/main" val="4250368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0" name="Shape 3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indent="0" rtl="0">
              <a:spcBef>
                <a:spcPts val="0"/>
              </a:spcBef>
              <a:buNone/>
            </a:pPr>
            <a:r>
              <a:rPr lang="zh-TW" altLang="en-US" sz="1400" dirty="0" smtClean="0">
                <a:solidFill>
                  <a:schemeClr val="dk1"/>
                </a:solidFill>
              </a:rPr>
              <a:t>我們可以把上述的計算</a:t>
            </a:r>
            <a:r>
              <a:rPr lang="en-US" altLang="zh-TW" sz="1400" dirty="0" err="1" smtClean="0">
                <a:solidFill>
                  <a:schemeClr val="dk1"/>
                </a:solidFill>
              </a:rPr>
              <a:t>versionCode</a:t>
            </a:r>
            <a:r>
              <a:rPr lang="zh-TW" altLang="en-US" sz="1400" dirty="0" smtClean="0">
                <a:solidFill>
                  <a:schemeClr val="dk1"/>
                </a:solidFill>
              </a:rPr>
              <a:t>的</a:t>
            </a:r>
            <a:r>
              <a:rPr lang="en-US" altLang="zh-TW" sz="1400" dirty="0" smtClean="0">
                <a:solidFill>
                  <a:schemeClr val="dk1"/>
                </a:solidFill>
              </a:rPr>
              <a:t>schema </a:t>
            </a:r>
            <a:r>
              <a:rPr lang="zh-TW" altLang="en-US" sz="1400" dirty="0" smtClean="0">
                <a:solidFill>
                  <a:schemeClr val="dk1"/>
                </a:solidFill>
              </a:rPr>
              <a:t>透過</a:t>
            </a:r>
            <a:r>
              <a:rPr lang="en-US" altLang="zh-TW" sz="1400" dirty="0" err="1" smtClean="0">
                <a:solidFill>
                  <a:schemeClr val="dk1"/>
                </a:solidFill>
              </a:rPr>
              <a:t>gradle</a:t>
            </a:r>
            <a:r>
              <a:rPr lang="en-US" altLang="zh-TW" sz="1400" dirty="0" smtClean="0">
                <a:solidFill>
                  <a:schemeClr val="dk1"/>
                </a:solidFill>
              </a:rPr>
              <a:t> </a:t>
            </a:r>
            <a:r>
              <a:rPr lang="zh-TW" altLang="en-US" sz="1400" dirty="0" smtClean="0">
                <a:solidFill>
                  <a:schemeClr val="dk1"/>
                </a:solidFill>
              </a:rPr>
              <a:t>設定檔也就是</a:t>
            </a:r>
            <a:r>
              <a:rPr lang="en-US" altLang="zh-TW" sz="1400" dirty="0" err="1" smtClean="0">
                <a:solidFill>
                  <a:schemeClr val="dk1"/>
                </a:solidFill>
              </a:rPr>
              <a:t>build.gradle</a:t>
            </a:r>
            <a:r>
              <a:rPr lang="zh-TW" altLang="en-US" sz="1400" dirty="0" smtClean="0">
                <a:solidFill>
                  <a:schemeClr val="dk1"/>
                </a:solidFill>
              </a:rPr>
              <a:t>來處理</a:t>
            </a:r>
            <a:endParaRPr lang="en-US" altLang="zh-TW" sz="1400" dirty="0" smtClean="0">
              <a:solidFill>
                <a:schemeClr val="dk1"/>
              </a:solidFill>
            </a:endParaRPr>
          </a:p>
          <a:p>
            <a:pPr marL="342900" indent="-342900" rtl="0">
              <a:spcBef>
                <a:spcPts val="0"/>
              </a:spcBef>
              <a:buAutoNum type="arabicParenR"/>
            </a:pPr>
            <a:r>
              <a:rPr lang="zh-TW" altLang="en-US" sz="1400" dirty="0" smtClean="0">
                <a:solidFill>
                  <a:schemeClr val="dk1"/>
                </a:solidFill>
              </a:rPr>
              <a:t>這也是</a:t>
            </a:r>
            <a:r>
              <a:rPr lang="en-US" altLang="zh-TW" sz="1400" dirty="0" err="1" smtClean="0">
                <a:solidFill>
                  <a:schemeClr val="dk1"/>
                </a:solidFill>
              </a:rPr>
              <a:t>Gradle</a:t>
            </a:r>
            <a:r>
              <a:rPr lang="zh-TW" altLang="en-US" sz="1400" dirty="0" smtClean="0">
                <a:solidFill>
                  <a:schemeClr val="dk1"/>
                </a:solidFill>
              </a:rPr>
              <a:t>支援</a:t>
            </a:r>
            <a:r>
              <a:rPr lang="en-US" altLang="zh-TW" sz="1400" dirty="0" smtClean="0">
                <a:solidFill>
                  <a:schemeClr val="dk1"/>
                </a:solidFill>
              </a:rPr>
              <a:t>groovy</a:t>
            </a:r>
            <a:r>
              <a:rPr lang="zh-TW" altLang="en-US" sz="1400" dirty="0" smtClean="0">
                <a:solidFill>
                  <a:schemeClr val="dk1"/>
                </a:solidFill>
              </a:rPr>
              <a:t>語言優點之一，因為撰寫起來比</a:t>
            </a:r>
            <a:r>
              <a:rPr lang="en-US" altLang="zh-TW" sz="1400" dirty="0" smtClean="0">
                <a:solidFill>
                  <a:schemeClr val="dk1"/>
                </a:solidFill>
              </a:rPr>
              <a:t>ant</a:t>
            </a:r>
            <a:r>
              <a:rPr lang="zh-TW" altLang="en-US" sz="1400" dirty="0" smtClean="0">
                <a:solidFill>
                  <a:schemeClr val="dk1"/>
                </a:solidFill>
              </a:rPr>
              <a:t>等更方便且易讀，而且</a:t>
            </a:r>
            <a:r>
              <a:rPr lang="en-US" altLang="zh-TW" sz="1400" dirty="0" err="1" smtClean="0">
                <a:solidFill>
                  <a:schemeClr val="dk1"/>
                </a:solidFill>
              </a:rPr>
              <a:t>gradle</a:t>
            </a:r>
            <a:r>
              <a:rPr lang="en-US" altLang="zh-TW" sz="1400" baseline="0" dirty="0" smtClean="0">
                <a:solidFill>
                  <a:schemeClr val="dk1"/>
                </a:solidFill>
              </a:rPr>
              <a:t> file</a:t>
            </a:r>
            <a:r>
              <a:rPr lang="zh-TW" altLang="en-US" sz="1400" baseline="0" dirty="0" smtClean="0">
                <a:solidFill>
                  <a:schemeClr val="dk1"/>
                </a:solidFill>
              </a:rPr>
              <a:t>本身就是一個可以執行</a:t>
            </a:r>
            <a:r>
              <a:rPr lang="en-US" altLang="zh-TW" sz="1400" baseline="0" dirty="0" smtClean="0">
                <a:solidFill>
                  <a:schemeClr val="dk1"/>
                </a:solidFill>
              </a:rPr>
              <a:t>groovy</a:t>
            </a:r>
            <a:r>
              <a:rPr lang="zh-TW" altLang="en-US" sz="1400" baseline="0" dirty="0" smtClean="0">
                <a:solidFill>
                  <a:schemeClr val="dk1"/>
                </a:solidFill>
              </a:rPr>
              <a:t>的</a:t>
            </a:r>
            <a:r>
              <a:rPr lang="en-US" altLang="zh-TW" sz="1400" baseline="0" dirty="0" smtClean="0">
                <a:solidFill>
                  <a:schemeClr val="dk1"/>
                </a:solidFill>
              </a:rPr>
              <a:t>scripts file</a:t>
            </a:r>
            <a:endParaRPr lang="en-US" altLang="zh-TW" sz="1400" dirty="0" smtClean="0">
              <a:solidFill>
                <a:schemeClr val="dk1"/>
              </a:solidFill>
            </a:endParaRPr>
          </a:p>
          <a:p>
            <a:pPr marL="342900" indent="-342900" rtl="0">
              <a:spcBef>
                <a:spcPts val="0"/>
              </a:spcBef>
              <a:buAutoNum type="arabicParenR"/>
            </a:pPr>
            <a:r>
              <a:rPr lang="zh-TW" altLang="en-US" sz="1400" dirty="0" smtClean="0">
                <a:solidFill>
                  <a:schemeClr val="dk1"/>
                </a:solidFill>
              </a:rPr>
              <a:t>在範例中我們定義了兩個函示來設定</a:t>
            </a:r>
            <a:r>
              <a:rPr lang="en-US" altLang="zh-TW" sz="1400" dirty="0" err="1" smtClean="0">
                <a:solidFill>
                  <a:schemeClr val="dk1"/>
                </a:solidFill>
              </a:rPr>
              <a:t>AndroidManifest.xml</a:t>
            </a:r>
            <a:r>
              <a:rPr lang="zh-TW" altLang="en-US" sz="1400" dirty="0" smtClean="0">
                <a:solidFill>
                  <a:schemeClr val="dk1"/>
                </a:solidFill>
              </a:rPr>
              <a:t>的</a:t>
            </a:r>
            <a:r>
              <a:rPr lang="en-US" altLang="zh-TW" sz="1400" dirty="0" err="1" smtClean="0">
                <a:solidFill>
                  <a:schemeClr val="dk1"/>
                </a:solidFill>
              </a:rPr>
              <a:t>versionCode</a:t>
            </a:r>
            <a:r>
              <a:rPr lang="zh-TW" altLang="en-US" sz="1400" dirty="0" smtClean="0">
                <a:solidFill>
                  <a:schemeClr val="dk1"/>
                </a:solidFill>
              </a:rPr>
              <a:t>以及</a:t>
            </a:r>
            <a:r>
              <a:rPr lang="en-US" altLang="zh-TW" sz="1400" dirty="0" err="1" smtClean="0">
                <a:solidFill>
                  <a:schemeClr val="dk1"/>
                </a:solidFill>
              </a:rPr>
              <a:t>versionName</a:t>
            </a:r>
            <a:r>
              <a:rPr lang="zh-TW" altLang="en-US" sz="1400" dirty="0" smtClean="0">
                <a:solidFill>
                  <a:schemeClr val="dk1"/>
                </a:solidFill>
              </a:rPr>
              <a:t>數值</a:t>
            </a:r>
            <a:endParaRPr lang="en-US" altLang="zh-TW" sz="1400" dirty="0" smtClean="0">
              <a:solidFill>
                <a:schemeClr val="dk1"/>
              </a:solidFill>
            </a:endParaRPr>
          </a:p>
          <a:p>
            <a:pPr marL="0" indent="0" rtl="0">
              <a:spcBef>
                <a:spcPts val="0"/>
              </a:spcBef>
              <a:buNone/>
            </a:pPr>
            <a:r>
              <a:rPr lang="zh-TW" altLang="en-US" sz="1400" dirty="0" smtClean="0">
                <a:solidFill>
                  <a:schemeClr val="dk1"/>
                </a:solidFill>
              </a:rPr>
              <a:t>在</a:t>
            </a:r>
            <a:r>
              <a:rPr lang="en-US" altLang="zh-TW" sz="1400" dirty="0" err="1" smtClean="0">
                <a:solidFill>
                  <a:schemeClr val="dk1"/>
                </a:solidFill>
              </a:rPr>
              <a:t>computeVersionCode</a:t>
            </a:r>
            <a:r>
              <a:rPr lang="zh-TW" altLang="en-US" sz="1400" dirty="0" smtClean="0">
                <a:solidFill>
                  <a:schemeClr val="dk1"/>
                </a:solidFill>
              </a:rPr>
              <a:t>函示中傳入</a:t>
            </a:r>
            <a:r>
              <a:rPr lang="en-US" altLang="zh-TW" sz="1400" dirty="0" err="1" smtClean="0">
                <a:solidFill>
                  <a:schemeClr val="dk1"/>
                </a:solidFill>
              </a:rPr>
              <a:t>int</a:t>
            </a:r>
            <a:r>
              <a:rPr lang="zh-TW" altLang="en-US" sz="1400" dirty="0" smtClean="0">
                <a:solidFill>
                  <a:schemeClr val="dk1"/>
                </a:solidFill>
              </a:rPr>
              <a:t>來區分</a:t>
            </a:r>
            <a:r>
              <a:rPr lang="en-US" altLang="zh-TW" sz="1400" dirty="0" smtClean="0">
                <a:solidFill>
                  <a:schemeClr val="dk1"/>
                </a:solidFill>
              </a:rPr>
              <a:t>phone </a:t>
            </a:r>
            <a:r>
              <a:rPr lang="zh-TW" altLang="en-US" sz="1400" dirty="0" smtClean="0">
                <a:solidFill>
                  <a:schemeClr val="dk1"/>
                </a:solidFill>
              </a:rPr>
              <a:t>或是</a:t>
            </a:r>
            <a:r>
              <a:rPr lang="en-US" altLang="zh-TW" sz="1400" dirty="0" smtClean="0">
                <a:solidFill>
                  <a:schemeClr val="dk1"/>
                </a:solidFill>
              </a:rPr>
              <a:t>tablet</a:t>
            </a:r>
            <a:r>
              <a:rPr lang="zh-TW" altLang="en-US" sz="1400" dirty="0" smtClean="0">
                <a:solidFill>
                  <a:schemeClr val="dk1"/>
                </a:solidFill>
              </a:rPr>
              <a:t>，並且在</a:t>
            </a:r>
            <a:r>
              <a:rPr lang="en-US" altLang="zh-TW" sz="1400" dirty="0" err="1" smtClean="0">
                <a:solidFill>
                  <a:schemeClr val="dk1"/>
                </a:solidFill>
              </a:rPr>
              <a:t>productFlavors</a:t>
            </a:r>
            <a:r>
              <a:rPr lang="zh-TW" altLang="en-US" sz="1400" dirty="0" smtClean="0">
                <a:solidFill>
                  <a:schemeClr val="dk1"/>
                </a:solidFill>
              </a:rPr>
              <a:t>區段分別輸入不同參數來呼叫此函式</a:t>
            </a:r>
            <a:endParaRPr lang="en-US" sz="1400" dirty="0" smtClean="0">
              <a:solidFill>
                <a:schemeClr val="dk1"/>
              </a:solidFill>
            </a:endParaRPr>
          </a:p>
          <a:p>
            <a:pPr rtl="0">
              <a:spcBef>
                <a:spcPts val="0"/>
              </a:spcBef>
              <a:buNone/>
            </a:pPr>
            <a:endParaRPr sz="1400" dirty="0">
              <a:solidFill>
                <a:schemeClr val="dk1"/>
              </a:solidFill>
            </a:endParaRPr>
          </a:p>
          <a:p>
            <a:pPr rtl="0">
              <a:spcBef>
                <a:spcPts val="0"/>
              </a:spcBef>
              <a:buNone/>
            </a:pPr>
            <a:r>
              <a:rPr lang="en-US" sz="1400" dirty="0" smtClean="0">
                <a:solidFill>
                  <a:schemeClr val="dk1"/>
                </a:solidFill>
              </a:rPr>
              <a:t>3)</a:t>
            </a:r>
            <a:r>
              <a:rPr lang="zh-TW" altLang="en-US" sz="1400" dirty="0" smtClean="0">
                <a:solidFill>
                  <a:schemeClr val="dk1"/>
                </a:solidFill>
              </a:rPr>
              <a:t>另外我們希望不同</a:t>
            </a:r>
            <a:r>
              <a:rPr lang="en-US" altLang="zh-TW" sz="1400" dirty="0" smtClean="0">
                <a:solidFill>
                  <a:schemeClr val="dk1"/>
                </a:solidFill>
              </a:rPr>
              <a:t>flavor</a:t>
            </a:r>
            <a:r>
              <a:rPr lang="zh-TW" altLang="en-US" sz="1400" dirty="0" smtClean="0">
                <a:solidFill>
                  <a:schemeClr val="dk1"/>
                </a:solidFill>
              </a:rPr>
              <a:t>的</a:t>
            </a:r>
            <a:r>
              <a:rPr lang="en-US" altLang="zh-TW" sz="1400" dirty="0" smtClean="0">
                <a:solidFill>
                  <a:schemeClr val="dk1"/>
                </a:solidFill>
              </a:rPr>
              <a:t>APK</a:t>
            </a:r>
            <a:r>
              <a:rPr lang="zh-TW" altLang="en-US" sz="1400" dirty="0" smtClean="0">
                <a:solidFill>
                  <a:schemeClr val="dk1"/>
                </a:solidFill>
              </a:rPr>
              <a:t>都使用相同的</a:t>
            </a:r>
            <a:r>
              <a:rPr lang="en-US" altLang="zh-TW" sz="1400" dirty="0" err="1" smtClean="0">
                <a:solidFill>
                  <a:schemeClr val="dk1"/>
                </a:solidFill>
              </a:rPr>
              <a:t>versionName</a:t>
            </a:r>
            <a:r>
              <a:rPr lang="zh-TW" altLang="en-US" sz="1400" dirty="0" smtClean="0">
                <a:solidFill>
                  <a:schemeClr val="dk1"/>
                </a:solidFill>
              </a:rPr>
              <a:t>，因此在</a:t>
            </a:r>
            <a:r>
              <a:rPr lang="en-US" altLang="zh-TW" sz="1400" dirty="0" err="1" smtClean="0">
                <a:solidFill>
                  <a:schemeClr val="dk1"/>
                </a:solidFill>
              </a:rPr>
              <a:t>defaultConfig</a:t>
            </a:r>
            <a:r>
              <a:rPr lang="zh-TW" altLang="en-US" sz="1400" dirty="0" smtClean="0">
                <a:solidFill>
                  <a:schemeClr val="dk1"/>
                </a:solidFill>
              </a:rPr>
              <a:t>區段呼叫</a:t>
            </a:r>
            <a:r>
              <a:rPr lang="en-US" altLang="zh-TW" sz="1400" dirty="0" err="1" smtClean="0">
                <a:solidFill>
                  <a:schemeClr val="dk1"/>
                </a:solidFill>
              </a:rPr>
              <a:t>computeVersionName</a:t>
            </a:r>
            <a:r>
              <a:rPr lang="zh-TW" altLang="en-US" sz="1400" dirty="0" smtClean="0">
                <a:solidFill>
                  <a:schemeClr val="dk1"/>
                </a:solidFill>
              </a:rPr>
              <a:t>函示。</a:t>
            </a:r>
            <a:endParaRPr lang="en-US" sz="1400" dirty="0" smtClean="0">
              <a:solidFill>
                <a:schemeClr val="dk1"/>
              </a:solidFill>
            </a:endParaRPr>
          </a:p>
          <a:p>
            <a:pPr rtl="0">
              <a:spcBef>
                <a:spcPts val="0"/>
              </a:spcBef>
              <a:buNone/>
            </a:pPr>
            <a:r>
              <a:rPr lang="en-US" sz="1400" baseline="0" dirty="0" smtClean="0">
                <a:solidFill>
                  <a:schemeClr val="dk1"/>
                </a:solidFill>
              </a:rPr>
              <a:t> </a:t>
            </a:r>
            <a:r>
              <a:rPr lang="en" sz="1400" dirty="0" smtClean="0">
                <a:solidFill>
                  <a:schemeClr val="dk1"/>
                </a:solidFill>
              </a:rPr>
              <a:t>在</a:t>
            </a:r>
            <a:r>
              <a:rPr lang="en" sz="1400" dirty="0">
                <a:solidFill>
                  <a:schemeClr val="dk1"/>
                </a:solidFill>
              </a:rPr>
              <a:t>computeVersionName function中</a:t>
            </a:r>
            <a:r>
              <a:rPr lang="en" sz="1400" dirty="0" smtClean="0">
                <a:solidFill>
                  <a:schemeClr val="dk1"/>
                </a:solidFill>
              </a:rPr>
              <a:t>，</a:t>
            </a:r>
            <a:r>
              <a:rPr lang="zh-TW" altLang="en-US" sz="1400" dirty="0" smtClean="0">
                <a:solidFill>
                  <a:schemeClr val="dk1"/>
                </a:solidFill>
              </a:rPr>
              <a:t>我們還可以</a:t>
            </a:r>
            <a:r>
              <a:rPr lang="en" sz="1400" dirty="0" smtClean="0">
                <a:solidFill>
                  <a:schemeClr val="dk1"/>
                </a:solidFill>
              </a:rPr>
              <a:t>透過環境變數取得</a:t>
            </a:r>
            <a:r>
              <a:rPr lang="en" sz="1400" dirty="0">
                <a:solidFill>
                  <a:schemeClr val="dk1"/>
                </a:solidFill>
              </a:rPr>
              <a:t>Jenknis build job才會產生的BUILD_NUMBER變數，便可直接將此編號編於versionName中。</a:t>
            </a:r>
          </a:p>
          <a:p>
            <a:pPr rtl="0">
              <a:spcBef>
                <a:spcPts val="0"/>
              </a:spcBef>
              <a:buNone/>
            </a:pPr>
            <a:endParaRPr lang="en" sz="1400" dirty="0">
              <a:solidFill>
                <a:schemeClr val="dk1"/>
              </a:solidFill>
            </a:endParaRPr>
          </a:p>
          <a:p>
            <a:pPr rtl="0">
              <a:spcBef>
                <a:spcPts val="0"/>
              </a:spcBef>
              <a:buNone/>
            </a:pPr>
            <a:endParaRPr sz="1400" dirty="0">
              <a:solidFill>
                <a:schemeClr val="dk1"/>
              </a:solidFill>
            </a:endParaRPr>
          </a:p>
          <a:p>
            <a:pPr rtl="0">
              <a:spcBef>
                <a:spcPts val="0"/>
              </a:spcBef>
              <a:buNone/>
            </a:pPr>
            <a:endParaRPr sz="1400" dirty="0">
              <a:solidFill>
                <a:schemeClr val="dk1"/>
              </a:solidFill>
            </a:endParaRPr>
          </a:p>
          <a:p>
            <a:pPr>
              <a:spcBef>
                <a:spcPts val="0"/>
              </a:spcBef>
              <a:buNone/>
            </a:pPr>
            <a:r>
              <a:rPr lang="en" sz="1400" dirty="0">
                <a:solidFill>
                  <a:schemeClr val="dk1"/>
                </a:solidFill>
              </a:rPr>
              <a:t>http://tools.android.com/tech-docs/new-build-system/tips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smtClean="0"/>
              <a:t>這樣做有助於進行</a:t>
            </a:r>
            <a:r>
              <a:rPr kumimoji="1" lang="en-US" altLang="zh-TW" dirty="0" err="1" smtClean="0"/>
              <a:t>Dogfooding</a:t>
            </a:r>
            <a:endParaRPr kumimoji="1" lang="zh-TW" altLang="en-US" dirty="0"/>
          </a:p>
        </p:txBody>
      </p:sp>
    </p:spTree>
    <p:extLst>
      <p:ext uri="{BB962C8B-B14F-4D97-AF65-F5344CB8AC3E}">
        <p14:creationId xmlns:p14="http://schemas.microsoft.com/office/powerpoint/2010/main" val="3761019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Shape 6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3" name="Shape 6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zh-TW" altLang="en-US" dirty="0" smtClean="0"/>
              <a:t>或者稱為</a:t>
            </a:r>
            <a:r>
              <a:rPr lang="en-US" altLang="zh-TW" dirty="0" smtClean="0"/>
              <a:t>Eat your own dog food</a:t>
            </a:r>
          </a:p>
          <a:p>
            <a:pPr>
              <a:spcBef>
                <a:spcPts val="0"/>
              </a:spcBef>
              <a:buNone/>
            </a:pPr>
            <a:r>
              <a:rPr lang="zh-TW" altLang="en-US" dirty="0" smtClean="0"/>
              <a:t>本意是自己公司員工應該先試用自家產品的意思</a:t>
            </a:r>
            <a:endParaRPr lang="en-US" altLang="zh-TW" dirty="0" smtClean="0"/>
          </a:p>
          <a:p>
            <a:pPr>
              <a:spcBef>
                <a:spcPts val="0"/>
              </a:spcBef>
              <a:buNone/>
            </a:pPr>
            <a:r>
              <a:rPr lang="zh-TW" altLang="en-US" dirty="0" smtClean="0"/>
              <a:t>試用自家產品的目的是什麼呢？當然不是要大家一起按讚</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0" indent="0" rtl="0">
              <a:lnSpc>
                <a:spcPct val="115000"/>
              </a:lnSpc>
              <a:spcBef>
                <a:spcPts val="0"/>
              </a:spcBef>
              <a:buNone/>
            </a:pPr>
            <a:r>
              <a:rPr lang="en-US" altLang="zh-TW" dirty="0" smtClean="0"/>
              <a:t>1)</a:t>
            </a:r>
            <a:r>
              <a:rPr lang="zh-TW" altLang="en-US" dirty="0" smtClean="0"/>
              <a:t>在開始今天的主題之前，我想先請大家觀賞一小段約</a:t>
            </a:r>
            <a:r>
              <a:rPr lang="en-US" altLang="zh-TW" dirty="0" smtClean="0"/>
              <a:t>8</a:t>
            </a:r>
            <a:r>
              <a:rPr lang="zh-TW" altLang="en-US" dirty="0" smtClean="0"/>
              <a:t>分鐘的影片，再從影片的內容來切入今天的主禮。</a:t>
            </a:r>
            <a:endParaRPr lang="en-US" dirty="0" smtClean="0"/>
          </a:p>
          <a:p>
            <a:pPr marL="0" lvl="0" indent="0" rtl="0">
              <a:lnSpc>
                <a:spcPct val="115000"/>
              </a:lnSpc>
              <a:spcBef>
                <a:spcPts val="0"/>
              </a:spcBef>
              <a:buNone/>
            </a:pPr>
            <a:r>
              <a:rPr lang="en-US" dirty="0" smtClean="0"/>
              <a:t>2)</a:t>
            </a:r>
            <a:r>
              <a:rPr lang="en" dirty="0" smtClean="0"/>
              <a:t>這個紀錄片是紀錄</a:t>
            </a:r>
            <a:r>
              <a:rPr lang="en" dirty="0"/>
              <a:t>2000年的時候netscape</a:t>
            </a:r>
            <a:r>
              <a:rPr lang="en" dirty="0" smtClean="0"/>
              <a:t>瀏覽器公司為了因應微軟</a:t>
            </a:r>
            <a:r>
              <a:rPr lang="zh-TW" altLang="en-US" dirty="0" smtClean="0"/>
              <a:t>ＩＥ</a:t>
            </a:r>
            <a:r>
              <a:rPr lang="en" dirty="0" smtClean="0"/>
              <a:t>強大的競爭壓力，</a:t>
            </a:r>
            <a:r>
              <a:rPr lang="zh-TW" altLang="en-US" dirty="0" smtClean="0"/>
              <a:t>計畫讓</a:t>
            </a:r>
            <a:r>
              <a:rPr lang="en" dirty="0" smtClean="0"/>
              <a:t>整個</a:t>
            </a:r>
            <a:r>
              <a:rPr lang="en" dirty="0"/>
              <a:t>netscape open source</a:t>
            </a:r>
            <a:r>
              <a:rPr lang="en" dirty="0" smtClean="0"/>
              <a:t>，</a:t>
            </a:r>
            <a:endParaRPr lang="en-US" dirty="0" smtClean="0"/>
          </a:p>
          <a:p>
            <a:pPr marL="0" lvl="0" indent="0" rtl="0">
              <a:lnSpc>
                <a:spcPct val="115000"/>
              </a:lnSpc>
              <a:spcBef>
                <a:spcPts val="0"/>
              </a:spcBef>
              <a:buNone/>
            </a:pPr>
            <a:r>
              <a:rPr lang="zh-TW" altLang="en-US" dirty="0" smtClean="0"/>
              <a:t>希望透過</a:t>
            </a:r>
            <a:r>
              <a:rPr lang="en-US" altLang="zh-TW" dirty="0" smtClean="0"/>
              <a:t>open source</a:t>
            </a:r>
            <a:r>
              <a:rPr lang="zh-TW" altLang="en-US" dirty="0" smtClean="0"/>
              <a:t>能讓他的規格更普遍更能讓大家接受並使用。</a:t>
            </a:r>
            <a:endParaRPr lang="en" dirty="0"/>
          </a:p>
          <a:p>
            <a:pPr marL="0" lvl="0" indent="0" rtl="0">
              <a:lnSpc>
                <a:spcPct val="115000"/>
              </a:lnSpc>
              <a:spcBef>
                <a:spcPts val="0"/>
              </a:spcBef>
              <a:buNone/>
            </a:pPr>
            <a:r>
              <a:rPr lang="en" dirty="0"/>
              <a:t>開放程式碼之前</a:t>
            </a:r>
            <a:r>
              <a:rPr lang="en" dirty="0" smtClean="0"/>
              <a:t>，</a:t>
            </a:r>
            <a:r>
              <a:rPr lang="zh-TW" altLang="en-US" dirty="0" smtClean="0"/>
              <a:t>需要進行</a:t>
            </a:r>
            <a:r>
              <a:rPr lang="en" dirty="0" smtClean="0"/>
              <a:t>程式碼</a:t>
            </a:r>
            <a:r>
              <a:rPr lang="zh-TW" altLang="en-US" dirty="0" smtClean="0"/>
              <a:t>重構</a:t>
            </a:r>
            <a:r>
              <a:rPr lang="en" dirty="0" smtClean="0"/>
              <a:t> </a:t>
            </a:r>
            <a:r>
              <a:rPr lang="en" dirty="0"/>
              <a:t>修改API介面讓她更適合open source 專案</a:t>
            </a:r>
            <a:r>
              <a:rPr lang="en" dirty="0" smtClean="0"/>
              <a:t>，</a:t>
            </a:r>
            <a:r>
              <a:rPr lang="zh-TW" altLang="en-US" dirty="0" smtClean="0"/>
              <a:t>但</a:t>
            </a:r>
            <a:r>
              <a:rPr lang="en" dirty="0" smtClean="0"/>
              <a:t>這專案</a:t>
            </a:r>
            <a:r>
              <a:rPr lang="zh-TW" altLang="en-US" dirty="0" smtClean="0"/>
              <a:t>時程很趕，</a:t>
            </a:r>
            <a:r>
              <a:rPr lang="en" dirty="0" smtClean="0"/>
              <a:t>需要在短短幾個月內達成</a:t>
            </a:r>
            <a:r>
              <a:rPr lang="en" dirty="0"/>
              <a:t>。</a:t>
            </a:r>
          </a:p>
          <a:p>
            <a:pPr marL="0" lvl="0" indent="0" rtl="0">
              <a:lnSpc>
                <a:spcPct val="115000"/>
              </a:lnSpc>
              <a:spcBef>
                <a:spcPts val="0"/>
              </a:spcBef>
              <a:buNone/>
            </a:pPr>
            <a:r>
              <a:rPr lang="en" dirty="0" smtClean="0"/>
              <a:t>參與</a:t>
            </a:r>
            <a:r>
              <a:rPr lang="zh-TW" altLang="en-US" dirty="0" smtClean="0"/>
              <a:t>工程師</a:t>
            </a:r>
            <a:r>
              <a:rPr lang="en" dirty="0" smtClean="0"/>
              <a:t>約上百人</a:t>
            </a:r>
            <a:r>
              <a:rPr lang="en" dirty="0"/>
              <a:t>，為了快速完成，</a:t>
            </a:r>
            <a:r>
              <a:rPr lang="en" dirty="0" smtClean="0"/>
              <a:t>因此他們</a:t>
            </a:r>
            <a:r>
              <a:rPr lang="zh-TW" altLang="en-US" dirty="0" smtClean="0"/>
              <a:t>甚至還</a:t>
            </a:r>
            <a:r>
              <a:rPr lang="en" dirty="0" smtClean="0"/>
              <a:t>設計一個自動化整合編譯的系統來幫助專案進行</a:t>
            </a:r>
            <a:r>
              <a:rPr lang="en" dirty="0"/>
              <a:t>。</a:t>
            </a:r>
          </a:p>
          <a:p>
            <a:pPr marL="0" lvl="0" indent="0" rtl="0">
              <a:lnSpc>
                <a:spcPct val="115000"/>
              </a:lnSpc>
              <a:spcBef>
                <a:spcPts val="0"/>
              </a:spcBef>
              <a:buNone/>
            </a:pPr>
            <a:r>
              <a:rPr lang="zh-TW" altLang="en-US" dirty="0" smtClean="0"/>
              <a:t>其實現在看起來，他就是一個持續整合概念</a:t>
            </a:r>
            <a:r>
              <a:rPr lang="en" dirty="0" smtClean="0"/>
              <a:t> ！</a:t>
            </a:r>
            <a:endParaRPr lang="en" dirty="0"/>
          </a:p>
          <a:p>
            <a:pPr marL="0" lvl="0" indent="0" rtl="0">
              <a:lnSpc>
                <a:spcPct val="115000"/>
              </a:lnSpc>
              <a:spcBef>
                <a:spcPts val="0"/>
              </a:spcBef>
              <a:buNone/>
            </a:pPr>
            <a:r>
              <a:rPr lang="en" dirty="0"/>
              <a:t>影片中還有一些精彩的對話，例如：</a:t>
            </a:r>
          </a:p>
          <a:p>
            <a:pPr marL="0" lvl="0" indent="0" rtl="0">
              <a:lnSpc>
                <a:spcPct val="115000"/>
              </a:lnSpc>
              <a:spcBef>
                <a:spcPts val="0"/>
              </a:spcBef>
              <a:buClr>
                <a:schemeClr val="dk1"/>
              </a:buClr>
              <a:buSzPct val="100000"/>
              <a:buFont typeface="Arial"/>
              <a:buNone/>
            </a:pPr>
            <a:r>
              <a:rPr lang="en-US" altLang="zh-TW" dirty="0" smtClean="0"/>
              <a:t>-</a:t>
            </a:r>
            <a:r>
              <a:rPr lang="zh-TW" altLang="en-US" dirty="0" smtClean="0"/>
              <a:t>他舉</a:t>
            </a:r>
            <a:r>
              <a:rPr lang="en" dirty="0" smtClean="0"/>
              <a:t>賣軟體和賣房地產</a:t>
            </a:r>
            <a:r>
              <a:rPr lang="zh-TW" altLang="en-US" dirty="0" smtClean="0"/>
              <a:t>兩個產業有什麼不同。</a:t>
            </a:r>
            <a:endParaRPr lang="en" dirty="0"/>
          </a:p>
          <a:p>
            <a:pPr marL="0" lvl="0" indent="0" rtl="0">
              <a:lnSpc>
                <a:spcPct val="115000"/>
              </a:lnSpc>
              <a:spcBef>
                <a:spcPts val="0"/>
              </a:spcBef>
              <a:buNone/>
            </a:pPr>
            <a:r>
              <a:rPr lang="en-US" altLang="zh-TW" dirty="0" smtClean="0"/>
              <a:t>-</a:t>
            </a:r>
            <a:r>
              <a:rPr lang="zh-TW" altLang="en-US" dirty="0" smtClean="0"/>
              <a:t>還有當時</a:t>
            </a:r>
            <a:r>
              <a:rPr lang="en-US" altLang="zh-TW" dirty="0" err="1" smtClean="0"/>
              <a:t>netscape</a:t>
            </a:r>
            <a:r>
              <a:rPr lang="en" dirty="0" smtClean="0"/>
              <a:t>的工作環境</a:t>
            </a:r>
            <a:r>
              <a:rPr lang="zh-TW" altLang="en-US" dirty="0" smtClean="0"/>
              <a:t>也是像現在</a:t>
            </a:r>
            <a:r>
              <a:rPr lang="en-US" altLang="zh-TW" dirty="0" err="1" smtClean="0"/>
              <a:t>google</a:t>
            </a:r>
            <a:r>
              <a:rPr lang="zh-TW" altLang="en-US" dirty="0" smtClean="0"/>
              <a:t>一樣，可以讓你自由玩樂而放鬆</a:t>
            </a:r>
            <a:endParaRPr lang="en" dirty="0"/>
          </a:p>
          <a:p>
            <a:pPr marL="0" lvl="0" indent="0" rtl="0">
              <a:lnSpc>
                <a:spcPct val="115000"/>
              </a:lnSpc>
              <a:spcBef>
                <a:spcPts val="0"/>
              </a:spcBef>
              <a:buClr>
                <a:schemeClr val="dk1"/>
              </a:buClr>
              <a:buFont typeface="Arial"/>
              <a:buNone/>
            </a:pPr>
            <a:endParaRPr dirty="0"/>
          </a:p>
          <a:p>
            <a:pPr lvl="0" indent="4191000" rtl="0">
              <a:lnSpc>
                <a:spcPct val="115000"/>
              </a:lnSpc>
              <a:spcBef>
                <a:spcPts val="0"/>
              </a:spcBef>
              <a:buClr>
                <a:schemeClr val="dk1"/>
              </a:buClr>
              <a:buFont typeface="Arial"/>
              <a:buNone/>
            </a:pPr>
            <a:endParaRPr dirty="0"/>
          </a:p>
          <a:p>
            <a:pPr>
              <a:spcBef>
                <a:spcPts val="0"/>
              </a:spcBef>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Shape 7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3" name="Shape 7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600"/>
              </a:spcBef>
              <a:buClr>
                <a:schemeClr val="dk1"/>
              </a:buClr>
              <a:buSzPct val="61111"/>
              <a:buFont typeface="Arial"/>
              <a:buNone/>
            </a:pPr>
            <a:r>
              <a:rPr lang="zh-TW" altLang="en-US" sz="1800" dirty="0" smtClean="0">
                <a:solidFill>
                  <a:schemeClr val="dk1"/>
                </a:solidFill>
              </a:rPr>
              <a:t>所以嚴格來說</a:t>
            </a:r>
            <a:r>
              <a:rPr lang="en-US" altLang="zh-TW" sz="1800" dirty="0" err="1" smtClean="0">
                <a:solidFill>
                  <a:schemeClr val="dk1"/>
                </a:solidFill>
              </a:rPr>
              <a:t>Dogfooding</a:t>
            </a:r>
            <a:r>
              <a:rPr lang="zh-TW" altLang="en-US" sz="1800" dirty="0" smtClean="0">
                <a:solidFill>
                  <a:schemeClr val="dk1"/>
                </a:solidFill>
              </a:rPr>
              <a:t>其實一個良好的版本管控策略</a:t>
            </a:r>
            <a:endParaRPr lang="en-US" altLang="zh-TW" sz="1800" dirty="0" smtClean="0">
              <a:solidFill>
                <a:schemeClr val="dk1"/>
              </a:solidFill>
            </a:endParaRPr>
          </a:p>
          <a:p>
            <a:pPr lvl="0" rtl="0">
              <a:spcBef>
                <a:spcPts val="600"/>
              </a:spcBef>
              <a:buClr>
                <a:schemeClr val="dk1"/>
              </a:buClr>
              <a:buSzPct val="61111"/>
              <a:buFont typeface="Arial"/>
              <a:buNone/>
            </a:pPr>
            <a:r>
              <a:rPr lang="zh-TW" altLang="en-US" sz="1800" dirty="0" smtClean="0">
                <a:solidFill>
                  <a:schemeClr val="dk1"/>
                </a:solidFill>
              </a:rPr>
              <a:t>隨時可以發布某一個版本到員工的裝置上，如果有問題員工也能很方</a:t>
            </a:r>
            <a:r>
              <a:rPr lang="en" altLang="zh-TW" sz="1800" dirty="0" smtClean="0">
                <a:solidFill>
                  <a:schemeClr val="dk1"/>
                </a:solidFill>
              </a:rPr>
              <a:t>便指出哪個版本有什麼問題</a:t>
            </a:r>
            <a:r>
              <a:rPr lang="zh-TW" altLang="en-US" sz="1800" dirty="0" smtClean="0">
                <a:solidFill>
                  <a:schemeClr val="dk1"/>
                </a:solidFill>
              </a:rPr>
              <a:t>並正確地回朔程式碼來源</a:t>
            </a:r>
            <a:endParaRPr lang="en-US" altLang="zh-TW" sz="1800" dirty="0" smtClean="0">
              <a:solidFill>
                <a:schemeClr val="dk1"/>
              </a:solidFill>
            </a:endParaRPr>
          </a:p>
          <a:p>
            <a:pPr lvl="0" rtl="0">
              <a:spcBef>
                <a:spcPts val="600"/>
              </a:spcBef>
              <a:buClr>
                <a:schemeClr val="dk1"/>
              </a:buClr>
              <a:buSzPct val="61111"/>
              <a:buFont typeface="Arial"/>
              <a:buNone/>
            </a:pPr>
            <a:r>
              <a:rPr lang="en" sz="1800" dirty="0" smtClean="0">
                <a:solidFill>
                  <a:schemeClr val="dk1"/>
                </a:solidFill>
              </a:rPr>
              <a:t>有新版本</a:t>
            </a:r>
            <a:r>
              <a:rPr lang="zh-TW" altLang="en-US" sz="1800" dirty="0" smtClean="0">
                <a:solidFill>
                  <a:schemeClr val="dk1"/>
                </a:solidFill>
              </a:rPr>
              <a:t>還</a:t>
            </a:r>
            <a:r>
              <a:rPr lang="en" sz="1800" dirty="0" smtClean="0">
                <a:solidFill>
                  <a:schemeClr val="dk1"/>
                </a:solidFill>
              </a:rPr>
              <a:t>能</a:t>
            </a:r>
            <a:r>
              <a:rPr lang="zh-TW" altLang="en-US" sz="1800" dirty="0" smtClean="0">
                <a:solidFill>
                  <a:schemeClr val="dk1"/>
                </a:solidFill>
              </a:rPr>
              <a:t>快速</a:t>
            </a:r>
            <a:r>
              <a:rPr lang="en" sz="1800" dirty="0" smtClean="0">
                <a:solidFill>
                  <a:schemeClr val="dk1"/>
                </a:solidFill>
              </a:rPr>
              <a:t>地更新到裝置上甚至是</a:t>
            </a:r>
            <a:r>
              <a:rPr lang="en" sz="1800" dirty="0">
                <a:solidFill>
                  <a:schemeClr val="dk1"/>
                </a:solidFill>
              </a:rPr>
              <a:t>OTA</a:t>
            </a:r>
          </a:p>
          <a:p>
            <a:pPr lvl="0" rtl="0">
              <a:spcBef>
                <a:spcPts val="600"/>
              </a:spcBef>
              <a:buClr>
                <a:schemeClr val="dk1"/>
              </a:buClr>
              <a:buSzPct val="61111"/>
              <a:buFont typeface="Arial"/>
              <a:buNone/>
            </a:pPr>
            <a:endParaRPr lang="en" sz="1800" dirty="0">
              <a:solidFill>
                <a:schemeClr val="dk1"/>
              </a:solidFill>
            </a:endParaRPr>
          </a:p>
          <a:p>
            <a:pPr lvl="0" rtl="0">
              <a:spcBef>
                <a:spcPts val="600"/>
              </a:spcBef>
              <a:buClr>
                <a:schemeClr val="dk1"/>
              </a:buClr>
              <a:buFont typeface="Arial"/>
              <a:buNone/>
            </a:pPr>
            <a:endParaRPr sz="1800" dirty="0">
              <a:solidFill>
                <a:schemeClr val="dk1"/>
              </a:solidFill>
            </a:endParaRPr>
          </a:p>
          <a:p>
            <a:pPr>
              <a:spcBef>
                <a:spcPts val="0"/>
              </a:spcBef>
              <a:buNone/>
            </a:pPr>
            <a:endParaRPr sz="18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Shape 7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12" name="Shape 7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zh-TW" altLang="en-US" sz="1100" dirty="0" smtClean="0">
                <a:solidFill>
                  <a:schemeClr val="dk1"/>
                </a:solidFill>
              </a:rPr>
              <a:t>（ＳＫＩＰ）</a:t>
            </a:r>
            <a:endParaRPr lang="en-US" altLang="zh-TW" sz="1100" dirty="0" smtClean="0">
              <a:solidFill>
                <a:schemeClr val="dk1"/>
              </a:solidFill>
            </a:endParaRPr>
          </a:p>
          <a:p>
            <a:pPr>
              <a:spcBef>
                <a:spcPts val="0"/>
              </a:spcBef>
              <a:buNone/>
            </a:pPr>
            <a:r>
              <a:rPr lang="en" altLang="zh-TW" sz="1100" dirty="0" smtClean="0">
                <a:solidFill>
                  <a:schemeClr val="dk1"/>
                </a:solidFill>
              </a:rPr>
              <a:t>至於為什麼只把build number</a:t>
            </a:r>
            <a:r>
              <a:rPr lang="zh-TW" altLang="en-US" sz="1100" dirty="0" smtClean="0">
                <a:solidFill>
                  <a:schemeClr val="dk1"/>
                </a:solidFill>
              </a:rPr>
              <a:t>編於</a:t>
            </a:r>
            <a:r>
              <a:rPr lang="en" altLang="zh-TW" sz="1100" dirty="0" smtClean="0">
                <a:solidFill>
                  <a:schemeClr val="dk1"/>
                </a:solidFill>
              </a:rPr>
              <a:t>於versionName呢？-&gt;鼓勵盡量多執行建置，但不是每一個build都會release，因此不用影響versioncode，但每一個build都需要有一個唯一值來用於追朔問題。</a:t>
            </a:r>
            <a:endParaRPr lang="en-US" altLang="zh-TW" sz="1100" dirty="0" smtClean="0">
              <a:solidFill>
                <a:schemeClr val="dk1"/>
              </a:solidFill>
            </a:endParaRPr>
          </a:p>
          <a:p>
            <a:pPr>
              <a:spcBef>
                <a:spcPts val="0"/>
              </a:spcBef>
              <a:buNone/>
            </a:pPr>
            <a:r>
              <a:rPr lang="zh-TW" altLang="en-US" sz="1100" dirty="0" smtClean="0">
                <a:solidFill>
                  <a:schemeClr val="dk1"/>
                </a:solidFill>
              </a:rPr>
              <a:t>如果我們鼓勵頻繁建置</a:t>
            </a:r>
            <a:r>
              <a:rPr lang="en-US" altLang="zh-TW" sz="1100" dirty="0" smtClean="0">
                <a:solidFill>
                  <a:schemeClr val="dk1"/>
                </a:solidFill>
              </a:rPr>
              <a:t> </a:t>
            </a:r>
            <a:r>
              <a:rPr lang="zh-TW" altLang="en-US" sz="1100" dirty="0" smtClean="0">
                <a:solidFill>
                  <a:schemeClr val="dk1"/>
                </a:solidFill>
              </a:rPr>
              <a:t>每天都出現好幾十次建置，而且把</a:t>
            </a:r>
            <a:r>
              <a:rPr lang="en-US" altLang="zh-TW" sz="1100" dirty="0" smtClean="0">
                <a:solidFill>
                  <a:schemeClr val="dk1"/>
                </a:solidFill>
              </a:rPr>
              <a:t>build number</a:t>
            </a:r>
            <a:r>
              <a:rPr lang="zh-TW" altLang="en-US" sz="1100" dirty="0" smtClean="0">
                <a:solidFill>
                  <a:schemeClr val="dk1"/>
                </a:solidFill>
              </a:rPr>
              <a:t>編進</a:t>
            </a:r>
            <a:r>
              <a:rPr lang="en-US" altLang="zh-TW" sz="1100" dirty="0" err="1" smtClean="0">
                <a:solidFill>
                  <a:schemeClr val="dk1"/>
                </a:solidFill>
              </a:rPr>
              <a:t>versionCode</a:t>
            </a:r>
            <a:r>
              <a:rPr lang="zh-TW" altLang="en-US" sz="1100" dirty="0" smtClean="0">
                <a:solidFill>
                  <a:schemeClr val="dk1"/>
                </a:solidFill>
              </a:rPr>
              <a:t>的話，一下子就滿了</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smtClean="0"/>
              <a:t>ＳＣＭ</a:t>
            </a:r>
            <a:endParaRPr kumimoji="1" lang="en-US" altLang="zh-TW" dirty="0" smtClean="0"/>
          </a:p>
          <a:p>
            <a:r>
              <a:rPr lang="zh-TW" altLang="en-US" sz="1100" baseline="0" dirty="0" smtClean="0">
                <a:solidFill>
                  <a:schemeClr val="dk1"/>
                </a:solidFill>
              </a:rPr>
              <a:t>版本控管伺服器</a:t>
            </a:r>
            <a:endParaRPr lang="en-US" altLang="zh-TW" sz="1100" baseline="0" dirty="0" smtClean="0">
              <a:solidFill>
                <a:schemeClr val="dk1"/>
              </a:solidFill>
            </a:endParaRPr>
          </a:p>
          <a:p>
            <a:r>
              <a:rPr kumimoji="1" lang="zh-TW" altLang="en-US" dirty="0" smtClean="0"/>
              <a:t>或是程式碼管理伺服器</a:t>
            </a:r>
            <a:endParaRPr kumimoji="1" lang="zh-TW" altLang="en-US" dirty="0"/>
          </a:p>
        </p:txBody>
      </p:sp>
    </p:spTree>
    <p:extLst>
      <p:ext uri="{BB962C8B-B14F-4D97-AF65-F5344CB8AC3E}">
        <p14:creationId xmlns:p14="http://schemas.microsoft.com/office/powerpoint/2010/main" val="1071261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zh-TW" altLang="en-US" sz="1750" dirty="0" smtClean="0">
                <a:solidFill>
                  <a:srgbClr val="333333"/>
                </a:solidFill>
                <a:latin typeface="Georgia"/>
                <a:ea typeface="Georgia"/>
                <a:cs typeface="Georgia"/>
                <a:sym typeface="Georgia"/>
              </a:rPr>
              <a:t>這個問題也是一般新專案最常遇到的問題就是程式碼怎麼管理怎麼執行，</a:t>
            </a:r>
            <a:endParaRPr lang="en-US" altLang="zh-TW" sz="1750" dirty="0" smtClean="0">
              <a:solidFill>
                <a:srgbClr val="333333"/>
              </a:solidFill>
              <a:latin typeface="Georgia"/>
              <a:ea typeface="Georgia"/>
              <a:cs typeface="Georgia"/>
              <a:sym typeface="Georgia"/>
            </a:endParaRPr>
          </a:p>
          <a:p>
            <a:pPr rtl="0">
              <a:spcBef>
                <a:spcPts val="0"/>
              </a:spcBef>
              <a:buNone/>
            </a:pPr>
            <a:r>
              <a:rPr lang="zh-TW" altLang="en-US" sz="1750" dirty="0" smtClean="0">
                <a:solidFill>
                  <a:srgbClr val="333333"/>
                </a:solidFill>
                <a:latin typeface="Georgia"/>
                <a:ea typeface="Georgia"/>
                <a:cs typeface="Georgia"/>
                <a:sym typeface="Georgia"/>
              </a:rPr>
              <a:t>哪些東興應該放上</a:t>
            </a:r>
            <a:r>
              <a:rPr lang="en-US" altLang="zh-TW" sz="1750" dirty="0" smtClean="0">
                <a:solidFill>
                  <a:srgbClr val="333333"/>
                </a:solidFill>
                <a:latin typeface="Georgia"/>
                <a:ea typeface="Georgia"/>
                <a:cs typeface="Georgia"/>
                <a:sym typeface="Georgia"/>
              </a:rPr>
              <a:t>SCM</a:t>
            </a:r>
            <a:r>
              <a:rPr lang="zh-TW" altLang="en-US" sz="1750" dirty="0" smtClean="0">
                <a:solidFill>
                  <a:srgbClr val="333333"/>
                </a:solidFill>
                <a:latin typeface="Georgia"/>
                <a:ea typeface="Georgia"/>
                <a:cs typeface="Georgia"/>
                <a:sym typeface="Georgia"/>
              </a:rPr>
              <a:t>，哪些不用</a:t>
            </a:r>
            <a:endParaRPr lang="en-US" sz="1750" dirty="0" smtClean="0">
              <a:solidFill>
                <a:srgbClr val="333333"/>
              </a:solidFill>
              <a:latin typeface="Georgia"/>
              <a:ea typeface="Georgia"/>
              <a:cs typeface="Georgia"/>
              <a:sym typeface="Georgia"/>
            </a:endParaRPr>
          </a:p>
          <a:p>
            <a:pPr>
              <a:spcBef>
                <a:spcPts val="0"/>
              </a:spcBef>
              <a:buNone/>
            </a:pPr>
            <a:endParaRPr lang="en" sz="1750" dirty="0">
              <a:solidFill>
                <a:srgbClr val="333333"/>
              </a:solidFill>
              <a:latin typeface="Georgia"/>
              <a:ea typeface="Georgia"/>
              <a:cs typeface="Georgia"/>
              <a:sym typeface="Georgi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9" name="Shape 2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lnSpc>
                <a:spcPct val="153409"/>
              </a:lnSpc>
              <a:spcBef>
                <a:spcPts val="0"/>
              </a:spcBef>
              <a:spcAft>
                <a:spcPts val="800"/>
              </a:spcAft>
              <a:buNone/>
            </a:pPr>
            <a:r>
              <a:rPr lang="en" sz="1800" dirty="0">
                <a:solidFill>
                  <a:srgbClr val="222222"/>
                </a:solidFill>
              </a:rPr>
              <a:t>在思考如何最好程式碼管理及軟體發佈流程之前</a:t>
            </a:r>
            <a:r>
              <a:rPr lang="en" sz="1800" dirty="0" smtClean="0">
                <a:solidFill>
                  <a:srgbClr val="222222"/>
                </a:solidFill>
              </a:rPr>
              <a:t>，</a:t>
            </a:r>
            <a:r>
              <a:rPr lang="zh-TW" altLang="en-US" sz="1800" dirty="0" smtClean="0">
                <a:solidFill>
                  <a:srgbClr val="222222"/>
                </a:solidFill>
              </a:rPr>
              <a:t>我這邊先節錄</a:t>
            </a:r>
            <a:r>
              <a:rPr lang="en" sz="1800" dirty="0" smtClean="0">
                <a:solidFill>
                  <a:srgbClr val="222222"/>
                </a:solidFill>
              </a:rPr>
              <a:t>Gradle在官網上面對軟體交付的</a:t>
            </a:r>
            <a:r>
              <a:rPr lang="zh-TW" altLang="en-US" sz="1800" dirty="0" smtClean="0">
                <a:solidFill>
                  <a:srgbClr val="222222"/>
                </a:solidFill>
              </a:rPr>
              <a:t>兩段</a:t>
            </a:r>
            <a:r>
              <a:rPr lang="en" sz="1800" dirty="0" smtClean="0">
                <a:solidFill>
                  <a:srgbClr val="222222"/>
                </a:solidFill>
              </a:rPr>
              <a:t>詮釋</a:t>
            </a:r>
            <a:endParaRPr lang="en-US" sz="1800" dirty="0" smtClean="0">
              <a:solidFill>
                <a:srgbClr val="222222"/>
              </a:solidFill>
            </a:endParaRPr>
          </a:p>
          <a:p>
            <a:pPr rtl="0">
              <a:lnSpc>
                <a:spcPct val="153409"/>
              </a:lnSpc>
              <a:spcBef>
                <a:spcPts val="0"/>
              </a:spcBef>
              <a:spcAft>
                <a:spcPts val="800"/>
              </a:spcAft>
              <a:buNone/>
            </a:pPr>
            <a:r>
              <a:rPr lang="zh-TW" altLang="en-US" sz="1800" dirty="0" smtClean="0">
                <a:solidFill>
                  <a:srgbClr val="222222"/>
                </a:solidFill>
              </a:rPr>
              <a:t>第一句話簡單意思是說，</a:t>
            </a:r>
            <a:r>
              <a:rPr lang="en-US" altLang="zh-TW" sz="1800" dirty="0" err="1" smtClean="0">
                <a:solidFill>
                  <a:srgbClr val="222222"/>
                </a:solidFill>
              </a:rPr>
              <a:t>gradle</a:t>
            </a:r>
            <a:r>
              <a:rPr lang="zh-TW" altLang="en-US" sz="1800" dirty="0" smtClean="0">
                <a:solidFill>
                  <a:srgbClr val="222222"/>
                </a:solidFill>
              </a:rPr>
              <a:t>希望每個開發者拿到程式碼之後，無須安裝什麼煩人的工具或是相依套件就可以直接用！</a:t>
            </a:r>
            <a:endParaRPr lang="en-US" altLang="zh-TW" sz="1800" dirty="0" smtClean="0">
              <a:solidFill>
                <a:srgbClr val="222222"/>
              </a:solidFill>
            </a:endParaRPr>
          </a:p>
          <a:p>
            <a:pPr rtl="0">
              <a:lnSpc>
                <a:spcPct val="153409"/>
              </a:lnSpc>
              <a:spcBef>
                <a:spcPts val="0"/>
              </a:spcBef>
              <a:spcAft>
                <a:spcPts val="800"/>
              </a:spcAft>
              <a:buNone/>
            </a:pPr>
            <a:r>
              <a:rPr lang="zh-TW" altLang="en-US" sz="1800" dirty="0" smtClean="0">
                <a:solidFill>
                  <a:srgbClr val="222222"/>
                </a:solidFill>
              </a:rPr>
              <a:t>第二句的意思是說，</a:t>
            </a:r>
            <a:r>
              <a:rPr lang="en-US" altLang="zh-TW" sz="1800" dirty="0" err="1" smtClean="0">
                <a:solidFill>
                  <a:srgbClr val="222222"/>
                </a:solidFill>
              </a:rPr>
              <a:t>gradle</a:t>
            </a:r>
            <a:r>
              <a:rPr lang="zh-TW" altLang="en-US" sz="1800" dirty="0" smtClean="0">
                <a:solidFill>
                  <a:srgbClr val="222222"/>
                </a:solidFill>
              </a:rPr>
              <a:t>保證給個開發者都會用相同的程序以及相同的相依版本來建置專案</a:t>
            </a:r>
            <a:endParaRPr lang="en" sz="1800" dirty="0">
              <a:solidFill>
                <a:srgbClr val="222222"/>
              </a:solidFill>
            </a:endParaRPr>
          </a:p>
          <a:p>
            <a:pPr lvl="0" rtl="0">
              <a:spcBef>
                <a:spcPts val="0"/>
              </a:spcBef>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smtClean="0"/>
              <a:t>為了達成這個目的我們是不是需要把全部東西都放上</a:t>
            </a:r>
            <a:r>
              <a:rPr kumimoji="1" lang="en-US" altLang="zh-TW" dirty="0" smtClean="0"/>
              <a:t>SCM?</a:t>
            </a:r>
          </a:p>
          <a:p>
            <a:r>
              <a:rPr kumimoji="1" lang="zh-TW" altLang="en-US" dirty="0" smtClean="0"/>
              <a:t>精確來講</a:t>
            </a:r>
            <a:r>
              <a:rPr kumimoji="1" lang="en-US" altLang="zh-TW" dirty="0" smtClean="0"/>
              <a:t> </a:t>
            </a:r>
            <a:r>
              <a:rPr kumimoji="1" lang="zh-TW" altLang="en-US" dirty="0" smtClean="0"/>
              <a:t>大部份都要放上</a:t>
            </a:r>
            <a:r>
              <a:rPr kumimoji="1" lang="en-US" altLang="zh-TW" dirty="0" smtClean="0"/>
              <a:t>SCM</a:t>
            </a:r>
            <a:endParaRPr kumimoji="1" lang="zh-TW" altLang="en-US" dirty="0"/>
          </a:p>
        </p:txBody>
      </p:sp>
    </p:spTree>
    <p:extLst>
      <p:ext uri="{BB962C8B-B14F-4D97-AF65-F5344CB8AC3E}">
        <p14:creationId xmlns:p14="http://schemas.microsoft.com/office/powerpoint/2010/main" val="3501015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0" name="Shape 2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600"/>
              </a:spcBef>
              <a:buNone/>
            </a:pPr>
            <a:r>
              <a:rPr lang="zh-TW" altLang="en-US" sz="1400" dirty="0" smtClean="0">
                <a:solidFill>
                  <a:schemeClr val="dk1"/>
                </a:solidFill>
              </a:rPr>
              <a:t>我們把東西放上</a:t>
            </a:r>
            <a:r>
              <a:rPr lang="en-US" altLang="zh-TW" sz="1400" dirty="0" smtClean="0">
                <a:solidFill>
                  <a:schemeClr val="dk1"/>
                </a:solidFill>
              </a:rPr>
              <a:t>SCM</a:t>
            </a:r>
            <a:r>
              <a:rPr lang="zh-TW" altLang="en-US" sz="1400" dirty="0" smtClean="0">
                <a:solidFill>
                  <a:schemeClr val="dk1"/>
                </a:solidFill>
              </a:rPr>
              <a:t>，其中一個重要目的是建立一個可靠且可重複的流程</a:t>
            </a:r>
            <a:endParaRPr lang="en-US" altLang="zh-TW" sz="1400" dirty="0" smtClean="0">
              <a:solidFill>
                <a:schemeClr val="dk1"/>
              </a:solidFill>
            </a:endParaRPr>
          </a:p>
          <a:p>
            <a:pPr rtl="0">
              <a:spcBef>
                <a:spcPts val="600"/>
              </a:spcBef>
              <a:buNone/>
            </a:pPr>
            <a:r>
              <a:rPr lang="zh-TW" altLang="en-US" sz="1400" dirty="0" smtClean="0">
                <a:solidFill>
                  <a:schemeClr val="dk1"/>
                </a:solidFill>
              </a:rPr>
              <a:t>因此</a:t>
            </a:r>
            <a:r>
              <a:rPr lang="en" altLang="zh-TW" sz="1400" dirty="0" smtClean="0">
                <a:solidFill>
                  <a:schemeClr val="dk1"/>
                </a:solidFill>
              </a:rPr>
              <a:t>建置過程的產出</a:t>
            </a:r>
            <a:r>
              <a:rPr lang="zh-TW" altLang="en-US" sz="1400" dirty="0" smtClean="0">
                <a:solidFill>
                  <a:schemeClr val="dk1"/>
                </a:solidFill>
              </a:rPr>
              <a:t>是不應該</a:t>
            </a:r>
            <a:r>
              <a:rPr lang="en" altLang="zh-TW" sz="1400" dirty="0" smtClean="0">
                <a:solidFill>
                  <a:schemeClr val="dk1"/>
                </a:solidFill>
              </a:rPr>
              <a:t>上傳至SC</a:t>
            </a:r>
            <a:r>
              <a:rPr lang="zh-TW" altLang="en-US" sz="1400" dirty="0" smtClean="0">
                <a:solidFill>
                  <a:schemeClr val="dk1"/>
                </a:solidFill>
              </a:rPr>
              <a:t>Ｍ</a:t>
            </a:r>
            <a:endParaRPr lang="en-US" sz="1400" dirty="0" smtClean="0">
              <a:solidFill>
                <a:schemeClr val="dk1"/>
              </a:solidFill>
            </a:endParaRPr>
          </a:p>
          <a:p>
            <a:pPr lvl="0" rtl="0">
              <a:spcBef>
                <a:spcPts val="600"/>
              </a:spcBef>
              <a:buNone/>
            </a:pPr>
            <a:r>
              <a:rPr lang="en" sz="1400" dirty="0" smtClean="0">
                <a:solidFill>
                  <a:schemeClr val="dk1"/>
                </a:solidFill>
              </a:rPr>
              <a:t>這樣才能確保同一版本的</a:t>
            </a:r>
            <a:r>
              <a:rPr lang="en" sz="1400" dirty="0">
                <a:solidFill>
                  <a:schemeClr val="dk1"/>
                </a:solidFill>
              </a:rPr>
              <a:t>code可以重制（還原出）相同的binary</a:t>
            </a:r>
          </a:p>
          <a:p>
            <a:pPr rtl="0">
              <a:spcBef>
                <a:spcPts val="600"/>
              </a:spcBef>
              <a:buNone/>
            </a:pPr>
            <a:r>
              <a:rPr lang="zh-TW" altLang="en-US" sz="1400" dirty="0" smtClean="0">
                <a:solidFill>
                  <a:schemeClr val="dk1"/>
                </a:solidFill>
              </a:rPr>
              <a:t>另外建置過程所產生的暫存檔以及任何產出也盡量不要與原始程式碼放在一起，應該讓程式碼保持乾淨的狀態</a:t>
            </a:r>
            <a:endParaRPr lang="en-US" altLang="zh-TW" sz="1400" dirty="0" smtClean="0">
              <a:solidFill>
                <a:schemeClr val="dk1"/>
              </a:solidFill>
            </a:endParaRPr>
          </a:p>
          <a:p>
            <a:pPr rtl="0">
              <a:spcBef>
                <a:spcPts val="600"/>
              </a:spcBef>
              <a:buNone/>
            </a:pPr>
            <a:endParaRPr lang="en" sz="1400" dirty="0">
              <a:solidFill>
                <a:schemeClr val="dk1"/>
              </a:solidFill>
            </a:endParaRPr>
          </a:p>
          <a:p>
            <a:pPr lvl="0" rtl="0">
              <a:spcBef>
                <a:spcPts val="600"/>
              </a:spcBef>
              <a:buNone/>
            </a:pPr>
            <a:endParaRPr sz="1400" dirty="0">
              <a:solidFill>
                <a:schemeClr val="dk1"/>
              </a:solidFill>
            </a:endParaRPr>
          </a:p>
          <a:p>
            <a:pPr lvl="0" rtl="0">
              <a:spcBef>
                <a:spcPts val="600"/>
              </a:spcBef>
              <a:buClr>
                <a:schemeClr val="dk1"/>
              </a:buClr>
              <a:buFont typeface="Arial"/>
              <a:buNone/>
            </a:pPr>
            <a:endParaRPr sz="1400" dirty="0">
              <a:solidFill>
                <a:schemeClr val="dk1"/>
              </a:solidFill>
            </a:endParaRPr>
          </a:p>
          <a:p>
            <a:pPr>
              <a:spcBef>
                <a:spcPts val="0"/>
              </a:spcBef>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0" name="Shape 2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600"/>
              </a:spcBef>
              <a:buNone/>
            </a:pPr>
            <a:r>
              <a:rPr lang="zh-TW" altLang="en-US" sz="1400" dirty="0" smtClean="0">
                <a:solidFill>
                  <a:schemeClr val="dk1"/>
                </a:solidFill>
              </a:rPr>
              <a:t>為了避免剛剛所提及的暫時檔被不小心放上</a:t>
            </a:r>
            <a:r>
              <a:rPr lang="en-US" altLang="zh-TW" sz="1400" dirty="0" smtClean="0">
                <a:solidFill>
                  <a:schemeClr val="dk1"/>
                </a:solidFill>
              </a:rPr>
              <a:t>SCM</a:t>
            </a:r>
            <a:r>
              <a:rPr lang="zh-TW" altLang="en-US" sz="1400" dirty="0" smtClean="0">
                <a:solidFill>
                  <a:schemeClr val="dk1"/>
                </a:solidFill>
              </a:rPr>
              <a:t>，使用</a:t>
            </a:r>
            <a:r>
              <a:rPr lang="en-US" altLang="zh-TW" sz="1400" dirty="0" err="1" smtClean="0">
                <a:solidFill>
                  <a:schemeClr val="dk1"/>
                </a:solidFill>
              </a:rPr>
              <a:t>gitignore</a:t>
            </a:r>
            <a:r>
              <a:rPr lang="zh-TW" altLang="en-US" sz="1400" dirty="0" smtClean="0">
                <a:solidFill>
                  <a:schemeClr val="dk1"/>
                </a:solidFill>
              </a:rPr>
              <a:t>是一個很好的習慣</a:t>
            </a:r>
            <a:endParaRPr lang="en-US" altLang="zh-TW" sz="1400" dirty="0" smtClean="0">
              <a:solidFill>
                <a:schemeClr val="dk1"/>
              </a:solidFill>
            </a:endParaRPr>
          </a:p>
          <a:p>
            <a:pPr lvl="0" rtl="0">
              <a:spcBef>
                <a:spcPts val="600"/>
              </a:spcBef>
              <a:buNone/>
            </a:pPr>
            <a:r>
              <a:rPr lang="zh-TW" altLang="en-US" sz="1400" dirty="0" smtClean="0">
                <a:solidFill>
                  <a:schemeClr val="dk1"/>
                </a:solidFill>
              </a:rPr>
              <a:t>我們在</a:t>
            </a:r>
            <a:r>
              <a:rPr lang="en-US" altLang="zh-TW" sz="1400" dirty="0" err="1" smtClean="0">
                <a:solidFill>
                  <a:schemeClr val="dk1"/>
                </a:solidFill>
              </a:rPr>
              <a:t>AndroidStudio</a:t>
            </a:r>
            <a:r>
              <a:rPr lang="zh-TW" altLang="en-US" sz="1400" dirty="0" smtClean="0">
                <a:solidFill>
                  <a:schemeClr val="dk1"/>
                </a:solidFill>
              </a:rPr>
              <a:t>或是</a:t>
            </a:r>
            <a:r>
              <a:rPr lang="en-US" altLang="zh-TW" sz="1400" dirty="0" err="1" smtClean="0">
                <a:solidFill>
                  <a:schemeClr val="dk1"/>
                </a:solidFill>
              </a:rPr>
              <a:t>github</a:t>
            </a:r>
            <a:r>
              <a:rPr lang="zh-TW" altLang="en-US" sz="1400" dirty="0" smtClean="0">
                <a:solidFill>
                  <a:schemeClr val="dk1"/>
                </a:solidFill>
              </a:rPr>
              <a:t>創建</a:t>
            </a:r>
            <a:r>
              <a:rPr lang="en-US" altLang="zh-TW" sz="1400" dirty="0" err="1" smtClean="0">
                <a:solidFill>
                  <a:schemeClr val="dk1"/>
                </a:solidFill>
              </a:rPr>
              <a:t>proejct</a:t>
            </a:r>
            <a:r>
              <a:rPr lang="zh-TW" altLang="en-US" sz="1400" dirty="0" smtClean="0">
                <a:solidFill>
                  <a:schemeClr val="dk1"/>
                </a:solidFill>
              </a:rPr>
              <a:t>的時候都會幫你設置</a:t>
            </a:r>
            <a:r>
              <a:rPr lang="en-US" altLang="zh-TW" sz="1400" dirty="0" err="1" smtClean="0">
                <a:solidFill>
                  <a:schemeClr val="dk1"/>
                </a:solidFill>
              </a:rPr>
              <a:t>gitignore</a:t>
            </a:r>
            <a:r>
              <a:rPr lang="en-US" altLang="zh-TW" sz="1400" baseline="0" dirty="0" smtClean="0">
                <a:solidFill>
                  <a:schemeClr val="dk1"/>
                </a:solidFill>
              </a:rPr>
              <a:t> template</a:t>
            </a:r>
            <a:r>
              <a:rPr lang="zh-TW" altLang="en-US" sz="1400" baseline="0" dirty="0" smtClean="0">
                <a:solidFill>
                  <a:schemeClr val="dk1"/>
                </a:solidFill>
              </a:rPr>
              <a:t>，大家記得要把他也上傳到版本控管伺服器上。</a:t>
            </a:r>
            <a:endParaRPr lang="en-US" altLang="zh-TW" sz="1400" baseline="0" dirty="0" smtClean="0">
              <a:solidFill>
                <a:schemeClr val="dk1"/>
              </a:solidFill>
            </a:endParaRPr>
          </a:p>
          <a:p>
            <a:pPr lvl="0" rtl="0">
              <a:spcBef>
                <a:spcPts val="600"/>
              </a:spcBef>
              <a:buNone/>
            </a:pPr>
            <a:endParaRPr lang="en-US" altLang="zh-TW" sz="1400" dirty="0" smtClean="0">
              <a:solidFill>
                <a:schemeClr val="dk1"/>
              </a:solidFill>
            </a:endParaRPr>
          </a:p>
          <a:p>
            <a:pPr lvl="0" rtl="0">
              <a:spcBef>
                <a:spcPts val="600"/>
              </a:spcBef>
              <a:buNone/>
            </a:pPr>
            <a:r>
              <a:rPr lang="zh-TW" altLang="en-US" sz="1400" dirty="0" smtClean="0">
                <a:solidFill>
                  <a:schemeClr val="dk1"/>
                </a:solidFill>
              </a:rPr>
              <a:t>接下來當然我們要把所有的</a:t>
            </a:r>
            <a:r>
              <a:rPr lang="en-US" altLang="zh-TW" sz="1400" dirty="0" err="1" smtClean="0">
                <a:solidFill>
                  <a:schemeClr val="dk1"/>
                </a:solidFill>
              </a:rPr>
              <a:t>gradle</a:t>
            </a:r>
            <a:r>
              <a:rPr lang="zh-TW" altLang="en-US" sz="1400" dirty="0" smtClean="0">
                <a:solidFill>
                  <a:schemeClr val="dk1"/>
                </a:solidFill>
              </a:rPr>
              <a:t>設定檔都放上</a:t>
            </a:r>
            <a:r>
              <a:rPr lang="en-US" altLang="zh-TW" sz="1400" dirty="0" smtClean="0">
                <a:solidFill>
                  <a:schemeClr val="dk1"/>
                </a:solidFill>
              </a:rPr>
              <a:t>SCM</a:t>
            </a:r>
            <a:r>
              <a:rPr lang="zh-TW" altLang="en-US" sz="1400" dirty="0" smtClean="0">
                <a:solidFill>
                  <a:schemeClr val="dk1"/>
                </a:solidFill>
              </a:rPr>
              <a:t>，這樣子這版程式碼才能按照預期的方式產出</a:t>
            </a:r>
            <a:r>
              <a:rPr lang="en-US" altLang="zh-TW" sz="1400" dirty="0" err="1" smtClean="0">
                <a:solidFill>
                  <a:schemeClr val="dk1"/>
                </a:solidFill>
              </a:rPr>
              <a:t>apk</a:t>
            </a:r>
            <a:endParaRPr lang="en-US" sz="1400" dirty="0" smtClean="0">
              <a:solidFill>
                <a:schemeClr val="dk1"/>
              </a:solidFill>
            </a:endParaRPr>
          </a:p>
          <a:p>
            <a:pPr lvl="0" rtl="0">
              <a:spcBef>
                <a:spcPts val="600"/>
              </a:spcBef>
              <a:buNone/>
            </a:pPr>
            <a:r>
              <a:rPr lang="en" sz="1400" dirty="0" smtClean="0">
                <a:solidFill>
                  <a:schemeClr val="dk1"/>
                </a:solidFill>
              </a:rPr>
              <a:t>build </a:t>
            </a:r>
            <a:r>
              <a:rPr lang="en" sz="1400" dirty="0">
                <a:solidFill>
                  <a:schemeClr val="dk1"/>
                </a:solidFill>
              </a:rPr>
              <a:t>scrip as </a:t>
            </a:r>
            <a:r>
              <a:rPr lang="en" sz="1400" dirty="0" smtClean="0">
                <a:solidFill>
                  <a:schemeClr val="dk1"/>
                </a:solidFill>
              </a:rPr>
              <a:t>code</a:t>
            </a:r>
            <a:endParaRPr lang="en" sz="1400" dirty="0">
              <a:solidFill>
                <a:schemeClr val="dk1"/>
              </a:solidFill>
            </a:endParaRPr>
          </a:p>
          <a:p>
            <a:pPr rtl="0">
              <a:spcBef>
                <a:spcPts val="600"/>
              </a:spcBef>
              <a:buNone/>
            </a:pPr>
            <a:r>
              <a:rPr lang="en" sz="1400" dirty="0" smtClean="0">
                <a:solidFill>
                  <a:schemeClr val="dk1"/>
                </a:solidFill>
              </a:rPr>
              <a:t> </a:t>
            </a:r>
            <a:endParaRPr lang="en" sz="1400" dirty="0">
              <a:solidFill>
                <a:schemeClr val="dk1"/>
              </a:solidFill>
            </a:endParaRPr>
          </a:p>
          <a:p>
            <a:pPr rtl="0">
              <a:spcBef>
                <a:spcPts val="600"/>
              </a:spcBef>
              <a:buNone/>
            </a:pPr>
            <a:r>
              <a:rPr lang="en" sz="1400" dirty="0">
                <a:solidFill>
                  <a:schemeClr val="dk1"/>
                </a:solidFill>
              </a:rPr>
              <a:t> 因此我們會需要將gradle build file上傳至SCM</a:t>
            </a:r>
            <a:r>
              <a:rPr lang="en" sz="1400" dirty="0" smtClean="0">
                <a:solidFill>
                  <a:schemeClr val="dk1"/>
                </a:solidFill>
              </a:rPr>
              <a:t>，</a:t>
            </a:r>
            <a:endParaRPr lang="en-US" sz="1400" dirty="0" smtClean="0">
              <a:solidFill>
                <a:schemeClr val="dk1"/>
              </a:solidFill>
            </a:endParaRPr>
          </a:p>
          <a:p>
            <a:pPr rtl="0">
              <a:spcBef>
                <a:spcPts val="600"/>
              </a:spcBef>
              <a:buNone/>
            </a:pPr>
            <a:r>
              <a:rPr lang="zh-TW" altLang="en-US" sz="1400" dirty="0" smtClean="0">
                <a:solidFill>
                  <a:schemeClr val="dk1"/>
                </a:solidFill>
              </a:rPr>
              <a:t>這邊會看到比較特殊的</a:t>
            </a:r>
            <a:r>
              <a:rPr lang="en-US" altLang="zh-TW" sz="1400" dirty="0" err="1" smtClean="0">
                <a:solidFill>
                  <a:schemeClr val="dk1"/>
                </a:solidFill>
              </a:rPr>
              <a:t>gradlew.sh</a:t>
            </a:r>
            <a:r>
              <a:rPr lang="zh-TW" altLang="en-US" sz="1400" dirty="0" smtClean="0">
                <a:solidFill>
                  <a:schemeClr val="dk1"/>
                </a:solidFill>
              </a:rPr>
              <a:t>這個執行擋也放上</a:t>
            </a:r>
            <a:r>
              <a:rPr lang="en-US" altLang="zh-TW" sz="1400" dirty="0" smtClean="0">
                <a:solidFill>
                  <a:schemeClr val="dk1"/>
                </a:solidFill>
              </a:rPr>
              <a:t>SCM</a:t>
            </a:r>
            <a:r>
              <a:rPr lang="zh-TW" altLang="en-US" sz="1400" dirty="0" smtClean="0">
                <a:solidFill>
                  <a:schemeClr val="dk1"/>
                </a:solidFill>
              </a:rPr>
              <a:t>了</a:t>
            </a:r>
            <a:endParaRPr lang="en-US" altLang="zh-TW" sz="1400" dirty="0" smtClean="0">
              <a:solidFill>
                <a:schemeClr val="dk1"/>
              </a:solidFill>
            </a:endParaRPr>
          </a:p>
          <a:p>
            <a:pPr rtl="0">
              <a:spcBef>
                <a:spcPts val="600"/>
              </a:spcBef>
              <a:buNone/>
            </a:pPr>
            <a:endParaRPr lang="en-US" sz="1400" dirty="0" smtClean="0">
              <a:solidFill>
                <a:schemeClr val="dk1"/>
              </a:solidFill>
            </a:endParaRPr>
          </a:p>
          <a:p>
            <a:pPr rtl="0">
              <a:spcBef>
                <a:spcPts val="600"/>
              </a:spcBef>
              <a:buNone/>
            </a:pPr>
            <a:endParaRPr lang="en" sz="1400" dirty="0">
              <a:solidFill>
                <a:schemeClr val="dk1"/>
              </a:solidFill>
            </a:endParaRPr>
          </a:p>
          <a:p>
            <a:pPr lvl="0" rtl="0">
              <a:spcBef>
                <a:spcPts val="600"/>
              </a:spcBef>
              <a:buNone/>
            </a:pPr>
            <a:endParaRPr sz="1400" dirty="0">
              <a:solidFill>
                <a:schemeClr val="dk1"/>
              </a:solidFill>
            </a:endParaRPr>
          </a:p>
          <a:p>
            <a:pPr lvl="0" rtl="0">
              <a:spcBef>
                <a:spcPts val="600"/>
              </a:spcBef>
              <a:buClr>
                <a:schemeClr val="dk1"/>
              </a:buClr>
              <a:buFont typeface="Arial"/>
              <a:buNone/>
            </a:pPr>
            <a:endParaRPr sz="1400" dirty="0">
              <a:solidFill>
                <a:schemeClr val="dk1"/>
              </a:solidFill>
            </a:endParaRPr>
          </a:p>
          <a:p>
            <a:pPr>
              <a:spcBef>
                <a:spcPts val="0"/>
              </a:spcBef>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4" name="Shape 4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zh-TW" altLang="en-US" dirty="0" smtClean="0"/>
              <a:t>接下來我們比較大的篇幅來介紹</a:t>
            </a:r>
            <a:r>
              <a:rPr lang="en-US" altLang="zh-TW" dirty="0" err="1" smtClean="0"/>
              <a:t>gradle</a:t>
            </a:r>
            <a:r>
              <a:rPr lang="zh-TW" altLang="en-US" dirty="0" smtClean="0"/>
              <a:t>的相依性管理</a:t>
            </a:r>
            <a:endParaRPr lang="en-US" altLang="zh-TW" dirty="0" smtClean="0"/>
          </a:p>
          <a:p>
            <a:pPr>
              <a:spcBef>
                <a:spcPts val="0"/>
              </a:spcBef>
              <a:buNone/>
            </a:pPr>
            <a:r>
              <a:rPr lang="zh-TW" altLang="en-US" dirty="0" smtClean="0"/>
              <a:t>因為這算是</a:t>
            </a:r>
            <a:r>
              <a:rPr lang="en-US" altLang="zh-TW" dirty="0" err="1" smtClean="0"/>
              <a:t>gradle</a:t>
            </a:r>
            <a:r>
              <a:rPr lang="zh-TW" altLang="en-US" dirty="0" smtClean="0"/>
              <a:t>一個很重要的功能</a:t>
            </a: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3" name="Shape 4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zh-TW" altLang="en-US" baseline="0" dirty="0" smtClean="0"/>
              <a:t>而相依管理也可以說是</a:t>
            </a:r>
            <a:r>
              <a:rPr lang="en-US" altLang="zh-TW" baseline="0" dirty="0" smtClean="0"/>
              <a:t>android App</a:t>
            </a:r>
            <a:r>
              <a:rPr lang="zh-TW" altLang="en-US" baseline="0" dirty="0" smtClean="0"/>
              <a:t>的重頭戲？</a:t>
            </a:r>
            <a:endParaRPr lang="en-US" altLang="zh-TW" baseline="0" dirty="0" smtClean="0"/>
          </a:p>
          <a:p>
            <a:pPr rtl="0">
              <a:spcBef>
                <a:spcPts val="0"/>
              </a:spcBef>
              <a:buNone/>
            </a:pPr>
            <a:r>
              <a:rPr lang="zh-TW" altLang="en-US" baseline="0" dirty="0" smtClean="0"/>
              <a:t>如同開頭所講，因為雲端以及軟件服務化的關係，現在一個好用的</a:t>
            </a:r>
            <a:r>
              <a:rPr lang="en-US" altLang="zh-TW" baseline="0" dirty="0" smtClean="0"/>
              <a:t>App</a:t>
            </a:r>
            <a:r>
              <a:rPr lang="zh-TW" altLang="en-US" baseline="0" dirty="0" smtClean="0"/>
              <a:t>，通常還沒寫程式就需要先整合一堆第三方套件，</a:t>
            </a:r>
            <a:endParaRPr lang="en-US" altLang="zh-TW" baseline="0" dirty="0" smtClean="0"/>
          </a:p>
          <a:p>
            <a:pPr rtl="0">
              <a:spcBef>
                <a:spcPts val="0"/>
              </a:spcBef>
              <a:buNone/>
            </a:pPr>
            <a:r>
              <a:rPr lang="zh-TW" altLang="en-US" baseline="0" dirty="0" smtClean="0"/>
              <a:t>例如需要放廣告，要整合地圖又要社交化等等</a:t>
            </a:r>
            <a:endParaRPr lang="en-US" altLang="zh-TW" baseline="0" dirty="0" smtClean="0"/>
          </a:p>
          <a:p>
            <a:pPr rtl="0">
              <a:spcBef>
                <a:spcPts val="0"/>
              </a:spcBef>
              <a:buNone/>
            </a:pPr>
            <a:r>
              <a:rPr lang="zh-TW" altLang="en-US" baseline="0" dirty="0" smtClean="0"/>
              <a:t>因此</a:t>
            </a:r>
            <a:r>
              <a:rPr lang="en-US" altLang="zh-TW" baseline="0" dirty="0" smtClean="0"/>
              <a:t>App</a:t>
            </a:r>
            <a:r>
              <a:rPr lang="zh-TW" altLang="en-US" baseline="0" dirty="0" smtClean="0"/>
              <a:t>越來越腫</a:t>
            </a:r>
            <a:endParaRPr lang="en-US" altLang="zh-TW" baseline="0" dirty="0" smtClean="0"/>
          </a:p>
          <a:p>
            <a:pPr rtl="0">
              <a:spcBef>
                <a:spcPts val="0"/>
              </a:spcBef>
              <a:buNone/>
            </a:pPr>
            <a:endParaRPr lang="e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rtl="0">
              <a:spcBef>
                <a:spcPts val="600"/>
              </a:spcBef>
              <a:buClr>
                <a:schemeClr val="dk1"/>
              </a:buClr>
              <a:buSzPct val="100000"/>
              <a:buNone/>
            </a:pPr>
            <a:r>
              <a:rPr lang="en-US" altLang="zh-TW" sz="1400" dirty="0" smtClean="0">
                <a:solidFill>
                  <a:schemeClr val="dk1"/>
                </a:solidFill>
              </a:rPr>
              <a:t>Ok </a:t>
            </a:r>
            <a:r>
              <a:rPr lang="zh-TW" altLang="en-US" sz="1400" dirty="0" smtClean="0">
                <a:solidFill>
                  <a:schemeClr val="dk1"/>
                </a:solidFill>
              </a:rPr>
              <a:t>抱歉，必須在故事進入高潮前停下來，反正我們都知道最後結局，</a:t>
            </a:r>
            <a:r>
              <a:rPr lang="en-US" altLang="zh-TW" sz="1400" dirty="0" smtClean="0">
                <a:solidFill>
                  <a:schemeClr val="dk1"/>
                </a:solidFill>
              </a:rPr>
              <a:t>IE</a:t>
            </a:r>
            <a:r>
              <a:rPr lang="zh-TW" altLang="en-US" sz="1400" dirty="0" smtClean="0">
                <a:solidFill>
                  <a:schemeClr val="dk1"/>
                </a:solidFill>
              </a:rPr>
              <a:t>和</a:t>
            </a:r>
            <a:r>
              <a:rPr lang="en-US" altLang="zh-TW" sz="1400" dirty="0" smtClean="0">
                <a:solidFill>
                  <a:schemeClr val="dk1"/>
                </a:solidFill>
              </a:rPr>
              <a:t>Mozilla</a:t>
            </a:r>
            <a:r>
              <a:rPr lang="zh-TW" altLang="en-US" sz="1400" dirty="0" smtClean="0">
                <a:solidFill>
                  <a:schemeClr val="dk1"/>
                </a:solidFill>
              </a:rPr>
              <a:t>最後誰是贏家？！</a:t>
            </a:r>
            <a:endParaRPr lang="en-US" altLang="zh-TW" sz="1400" dirty="0" smtClean="0">
              <a:solidFill>
                <a:schemeClr val="dk1"/>
              </a:solidFill>
            </a:endParaRPr>
          </a:p>
          <a:p>
            <a:pPr marL="228600" lvl="0" indent="0" rtl="0">
              <a:spcBef>
                <a:spcPts val="600"/>
              </a:spcBef>
              <a:buClr>
                <a:schemeClr val="dk1"/>
              </a:buClr>
              <a:buSzPct val="100000"/>
              <a:buNone/>
            </a:pPr>
            <a:endParaRPr lang="en-US" altLang="zh-TW" sz="1400" dirty="0" smtClean="0">
              <a:solidFill>
                <a:schemeClr val="dk1"/>
              </a:solidFill>
            </a:endParaRPr>
          </a:p>
          <a:p>
            <a:pPr marL="228600" lvl="0" indent="0" rtl="0">
              <a:spcBef>
                <a:spcPts val="600"/>
              </a:spcBef>
              <a:buClr>
                <a:schemeClr val="dk1"/>
              </a:buClr>
              <a:buSzPct val="100000"/>
              <a:buNone/>
            </a:pPr>
            <a:r>
              <a:rPr lang="zh-TW" altLang="en-US" sz="1400" dirty="0" smtClean="0">
                <a:solidFill>
                  <a:schemeClr val="dk1"/>
                </a:solidFill>
              </a:rPr>
              <a:t>我們來回想一下，影片中</a:t>
            </a:r>
            <a:r>
              <a:rPr lang="en" altLang="zh-TW" sz="1400" dirty="0" smtClean="0">
                <a:solidFill>
                  <a:schemeClr val="dk1"/>
                </a:solidFill>
              </a:rPr>
              <a:t>雖然看似有自動化，但仍是窒礙難行</a:t>
            </a:r>
            <a:endParaRPr lang="en-US" altLang="zh-TW" sz="1400" dirty="0" smtClean="0">
              <a:solidFill>
                <a:schemeClr val="dk1"/>
              </a:solidFill>
            </a:endParaRPr>
          </a:p>
          <a:p>
            <a:pPr marL="228600" lvl="0" indent="0" rtl="0">
              <a:spcBef>
                <a:spcPts val="600"/>
              </a:spcBef>
              <a:buClr>
                <a:schemeClr val="dk1"/>
              </a:buClr>
              <a:buSzPct val="100000"/>
              <a:buNone/>
            </a:pPr>
            <a:r>
              <a:rPr lang="zh-TW" altLang="en-US" sz="1400" dirty="0" smtClean="0">
                <a:solidFill>
                  <a:schemeClr val="dk1"/>
                </a:solidFill>
              </a:rPr>
              <a:t>我們看一下這些問題的敘述：</a:t>
            </a:r>
            <a:endParaRPr lang="en-US" sz="1400" dirty="0" smtClean="0">
              <a:solidFill>
                <a:schemeClr val="dk1"/>
              </a:solidFill>
            </a:endParaRPr>
          </a:p>
          <a:p>
            <a:pPr marL="457200" lvl="0" indent="-228600" rtl="0">
              <a:spcBef>
                <a:spcPts val="600"/>
              </a:spcBef>
              <a:buClr>
                <a:schemeClr val="dk1"/>
              </a:buClr>
              <a:buSzPct val="100000"/>
            </a:pPr>
            <a:endParaRPr lang="en-US" sz="1400" dirty="0" smtClean="0">
              <a:solidFill>
                <a:schemeClr val="dk1"/>
              </a:solidFill>
            </a:endParaRPr>
          </a:p>
          <a:p>
            <a:pPr marL="457200" lvl="0" indent="-228600" rtl="0">
              <a:spcBef>
                <a:spcPts val="600"/>
              </a:spcBef>
              <a:buClr>
                <a:schemeClr val="dk1"/>
              </a:buClr>
              <a:buSzPct val="100000"/>
            </a:pPr>
            <a:r>
              <a:rPr lang="en" sz="1400" dirty="0" smtClean="0">
                <a:solidFill>
                  <a:schemeClr val="dk1"/>
                </a:solidFill>
              </a:rPr>
              <a:t>-&gt;</a:t>
            </a:r>
            <a:r>
              <a:rPr lang="en-US" sz="1400" dirty="0" smtClean="0">
                <a:solidFill>
                  <a:schemeClr val="dk1"/>
                </a:solidFill>
              </a:rPr>
              <a:t> </a:t>
            </a:r>
            <a:r>
              <a:rPr lang="zh-TW" altLang="en-US" sz="1400" dirty="0" smtClean="0">
                <a:solidFill>
                  <a:schemeClr val="dk1"/>
                </a:solidFill>
              </a:rPr>
              <a:t>這很明顯可能是版本管理或是相依性管理出了問題，而且他們缺乏一個順暢的產品流水線</a:t>
            </a:r>
            <a:endParaRPr lang="en-US" sz="1400" dirty="0" smtClean="0">
              <a:solidFill>
                <a:schemeClr val="dk1"/>
              </a:solidFill>
            </a:endParaRPr>
          </a:p>
          <a:p>
            <a:pPr marL="457200" lvl="0" indent="-228600" rtl="0">
              <a:spcBef>
                <a:spcPts val="600"/>
              </a:spcBef>
              <a:buClr>
                <a:schemeClr val="dk1"/>
              </a:buClr>
              <a:buSzPct val="100000"/>
            </a:pPr>
            <a:endParaRPr lang="en" sz="1400" dirty="0">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7" name="Shape 4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zh-TW" altLang="en-US" dirty="0" smtClean="0"/>
              <a:t>這些模組如果本身還有其他相依性，那就會一場惡夢</a:t>
            </a:r>
            <a:endParaRPr lang="e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8" name="Shape 4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zh-TW" altLang="en-US" dirty="0" smtClean="0"/>
              <a:t>很明顯這裡面有很多容易出錯的人為因素</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7" name="Shape 5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zh-TW" altLang="en-US" sz="1200" dirty="0" smtClean="0">
                <a:solidFill>
                  <a:srgbClr val="333333"/>
                </a:solidFill>
              </a:rPr>
              <a:t>因為最後產出的</a:t>
            </a:r>
            <a:r>
              <a:rPr lang="en-US" altLang="zh-TW" sz="1200" dirty="0" smtClean="0">
                <a:solidFill>
                  <a:srgbClr val="333333"/>
                </a:solidFill>
              </a:rPr>
              <a:t>APK</a:t>
            </a:r>
            <a:r>
              <a:rPr lang="zh-TW" altLang="en-US" sz="1200" dirty="0" smtClean="0">
                <a:solidFill>
                  <a:srgbClr val="333333"/>
                </a:solidFill>
              </a:rPr>
              <a:t>中裡面就只有一個</a:t>
            </a:r>
            <a:r>
              <a:rPr lang="en-US" altLang="zh-TW" sz="1200" dirty="0" err="1" smtClean="0">
                <a:solidFill>
                  <a:srgbClr val="333333"/>
                </a:solidFill>
              </a:rPr>
              <a:t>classes.dex</a:t>
            </a:r>
            <a:r>
              <a:rPr lang="zh-TW" altLang="en-US" sz="1200" dirty="0" smtClean="0">
                <a:solidFill>
                  <a:srgbClr val="333333"/>
                </a:solidFill>
              </a:rPr>
              <a:t>，</a:t>
            </a:r>
            <a:r>
              <a:rPr lang="en-US" altLang="zh-TW" sz="1200" dirty="0" err="1" smtClean="0">
                <a:solidFill>
                  <a:srgbClr val="333333"/>
                </a:solidFill>
              </a:rPr>
              <a:t>dex</a:t>
            </a:r>
            <a:r>
              <a:rPr lang="zh-TW" altLang="en-US" sz="1200" dirty="0" smtClean="0">
                <a:solidFill>
                  <a:srgbClr val="333333"/>
                </a:solidFill>
              </a:rPr>
              <a:t>中的</a:t>
            </a:r>
            <a:r>
              <a:rPr lang="en-US" altLang="zh-TW" sz="1200" dirty="0" smtClean="0">
                <a:solidFill>
                  <a:srgbClr val="333333"/>
                </a:solidFill>
              </a:rPr>
              <a:t>class</a:t>
            </a:r>
            <a:r>
              <a:rPr lang="zh-TW" altLang="en-US" sz="1200" dirty="0" smtClean="0">
                <a:solidFill>
                  <a:srgbClr val="333333"/>
                </a:solidFill>
              </a:rPr>
              <a:t>是不能重複的</a:t>
            </a:r>
            <a:endParaRPr lang="en-US" altLang="zh-TW" sz="1200" dirty="0" smtClean="0">
              <a:solidFill>
                <a:srgbClr val="333333"/>
              </a:solidFill>
            </a:endParaRPr>
          </a:p>
          <a:p>
            <a:pPr>
              <a:spcBef>
                <a:spcPts val="0"/>
              </a:spcBef>
              <a:buNone/>
            </a:pPr>
            <a:r>
              <a:rPr lang="zh-TW" altLang="en-US" sz="1200" dirty="0" smtClean="0">
                <a:solidFill>
                  <a:srgbClr val="333333"/>
                </a:solidFill>
              </a:rPr>
              <a:t>因此如果專案中有不圖模組各自下載了相同類別庫但檔名不同的話，就會建置失敗</a:t>
            </a:r>
            <a:endParaRPr lang="en-US" altLang="zh-TW" sz="1200" dirty="0" smtClean="0">
              <a:solidFill>
                <a:srgbClr val="333333"/>
              </a:solidFill>
            </a:endParaRPr>
          </a:p>
          <a:p>
            <a:pPr>
              <a:spcBef>
                <a:spcPts val="0"/>
              </a:spcBef>
              <a:buNone/>
            </a:pPr>
            <a:r>
              <a:rPr lang="zh-TW" altLang="en-US" sz="1200" dirty="0" smtClean="0">
                <a:solidFill>
                  <a:srgbClr val="333333"/>
                </a:solidFill>
              </a:rPr>
              <a:t>甚至是檔名一樣但其實版本不同，最後也會建置失敗。</a:t>
            </a:r>
            <a:endParaRPr lang="en-US" altLang="zh-TW" sz="1200" dirty="0" smtClean="0">
              <a:solidFill>
                <a:srgbClr val="333333"/>
              </a:solidFill>
            </a:endParaRPr>
          </a:p>
          <a:p>
            <a:pPr>
              <a:spcBef>
                <a:spcPts val="0"/>
              </a:spcBef>
              <a:buNone/>
            </a:pPr>
            <a:r>
              <a:rPr lang="zh-TW" altLang="en-US" sz="1200" dirty="0" smtClean="0">
                <a:solidFill>
                  <a:srgbClr val="333333"/>
                </a:solidFill>
              </a:rPr>
              <a:t>因為這邊並沒有一個對相依套件命名的統一標準也沒有版本概念</a:t>
            </a:r>
            <a:endParaRPr lang="en-US" altLang="zh-TW" sz="1200" dirty="0" smtClean="0">
              <a:solidFill>
                <a:srgbClr val="333333"/>
              </a:solidFill>
            </a:endParaRPr>
          </a:p>
          <a:p>
            <a:pPr>
              <a:spcBef>
                <a:spcPts val="0"/>
              </a:spcBef>
              <a:buNone/>
            </a:pPr>
            <a:endParaRPr lang="en-US" sz="1200" dirty="0" smtClean="0">
              <a:solidFill>
                <a:srgbClr val="333333"/>
              </a:solidFill>
            </a:endParaRPr>
          </a:p>
          <a:p>
            <a:pPr>
              <a:spcBef>
                <a:spcPts val="0"/>
              </a:spcBef>
              <a:buNone/>
            </a:pPr>
            <a:r>
              <a:rPr lang="en" sz="1200" dirty="0" smtClean="0">
                <a:solidFill>
                  <a:srgbClr val="333333"/>
                </a:solidFill>
              </a:rPr>
              <a:t>In </a:t>
            </a:r>
            <a:r>
              <a:rPr lang="en" sz="1200" dirty="0">
                <a:solidFill>
                  <a:srgbClr val="333333"/>
                </a:solidFill>
              </a:rPr>
              <a:t>Java, there is no standard way to tell the JVM that you are using version 3.0.5 of Hibernate, and there is no standard way to say that </a:t>
            </a:r>
            <a:r>
              <a:rPr lang="en" sz="1200" dirty="0">
                <a:solidFill>
                  <a:srgbClr val="333333"/>
                </a:solidFill>
                <a:latin typeface="Verdana"/>
                <a:ea typeface="Verdana"/>
                <a:cs typeface="Verdana"/>
                <a:sym typeface="Verdana"/>
              </a:rPr>
              <a:t>foo-1.0.jar</a:t>
            </a:r>
            <a:r>
              <a:rPr lang="en" sz="1200" dirty="0">
                <a:solidFill>
                  <a:srgbClr val="333333"/>
                </a:solidFill>
              </a:rPr>
              <a:t> depends on </a:t>
            </a:r>
            <a:r>
              <a:rPr lang="en" sz="1200" dirty="0">
                <a:solidFill>
                  <a:srgbClr val="333333"/>
                </a:solidFill>
                <a:latin typeface="Verdana"/>
                <a:ea typeface="Verdana"/>
                <a:cs typeface="Verdana"/>
                <a:sym typeface="Verdana"/>
              </a:rPr>
              <a:t>bar-2.0.jar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Shape 5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5" name="Shape 5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zh-TW" altLang="en-US" dirty="0" smtClean="0"/>
              <a:t>我們只需要在</a:t>
            </a:r>
            <a:r>
              <a:rPr lang="en-US" altLang="zh-TW" dirty="0" err="1" smtClean="0"/>
              <a:t>build.gradle</a:t>
            </a:r>
            <a:r>
              <a:rPr lang="zh-TW" altLang="en-US" dirty="0" smtClean="0"/>
              <a:t>指定所需要的類別庫名稱以及版本就好</a:t>
            </a:r>
            <a:endParaRPr lang="en-US" altLang="zh-TW" dirty="0" smtClean="0"/>
          </a:p>
          <a:p>
            <a:pPr>
              <a:spcBef>
                <a:spcPts val="0"/>
              </a:spcBef>
              <a:buNone/>
            </a:pPr>
            <a:r>
              <a:rPr lang="zh-TW" altLang="en-US" dirty="0" smtClean="0"/>
              <a:t>建置的時候</a:t>
            </a:r>
            <a:r>
              <a:rPr lang="en-US" altLang="zh-TW" dirty="0" smtClean="0"/>
              <a:t> maven</a:t>
            </a:r>
            <a:r>
              <a:rPr lang="zh-TW" altLang="en-US" dirty="0" smtClean="0"/>
              <a:t>會自動上網把類別抓加下來</a:t>
            </a:r>
            <a:endParaRPr lang="en-US" dirty="0" smtClean="0"/>
          </a:p>
          <a:p>
            <a:pPr>
              <a:spcBef>
                <a:spcPts val="0"/>
              </a:spcBef>
              <a:buNone/>
            </a:pPr>
            <a:r>
              <a:rPr lang="en" dirty="0" smtClean="0"/>
              <a:t>神乎其技</a:t>
            </a:r>
            <a:endParaRPr lang="e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1" name="Shape 5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zh-TW" altLang="en-US" dirty="0" smtClean="0"/>
              <a:t>問題來了，如果剛剛的這兩個</a:t>
            </a:r>
            <a:r>
              <a:rPr lang="en-US" altLang="zh-TW" dirty="0" smtClean="0"/>
              <a:t>dependency</a:t>
            </a:r>
            <a:r>
              <a:rPr lang="zh-TW" altLang="en-US" dirty="0" smtClean="0"/>
              <a:t>自己也有自己所需的相依函示庫呢？</a:t>
            </a:r>
            <a:endParaRPr lang="en-US" altLang="zh-TW" dirty="0" smtClean="0"/>
          </a:p>
          <a:p>
            <a:pPr lvl="0" rtl="0">
              <a:spcBef>
                <a:spcPts val="0"/>
              </a:spcBef>
              <a:buNone/>
            </a:pPr>
            <a:r>
              <a:rPr lang="en-US" dirty="0" smtClean="0"/>
              <a:t>Maven</a:t>
            </a:r>
            <a:r>
              <a:rPr lang="zh-TW" altLang="en-US" dirty="0" smtClean="0"/>
              <a:t>會自動幫我們抓嗎？</a:t>
            </a:r>
            <a:endParaRPr lang="en-US" altLang="zh-TW" dirty="0" smtClean="0"/>
          </a:p>
          <a:p>
            <a:pPr lvl="0" rtl="0">
              <a:spcBef>
                <a:spcPts val="0"/>
              </a:spcBef>
              <a:buNone/>
            </a:pPr>
            <a:r>
              <a:rPr lang="zh-TW" altLang="en-US" dirty="0" smtClean="0"/>
              <a:t>如果這些相依有衝突的時候會怎麼處理呢？</a:t>
            </a:r>
            <a:endParaRPr lang="en-US" altLang="zh-TW" dirty="0" smtClean="0"/>
          </a:p>
          <a:p>
            <a:pPr lvl="0" rtl="0">
              <a:spcBef>
                <a:spcPts val="0"/>
              </a:spcBef>
              <a:buNone/>
            </a:pPr>
            <a:endParaRPr lang="e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6" name="Shape 5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err="1" smtClean="0"/>
              <a:t>Gradle</a:t>
            </a:r>
            <a:r>
              <a:rPr lang="zh-TW" altLang="en-US" dirty="0" smtClean="0"/>
              <a:t>在這方面則提供了非常完整的功能</a:t>
            </a: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2" name="Shape 5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zh-TW" altLang="en-US" dirty="0" smtClean="0"/>
              <a:t>為了解決複雜的多層相依關係，</a:t>
            </a:r>
            <a:r>
              <a:rPr lang="en-US" altLang="zh-TW" dirty="0" err="1" smtClean="0"/>
              <a:t>Gradle</a:t>
            </a:r>
            <a:r>
              <a:rPr lang="zh-TW" altLang="en-US" dirty="0" smtClean="0"/>
              <a:t>所採取的方式是</a:t>
            </a:r>
            <a:r>
              <a:rPr lang="en-US" altLang="zh-TW" dirty="0" smtClean="0"/>
              <a:t>Transitive Dependency</a:t>
            </a:r>
            <a:r>
              <a:rPr lang="en-US" altLang="zh-TW" baseline="0" dirty="0" smtClean="0"/>
              <a:t> Management</a:t>
            </a:r>
            <a:endParaRPr lang="en-US" altLang="zh-TW" dirty="0" smtClean="0"/>
          </a:p>
          <a:p>
            <a:pPr>
              <a:spcBef>
                <a:spcPts val="0"/>
              </a:spcBef>
              <a:buNone/>
            </a:pPr>
            <a:r>
              <a:rPr lang="zh-TW" altLang="en-US" baseline="0" dirty="0" smtClean="0"/>
              <a:t>規則很簡單，</a:t>
            </a:r>
            <a:r>
              <a:rPr lang="en-US" altLang="zh-TW" baseline="0" dirty="0" smtClean="0"/>
              <a:t>A-&gt;B B-&gt;C </a:t>
            </a:r>
            <a:endParaRPr lang="en-US" dirty="0" smtClean="0"/>
          </a:p>
          <a:p>
            <a:pPr>
              <a:spcBef>
                <a:spcPts val="0"/>
              </a:spcBef>
              <a:buNone/>
            </a:pPr>
            <a:r>
              <a:rPr lang="zh-TW" altLang="en-US" dirty="0" smtClean="0"/>
              <a:t>也就是說若發現套件的背後還有相依關係，</a:t>
            </a:r>
            <a:r>
              <a:rPr lang="en-US" altLang="zh-TW" dirty="0" smtClean="0"/>
              <a:t> </a:t>
            </a:r>
            <a:r>
              <a:rPr lang="en-US" altLang="zh-TW" dirty="0" err="1" smtClean="0"/>
              <a:t>gradlec</a:t>
            </a:r>
            <a:r>
              <a:rPr lang="zh-TW" altLang="en-US" dirty="0" smtClean="0"/>
              <a:t>會像抓肉粽般一次都幫你抓起來</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Shape 5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50" name="Shape 5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zh-TW" altLang="en-US" sz="1400" b="1" dirty="0" smtClean="0"/>
              <a:t>或許我們會想這種複雜的狀況很少遇到，所以不用管</a:t>
            </a:r>
            <a:endParaRPr lang="en-US" altLang="zh-TW" sz="1400" b="1" dirty="0" smtClean="0"/>
          </a:p>
          <a:p>
            <a:pPr lvl="0" rtl="0">
              <a:spcBef>
                <a:spcPts val="0"/>
              </a:spcBef>
              <a:buNone/>
            </a:pPr>
            <a:r>
              <a:rPr lang="zh-TW" altLang="en-US" sz="1400" b="1" dirty="0" smtClean="0"/>
              <a:t>我們可以看</a:t>
            </a:r>
            <a:r>
              <a:rPr lang="en-US" altLang="zh-TW" sz="1400" b="1" dirty="0" err="1" smtClean="0"/>
              <a:t>google</a:t>
            </a:r>
            <a:r>
              <a:rPr lang="en-US" altLang="zh-TW" sz="1400" b="1" baseline="0" dirty="0" smtClean="0"/>
              <a:t> play service</a:t>
            </a:r>
            <a:r>
              <a:rPr lang="zh-TW" altLang="en-US" sz="1400" b="1" baseline="0" dirty="0" smtClean="0"/>
              <a:t>這套類別庫（</a:t>
            </a:r>
            <a:r>
              <a:rPr lang="en-US" altLang="zh-TW" sz="1400" b="1" baseline="0" dirty="0" err="1" smtClean="0"/>
              <a:t>aar</a:t>
            </a:r>
            <a:r>
              <a:rPr lang="zh-TW" altLang="en-US" sz="1400" b="1" baseline="0" dirty="0" smtClean="0"/>
              <a:t>），他本身也是一複雜的相依階層</a:t>
            </a:r>
            <a:endParaRPr sz="1400" b="1"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2" name="Shape 5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zh-TW" altLang="en-US" dirty="0" smtClean="0"/>
              <a:t>小技巧需要注意</a:t>
            </a:r>
            <a:endParaRPr lang="en-US" altLang="zh-TW" dirty="0" smtClean="0"/>
          </a:p>
          <a:p>
            <a:pPr lvl="0" rtl="0">
              <a:spcBef>
                <a:spcPts val="0"/>
              </a:spcBef>
              <a:buNone/>
            </a:pPr>
            <a:r>
              <a:rPr lang="en-US" dirty="0" err="1" smtClean="0"/>
              <a:t>Gradle</a:t>
            </a:r>
            <a:r>
              <a:rPr lang="zh-TW" altLang="en-US" dirty="0" smtClean="0"/>
              <a:t>的</a:t>
            </a:r>
            <a:r>
              <a:rPr lang="en-US" altLang="zh-TW" dirty="0" err="1" smtClean="0"/>
              <a:t>depenedency</a:t>
            </a:r>
            <a:r>
              <a:rPr lang="zh-TW" altLang="en-US" dirty="0" smtClean="0"/>
              <a:t>寫法是</a:t>
            </a:r>
            <a:r>
              <a:rPr lang="en-US" altLang="zh-TW" dirty="0" err="1" smtClean="0"/>
              <a:t>groupid+artifactoryId</a:t>
            </a:r>
            <a:r>
              <a:rPr lang="en-US" altLang="zh-TW" dirty="0" smtClean="0"/>
              <a:t>+ type </a:t>
            </a:r>
            <a:r>
              <a:rPr lang="zh-TW" altLang="en-US" dirty="0" smtClean="0"/>
              <a:t>＋版本</a:t>
            </a:r>
            <a:endParaRPr lang="en-US" altLang="zh-TW" dirty="0" smtClean="0"/>
          </a:p>
          <a:p>
            <a:pPr lvl="0" rtl="0">
              <a:spcBef>
                <a:spcPts val="0"/>
              </a:spcBef>
              <a:buNone/>
            </a:pPr>
            <a:r>
              <a:rPr lang="en-US" dirty="0" smtClean="0"/>
              <a:t>Type</a:t>
            </a:r>
            <a:r>
              <a:rPr lang="zh-TW" altLang="en-US" dirty="0" smtClean="0"/>
              <a:t>是</a:t>
            </a:r>
            <a:r>
              <a:rPr lang="en-US" altLang="zh-TW" dirty="0" smtClean="0"/>
              <a:t>optional </a:t>
            </a:r>
            <a:r>
              <a:rPr lang="zh-TW" altLang="en-US" dirty="0" smtClean="0"/>
              <a:t>不一定要指定，如果寫了，會預設不會啟動</a:t>
            </a:r>
            <a:r>
              <a:rPr lang="en-US" altLang="zh-TW" dirty="0" smtClean="0"/>
              <a:t>transitive</a:t>
            </a:r>
            <a:r>
              <a:rPr lang="zh-TW" altLang="en-US" dirty="0" smtClean="0"/>
              <a:t>功能</a:t>
            </a:r>
            <a:endParaRPr lang="e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Shape 5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75" name="Shape 5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zh-TW" altLang="en-US" dirty="0" smtClean="0"/>
              <a:t>如果你是一個類別庫的提供者，你希望別人使用的時候也可以享用遞移式的相依管理功能</a:t>
            </a:r>
            <a:endParaRPr lang="en-US" altLang="zh-TW" dirty="0" smtClean="0"/>
          </a:p>
          <a:p>
            <a:pPr>
              <a:spcBef>
                <a:spcPts val="0"/>
              </a:spcBef>
              <a:buNone/>
            </a:pPr>
            <a:r>
              <a:rPr lang="zh-TW" altLang="en-US" dirty="0" smtClean="0"/>
              <a:t>那</a:t>
            </a:r>
            <a:r>
              <a:rPr lang="en-US" altLang="zh-TW" dirty="0" smtClean="0"/>
              <a:t>transitive </a:t>
            </a:r>
            <a:r>
              <a:rPr lang="en-US" altLang="zh-TW" dirty="0" err="1" smtClean="0"/>
              <a:t>denpendency</a:t>
            </a:r>
            <a:r>
              <a:rPr lang="zh-TW" altLang="en-US" dirty="0" smtClean="0"/>
              <a:t>背後是怎麼運作的呢？</a:t>
            </a:r>
            <a:endParaRPr lang="en-US" altLang="zh-TW" dirty="0" smtClean="0"/>
          </a:p>
          <a:p>
            <a:pPr>
              <a:spcBef>
                <a:spcPts val="0"/>
              </a:spcBef>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zh-TW" altLang="en-US" dirty="0" smtClean="0"/>
              <a:t>不知道大家怎麼想，當時我看到這一段的時候，心裡面是很興奮的，我想要在辦公室也準備一支球棒</a:t>
            </a:r>
            <a:r>
              <a:rPr lang="en-US" altLang="zh-TW" dirty="0" smtClean="0"/>
              <a:t>…</a:t>
            </a:r>
            <a:endParaRPr lang="en-US" dirty="0" smtClean="0"/>
          </a:p>
          <a:p>
            <a:pPr>
              <a:spcBef>
                <a:spcPts val="0"/>
              </a:spcBef>
              <a:buNone/>
            </a:pPr>
            <a:r>
              <a:rPr lang="zh-TW" altLang="en-US" dirty="0" smtClean="0"/>
              <a:t>回歸正題，上述這些問題其實拿回現代的專案開發，其實也是很常發生（除了載具從磁片變成網路之外）</a:t>
            </a:r>
            <a:endParaRPr lang="en-US" dirty="0" smtClean="0"/>
          </a:p>
          <a:p>
            <a:pPr>
              <a:spcBef>
                <a:spcPts val="0"/>
              </a:spcBef>
              <a:buNone/>
            </a:pPr>
            <a:endParaRPr lang="en-US" dirty="0" smtClean="0"/>
          </a:p>
          <a:p>
            <a:pPr>
              <a:spcBef>
                <a:spcPts val="0"/>
              </a:spcBef>
              <a:buNone/>
            </a:pPr>
            <a:endParaRPr lang="en-US" dirty="0" smtClean="0"/>
          </a:p>
          <a:p>
            <a:pPr>
              <a:spcBef>
                <a:spcPts val="0"/>
              </a:spcBef>
              <a:buNone/>
            </a:pPr>
            <a:r>
              <a:rPr lang="en" dirty="0" smtClean="0"/>
              <a:t>接下來</a:t>
            </a:r>
            <a:r>
              <a:rPr lang="zh-TW" altLang="en-US" dirty="0" smtClean="0"/>
              <a:t>我們先探討什麼事暢快的產品流水線</a:t>
            </a:r>
            <a:endParaRPr lang="e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81" name="Shape 5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zh-TW" altLang="en-US" dirty="0" smtClean="0"/>
              <a:t>剛提到整個相依階層中有版本衝突時，</a:t>
            </a:r>
            <a:r>
              <a:rPr lang="en-US" altLang="zh-TW" dirty="0" err="1" smtClean="0"/>
              <a:t>gradle</a:t>
            </a:r>
            <a:r>
              <a:rPr lang="zh-TW" altLang="en-US" dirty="0" smtClean="0"/>
              <a:t>是怎麼處理的呢？</a:t>
            </a: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Shape 5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88" name="Shape 5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Shape 5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5" name="Shape 5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38100" lvl="0" indent="0" rtl="0">
              <a:lnSpc>
                <a:spcPct val="150000"/>
              </a:lnSpc>
              <a:spcBef>
                <a:spcPts val="0"/>
              </a:spcBef>
              <a:spcAft>
                <a:spcPts val="1200"/>
              </a:spcAft>
              <a:buNone/>
            </a:pPr>
            <a:r>
              <a:rPr lang="en" sz="1200">
                <a:solidFill>
                  <a:srgbClr val="333333"/>
                </a:solidFill>
              </a:rPr>
              <a:t>Gradle offers the following conflict resolution strategies:</a:t>
            </a:r>
          </a:p>
          <a:p>
            <a:pPr marL="457200" lvl="0" indent="-228600" rtl="0">
              <a:lnSpc>
                <a:spcPct val="115000"/>
              </a:lnSpc>
              <a:spcBef>
                <a:spcPts val="0"/>
              </a:spcBef>
              <a:spcAft>
                <a:spcPts val="1200"/>
              </a:spcAft>
              <a:buClr>
                <a:srgbClr val="333333"/>
              </a:buClr>
              <a:buSzPct val="100000"/>
            </a:pPr>
            <a:r>
              <a:rPr lang="en" sz="1200" i="1" u="sng">
                <a:solidFill>
                  <a:srgbClr val="333333"/>
                </a:solidFill>
              </a:rPr>
              <a:t>Newest</a:t>
            </a:r>
            <a:r>
              <a:rPr lang="en" sz="1200">
                <a:solidFill>
                  <a:srgbClr val="333333"/>
                </a:solidFill>
              </a:rPr>
              <a:t>: The newest version of the dependency is used. This is Gradle's default strategy, and is often an appropriate choice as long as versions are backwards-compatible.</a:t>
            </a:r>
          </a:p>
          <a:p>
            <a:pPr marL="457200" lvl="0" indent="-228600" rtl="0">
              <a:lnSpc>
                <a:spcPct val="115000"/>
              </a:lnSpc>
              <a:spcBef>
                <a:spcPts val="0"/>
              </a:spcBef>
              <a:spcAft>
                <a:spcPts val="1200"/>
              </a:spcAft>
              <a:buClr>
                <a:srgbClr val="333333"/>
              </a:buClr>
              <a:buSzPct val="100000"/>
            </a:pPr>
            <a:r>
              <a:rPr lang="en" sz="1200" i="1" u="sng">
                <a:solidFill>
                  <a:srgbClr val="333333"/>
                </a:solidFill>
              </a:rPr>
              <a:t>Fail</a:t>
            </a:r>
            <a:r>
              <a:rPr lang="en" sz="1200">
                <a:solidFill>
                  <a:srgbClr val="333333"/>
                </a:solidFill>
              </a:rPr>
              <a:t>: A version conflict results in a build failure. This strategy requires all version conflicts to be resolved explicitly in the build script. See </a:t>
            </a:r>
            <a:r>
              <a:rPr lang="en" sz="1200">
                <a:solidFill>
                  <a:srgbClr val="007042"/>
                </a:solidFill>
                <a:latin typeface="Verdana"/>
                <a:ea typeface="Verdana"/>
                <a:cs typeface="Verdana"/>
                <a:sym typeface="Verdana"/>
                <a:hlinkClick r:id="rId3"/>
              </a:rPr>
              <a:t>ResolutionStrategy</a:t>
            </a:r>
            <a:r>
              <a:rPr lang="en" sz="1200">
                <a:solidFill>
                  <a:srgbClr val="333333"/>
                </a:solidFill>
              </a:rPr>
              <a:t> for details on how to explicitly choose a particular version.</a:t>
            </a:r>
          </a:p>
          <a:p>
            <a:pPr marL="38100" lvl="0" indent="0" rtl="0">
              <a:lnSpc>
                <a:spcPct val="150000"/>
              </a:lnSpc>
              <a:spcBef>
                <a:spcPts val="0"/>
              </a:spcBef>
              <a:spcAft>
                <a:spcPts val="1200"/>
              </a:spcAft>
              <a:buNone/>
            </a:pPr>
            <a:r>
              <a:rPr lang="en" sz="1200">
                <a:solidFill>
                  <a:srgbClr val="333333"/>
                </a:solidFill>
              </a:rPr>
              <a:t>While the strategies introduced above are usually enough to solve most conflicts, Gradle provides more fine-grained mechanisms to resolve version conflicts:</a:t>
            </a:r>
          </a:p>
          <a:p>
            <a:pPr marL="457200" lvl="0" indent="-228600" rtl="0">
              <a:lnSpc>
                <a:spcPct val="115000"/>
              </a:lnSpc>
              <a:spcBef>
                <a:spcPts val="0"/>
              </a:spcBef>
              <a:spcAft>
                <a:spcPts val="1200"/>
              </a:spcAft>
              <a:buClr>
                <a:srgbClr val="333333"/>
              </a:buClr>
              <a:buSzPct val="100000"/>
            </a:pPr>
            <a:r>
              <a:rPr lang="en" sz="1200">
                <a:solidFill>
                  <a:srgbClr val="333333"/>
                </a:solidFill>
              </a:rPr>
              <a:t>Configuring a first level dependency as </a:t>
            </a:r>
            <a:r>
              <a:rPr lang="en" sz="1200" i="1" u="sng">
                <a:solidFill>
                  <a:srgbClr val="333333"/>
                </a:solidFill>
              </a:rPr>
              <a:t>forced</a:t>
            </a:r>
            <a:r>
              <a:rPr lang="en" sz="1200">
                <a:solidFill>
                  <a:srgbClr val="333333"/>
                </a:solidFill>
              </a:rPr>
              <a:t>. This approach is useful if the dependency in conflict is already a first level dependency. See examples in</a:t>
            </a:r>
            <a:r>
              <a:rPr lang="en" sz="1200">
                <a:solidFill>
                  <a:srgbClr val="007042"/>
                </a:solidFill>
                <a:latin typeface="Verdana"/>
                <a:ea typeface="Verdana"/>
                <a:cs typeface="Verdana"/>
                <a:sym typeface="Verdana"/>
                <a:hlinkClick r:id="rId4"/>
              </a:rPr>
              <a:t>DependencyHandler</a:t>
            </a:r>
            <a:r>
              <a:rPr lang="en" sz="1200">
                <a:solidFill>
                  <a:srgbClr val="333333"/>
                </a:solidFill>
              </a:rPr>
              <a:t>.</a:t>
            </a:r>
          </a:p>
          <a:p>
            <a:pPr marL="457200" lvl="0" indent="-228600" rtl="0">
              <a:lnSpc>
                <a:spcPct val="115000"/>
              </a:lnSpc>
              <a:spcBef>
                <a:spcPts val="0"/>
              </a:spcBef>
              <a:spcAft>
                <a:spcPts val="1200"/>
              </a:spcAft>
              <a:buClr>
                <a:srgbClr val="333333"/>
              </a:buClr>
              <a:buSzPct val="100000"/>
            </a:pPr>
            <a:r>
              <a:rPr lang="en" sz="1200">
                <a:solidFill>
                  <a:srgbClr val="333333"/>
                </a:solidFill>
              </a:rPr>
              <a:t>Configuring any dependency (transitive or not) as </a:t>
            </a:r>
            <a:r>
              <a:rPr lang="en" sz="1200" i="1" u="sng">
                <a:solidFill>
                  <a:srgbClr val="333333"/>
                </a:solidFill>
              </a:rPr>
              <a:t>forced</a:t>
            </a:r>
            <a:r>
              <a:rPr lang="en" sz="1200">
                <a:solidFill>
                  <a:srgbClr val="333333"/>
                </a:solidFill>
              </a:rPr>
              <a:t>. This approach is useful if the dependency in conflict is a transitive dependency. It also can be used to force versions of first level dependencies. See examples in </a:t>
            </a:r>
            <a:r>
              <a:rPr lang="en" sz="1200">
                <a:solidFill>
                  <a:srgbClr val="007042"/>
                </a:solidFill>
                <a:latin typeface="Verdana"/>
                <a:ea typeface="Verdana"/>
                <a:cs typeface="Verdana"/>
                <a:sym typeface="Verdana"/>
                <a:hlinkClick r:id="rId3"/>
              </a:rPr>
              <a:t>ResolutionStrategy</a:t>
            </a:r>
          </a:p>
          <a:p>
            <a:pPr marL="457200" lvl="0" indent="-228600" rtl="0">
              <a:lnSpc>
                <a:spcPct val="115000"/>
              </a:lnSpc>
              <a:spcBef>
                <a:spcPts val="0"/>
              </a:spcBef>
              <a:spcAft>
                <a:spcPts val="1200"/>
              </a:spcAft>
              <a:buClr>
                <a:srgbClr val="333333"/>
              </a:buClr>
              <a:buSzPct val="100000"/>
            </a:pPr>
            <a:r>
              <a:rPr lang="en" sz="1200">
                <a:solidFill>
                  <a:srgbClr val="333333"/>
                </a:solidFill>
              </a:rPr>
              <a:t>Dependency resolve rules are an </a:t>
            </a:r>
            <a:r>
              <a:rPr lang="en" sz="1200">
                <a:solidFill>
                  <a:srgbClr val="007042"/>
                </a:solidFill>
                <a:hlinkClick r:id="rId5"/>
              </a:rPr>
              <a:t>incubating</a:t>
            </a:r>
            <a:r>
              <a:rPr lang="en" sz="1200">
                <a:solidFill>
                  <a:srgbClr val="333333"/>
                </a:solidFill>
              </a:rPr>
              <a:t> feature introduced in Gradle 1.4 which give you fine-grained control over the version selected for a particular dependency.</a:t>
            </a:r>
          </a:p>
          <a:p>
            <a:pPr marL="38100" lvl="0" indent="0" rtl="0">
              <a:lnSpc>
                <a:spcPct val="150000"/>
              </a:lnSpc>
              <a:spcBef>
                <a:spcPts val="0"/>
              </a:spcBef>
              <a:spcAft>
                <a:spcPts val="1200"/>
              </a:spcAft>
              <a:buNone/>
            </a:pPr>
            <a:r>
              <a:rPr lang="en" sz="1200">
                <a:solidFill>
                  <a:srgbClr val="333333"/>
                </a:solidFill>
              </a:rPr>
              <a:t>To deal with problems due to version conflicts, reports with dependency graphs are also very helpful. Such reports are another feature of dependency management.</a:t>
            </a:r>
          </a:p>
          <a:p>
            <a:pPr lvl="0" rtl="0">
              <a:spcBef>
                <a:spcPts val="0"/>
              </a:spcBef>
              <a:buNone/>
            </a:pPr>
            <a:endParaRPr/>
          </a:p>
          <a:p>
            <a:pPr lvl="0" rtl="0">
              <a:spcBef>
                <a:spcPts val="0"/>
              </a:spcBef>
              <a:buNone/>
            </a:pPr>
            <a:r>
              <a:rPr lang="en"/>
              <a:t>https://docs.gradle.org/current/userguide/dependency_management.html</a:t>
            </a:r>
          </a:p>
          <a:p>
            <a:pPr lvl="0" rtl="0">
              <a:spcBef>
                <a:spcPts val="0"/>
              </a:spcBef>
              <a:buNone/>
            </a:pPr>
            <a:endParaRPr/>
          </a:p>
          <a:p>
            <a:pPr lvl="0" rtl="0">
              <a:spcBef>
                <a:spcPts val="0"/>
              </a:spcBef>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Shape 6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3" name="Shape 6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600"/>
              </a:spcBef>
              <a:buClr>
                <a:schemeClr val="dk1"/>
              </a:buClr>
              <a:buSzPct val="61111"/>
              <a:buFont typeface="Arial"/>
              <a:buNone/>
            </a:pPr>
            <a:r>
              <a:rPr lang="en" sz="1800" b="1" u="sng">
                <a:solidFill>
                  <a:schemeClr val="hlink"/>
                </a:solidFill>
                <a:hlinkClick r:id="rId3"/>
              </a:rPr>
              <a:t>https://docs.gradle.org/current/userguide/dependency_management.html</a:t>
            </a:r>
          </a:p>
          <a:p>
            <a:pPr>
              <a:spcBef>
                <a:spcPts val="0"/>
              </a:spcBef>
              <a:buNone/>
            </a:pPr>
            <a:endParaRPr sz="18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Shape 6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5" name="Shape 6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600"/>
              </a:spcBef>
              <a:buClr>
                <a:schemeClr val="dk1"/>
              </a:buClr>
              <a:buFont typeface="Arial"/>
              <a:buNone/>
            </a:pPr>
            <a:r>
              <a:rPr lang="zh-TW" altLang="en-US" sz="1400" dirty="0" smtClean="0"/>
              <a:t>這邊要注意的是</a:t>
            </a:r>
            <a:r>
              <a:rPr lang="en-US" altLang="zh-TW" sz="1400" dirty="0" smtClean="0"/>
              <a:t> </a:t>
            </a:r>
            <a:r>
              <a:rPr lang="zh-TW" altLang="en-US" sz="1400" dirty="0" smtClean="0"/>
              <a:t>如果一旦軟體交付開始要上建置系統，就應該</a:t>
            </a:r>
            <a:r>
              <a:rPr lang="en-US" altLang="zh-TW" sz="1400" dirty="0" smtClean="0"/>
              <a:t>always</a:t>
            </a:r>
            <a:r>
              <a:rPr lang="zh-TW" altLang="en-US" sz="1400" dirty="0" smtClean="0"/>
              <a:t>指定固定版本，</a:t>
            </a:r>
            <a:endParaRPr lang="en-US" altLang="zh-TW" sz="1400" dirty="0" smtClean="0"/>
          </a:p>
          <a:p>
            <a:pPr lvl="0">
              <a:spcBef>
                <a:spcPts val="600"/>
              </a:spcBef>
              <a:buClr>
                <a:schemeClr val="dk1"/>
              </a:buClr>
              <a:buFont typeface="Arial"/>
              <a:buNone/>
            </a:pPr>
            <a:r>
              <a:rPr lang="zh-TW" altLang="en-US" sz="1400" dirty="0" smtClean="0"/>
              <a:t>否則就會違反可重製原則，讓同一版程式碼產出不同的結果產出</a:t>
            </a:r>
            <a:endParaRPr sz="1400"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Shape 7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43" name="Shape 7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55" name="Shape 7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US" altLang="zh-TW" dirty="0" smtClean="0">
                <a:solidFill>
                  <a:schemeClr val="dk1"/>
                </a:solidFill>
              </a:rPr>
              <a:t>1)</a:t>
            </a:r>
            <a:r>
              <a:rPr lang="zh-TW" altLang="en-US" dirty="0" smtClean="0">
                <a:solidFill>
                  <a:schemeClr val="dk1"/>
                </a:solidFill>
              </a:rPr>
              <a:t>大家知道開發程式大多喜歡用</a:t>
            </a:r>
            <a:r>
              <a:rPr lang="en-US" altLang="zh-TW" dirty="0" smtClean="0">
                <a:solidFill>
                  <a:schemeClr val="dk1"/>
                </a:solidFill>
              </a:rPr>
              <a:t>IDE</a:t>
            </a:r>
            <a:r>
              <a:rPr lang="zh-TW" altLang="en-US" dirty="0" smtClean="0">
                <a:solidFill>
                  <a:schemeClr val="dk1"/>
                </a:solidFill>
              </a:rPr>
              <a:t>，因為</a:t>
            </a:r>
            <a:r>
              <a:rPr lang="en-US" altLang="zh-TW" dirty="0" smtClean="0">
                <a:solidFill>
                  <a:schemeClr val="dk1"/>
                </a:solidFill>
              </a:rPr>
              <a:t>IDE</a:t>
            </a:r>
            <a:r>
              <a:rPr lang="zh-TW" altLang="en-US" dirty="0" smtClean="0">
                <a:solidFill>
                  <a:schemeClr val="dk1"/>
                </a:solidFill>
              </a:rPr>
              <a:t>帶給我們比較好的開發體驗，只要打錯一個錯字，都會馬上更正，這也是持續整合的一種概念</a:t>
            </a:r>
            <a:endParaRPr lang="en-US" altLang="zh-TW" dirty="0" smtClean="0">
              <a:solidFill>
                <a:schemeClr val="dk1"/>
              </a:solidFill>
            </a:endParaRPr>
          </a:p>
          <a:p>
            <a:pPr lvl="0" rtl="0">
              <a:spcBef>
                <a:spcPts val="0"/>
              </a:spcBef>
              <a:buClr>
                <a:schemeClr val="dk1"/>
              </a:buClr>
              <a:buSzPct val="100000"/>
              <a:buFont typeface="Arial"/>
              <a:buNone/>
            </a:pPr>
            <a:r>
              <a:rPr lang="zh-TW" altLang="en-US" dirty="0" smtClean="0">
                <a:solidFill>
                  <a:schemeClr val="dk1"/>
                </a:solidFill>
              </a:rPr>
              <a:t>不過這只是軟體交付眾多程序中的一步而已，為了把整個產品流水線，</a:t>
            </a:r>
            <a:r>
              <a:rPr lang="en-US" altLang="zh-TW" dirty="0" smtClean="0">
                <a:solidFill>
                  <a:schemeClr val="dk1"/>
                </a:solidFill>
              </a:rPr>
              <a:t>end2end</a:t>
            </a:r>
            <a:r>
              <a:rPr lang="zh-TW" altLang="en-US" dirty="0" smtClean="0">
                <a:solidFill>
                  <a:schemeClr val="dk1"/>
                </a:solidFill>
              </a:rPr>
              <a:t>串接起來，就需要把所有環節都自動化</a:t>
            </a:r>
            <a:endParaRPr lang="en-US" dirty="0" smtClean="0">
              <a:solidFill>
                <a:schemeClr val="dk1"/>
              </a:solidFill>
            </a:endParaRPr>
          </a:p>
          <a:p>
            <a:pPr lvl="0" rtl="0">
              <a:spcBef>
                <a:spcPts val="0"/>
              </a:spcBef>
              <a:buClr>
                <a:schemeClr val="dk1"/>
              </a:buClr>
              <a:buSzPct val="100000"/>
              <a:buFont typeface="Arial"/>
              <a:buNone/>
            </a:pPr>
            <a:r>
              <a:rPr lang="en-US" dirty="0" smtClean="0">
                <a:solidFill>
                  <a:schemeClr val="dk1"/>
                </a:solidFill>
              </a:rPr>
              <a:t>2)</a:t>
            </a:r>
            <a:r>
              <a:rPr lang="en-US" baseline="0" dirty="0" smtClean="0">
                <a:solidFill>
                  <a:schemeClr val="dk1"/>
                </a:solidFill>
              </a:rPr>
              <a:t> </a:t>
            </a:r>
            <a:r>
              <a:rPr lang="zh-TW" altLang="en-US" baseline="0" dirty="0" smtClean="0">
                <a:solidFill>
                  <a:schemeClr val="dk1"/>
                </a:solidFill>
              </a:rPr>
              <a:t>然而自動化不僅只是將所有人工作業都寫程式取代就好了，而是要確保這是一條高品質產出的流水線，</a:t>
            </a:r>
            <a:endParaRPr lang="en-US" altLang="zh-TW" baseline="0" dirty="0" smtClean="0">
              <a:solidFill>
                <a:schemeClr val="dk1"/>
              </a:solidFill>
            </a:endParaRPr>
          </a:p>
          <a:p>
            <a:pPr lvl="0" rtl="0">
              <a:spcBef>
                <a:spcPts val="0"/>
              </a:spcBef>
              <a:buClr>
                <a:schemeClr val="dk1"/>
              </a:buClr>
              <a:buSzPct val="100000"/>
              <a:buFont typeface="Arial"/>
              <a:buNone/>
            </a:pPr>
            <a:r>
              <a:rPr lang="zh-TW" altLang="en-US" dirty="0" smtClean="0">
                <a:solidFill>
                  <a:schemeClr val="dk1"/>
                </a:solidFill>
              </a:rPr>
              <a:t>為了讓這條流水線可以順暢的運行，有幾個要件：</a:t>
            </a:r>
            <a:endParaRPr lang="en-US" altLang="zh-TW" dirty="0" smtClean="0">
              <a:solidFill>
                <a:schemeClr val="dk1"/>
              </a:solidFill>
            </a:endParaRPr>
          </a:p>
          <a:p>
            <a:pPr lvl="0" rtl="0">
              <a:spcBef>
                <a:spcPts val="0"/>
              </a:spcBef>
              <a:buClr>
                <a:schemeClr val="dk1"/>
              </a:buClr>
              <a:buSzPct val="100000"/>
              <a:buFont typeface="Arial"/>
              <a:buNone/>
            </a:pPr>
            <a:r>
              <a:rPr lang="en-US" altLang="zh-TW" dirty="0" smtClean="0">
                <a:solidFill>
                  <a:schemeClr val="dk1"/>
                </a:solidFill>
              </a:rPr>
              <a:t>-</a:t>
            </a:r>
            <a:r>
              <a:rPr lang="zh-TW" altLang="en-US" dirty="0" smtClean="0">
                <a:solidFill>
                  <a:schemeClr val="dk1"/>
                </a:solidFill>
              </a:rPr>
              <a:t>我們希望它是可以重製的，這樣才能追查錯誤</a:t>
            </a:r>
            <a:endParaRPr lang="en-US" altLang="zh-TW" dirty="0" smtClean="0">
              <a:solidFill>
                <a:schemeClr val="dk1"/>
              </a:solidFill>
            </a:endParaRPr>
          </a:p>
          <a:p>
            <a:pPr lvl="0" rtl="0">
              <a:spcBef>
                <a:spcPts val="0"/>
              </a:spcBef>
              <a:buClr>
                <a:schemeClr val="dk1"/>
              </a:buClr>
              <a:buSzPct val="100000"/>
              <a:buFont typeface="Arial"/>
              <a:buNone/>
            </a:pPr>
            <a:r>
              <a:rPr lang="en-US" altLang="zh-TW" dirty="0" smtClean="0">
                <a:solidFill>
                  <a:schemeClr val="dk1"/>
                </a:solidFill>
              </a:rPr>
              <a:t>-</a:t>
            </a:r>
            <a:r>
              <a:rPr lang="zh-TW" altLang="en-US" dirty="0" smtClean="0">
                <a:solidFill>
                  <a:schemeClr val="dk1"/>
                </a:solidFill>
              </a:rPr>
              <a:t>並且盡其所能地頻繁運作，並且流程透明易於分享溝通</a:t>
            </a:r>
            <a:endParaRPr lang="en-US" altLang="zh-TW" dirty="0" smtClean="0">
              <a:solidFill>
                <a:schemeClr val="dk1"/>
              </a:solidFill>
            </a:endParaRPr>
          </a:p>
          <a:p>
            <a:pPr lvl="0" rtl="0">
              <a:spcBef>
                <a:spcPts val="0"/>
              </a:spcBef>
              <a:buClr>
                <a:schemeClr val="dk1"/>
              </a:buClr>
              <a:buSzPct val="100000"/>
              <a:buFont typeface="Arial"/>
              <a:buNone/>
            </a:pPr>
            <a:r>
              <a:rPr lang="zh-TW" altLang="en-US" dirty="0" smtClean="0">
                <a:solidFill>
                  <a:schemeClr val="dk1"/>
                </a:solidFill>
              </a:rPr>
              <a:t>這些都是</a:t>
            </a:r>
            <a:r>
              <a:rPr lang="en-US" altLang="zh-TW" dirty="0" err="1" smtClean="0">
                <a:solidFill>
                  <a:schemeClr val="dk1"/>
                </a:solidFill>
              </a:rPr>
              <a:t>devops</a:t>
            </a:r>
            <a:r>
              <a:rPr lang="en-US" altLang="zh-TW" dirty="0" smtClean="0">
                <a:solidFill>
                  <a:schemeClr val="dk1"/>
                </a:solidFill>
              </a:rPr>
              <a:t> </a:t>
            </a:r>
            <a:r>
              <a:rPr lang="zh-TW" altLang="en-US" dirty="0" smtClean="0">
                <a:solidFill>
                  <a:schemeClr val="dk1"/>
                </a:solidFill>
              </a:rPr>
              <a:t>的重要觀點</a:t>
            </a:r>
            <a:endParaRPr lang="en-US" altLang="zh-TW" dirty="0" smtClean="0">
              <a:solidFill>
                <a:schemeClr val="dk1"/>
              </a:solidFill>
            </a:endParaRPr>
          </a:p>
          <a:p>
            <a:pPr lvl="0" rtl="0">
              <a:spcBef>
                <a:spcPts val="0"/>
              </a:spcBef>
              <a:buClr>
                <a:schemeClr val="dk1"/>
              </a:buClr>
              <a:buSzPct val="100000"/>
              <a:buFont typeface="Arial"/>
              <a:buNone/>
            </a:pPr>
            <a:endParaRPr dirty="0">
              <a:solidFill>
                <a:schemeClr val="dk1"/>
              </a:solidFill>
            </a:endParaRPr>
          </a:p>
          <a:p>
            <a:pPr lvl="0" rtl="0">
              <a:spcBef>
                <a:spcPts val="0"/>
              </a:spcBef>
              <a:buClr>
                <a:schemeClr val="dk1"/>
              </a:buClr>
              <a:buFont typeface="Arial"/>
              <a:buNone/>
            </a:pPr>
            <a:endParaRPr dirty="0">
              <a:solidFill>
                <a:schemeClr val="dk1"/>
              </a:solidFill>
            </a:endParaRPr>
          </a:p>
          <a:p>
            <a:pPr lvl="0" rtl="0">
              <a:spcBef>
                <a:spcPts val="0"/>
              </a:spcBef>
              <a:buClr>
                <a:schemeClr val="dk1"/>
              </a:buClr>
              <a:buSzPct val="100000"/>
              <a:buFont typeface="Arial"/>
              <a:buNone/>
            </a:pPr>
            <a:endParaRPr lang="en" dirty="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dirty="0" smtClean="0">
                <a:solidFill>
                  <a:schemeClr val="dk1"/>
                </a:solidFill>
              </a:rPr>
              <a:t>接下來的內容我會以</a:t>
            </a:r>
            <a:r>
              <a:rPr lang="en-US" altLang="zh-TW" dirty="0" smtClean="0">
                <a:solidFill>
                  <a:schemeClr val="dk1"/>
                </a:solidFill>
              </a:rPr>
              <a:t>Android App</a:t>
            </a:r>
            <a:r>
              <a:rPr lang="zh-TW" altLang="en-US" dirty="0" smtClean="0">
                <a:solidFill>
                  <a:schemeClr val="dk1"/>
                </a:solidFill>
              </a:rPr>
              <a:t>為例，說明一些軟體交付過程中會遭遇到的問題</a:t>
            </a:r>
            <a:endParaRPr lang="en" altLang="zh-TW" dirty="0" smtClean="0">
              <a:solidFill>
                <a:schemeClr val="dk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dirty="0" smtClean="0">
                <a:solidFill>
                  <a:schemeClr val="dk1"/>
                </a:solidFill>
              </a:rPr>
              <a:t>並且把</a:t>
            </a:r>
            <a:r>
              <a:rPr lang="en-US" altLang="zh-TW" dirty="0" err="1" smtClean="0">
                <a:solidFill>
                  <a:schemeClr val="dk1"/>
                </a:solidFill>
              </a:rPr>
              <a:t>gradle</a:t>
            </a:r>
            <a:r>
              <a:rPr lang="zh-TW" altLang="en-US" dirty="0" smtClean="0">
                <a:solidFill>
                  <a:schemeClr val="dk1"/>
                </a:solidFill>
              </a:rPr>
              <a:t>實用的解決方案整理如下，這些也都是組成暢快產品流水線的關鍵方法</a:t>
            </a:r>
            <a:endParaRPr lang="en-US" altLang="zh-TW" dirty="0" smtClean="0">
              <a:solidFill>
                <a:schemeClr val="dk1"/>
              </a:solidFill>
            </a:endParaRPr>
          </a:p>
          <a:p>
            <a:r>
              <a:rPr kumimoji="1" lang="en-US" altLang="zh-TW" dirty="0" err="1" smtClean="0"/>
              <a:t>Gradle</a:t>
            </a:r>
            <a:r>
              <a:rPr kumimoji="1" lang="zh-TW" altLang="en-US" dirty="0" smtClean="0"/>
              <a:t>也把這些解決方案稱為</a:t>
            </a:r>
            <a:r>
              <a:rPr kumimoji="1" lang="en-US" altLang="zh-TW" dirty="0" smtClean="0"/>
              <a:t>thoughtful conventions</a:t>
            </a:r>
            <a:r>
              <a:rPr kumimoji="1" lang="zh-TW" altLang="en-US" dirty="0" smtClean="0"/>
              <a:t>，他不像</a:t>
            </a:r>
            <a:r>
              <a:rPr kumimoji="1" lang="en-US" altLang="zh-TW" dirty="0" smtClean="0"/>
              <a:t>maven</a:t>
            </a:r>
            <a:r>
              <a:rPr kumimoji="1" lang="zh-TW" altLang="en-US" dirty="0" smtClean="0"/>
              <a:t>般需要遵循嚴格的規格，比較像是套用慣例，而這些</a:t>
            </a:r>
            <a:r>
              <a:rPr kumimoji="1" lang="en-US" altLang="zh-TW" dirty="0" err="1" smtClean="0"/>
              <a:t>conevntions</a:t>
            </a:r>
            <a:r>
              <a:rPr kumimoji="1" lang="zh-TW" altLang="en-US" dirty="0" smtClean="0"/>
              <a:t>也允許你彈性做調整。</a:t>
            </a:r>
            <a:endParaRPr kumimoji="1" lang="en-US" altLang="zh-TW" dirty="0" smtClean="0"/>
          </a:p>
          <a:p>
            <a:endParaRPr kumimoji="1" lang="zh-TW" altLang="en-US" dirty="0"/>
          </a:p>
        </p:txBody>
      </p:sp>
    </p:spTree>
    <p:extLst>
      <p:ext uri="{BB962C8B-B14F-4D97-AF65-F5344CB8AC3E}">
        <p14:creationId xmlns:p14="http://schemas.microsoft.com/office/powerpoint/2010/main" val="1402944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zh-TW" altLang="en-US" dirty="0" smtClean="0"/>
              <a:t>什麼是溝通的嫌隙？</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zh-TW" altLang="en-US" dirty="0" smtClean="0"/>
              <a:t>用現在最紅的一句話來講，就是</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zh-TW" altLang="en-US" dirty="0" smtClean="0">
                <a:solidFill>
                  <a:schemeClr val="dk1"/>
                </a:solidFill>
              </a:rPr>
              <a:t>以</a:t>
            </a:r>
            <a:r>
              <a:rPr lang="en-US" altLang="zh-TW" dirty="0" smtClean="0">
                <a:solidFill>
                  <a:schemeClr val="dk1"/>
                </a:solidFill>
              </a:rPr>
              <a:t>Android App</a:t>
            </a:r>
            <a:r>
              <a:rPr lang="zh-TW" altLang="en-US" dirty="0" smtClean="0">
                <a:solidFill>
                  <a:schemeClr val="dk1"/>
                </a:solidFill>
              </a:rPr>
              <a:t>開發來說，以往開發工具有很多種，但彼此間的建置方式都不盡相同，</a:t>
            </a:r>
            <a:endParaRPr lang="en-US" altLang="zh-TW" dirty="0" smtClean="0">
              <a:solidFill>
                <a:schemeClr val="dk1"/>
              </a:solidFill>
            </a:endParaRPr>
          </a:p>
          <a:p>
            <a:pPr lvl="0" rtl="0">
              <a:spcBef>
                <a:spcPts val="0"/>
              </a:spcBef>
              <a:buNone/>
            </a:pPr>
            <a:r>
              <a:rPr lang="zh-TW" altLang="en-US" dirty="0" smtClean="0">
                <a:solidFill>
                  <a:schemeClr val="dk1"/>
                </a:solidFill>
              </a:rPr>
              <a:t>因此往往相同的程式碼可能會有不同的結果。</a:t>
            </a:r>
            <a:endParaRPr lang="en-US" altLang="zh-TW" dirty="0" smtClean="0">
              <a:solidFill>
                <a:schemeClr val="dk1"/>
              </a:solidFill>
            </a:endParaRPr>
          </a:p>
          <a:p>
            <a:pPr lvl="0" rtl="0">
              <a:spcBef>
                <a:spcPts val="0"/>
              </a:spcBef>
              <a:buNone/>
            </a:pPr>
            <a:r>
              <a:rPr lang="zh-TW" altLang="en-US" dirty="0" smtClean="0">
                <a:solidFill>
                  <a:schemeClr val="dk1"/>
                </a:solidFill>
              </a:rPr>
              <a:t>類似的溝通問題在大型分工合作的團隊便很容易出現</a:t>
            </a:r>
            <a:endParaRPr lang="en" dirty="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1583342"/>
            <a:ext cx="7772400" cy="1159856"/>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0" name="Shape 10"/>
          <p:cNvSpPr txBox="1">
            <a:spLocks noGrp="1"/>
          </p:cNvSpPr>
          <p:nvPr>
            <p:ph type="subTitle" idx="1"/>
          </p:nvPr>
        </p:nvSpPr>
        <p:spPr>
          <a:xfrm>
            <a:off x="685800" y="2840053"/>
            <a:ext cx="7772400" cy="784737"/>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11" name="Shape 11"/>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3"/>
        <p:cNvGrpSpPr/>
        <p:nvPr/>
      </p:nvGrpSpPr>
      <p:grpSpPr>
        <a:xfrm>
          <a:off x="0" y="0"/>
          <a:ext cx="0" cy="0"/>
          <a:chOff x="0" y="0"/>
          <a:chExt cx="0" cy="0"/>
        </a:xfrm>
      </p:grpSpPr>
      <p:sp>
        <p:nvSpPr>
          <p:cNvPr id="244" name="Shape 244"/>
          <p:cNvSpPr/>
          <p:nvPr/>
        </p:nvSpPr>
        <p:spPr>
          <a:xfrm>
            <a:off x="0" y="0"/>
            <a:ext cx="9144000" cy="1149900"/>
          </a:xfrm>
          <a:prstGeom prst="rect">
            <a:avLst/>
          </a:prstGeom>
          <a:solidFill>
            <a:srgbClr val="073763"/>
          </a:solidFill>
          <a:ln>
            <a:noFill/>
          </a:ln>
        </p:spPr>
        <p:txBody>
          <a:bodyPr lIns="91425" tIns="45700" rIns="91425" bIns="45700" anchor="ctr" anchorCtr="0">
            <a:noAutofit/>
          </a:bodyPr>
          <a:lstStyle/>
          <a:p>
            <a:pPr>
              <a:spcBef>
                <a:spcPts val="0"/>
              </a:spcBef>
              <a:buNone/>
            </a:pPr>
            <a:endParaRPr/>
          </a:p>
        </p:txBody>
      </p:sp>
      <p:cxnSp>
        <p:nvCxnSpPr>
          <p:cNvPr id="245" name="Shape 245"/>
          <p:cNvCxnSpPr/>
          <p:nvPr/>
        </p:nvCxnSpPr>
        <p:spPr>
          <a:xfrm>
            <a:off x="0" y="1127875"/>
            <a:ext cx="9144000" cy="0"/>
          </a:xfrm>
          <a:prstGeom prst="straightConnector1">
            <a:avLst/>
          </a:prstGeom>
          <a:noFill/>
          <a:ln w="57150" cap="flat" cmpd="sng">
            <a:solidFill>
              <a:srgbClr val="000000">
                <a:alpha val="14900"/>
              </a:srgbClr>
            </a:solidFill>
            <a:prstDash val="solid"/>
            <a:round/>
            <a:headEnd type="none" w="med" len="med"/>
            <a:tailEnd type="none" w="med" len="med"/>
          </a:ln>
        </p:spPr>
      </p:cxnSp>
      <p:sp>
        <p:nvSpPr>
          <p:cNvPr id="246" name="Shape 246"/>
          <p:cNvSpPr txBox="1">
            <a:spLocks noGrp="1"/>
          </p:cNvSpPr>
          <p:nvPr>
            <p:ph type="title"/>
          </p:nvPr>
        </p:nvSpPr>
        <p:spPr>
          <a:xfrm>
            <a:off x="457200" y="205978"/>
            <a:ext cx="8229600" cy="8574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7" name="Shape 247"/>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rtl="0">
              <a:spcBef>
                <a:spcPts val="0"/>
              </a:spcBef>
              <a:buClr>
                <a:schemeClr val="dk2"/>
              </a:buClr>
              <a:buSzPct val="100000"/>
              <a:buNone/>
              <a:defRPr sz="1800">
                <a:solidFill>
                  <a:schemeClr val="dk2"/>
                </a:solidFill>
              </a:defRPr>
            </a:lvl1pPr>
          </a:lstStyle>
          <a:p>
            <a:endParaRPr/>
          </a:p>
        </p:txBody>
      </p:sp>
      <p:sp>
        <p:nvSpPr>
          <p:cNvPr id="250" name="Shape 250"/>
          <p:cNvSpPr/>
          <p:nvPr/>
        </p:nvSpPr>
        <p:spPr>
          <a:xfrm>
            <a:off x="4274" y="0"/>
            <a:ext cx="9144000" cy="4406399"/>
          </a:xfrm>
          <a:prstGeom prst="rect">
            <a:avLst/>
          </a:prstGeom>
          <a:solidFill>
            <a:srgbClr val="073763"/>
          </a:solidFill>
          <a:ln>
            <a:noFill/>
          </a:ln>
        </p:spPr>
        <p:txBody>
          <a:bodyPr lIns="91425" tIns="45700" rIns="91425" bIns="45700" anchor="ctr" anchorCtr="0">
            <a:noAutofit/>
          </a:bodyPr>
          <a:lstStyle/>
          <a:p>
            <a:pPr>
              <a:spcBef>
                <a:spcPts val="0"/>
              </a:spcBef>
              <a:buNone/>
            </a:pPr>
            <a:endParaRPr/>
          </a:p>
        </p:txBody>
      </p:sp>
      <p:cxnSp>
        <p:nvCxnSpPr>
          <p:cNvPr id="251" name="Shape 251"/>
          <p:cNvCxnSpPr/>
          <p:nvPr/>
        </p:nvCxnSpPr>
        <p:spPr>
          <a:xfrm>
            <a:off x="0" y="4384371"/>
            <a:ext cx="9144000" cy="0"/>
          </a:xfrm>
          <a:prstGeom prst="straightConnector1">
            <a:avLst/>
          </a:prstGeom>
          <a:noFill/>
          <a:ln w="57150" cap="flat" cmpd="sng">
            <a:solidFill>
              <a:srgbClr val="000000">
                <a:alpha val="14900"/>
              </a:srgbClr>
            </a:solidFill>
            <a:prstDash val="solid"/>
            <a:round/>
            <a:headEnd type="none" w="med" len="med"/>
            <a:tailEnd type="none" w="med" len="med"/>
          </a:ln>
        </p:spPr>
      </p:cxnSp>
      <p:sp>
        <p:nvSpPr>
          <p:cNvPr id="252" name="Shape 252"/>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bg>
      <p:bgPr>
        <a:solidFill>
          <a:srgbClr val="073763"/>
        </a:solidFill>
        <a:effectLst/>
      </p:bgPr>
    </p:bg>
    <p:spTree>
      <p:nvGrpSpPr>
        <p:cNvPr id="1" name="Shape 253"/>
        <p:cNvGrpSpPr/>
        <p:nvPr/>
      </p:nvGrpSpPr>
      <p:grpSpPr>
        <a:xfrm>
          <a:off x="0" y="0"/>
          <a:ext cx="0" cy="0"/>
          <a:chOff x="0" y="0"/>
          <a:chExt cx="0" cy="0"/>
        </a:xfrm>
      </p:grpSpPr>
      <p:sp>
        <p:nvSpPr>
          <p:cNvPr id="254" name="Shape 254"/>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4406309"/>
            <a:ext cx="8229600" cy="519520"/>
          </a:xfrm>
          <a:prstGeom prst="rect">
            <a:avLst/>
          </a:prstGeom>
        </p:spPr>
        <p:txBody>
          <a:bodyPr lIns="91425" tIns="91425" rIns="91425" bIns="91425" anchor="t" anchorCtr="0"/>
          <a:lstStyle>
            <a:lvl1pPr algn="ctr">
              <a:spcBef>
                <a:spcPts val="360"/>
              </a:spcBef>
              <a:buSzPct val="100000"/>
              <a:buNone/>
              <a:defRPr sz="1800"/>
            </a:lvl1pPr>
          </a:lstStyle>
          <a:p>
            <a:endParaRPr/>
          </a:p>
        </p:txBody>
      </p:sp>
      <p:sp>
        <p:nvSpPr>
          <p:cNvPr id="26" name="Shape 26"/>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4"/>
        <p:cNvGrpSpPr/>
        <p:nvPr/>
      </p:nvGrpSpPr>
      <p:grpSpPr>
        <a:xfrm>
          <a:off x="0" y="0"/>
          <a:ext cx="0" cy="0"/>
          <a:chOff x="0" y="0"/>
          <a:chExt cx="0" cy="0"/>
        </a:xfrm>
      </p:grpSpPr>
      <p:sp>
        <p:nvSpPr>
          <p:cNvPr id="225" name="Shape 225"/>
          <p:cNvSpPr/>
          <p:nvPr/>
        </p:nvSpPr>
        <p:spPr>
          <a:xfrm>
            <a:off x="0" y="0"/>
            <a:ext cx="9144000" cy="3518399"/>
          </a:xfrm>
          <a:prstGeom prst="rect">
            <a:avLst/>
          </a:prstGeom>
          <a:solidFill>
            <a:srgbClr val="073763"/>
          </a:solidFill>
          <a:ln>
            <a:noFill/>
          </a:ln>
        </p:spPr>
        <p:txBody>
          <a:bodyPr lIns="91425" tIns="45700" rIns="91425" bIns="45700" anchor="ctr" anchorCtr="0">
            <a:noAutofit/>
          </a:bodyPr>
          <a:lstStyle/>
          <a:p>
            <a:pPr>
              <a:spcBef>
                <a:spcPts val="0"/>
              </a:spcBef>
              <a:buNone/>
            </a:pPr>
            <a:endParaRPr/>
          </a:p>
        </p:txBody>
      </p:sp>
      <p:cxnSp>
        <p:nvCxnSpPr>
          <p:cNvPr id="226" name="Shape 226"/>
          <p:cNvCxnSpPr/>
          <p:nvPr/>
        </p:nvCxnSpPr>
        <p:spPr>
          <a:xfrm>
            <a:off x="0" y="3496604"/>
            <a:ext cx="9144000" cy="0"/>
          </a:xfrm>
          <a:prstGeom prst="straightConnector1">
            <a:avLst/>
          </a:prstGeom>
          <a:noFill/>
          <a:ln w="57150" cap="flat" cmpd="sng">
            <a:solidFill>
              <a:srgbClr val="000000">
                <a:alpha val="14900"/>
              </a:srgbClr>
            </a:solidFill>
            <a:prstDash val="solid"/>
            <a:round/>
            <a:headEnd type="none" w="med" len="med"/>
            <a:tailEnd type="none" w="med" len="med"/>
          </a:ln>
        </p:spPr>
      </p:cxnSp>
      <p:sp>
        <p:nvSpPr>
          <p:cNvPr id="227" name="Shape 227"/>
          <p:cNvSpPr txBox="1">
            <a:spLocks noGrp="1"/>
          </p:cNvSpPr>
          <p:nvPr>
            <p:ph type="ctrTitle"/>
          </p:nvPr>
        </p:nvSpPr>
        <p:spPr>
          <a:xfrm>
            <a:off x="685800" y="1867781"/>
            <a:ext cx="7772400" cy="1648800"/>
          </a:xfrm>
          <a:prstGeom prst="rect">
            <a:avLst/>
          </a:prstGeom>
        </p:spPr>
        <p:txBody>
          <a:bodyPr lIns="91425" tIns="91425" rIns="91425" bIns="91425" anchor="b" anchorCtr="0"/>
          <a:lstStyle>
            <a:lvl1pPr rtl="0">
              <a:spcBef>
                <a:spcPts val="0"/>
              </a:spcBef>
              <a:buSzPct val="100000"/>
              <a:defRPr sz="7200"/>
            </a:lvl1pPr>
            <a:lvl2pPr rtl="0">
              <a:spcBef>
                <a:spcPts val="0"/>
              </a:spcBef>
              <a:buSzPct val="100000"/>
              <a:defRPr sz="7200"/>
            </a:lvl2pPr>
            <a:lvl3pPr rtl="0">
              <a:spcBef>
                <a:spcPts val="0"/>
              </a:spcBef>
              <a:buSzPct val="100000"/>
              <a:defRPr sz="7200"/>
            </a:lvl3pPr>
            <a:lvl4pPr rtl="0">
              <a:spcBef>
                <a:spcPts val="0"/>
              </a:spcBef>
              <a:buSzPct val="100000"/>
              <a:defRPr sz="7200"/>
            </a:lvl4pPr>
            <a:lvl5pPr rtl="0">
              <a:spcBef>
                <a:spcPts val="0"/>
              </a:spcBef>
              <a:buSzPct val="100000"/>
              <a:defRPr sz="7200"/>
            </a:lvl5pPr>
            <a:lvl6pPr rtl="0">
              <a:spcBef>
                <a:spcPts val="0"/>
              </a:spcBef>
              <a:buSzPct val="100000"/>
              <a:defRPr sz="7200"/>
            </a:lvl6pPr>
            <a:lvl7pPr rtl="0">
              <a:spcBef>
                <a:spcPts val="0"/>
              </a:spcBef>
              <a:buSzPct val="100000"/>
              <a:defRPr sz="7200"/>
            </a:lvl7pPr>
            <a:lvl8pPr rtl="0">
              <a:spcBef>
                <a:spcPts val="0"/>
              </a:spcBef>
              <a:buSzPct val="100000"/>
              <a:defRPr sz="7200"/>
            </a:lvl8pPr>
            <a:lvl9pPr rtl="0">
              <a:spcBef>
                <a:spcPts val="0"/>
              </a:spcBef>
              <a:buSzPct val="100000"/>
              <a:defRPr sz="7200"/>
            </a:lvl9pPr>
          </a:lstStyle>
          <a:p>
            <a:endParaRPr/>
          </a:p>
        </p:txBody>
      </p:sp>
      <p:sp>
        <p:nvSpPr>
          <p:cNvPr id="228" name="Shape 228"/>
          <p:cNvSpPr txBox="1">
            <a:spLocks noGrp="1"/>
          </p:cNvSpPr>
          <p:nvPr>
            <p:ph type="subTitle" idx="1"/>
          </p:nvPr>
        </p:nvSpPr>
        <p:spPr>
          <a:xfrm>
            <a:off x="685800" y="3627026"/>
            <a:ext cx="7772400" cy="774300"/>
          </a:xfrm>
          <a:prstGeom prst="rect">
            <a:avLst/>
          </a:prstGeom>
        </p:spPr>
        <p:txBody>
          <a:bodyPr lIns="91425" tIns="91425" rIns="91425" bIns="91425" anchor="t" anchorCtr="0"/>
          <a:lstStyle>
            <a:lvl1pPr rtl="0">
              <a:spcBef>
                <a:spcPts val="0"/>
              </a:spcBef>
              <a:buClr>
                <a:srgbClr val="073763"/>
              </a:buClr>
              <a:buNone/>
              <a:defRPr>
                <a:solidFill>
                  <a:srgbClr val="073763"/>
                </a:solidFill>
              </a:defRPr>
            </a:lvl1pPr>
            <a:lvl2pPr rtl="0">
              <a:spcBef>
                <a:spcPts val="0"/>
              </a:spcBef>
              <a:buClr>
                <a:schemeClr val="dk2"/>
              </a:buClr>
              <a:buSzPct val="100000"/>
              <a:buNone/>
              <a:defRPr sz="3000">
                <a:solidFill>
                  <a:schemeClr val="dk2"/>
                </a:solidFill>
              </a:defRPr>
            </a:lvl2pPr>
            <a:lvl3pPr rtl="0">
              <a:spcBef>
                <a:spcPts val="0"/>
              </a:spcBef>
              <a:buClr>
                <a:schemeClr val="dk2"/>
              </a:buClr>
              <a:buSzPct val="100000"/>
              <a:buNone/>
              <a:defRPr sz="3000">
                <a:solidFill>
                  <a:schemeClr val="dk2"/>
                </a:solidFill>
              </a:defRPr>
            </a:lvl3pPr>
            <a:lvl4pPr rtl="0">
              <a:spcBef>
                <a:spcPts val="0"/>
              </a:spcBef>
              <a:buClr>
                <a:schemeClr val="dk2"/>
              </a:buClr>
              <a:buSzPct val="100000"/>
              <a:buNone/>
              <a:defRPr sz="3000">
                <a:solidFill>
                  <a:schemeClr val="dk2"/>
                </a:solidFill>
              </a:defRPr>
            </a:lvl4pPr>
            <a:lvl5pPr rtl="0">
              <a:spcBef>
                <a:spcPts val="0"/>
              </a:spcBef>
              <a:buClr>
                <a:schemeClr val="dk2"/>
              </a:buClr>
              <a:buSzPct val="100000"/>
              <a:buNone/>
              <a:defRPr sz="3000">
                <a:solidFill>
                  <a:schemeClr val="dk2"/>
                </a:solidFill>
              </a:defRPr>
            </a:lvl5pPr>
            <a:lvl6pPr rtl="0">
              <a:spcBef>
                <a:spcPts val="0"/>
              </a:spcBef>
              <a:buClr>
                <a:schemeClr val="dk2"/>
              </a:buClr>
              <a:buSzPct val="100000"/>
              <a:buNone/>
              <a:defRPr sz="3000">
                <a:solidFill>
                  <a:schemeClr val="dk2"/>
                </a:solidFill>
              </a:defRPr>
            </a:lvl6pPr>
            <a:lvl7pPr rtl="0">
              <a:spcBef>
                <a:spcPts val="0"/>
              </a:spcBef>
              <a:buClr>
                <a:schemeClr val="dk2"/>
              </a:buClr>
              <a:buSzPct val="100000"/>
              <a:buNone/>
              <a:defRPr sz="3000">
                <a:solidFill>
                  <a:schemeClr val="dk2"/>
                </a:solidFill>
              </a:defRPr>
            </a:lvl7pPr>
            <a:lvl8pPr rtl="0">
              <a:spcBef>
                <a:spcPts val="0"/>
              </a:spcBef>
              <a:buClr>
                <a:schemeClr val="dk2"/>
              </a:buClr>
              <a:buSzPct val="100000"/>
              <a:buNone/>
              <a:defRPr sz="3000">
                <a:solidFill>
                  <a:schemeClr val="dk2"/>
                </a:solidFill>
              </a:defRPr>
            </a:lvl8pPr>
            <a:lvl9pPr rtl="0">
              <a:spcBef>
                <a:spcPts val="0"/>
              </a:spcBef>
              <a:buClr>
                <a:schemeClr val="dk2"/>
              </a:buClr>
              <a:buSzPct val="100000"/>
              <a:buNone/>
              <a:defRPr sz="3000">
                <a:solidFill>
                  <a:schemeClr val="dk2"/>
                </a:solidFill>
              </a:defRPr>
            </a:lvl9pPr>
          </a:lstStyle>
          <a:p>
            <a:endParaRPr/>
          </a:p>
        </p:txBody>
      </p:sp>
      <p:sp>
        <p:nvSpPr>
          <p:cNvPr id="229" name="Shape 229"/>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30"/>
        <p:cNvGrpSpPr/>
        <p:nvPr/>
      </p:nvGrpSpPr>
      <p:grpSpPr>
        <a:xfrm>
          <a:off x="0" y="0"/>
          <a:ext cx="0" cy="0"/>
          <a:chOff x="0" y="0"/>
          <a:chExt cx="0" cy="0"/>
        </a:xfrm>
      </p:grpSpPr>
      <p:sp>
        <p:nvSpPr>
          <p:cNvPr id="231" name="Shape 231"/>
          <p:cNvSpPr/>
          <p:nvPr/>
        </p:nvSpPr>
        <p:spPr>
          <a:xfrm>
            <a:off x="0" y="0"/>
            <a:ext cx="9144000" cy="1149900"/>
          </a:xfrm>
          <a:prstGeom prst="rect">
            <a:avLst/>
          </a:prstGeom>
          <a:solidFill>
            <a:srgbClr val="073763"/>
          </a:solidFill>
          <a:ln>
            <a:noFill/>
          </a:ln>
        </p:spPr>
        <p:txBody>
          <a:bodyPr lIns="91425" tIns="45700" rIns="91425" bIns="45700" anchor="ctr" anchorCtr="0">
            <a:noAutofit/>
          </a:bodyPr>
          <a:lstStyle/>
          <a:p>
            <a:pPr>
              <a:spcBef>
                <a:spcPts val="0"/>
              </a:spcBef>
              <a:buNone/>
            </a:pPr>
            <a:endParaRPr/>
          </a:p>
        </p:txBody>
      </p:sp>
      <p:cxnSp>
        <p:nvCxnSpPr>
          <p:cNvPr id="232" name="Shape 232"/>
          <p:cNvCxnSpPr/>
          <p:nvPr/>
        </p:nvCxnSpPr>
        <p:spPr>
          <a:xfrm>
            <a:off x="0" y="1127875"/>
            <a:ext cx="9144000" cy="0"/>
          </a:xfrm>
          <a:prstGeom prst="straightConnector1">
            <a:avLst/>
          </a:prstGeom>
          <a:noFill/>
          <a:ln w="57150" cap="flat" cmpd="sng">
            <a:solidFill>
              <a:srgbClr val="000000">
                <a:alpha val="14900"/>
              </a:srgbClr>
            </a:solidFill>
            <a:prstDash val="solid"/>
            <a:round/>
            <a:headEnd type="none" w="med" len="med"/>
            <a:tailEnd type="none" w="med" len="med"/>
          </a:ln>
        </p:spPr>
      </p:cxnSp>
      <p:sp>
        <p:nvSpPr>
          <p:cNvPr id="233" name="Shape 233"/>
          <p:cNvSpPr txBox="1">
            <a:spLocks noGrp="1"/>
          </p:cNvSpPr>
          <p:nvPr>
            <p:ph type="title"/>
          </p:nvPr>
        </p:nvSpPr>
        <p:spPr>
          <a:xfrm>
            <a:off x="457200" y="205978"/>
            <a:ext cx="8229600" cy="8574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4" name="Shape 234"/>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5" name="Shape 235"/>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6"/>
        <p:cNvGrpSpPr/>
        <p:nvPr/>
      </p:nvGrpSpPr>
      <p:grpSpPr>
        <a:xfrm>
          <a:off x="0" y="0"/>
          <a:ext cx="0" cy="0"/>
          <a:chOff x="0" y="0"/>
          <a:chExt cx="0" cy="0"/>
        </a:xfrm>
      </p:grpSpPr>
      <p:sp>
        <p:nvSpPr>
          <p:cNvPr id="237" name="Shape 237"/>
          <p:cNvSpPr/>
          <p:nvPr/>
        </p:nvSpPr>
        <p:spPr>
          <a:xfrm>
            <a:off x="0" y="0"/>
            <a:ext cx="9144000" cy="1149900"/>
          </a:xfrm>
          <a:prstGeom prst="rect">
            <a:avLst/>
          </a:prstGeom>
          <a:solidFill>
            <a:srgbClr val="073763"/>
          </a:solidFill>
          <a:ln>
            <a:noFill/>
          </a:ln>
        </p:spPr>
        <p:txBody>
          <a:bodyPr lIns="91425" tIns="45700" rIns="91425" bIns="45700" anchor="ctr" anchorCtr="0">
            <a:noAutofit/>
          </a:bodyPr>
          <a:lstStyle/>
          <a:p>
            <a:pPr>
              <a:spcBef>
                <a:spcPts val="0"/>
              </a:spcBef>
              <a:buNone/>
            </a:pPr>
            <a:endParaRPr/>
          </a:p>
        </p:txBody>
      </p:sp>
      <p:cxnSp>
        <p:nvCxnSpPr>
          <p:cNvPr id="238" name="Shape 238"/>
          <p:cNvCxnSpPr/>
          <p:nvPr/>
        </p:nvCxnSpPr>
        <p:spPr>
          <a:xfrm>
            <a:off x="0" y="1127875"/>
            <a:ext cx="9144000" cy="0"/>
          </a:xfrm>
          <a:prstGeom prst="straightConnector1">
            <a:avLst/>
          </a:prstGeom>
          <a:noFill/>
          <a:ln w="57150" cap="flat" cmpd="sng">
            <a:solidFill>
              <a:srgbClr val="000000">
                <a:alpha val="14900"/>
              </a:srgbClr>
            </a:solidFill>
            <a:prstDash val="solid"/>
            <a:round/>
            <a:headEnd type="none" w="med" len="med"/>
            <a:tailEnd type="none" w="med" len="med"/>
          </a:ln>
        </p:spPr>
      </p:cxnSp>
      <p:sp>
        <p:nvSpPr>
          <p:cNvPr id="239" name="Shape 239"/>
          <p:cNvSpPr txBox="1">
            <a:spLocks noGrp="1"/>
          </p:cNvSpPr>
          <p:nvPr>
            <p:ph type="title"/>
          </p:nvPr>
        </p:nvSpPr>
        <p:spPr>
          <a:xfrm>
            <a:off x="457200" y="205978"/>
            <a:ext cx="8229600" cy="8574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0" name="Shape 240"/>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1" name="Shape 241"/>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2" name="Shape 242"/>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2.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8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1" y="4749850"/>
            <a:ext cx="548699" cy="393524"/>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300">
                <a:solidFill>
                  <a:schemeClr val="dk1"/>
                </a:solidFill>
              </a:rPr>
              <a:t>‹#›</a:t>
            </a:fld>
            <a:endParaRPr lang="en"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rtl="0">
              <a:spcBef>
                <a:spcPts val="0"/>
              </a:spcBef>
              <a:buClr>
                <a:schemeClr val="lt1"/>
              </a:buClr>
              <a:buSzPct val="100000"/>
              <a:buNone/>
              <a:defRPr sz="3600" b="1">
                <a:solidFill>
                  <a:schemeClr val="lt1"/>
                </a:solidFill>
              </a:defRPr>
            </a:lvl1pPr>
            <a:lvl2pPr rtl="0">
              <a:spcBef>
                <a:spcPts val="0"/>
              </a:spcBef>
              <a:buClr>
                <a:schemeClr val="lt1"/>
              </a:buClr>
              <a:buSzPct val="100000"/>
              <a:buNone/>
              <a:defRPr sz="3600" b="1">
                <a:solidFill>
                  <a:schemeClr val="lt1"/>
                </a:solidFill>
              </a:defRPr>
            </a:lvl2pPr>
            <a:lvl3pPr rtl="0">
              <a:spcBef>
                <a:spcPts val="0"/>
              </a:spcBef>
              <a:buClr>
                <a:schemeClr val="lt1"/>
              </a:buClr>
              <a:buSzPct val="100000"/>
              <a:buNone/>
              <a:defRPr sz="3600" b="1">
                <a:solidFill>
                  <a:schemeClr val="lt1"/>
                </a:solidFill>
              </a:defRPr>
            </a:lvl3pPr>
            <a:lvl4pPr rtl="0">
              <a:spcBef>
                <a:spcPts val="0"/>
              </a:spcBef>
              <a:buClr>
                <a:schemeClr val="lt1"/>
              </a:buClr>
              <a:buSzPct val="100000"/>
              <a:buNone/>
              <a:defRPr sz="3600" b="1">
                <a:solidFill>
                  <a:schemeClr val="lt1"/>
                </a:solidFill>
              </a:defRPr>
            </a:lvl4pPr>
            <a:lvl5pPr rtl="0">
              <a:spcBef>
                <a:spcPts val="0"/>
              </a:spcBef>
              <a:buClr>
                <a:schemeClr val="lt1"/>
              </a:buClr>
              <a:buSzPct val="100000"/>
              <a:buNone/>
              <a:defRPr sz="3600" b="1">
                <a:solidFill>
                  <a:schemeClr val="lt1"/>
                </a:solidFill>
              </a:defRPr>
            </a:lvl5pPr>
            <a:lvl6pPr rtl="0">
              <a:spcBef>
                <a:spcPts val="0"/>
              </a:spcBef>
              <a:buClr>
                <a:schemeClr val="lt1"/>
              </a:buClr>
              <a:buSzPct val="100000"/>
              <a:buNone/>
              <a:defRPr sz="3600" b="1">
                <a:solidFill>
                  <a:schemeClr val="lt1"/>
                </a:solidFill>
              </a:defRPr>
            </a:lvl6pPr>
            <a:lvl7pPr rtl="0">
              <a:spcBef>
                <a:spcPts val="0"/>
              </a:spcBef>
              <a:buClr>
                <a:schemeClr val="lt1"/>
              </a:buClr>
              <a:buSzPct val="100000"/>
              <a:buNone/>
              <a:defRPr sz="3600" b="1">
                <a:solidFill>
                  <a:schemeClr val="lt1"/>
                </a:solidFill>
              </a:defRPr>
            </a:lvl7pPr>
            <a:lvl8pPr rtl="0">
              <a:spcBef>
                <a:spcPts val="0"/>
              </a:spcBef>
              <a:buClr>
                <a:schemeClr val="lt1"/>
              </a:buClr>
              <a:buSzPct val="100000"/>
              <a:buNone/>
              <a:defRPr sz="3600" b="1">
                <a:solidFill>
                  <a:schemeClr val="lt1"/>
                </a:solidFill>
              </a:defRPr>
            </a:lvl8pPr>
            <a:lvl9pPr rtl="0">
              <a:spcBef>
                <a:spcPts val="0"/>
              </a:spcBef>
              <a:buClr>
                <a:schemeClr val="lt1"/>
              </a:buClr>
              <a:buSzPct val="100000"/>
              <a:buNone/>
              <a:defRPr sz="3600" b="1">
                <a:solidFill>
                  <a:schemeClr val="lt1"/>
                </a:solidFill>
              </a:defRPr>
            </a:lvl9pPr>
          </a:lstStyle>
          <a:p>
            <a:endParaRPr/>
          </a:p>
        </p:txBody>
      </p:sp>
      <p:sp>
        <p:nvSpPr>
          <p:cNvPr id="222" name="Shape 222"/>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rtl="0">
              <a:spcBef>
                <a:spcPts val="600"/>
              </a:spcBef>
              <a:buClr>
                <a:schemeClr val="dk1"/>
              </a:buClr>
              <a:buSzPct val="100000"/>
              <a:defRPr sz="3000">
                <a:solidFill>
                  <a:schemeClr val="dk1"/>
                </a:solidFill>
              </a:defRPr>
            </a:lvl1pPr>
            <a:lvl2pPr rtl="0">
              <a:spcBef>
                <a:spcPts val="480"/>
              </a:spcBef>
              <a:buClr>
                <a:schemeClr val="dk1"/>
              </a:buClr>
              <a:buSzPct val="100000"/>
              <a:defRPr sz="2400">
                <a:solidFill>
                  <a:schemeClr val="dk1"/>
                </a:solidFill>
              </a:defRPr>
            </a:lvl2pPr>
            <a:lvl3pPr rtl="0">
              <a:spcBef>
                <a:spcPts val="480"/>
              </a:spcBef>
              <a:buClr>
                <a:schemeClr val="dk1"/>
              </a:buClr>
              <a:buSzPct val="100000"/>
              <a:defRPr sz="2400">
                <a:solidFill>
                  <a:schemeClr val="dk1"/>
                </a:solidFill>
              </a:defRPr>
            </a:lvl3pPr>
            <a:lvl4pPr rtl="0">
              <a:spcBef>
                <a:spcPts val="360"/>
              </a:spcBef>
              <a:buClr>
                <a:schemeClr val="dk1"/>
              </a:buClr>
              <a:buSzPct val="100000"/>
              <a:defRPr sz="1800">
                <a:solidFill>
                  <a:schemeClr val="dk1"/>
                </a:solidFill>
              </a:defRPr>
            </a:lvl4pPr>
            <a:lvl5pPr rtl="0">
              <a:spcBef>
                <a:spcPts val="360"/>
              </a:spcBef>
              <a:buClr>
                <a:schemeClr val="dk1"/>
              </a:buClr>
              <a:buSzPct val="100000"/>
              <a:defRPr sz="1800">
                <a:solidFill>
                  <a:schemeClr val="dk1"/>
                </a:solidFill>
              </a:defRPr>
            </a:lvl5pPr>
            <a:lvl6pPr rtl="0">
              <a:spcBef>
                <a:spcPts val="360"/>
              </a:spcBef>
              <a:buClr>
                <a:schemeClr val="dk1"/>
              </a:buClr>
              <a:buSzPct val="100000"/>
              <a:defRPr sz="1800">
                <a:solidFill>
                  <a:schemeClr val="dk1"/>
                </a:solidFill>
              </a:defRPr>
            </a:lvl6pPr>
            <a:lvl7pPr rtl="0">
              <a:spcBef>
                <a:spcPts val="360"/>
              </a:spcBef>
              <a:buClr>
                <a:schemeClr val="dk1"/>
              </a:buClr>
              <a:buSzPct val="100000"/>
              <a:defRPr sz="1800">
                <a:solidFill>
                  <a:schemeClr val="dk1"/>
                </a:solidFill>
              </a:defRPr>
            </a:lvl7pPr>
            <a:lvl8pPr rtl="0">
              <a:spcBef>
                <a:spcPts val="360"/>
              </a:spcBef>
              <a:buClr>
                <a:schemeClr val="dk1"/>
              </a:buClr>
              <a:buSzPct val="100000"/>
              <a:defRPr sz="1800">
                <a:solidFill>
                  <a:schemeClr val="dk1"/>
                </a:solidFill>
              </a:defRPr>
            </a:lvl8pPr>
            <a:lvl9pPr rtl="0">
              <a:spcBef>
                <a:spcPts val="360"/>
              </a:spcBef>
              <a:buClr>
                <a:schemeClr val="dk1"/>
              </a:buClr>
              <a:buSzPct val="100000"/>
              <a:defRPr sz="1800">
                <a:solidFill>
                  <a:schemeClr val="dk1"/>
                </a:solidFill>
              </a:defRPr>
            </a:lvl9pPr>
          </a:lstStyle>
          <a:p>
            <a:endParaRPr/>
          </a:p>
        </p:txBody>
      </p:sp>
      <p:sp>
        <p:nvSpPr>
          <p:cNvPr id="223" name="Shape 223"/>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300">
                <a:solidFill>
                  <a:schemeClr val="dk2"/>
                </a:solidFill>
              </a:rPr>
              <a:t>‹#›</a:t>
            </a:fld>
            <a:endParaRPr lang="en" sz="1300">
              <a:solidFill>
                <a:schemeClr val="dk2"/>
              </a:solidFill>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nc-sa/3.0/us/" TargetMode="Externa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49.xml.rels><?xml version="1.0" encoding="UTF-8" standalone="yes"?>
<Relationships xmlns="http://schemas.openxmlformats.org/package/2006/relationships"><Relationship Id="rId3" Type="http://schemas.openxmlformats.org/officeDocument/2006/relationships/hyperlink" Target="https://developer.android.com/tools/building/plugin-for-gradle.html" TargetMode="External"/><Relationship Id="rId4" Type="http://schemas.openxmlformats.org/officeDocument/2006/relationships/hyperlink" Target="http://tools.android.com/tech-docs/new-build-system/tips" TargetMode="External"/><Relationship Id="rId5" Type="http://schemas.openxmlformats.org/officeDocument/2006/relationships/hyperlink" Target="https://docs.gradle.org/current/userguide/dependency_management.html" TargetMode="External"/><Relationship Id="rId6" Type="http://schemas.openxmlformats.org/officeDocument/2006/relationships/hyperlink" Target="https://developer.android.com/google/play/publishing/multiple-apks.html" TargetMode="External"/><Relationship Id="rId7" Type="http://schemas.openxmlformats.org/officeDocument/2006/relationships/hyperlink" Target="https://archive.org/details/CodeRush" TargetMode="External"/><Relationship Id="rId8" Type="http://schemas.openxmlformats.org/officeDocument/2006/relationships/hyperlink" Target="https://github.com/iamsamchiu/AndroidSampleForGradleUsage" TargetMode="External"/><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t-file3\security\企服部\陳雅云\iThome\2015 DevOps Day\Artwork\2015 DevOps-For PPT-2-0902-2-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9"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副標題 2"/>
          <p:cNvSpPr>
            <a:spLocks noGrp="1"/>
          </p:cNvSpPr>
          <p:nvPr>
            <p:ph type="subTitle" idx="1"/>
          </p:nvPr>
        </p:nvSpPr>
        <p:spPr/>
        <p:txBody>
          <a:bodyPr/>
          <a:lstStyle/>
          <a:p>
            <a:r>
              <a:rPr lang="en" altLang="zh-TW" sz="2800" dirty="0">
                <a:solidFill>
                  <a:srgbClr val="006666"/>
                </a:solidFill>
              </a:rPr>
              <a:t>不只自動化而且更敏捷的Android開發工具 Gradle</a:t>
            </a:r>
          </a:p>
          <a:p>
            <a:endParaRPr lang="zh-TW" altLang="en-US" dirty="0"/>
          </a:p>
          <a:p>
            <a:endParaRPr lang="zh-TW" altLang="en-US" dirty="0"/>
          </a:p>
        </p:txBody>
      </p:sp>
      <p:sp>
        <p:nvSpPr>
          <p:cNvPr id="6" name="文字方塊 5"/>
          <p:cNvSpPr txBox="1"/>
          <p:nvPr/>
        </p:nvSpPr>
        <p:spPr>
          <a:xfrm>
            <a:off x="5054518" y="4439254"/>
            <a:ext cx="3105629" cy="584776"/>
          </a:xfrm>
          <a:prstGeom prst="rect">
            <a:avLst/>
          </a:prstGeom>
          <a:noFill/>
        </p:spPr>
        <p:txBody>
          <a:bodyPr wrap="square" rtlCol="0">
            <a:spAutoFit/>
          </a:bodyPr>
          <a:lstStyle/>
          <a:p>
            <a:pPr algn="r"/>
            <a:r>
              <a:rPr kumimoji="1" lang="zh-TW" altLang="en-US" sz="1600" dirty="0" smtClean="0">
                <a:solidFill>
                  <a:schemeClr val="tx1">
                    <a:lumMod val="50000"/>
                    <a:lumOff val="50000"/>
                  </a:schemeClr>
                </a:solidFill>
              </a:rPr>
              <a:t>邱炫儒</a:t>
            </a:r>
            <a:endParaRPr kumimoji="1" lang="en-US" altLang="zh-TW" sz="1600" dirty="0" smtClean="0">
              <a:solidFill>
                <a:schemeClr val="tx1">
                  <a:lumMod val="50000"/>
                  <a:lumOff val="50000"/>
                </a:schemeClr>
              </a:solidFill>
            </a:endParaRPr>
          </a:p>
          <a:p>
            <a:pPr algn="r"/>
            <a:r>
              <a:rPr kumimoji="1" lang="en-US" altLang="zh-TW" sz="1600" dirty="0" smtClean="0">
                <a:solidFill>
                  <a:schemeClr val="tx1">
                    <a:lumMod val="50000"/>
                    <a:lumOff val="50000"/>
                  </a:schemeClr>
                </a:solidFill>
              </a:rPr>
              <a:t>CI engineer @ HTC</a:t>
            </a:r>
            <a:endParaRPr kumimoji="1" lang="zh-TW" altLang="en-US" sz="1600" dirty="0">
              <a:solidFill>
                <a:schemeClr val="tx1">
                  <a:lumMod val="50000"/>
                  <a:lumOff val="50000"/>
                </a:schemeClr>
              </a:solidFill>
            </a:endParaRPr>
          </a:p>
        </p:txBody>
      </p:sp>
    </p:spTree>
    <p:extLst>
      <p:ext uri="{BB962C8B-B14F-4D97-AF65-F5344CB8AC3E}">
        <p14:creationId xmlns:p14="http://schemas.microsoft.com/office/powerpoint/2010/main" val="216974019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476925" y="205620"/>
            <a:ext cx="8229600" cy="931332"/>
          </a:xfrm>
          <a:prstGeom prst="rect">
            <a:avLst/>
          </a:prstGeom>
        </p:spPr>
        <p:txBody>
          <a:bodyPr lIns="91425" tIns="91425" rIns="91425" bIns="91425" anchor="b" anchorCtr="0">
            <a:noAutofit/>
          </a:bodyPr>
          <a:lstStyle/>
          <a:p>
            <a:pPr algn="ctr"/>
            <a:r>
              <a:rPr lang="en" sz="2400" dirty="0" smtClean="0"/>
              <a:t>減少溝通的嫌隙</a:t>
            </a:r>
            <a:r>
              <a:rPr lang="en-US" sz="2400" dirty="0" smtClean="0"/>
              <a:t/>
            </a:r>
            <a:br>
              <a:rPr lang="en-US" sz="2400" dirty="0" smtClean="0"/>
            </a:br>
            <a:r>
              <a:rPr kumimoji="1" lang="en-US" altLang="zh-TW" sz="2400" b="0" dirty="0">
                <a:solidFill>
                  <a:schemeClr val="tx1"/>
                </a:solidFill>
              </a:rPr>
              <a:t>From</a:t>
            </a:r>
            <a:r>
              <a:rPr kumimoji="1" lang="en-US" altLang="zh-TW" sz="2400" dirty="0">
                <a:solidFill>
                  <a:schemeClr val="tx1"/>
                </a:solidFill>
              </a:rPr>
              <a:t> command line </a:t>
            </a:r>
            <a:r>
              <a:rPr kumimoji="1" lang="en-US" altLang="zh-TW" sz="2400" b="0" dirty="0">
                <a:solidFill>
                  <a:schemeClr val="tx1"/>
                </a:solidFill>
              </a:rPr>
              <a:t>to</a:t>
            </a:r>
            <a:r>
              <a:rPr kumimoji="1" lang="en-US" altLang="zh-TW" sz="2400" dirty="0">
                <a:solidFill>
                  <a:schemeClr val="tx1"/>
                </a:solidFill>
              </a:rPr>
              <a:t> IDE </a:t>
            </a:r>
            <a:r>
              <a:rPr kumimoji="1" lang="en-US" altLang="zh-TW" sz="2400" b="0" dirty="0">
                <a:solidFill>
                  <a:schemeClr val="tx1"/>
                </a:solidFill>
              </a:rPr>
              <a:t>to</a:t>
            </a:r>
            <a:r>
              <a:rPr kumimoji="1" lang="en-US" altLang="zh-TW" sz="2400" dirty="0">
                <a:solidFill>
                  <a:schemeClr val="tx1"/>
                </a:solidFill>
              </a:rPr>
              <a:t> continuous </a:t>
            </a:r>
            <a:r>
              <a:rPr kumimoji="1" lang="en-US" altLang="zh-TW" sz="2400" dirty="0" smtClean="0">
                <a:solidFill>
                  <a:schemeClr val="tx1"/>
                </a:solidFill>
              </a:rPr>
              <a:t>integration</a:t>
            </a:r>
            <a:endParaRPr lang="en" sz="2400" dirty="0">
              <a:solidFill>
                <a:schemeClr val="tx1"/>
              </a:solidFill>
            </a:endParaRPr>
          </a:p>
        </p:txBody>
      </p:sp>
      <p:sp>
        <p:nvSpPr>
          <p:cNvPr id="173" name="Shape 173"/>
          <p:cNvSpPr txBox="1"/>
          <p:nvPr/>
        </p:nvSpPr>
        <p:spPr>
          <a:xfrm>
            <a:off x="476925" y="3534925"/>
            <a:ext cx="1015800" cy="531300"/>
          </a:xfrm>
          <a:prstGeom prst="rect">
            <a:avLst/>
          </a:prstGeom>
          <a:noFill/>
          <a:ln>
            <a:noFill/>
          </a:ln>
        </p:spPr>
        <p:txBody>
          <a:bodyPr lIns="91425" tIns="91425" rIns="91425" bIns="91425" anchor="t" anchorCtr="0">
            <a:noAutofit/>
          </a:bodyPr>
          <a:lstStyle/>
          <a:p>
            <a:pPr lvl="0" rtl="0">
              <a:spcBef>
                <a:spcPts val="0"/>
              </a:spcBef>
              <a:buNone/>
            </a:pPr>
            <a:r>
              <a:rPr lang="en">
                <a:solidFill>
                  <a:srgbClr val="FF9900"/>
                </a:solidFill>
              </a:rPr>
              <a:t>module B</a:t>
            </a:r>
          </a:p>
          <a:p>
            <a:pPr lvl="0" rtl="0">
              <a:spcBef>
                <a:spcPts val="0"/>
              </a:spcBef>
              <a:buNone/>
            </a:pPr>
            <a:r>
              <a:rPr lang="en">
                <a:solidFill>
                  <a:srgbClr val="FF9900"/>
                </a:solidFill>
              </a:rPr>
              <a:t>developer</a:t>
            </a:r>
          </a:p>
        </p:txBody>
      </p:sp>
      <p:sp>
        <p:nvSpPr>
          <p:cNvPr id="174" name="Shape 174"/>
          <p:cNvSpPr txBox="1"/>
          <p:nvPr/>
        </p:nvSpPr>
        <p:spPr>
          <a:xfrm>
            <a:off x="389475" y="2311612"/>
            <a:ext cx="1190699" cy="360900"/>
          </a:xfrm>
          <a:prstGeom prst="rect">
            <a:avLst/>
          </a:prstGeom>
          <a:noFill/>
          <a:ln>
            <a:noFill/>
          </a:ln>
        </p:spPr>
        <p:txBody>
          <a:bodyPr lIns="91425" tIns="91425" rIns="91425" bIns="91425" anchor="t" anchorCtr="0">
            <a:noAutofit/>
          </a:bodyPr>
          <a:lstStyle/>
          <a:p>
            <a:pPr lvl="0" algn="ctr" rtl="0">
              <a:spcBef>
                <a:spcPts val="0"/>
              </a:spcBef>
              <a:buNone/>
            </a:pPr>
            <a:r>
              <a:rPr lang="en"/>
              <a:t>build server</a:t>
            </a:r>
          </a:p>
        </p:txBody>
      </p:sp>
      <p:sp>
        <p:nvSpPr>
          <p:cNvPr id="175" name="Shape 175"/>
          <p:cNvSpPr txBox="1"/>
          <p:nvPr/>
        </p:nvSpPr>
        <p:spPr>
          <a:xfrm>
            <a:off x="476925" y="2838075"/>
            <a:ext cx="1015800" cy="531300"/>
          </a:xfrm>
          <a:prstGeom prst="rect">
            <a:avLst/>
          </a:prstGeom>
          <a:noFill/>
          <a:ln>
            <a:noFill/>
          </a:ln>
        </p:spPr>
        <p:txBody>
          <a:bodyPr lIns="91425" tIns="91425" rIns="91425" bIns="91425" anchor="t" anchorCtr="0">
            <a:noAutofit/>
          </a:bodyPr>
          <a:lstStyle/>
          <a:p>
            <a:pPr lvl="0" rtl="0">
              <a:spcBef>
                <a:spcPts val="0"/>
              </a:spcBef>
              <a:buNone/>
            </a:pPr>
            <a:r>
              <a:rPr lang="en">
                <a:solidFill>
                  <a:srgbClr val="FF0000"/>
                </a:solidFill>
              </a:rPr>
              <a:t>module A</a:t>
            </a:r>
          </a:p>
          <a:p>
            <a:pPr lvl="0" rtl="0">
              <a:spcBef>
                <a:spcPts val="0"/>
              </a:spcBef>
              <a:buNone/>
            </a:pPr>
            <a:r>
              <a:rPr lang="en">
                <a:solidFill>
                  <a:srgbClr val="FF0000"/>
                </a:solidFill>
              </a:rPr>
              <a:t>developer</a:t>
            </a:r>
          </a:p>
        </p:txBody>
      </p:sp>
      <p:sp>
        <p:nvSpPr>
          <p:cNvPr id="176" name="Shape 176"/>
          <p:cNvSpPr txBox="1"/>
          <p:nvPr/>
        </p:nvSpPr>
        <p:spPr>
          <a:xfrm>
            <a:off x="2473625" y="4833050"/>
            <a:ext cx="860399" cy="292499"/>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4A86E8"/>
                </a:solidFill>
              </a:rPr>
              <a:t>ALPHA</a:t>
            </a:r>
          </a:p>
        </p:txBody>
      </p:sp>
      <p:sp>
        <p:nvSpPr>
          <p:cNvPr id="177" name="Shape 177"/>
          <p:cNvSpPr/>
          <p:nvPr/>
        </p:nvSpPr>
        <p:spPr>
          <a:xfrm>
            <a:off x="3097875" y="3063112"/>
            <a:ext cx="970199" cy="428700"/>
          </a:xfrm>
          <a:prstGeom prst="rect">
            <a:avLst/>
          </a:prstGeom>
          <a:solidFill>
            <a:srgbClr val="9FC5E8"/>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None/>
            </a:pPr>
            <a:r>
              <a:rPr lang="en"/>
              <a:t>proguard</a:t>
            </a:r>
          </a:p>
        </p:txBody>
      </p:sp>
      <p:sp>
        <p:nvSpPr>
          <p:cNvPr id="178" name="Shape 178"/>
          <p:cNvSpPr/>
          <p:nvPr/>
        </p:nvSpPr>
        <p:spPr>
          <a:xfrm>
            <a:off x="2036387" y="3063112"/>
            <a:ext cx="1015800" cy="428700"/>
          </a:xfrm>
          <a:prstGeom prst="rect">
            <a:avLst/>
          </a:prstGeom>
          <a:solidFill>
            <a:srgbClr val="9FC5E8"/>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None/>
            </a:pPr>
            <a:r>
              <a:rPr lang="en"/>
              <a:t>shrink</a:t>
            </a:r>
          </a:p>
          <a:p>
            <a:pPr marL="0" marR="0" lvl="0" indent="0" algn="ctr" rtl="0">
              <a:lnSpc>
                <a:spcPct val="100000"/>
              </a:lnSpc>
              <a:spcBef>
                <a:spcPts val="0"/>
              </a:spcBef>
              <a:spcAft>
                <a:spcPts val="0"/>
              </a:spcAft>
              <a:buNone/>
            </a:pPr>
            <a:r>
              <a:rPr lang="en"/>
              <a:t>resources</a:t>
            </a:r>
          </a:p>
        </p:txBody>
      </p:sp>
      <p:sp>
        <p:nvSpPr>
          <p:cNvPr id="179" name="Shape 179"/>
          <p:cNvSpPr/>
          <p:nvPr/>
        </p:nvSpPr>
        <p:spPr>
          <a:xfrm>
            <a:off x="2035625" y="2605925"/>
            <a:ext cx="2032500" cy="428700"/>
          </a:xfrm>
          <a:prstGeom prst="rect">
            <a:avLst/>
          </a:prstGeom>
          <a:solidFill>
            <a:srgbClr val="9FC5E8"/>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None/>
            </a:pPr>
            <a:r>
              <a:rPr lang="en"/>
              <a:t>android</a:t>
            </a:r>
          </a:p>
          <a:p>
            <a:pPr marL="0" marR="0" lvl="0" indent="0" algn="ctr" rtl="0">
              <a:lnSpc>
                <a:spcPct val="100000"/>
              </a:lnSpc>
              <a:spcBef>
                <a:spcPts val="0"/>
              </a:spcBef>
              <a:spcAft>
                <a:spcPts val="0"/>
              </a:spcAft>
              <a:buNone/>
            </a:pPr>
            <a:r>
              <a:rPr lang="en"/>
              <a:t>gradle plugin</a:t>
            </a:r>
          </a:p>
        </p:txBody>
      </p:sp>
      <p:cxnSp>
        <p:nvCxnSpPr>
          <p:cNvPr id="180" name="Shape 180"/>
          <p:cNvCxnSpPr/>
          <p:nvPr/>
        </p:nvCxnSpPr>
        <p:spPr>
          <a:xfrm rot="10800000" flipH="1">
            <a:off x="983225" y="4758325"/>
            <a:ext cx="8061899" cy="14099"/>
          </a:xfrm>
          <a:prstGeom prst="straightConnector1">
            <a:avLst/>
          </a:prstGeom>
          <a:noFill/>
          <a:ln w="28575" cap="flat" cmpd="sng">
            <a:solidFill>
              <a:srgbClr val="4A86E8"/>
            </a:solidFill>
            <a:prstDash val="solid"/>
            <a:round/>
            <a:headEnd type="none" w="lg" len="lg"/>
            <a:tailEnd type="triangle" w="lg" len="lg"/>
          </a:ln>
        </p:spPr>
      </p:cxnSp>
      <p:cxnSp>
        <p:nvCxnSpPr>
          <p:cNvPr id="181" name="Shape 181"/>
          <p:cNvCxnSpPr/>
          <p:nvPr/>
        </p:nvCxnSpPr>
        <p:spPr>
          <a:xfrm>
            <a:off x="2934625" y="4614800"/>
            <a:ext cx="0" cy="292499"/>
          </a:xfrm>
          <a:prstGeom prst="straightConnector1">
            <a:avLst/>
          </a:prstGeom>
          <a:noFill/>
          <a:ln w="19050" cap="flat" cmpd="sng">
            <a:solidFill>
              <a:srgbClr val="4A86E8"/>
            </a:solidFill>
            <a:prstDash val="solid"/>
            <a:round/>
            <a:headEnd type="none" w="lg" len="lg"/>
            <a:tailEnd type="none" w="lg" len="lg"/>
          </a:ln>
        </p:spPr>
      </p:cxnSp>
      <p:cxnSp>
        <p:nvCxnSpPr>
          <p:cNvPr id="182" name="Shape 182"/>
          <p:cNvCxnSpPr/>
          <p:nvPr/>
        </p:nvCxnSpPr>
        <p:spPr>
          <a:xfrm>
            <a:off x="4846825" y="4614800"/>
            <a:ext cx="0" cy="292499"/>
          </a:xfrm>
          <a:prstGeom prst="straightConnector1">
            <a:avLst/>
          </a:prstGeom>
          <a:noFill/>
          <a:ln w="19050" cap="flat" cmpd="sng">
            <a:solidFill>
              <a:srgbClr val="4A86E8"/>
            </a:solidFill>
            <a:prstDash val="solid"/>
            <a:round/>
            <a:headEnd type="none" w="lg" len="lg"/>
            <a:tailEnd type="none" w="lg" len="lg"/>
          </a:ln>
        </p:spPr>
      </p:cxnSp>
      <p:sp>
        <p:nvSpPr>
          <p:cNvPr id="183" name="Shape 183"/>
          <p:cNvSpPr txBox="1"/>
          <p:nvPr/>
        </p:nvSpPr>
        <p:spPr>
          <a:xfrm>
            <a:off x="4474375" y="4833050"/>
            <a:ext cx="744900" cy="292499"/>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4A86E8"/>
                </a:solidFill>
              </a:rPr>
              <a:t>BETA</a:t>
            </a:r>
          </a:p>
        </p:txBody>
      </p:sp>
      <p:cxnSp>
        <p:nvCxnSpPr>
          <p:cNvPr id="184" name="Shape 184"/>
          <p:cNvCxnSpPr/>
          <p:nvPr/>
        </p:nvCxnSpPr>
        <p:spPr>
          <a:xfrm>
            <a:off x="6671475" y="4616450"/>
            <a:ext cx="0" cy="292499"/>
          </a:xfrm>
          <a:prstGeom prst="straightConnector1">
            <a:avLst/>
          </a:prstGeom>
          <a:noFill/>
          <a:ln w="19050" cap="flat" cmpd="sng">
            <a:solidFill>
              <a:srgbClr val="4A86E8"/>
            </a:solidFill>
            <a:prstDash val="solid"/>
            <a:round/>
            <a:headEnd type="none" w="lg" len="lg"/>
            <a:tailEnd type="none" w="lg" len="lg"/>
          </a:ln>
        </p:spPr>
      </p:cxnSp>
      <p:sp>
        <p:nvSpPr>
          <p:cNvPr id="185" name="Shape 185"/>
          <p:cNvSpPr txBox="1"/>
          <p:nvPr/>
        </p:nvSpPr>
        <p:spPr>
          <a:xfrm>
            <a:off x="6359625" y="4833050"/>
            <a:ext cx="623700" cy="292499"/>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4A86E8"/>
                </a:solidFill>
              </a:rPr>
              <a:t>RC</a:t>
            </a:r>
          </a:p>
        </p:txBody>
      </p:sp>
      <p:sp>
        <p:nvSpPr>
          <p:cNvPr id="186" name="Shape 186"/>
          <p:cNvSpPr/>
          <p:nvPr/>
        </p:nvSpPr>
        <p:spPr>
          <a:xfrm>
            <a:off x="2035600" y="2270450"/>
            <a:ext cx="2032500" cy="292499"/>
          </a:xfrm>
          <a:prstGeom prst="rect">
            <a:avLst/>
          </a:prstGeom>
          <a:solidFill>
            <a:srgbClr val="9FC5E8"/>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gradle</a:t>
            </a:r>
          </a:p>
        </p:txBody>
      </p:sp>
      <p:sp>
        <p:nvSpPr>
          <p:cNvPr id="187" name="Shape 187"/>
          <p:cNvSpPr/>
          <p:nvPr/>
        </p:nvSpPr>
        <p:spPr>
          <a:xfrm>
            <a:off x="2036400" y="3520900"/>
            <a:ext cx="2032500" cy="292499"/>
          </a:xfrm>
          <a:prstGeom prst="rect">
            <a:avLst/>
          </a:prstGeom>
          <a:solidFill>
            <a:schemeClr val="accen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solidFill>
                  <a:schemeClr val="dk1"/>
                </a:solidFill>
              </a:rPr>
              <a:t>debug on/off</a:t>
            </a:r>
          </a:p>
        </p:txBody>
      </p:sp>
      <p:sp>
        <p:nvSpPr>
          <p:cNvPr id="188" name="Shape 188"/>
          <p:cNvSpPr txBox="1"/>
          <p:nvPr/>
        </p:nvSpPr>
        <p:spPr>
          <a:xfrm>
            <a:off x="-31205" y="4526750"/>
            <a:ext cx="1078753" cy="468600"/>
          </a:xfrm>
          <a:prstGeom prst="rect">
            <a:avLst/>
          </a:prstGeom>
          <a:noFill/>
          <a:ln>
            <a:noFill/>
          </a:ln>
        </p:spPr>
        <p:txBody>
          <a:bodyPr lIns="91425" tIns="91425" rIns="91425" bIns="91425" anchor="t" anchorCtr="0">
            <a:noAutofit/>
          </a:bodyPr>
          <a:lstStyle/>
          <a:p>
            <a:pPr lvl="0" algn="ctr" rtl="0">
              <a:spcBef>
                <a:spcPts val="0"/>
              </a:spcBef>
              <a:buNone/>
            </a:pPr>
            <a:r>
              <a:rPr lang="en-US" dirty="0" smtClean="0">
                <a:solidFill>
                  <a:srgbClr val="4A86E8"/>
                </a:solidFill>
              </a:rPr>
              <a:t>Production</a:t>
            </a:r>
            <a:r>
              <a:rPr lang="en" dirty="0" smtClean="0">
                <a:solidFill>
                  <a:srgbClr val="4A86E8"/>
                </a:solidFill>
              </a:rPr>
              <a:t>Schedule</a:t>
            </a:r>
            <a:endParaRPr lang="en" dirty="0">
              <a:solidFill>
                <a:srgbClr val="4A86E8"/>
              </a:solidFill>
            </a:endParaRPr>
          </a:p>
        </p:txBody>
      </p:sp>
      <p:sp>
        <p:nvSpPr>
          <p:cNvPr id="189" name="Shape 189"/>
          <p:cNvSpPr txBox="1"/>
          <p:nvPr/>
        </p:nvSpPr>
        <p:spPr>
          <a:xfrm>
            <a:off x="-77700" y="1612775"/>
            <a:ext cx="1015800" cy="292499"/>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4A86E8"/>
                </a:solidFill>
              </a:rPr>
              <a:t>SCM</a:t>
            </a:r>
          </a:p>
        </p:txBody>
      </p:sp>
      <p:sp>
        <p:nvSpPr>
          <p:cNvPr id="190" name="Shape 190"/>
          <p:cNvSpPr/>
          <p:nvPr/>
        </p:nvSpPr>
        <p:spPr>
          <a:xfrm>
            <a:off x="7336275" y="4546700"/>
            <a:ext cx="1235399" cy="428700"/>
          </a:xfrm>
          <a:prstGeom prst="rect">
            <a:avLst/>
          </a:prstGeom>
          <a:solidFill>
            <a:srgbClr val="FFFFFF"/>
          </a:solid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chemeClr val="dk1"/>
                </a:solidFill>
              </a:rPr>
              <a:t>commercial</a:t>
            </a:r>
          </a:p>
          <a:p>
            <a:pPr lvl="0" algn="ctr" rtl="0">
              <a:spcBef>
                <a:spcPts val="0"/>
              </a:spcBef>
              <a:buNone/>
            </a:pPr>
            <a:r>
              <a:rPr lang="en">
                <a:solidFill>
                  <a:schemeClr val="dk1"/>
                </a:solidFill>
              </a:rPr>
              <a:t>configuration</a:t>
            </a:r>
          </a:p>
        </p:txBody>
      </p:sp>
      <p:cxnSp>
        <p:nvCxnSpPr>
          <p:cNvPr id="191" name="Shape 191"/>
          <p:cNvCxnSpPr/>
          <p:nvPr/>
        </p:nvCxnSpPr>
        <p:spPr>
          <a:xfrm>
            <a:off x="956975" y="1810787"/>
            <a:ext cx="8114399" cy="6299"/>
          </a:xfrm>
          <a:prstGeom prst="straightConnector1">
            <a:avLst/>
          </a:prstGeom>
          <a:noFill/>
          <a:ln w="28575" cap="flat" cmpd="sng">
            <a:solidFill>
              <a:schemeClr val="dk2"/>
            </a:solidFill>
            <a:prstDash val="solid"/>
            <a:round/>
            <a:headEnd type="none" w="lg" len="lg"/>
            <a:tailEnd type="triangle" w="lg" len="lg"/>
          </a:ln>
        </p:spPr>
      </p:cxnSp>
      <p:cxnSp>
        <p:nvCxnSpPr>
          <p:cNvPr id="192" name="Shape 192"/>
          <p:cNvCxnSpPr>
            <a:stCxn id="193" idx="2"/>
            <a:endCxn id="186" idx="0"/>
          </p:cNvCxnSpPr>
          <p:nvPr/>
        </p:nvCxnSpPr>
        <p:spPr>
          <a:xfrm rot="5400000">
            <a:off x="4096176" y="1079125"/>
            <a:ext cx="147000" cy="2235900"/>
          </a:xfrm>
          <a:prstGeom prst="bentConnector3">
            <a:avLst>
              <a:gd name="adj1" fmla="val 49957"/>
            </a:avLst>
          </a:prstGeom>
          <a:noFill/>
          <a:ln w="19050" cap="flat" cmpd="sng">
            <a:solidFill>
              <a:schemeClr val="dk2"/>
            </a:solidFill>
            <a:prstDash val="solid"/>
            <a:round/>
            <a:headEnd type="none" w="lg" len="lg"/>
            <a:tailEnd type="none" w="lg" len="lg"/>
          </a:ln>
        </p:spPr>
      </p:cxnSp>
      <p:sp>
        <p:nvSpPr>
          <p:cNvPr id="194" name="Shape 194"/>
          <p:cNvSpPr txBox="1"/>
          <p:nvPr/>
        </p:nvSpPr>
        <p:spPr>
          <a:xfrm>
            <a:off x="3129475" y="4258175"/>
            <a:ext cx="681600" cy="360900"/>
          </a:xfrm>
          <a:prstGeom prst="rect">
            <a:avLst/>
          </a:prstGeom>
          <a:noFill/>
          <a:ln>
            <a:noFill/>
          </a:ln>
        </p:spPr>
        <p:txBody>
          <a:bodyPr lIns="91425" tIns="91425" rIns="91425" bIns="91425" anchor="t" anchorCtr="0">
            <a:noAutofit/>
          </a:bodyPr>
          <a:lstStyle/>
          <a:p>
            <a:pPr lvl="0" rtl="0">
              <a:spcBef>
                <a:spcPts val="0"/>
              </a:spcBef>
              <a:buNone/>
            </a:pPr>
            <a:r>
              <a:rPr lang="en" sz="1200"/>
              <a:t>APKs</a:t>
            </a:r>
          </a:p>
        </p:txBody>
      </p:sp>
      <p:cxnSp>
        <p:nvCxnSpPr>
          <p:cNvPr id="195" name="Shape 195"/>
          <p:cNvCxnSpPr/>
          <p:nvPr/>
        </p:nvCxnSpPr>
        <p:spPr>
          <a:xfrm rot="-5400000" flipH="1">
            <a:off x="5575275" y="1643800"/>
            <a:ext cx="599" cy="599"/>
          </a:xfrm>
          <a:prstGeom prst="bentConnector3">
            <a:avLst>
              <a:gd name="adj1" fmla="val 50000"/>
            </a:avLst>
          </a:prstGeom>
          <a:noFill/>
          <a:ln w="19050" cap="flat" cmpd="sng">
            <a:solidFill>
              <a:srgbClr val="BF9000"/>
            </a:solidFill>
            <a:prstDash val="solid"/>
            <a:round/>
            <a:headEnd type="none" w="lg" len="lg"/>
            <a:tailEnd type="none" w="lg" len="lg"/>
          </a:ln>
        </p:spPr>
      </p:cxnSp>
      <p:sp>
        <p:nvSpPr>
          <p:cNvPr id="193" name="Shape 193"/>
          <p:cNvSpPr/>
          <p:nvPr/>
        </p:nvSpPr>
        <p:spPr>
          <a:xfrm>
            <a:off x="4892676" y="1694875"/>
            <a:ext cx="789900" cy="428700"/>
          </a:xfrm>
          <a:prstGeom prst="rect">
            <a:avLst/>
          </a:prstGeom>
          <a:solidFill>
            <a:srgbClr val="FFFFFF"/>
          </a:solidFill>
          <a:ln w="19050" cap="flat" cmpd="sng">
            <a:solidFill>
              <a:srgbClr val="666666"/>
            </a:solidFill>
            <a:prstDash val="solid"/>
            <a:round/>
            <a:headEnd type="none" w="lg" len="lg"/>
            <a:tailEnd type="none" w="lg" len="lg"/>
          </a:ln>
        </p:spPr>
        <p:txBody>
          <a:bodyPr lIns="91425" tIns="91425" rIns="91425" bIns="91425" anchor="ctr" anchorCtr="0">
            <a:noAutofit/>
          </a:bodyPr>
          <a:lstStyle/>
          <a:p>
            <a:pPr marL="0" marR="0" lvl="0" indent="0" algn="l" rtl="0">
              <a:lnSpc>
                <a:spcPct val="100000"/>
              </a:lnSpc>
              <a:spcBef>
                <a:spcPts val="0"/>
              </a:spcBef>
              <a:spcAft>
                <a:spcPts val="0"/>
              </a:spcAft>
              <a:buNone/>
            </a:pPr>
            <a:r>
              <a:rPr lang="en" sz="1200"/>
              <a:t>all</a:t>
            </a:r>
          </a:p>
          <a:p>
            <a:pPr marL="0" marR="0" lvl="0" indent="0" algn="l" rtl="0">
              <a:lnSpc>
                <a:spcPct val="100000"/>
              </a:lnSpc>
              <a:spcBef>
                <a:spcPts val="0"/>
              </a:spcBef>
              <a:spcAft>
                <a:spcPts val="0"/>
              </a:spcAft>
              <a:buNone/>
            </a:pPr>
            <a:r>
              <a:rPr lang="en" sz="1200"/>
              <a:t>modules</a:t>
            </a:r>
          </a:p>
        </p:txBody>
      </p:sp>
      <p:cxnSp>
        <p:nvCxnSpPr>
          <p:cNvPr id="196" name="Shape 196"/>
          <p:cNvCxnSpPr/>
          <p:nvPr/>
        </p:nvCxnSpPr>
        <p:spPr>
          <a:xfrm>
            <a:off x="3501450" y="4117100"/>
            <a:ext cx="0" cy="237599"/>
          </a:xfrm>
          <a:prstGeom prst="straightConnector1">
            <a:avLst/>
          </a:prstGeom>
          <a:noFill/>
          <a:ln w="19050" cap="flat" cmpd="sng">
            <a:solidFill>
              <a:schemeClr val="dk2"/>
            </a:solidFill>
            <a:prstDash val="solid"/>
            <a:round/>
            <a:headEnd type="none" w="lg" len="lg"/>
            <a:tailEnd type="none" w="lg" len="lg"/>
          </a:ln>
        </p:spPr>
      </p:cxnSp>
      <p:cxnSp>
        <p:nvCxnSpPr>
          <p:cNvPr id="197" name="Shape 197"/>
          <p:cNvCxnSpPr/>
          <p:nvPr/>
        </p:nvCxnSpPr>
        <p:spPr>
          <a:xfrm>
            <a:off x="2561250" y="4345725"/>
            <a:ext cx="3015900" cy="415800"/>
          </a:xfrm>
          <a:prstGeom prst="bentConnector3">
            <a:avLst>
              <a:gd name="adj1" fmla="val 99891"/>
            </a:avLst>
          </a:prstGeom>
          <a:noFill/>
          <a:ln w="19050" cap="flat" cmpd="sng">
            <a:solidFill>
              <a:schemeClr val="dk2"/>
            </a:solidFill>
            <a:prstDash val="solid"/>
            <a:round/>
            <a:headEnd type="none" w="lg" len="lg"/>
            <a:tailEnd type="triangle" w="lg" len="lg"/>
          </a:ln>
        </p:spPr>
      </p:cxnSp>
      <p:sp>
        <p:nvSpPr>
          <p:cNvPr id="198" name="Shape 198"/>
          <p:cNvSpPr/>
          <p:nvPr/>
        </p:nvSpPr>
        <p:spPr>
          <a:xfrm>
            <a:off x="7599600" y="4018700"/>
            <a:ext cx="502200" cy="434400"/>
          </a:xfrm>
          <a:prstGeom prst="ellipse">
            <a:avLst/>
          </a:prstGeom>
          <a:solidFill>
            <a:srgbClr val="FF0000"/>
          </a:solidFill>
          <a:ln>
            <a:noFill/>
          </a:ln>
        </p:spPr>
        <p:txBody>
          <a:bodyPr lIns="91425" tIns="91425" rIns="91425" bIns="91425" anchor="ctr" anchorCtr="0">
            <a:noAutofit/>
          </a:bodyPr>
          <a:lstStyle/>
          <a:p>
            <a:pPr lvl="0" algn="ctr" rtl="0">
              <a:spcBef>
                <a:spcPts val="0"/>
              </a:spcBef>
              <a:buNone/>
            </a:pPr>
            <a:r>
              <a:rPr lang="en" b="1">
                <a:solidFill>
                  <a:srgbClr val="FFFFFF"/>
                </a:solidFill>
              </a:rPr>
              <a:t>3</a:t>
            </a:r>
          </a:p>
        </p:txBody>
      </p:sp>
      <p:sp>
        <p:nvSpPr>
          <p:cNvPr id="199" name="Shape 199"/>
          <p:cNvSpPr/>
          <p:nvPr/>
        </p:nvSpPr>
        <p:spPr>
          <a:xfrm>
            <a:off x="2036400" y="3842462"/>
            <a:ext cx="1015800" cy="292499"/>
          </a:xfrm>
          <a:prstGeom prst="rect">
            <a:avLst/>
          </a:prstGeom>
          <a:solidFill>
            <a:schemeClr val="accen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solidFill>
                  <a:schemeClr val="dk1"/>
                </a:solidFill>
              </a:rPr>
              <a:t>phone</a:t>
            </a:r>
          </a:p>
        </p:txBody>
      </p:sp>
      <p:sp>
        <p:nvSpPr>
          <p:cNvPr id="200" name="Shape 200"/>
          <p:cNvSpPr/>
          <p:nvPr/>
        </p:nvSpPr>
        <p:spPr>
          <a:xfrm>
            <a:off x="3097875" y="3842475"/>
            <a:ext cx="970199" cy="292499"/>
          </a:xfrm>
          <a:prstGeom prst="rect">
            <a:avLst/>
          </a:prstGeom>
          <a:solidFill>
            <a:schemeClr val="accen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tablet</a:t>
            </a:r>
          </a:p>
        </p:txBody>
      </p:sp>
      <p:cxnSp>
        <p:nvCxnSpPr>
          <p:cNvPr id="201" name="Shape 201"/>
          <p:cNvCxnSpPr>
            <a:stCxn id="199" idx="2"/>
          </p:cNvCxnSpPr>
          <p:nvPr/>
        </p:nvCxnSpPr>
        <p:spPr>
          <a:xfrm>
            <a:off x="2544300" y="4134962"/>
            <a:ext cx="6600" cy="210900"/>
          </a:xfrm>
          <a:prstGeom prst="straightConnector1">
            <a:avLst/>
          </a:prstGeom>
          <a:noFill/>
          <a:ln w="19050" cap="flat" cmpd="sng">
            <a:solidFill>
              <a:schemeClr val="dk2"/>
            </a:solidFill>
            <a:prstDash val="solid"/>
            <a:round/>
            <a:headEnd type="none" w="lg" len="lg"/>
            <a:tailEnd type="none" w="lg" len="lg"/>
          </a:ln>
        </p:spPr>
      </p:cxnSp>
      <p:sp>
        <p:nvSpPr>
          <p:cNvPr id="202" name="Shape 202"/>
          <p:cNvSpPr/>
          <p:nvPr/>
        </p:nvSpPr>
        <p:spPr>
          <a:xfrm>
            <a:off x="1865525" y="2137950"/>
            <a:ext cx="2313600" cy="2120100"/>
          </a:xfrm>
          <a:prstGeom prst="rect">
            <a:avLst/>
          </a:prstGeom>
          <a:noFill/>
          <a:ln w="19050" cap="flat" cmpd="sng">
            <a:solidFill>
              <a:srgbClr val="666666"/>
            </a:solidFill>
            <a:prstDash val="dash"/>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03" name="Shape 203"/>
          <p:cNvSpPr/>
          <p:nvPr/>
        </p:nvSpPr>
        <p:spPr>
          <a:xfrm>
            <a:off x="1589525" y="2549250"/>
            <a:ext cx="223200" cy="1469400"/>
          </a:xfrm>
          <a:prstGeom prst="rightBrace">
            <a:avLst>
              <a:gd name="adj1" fmla="val 8333"/>
              <a:gd name="adj2" fmla="val 50000"/>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457200" y="85350"/>
            <a:ext cx="8229600" cy="620399"/>
          </a:xfrm>
          <a:prstGeom prst="rect">
            <a:avLst/>
          </a:prstGeom>
        </p:spPr>
        <p:txBody>
          <a:bodyPr lIns="91425" tIns="91425" rIns="91425" bIns="91425" anchor="b" anchorCtr="0">
            <a:noAutofit/>
          </a:bodyPr>
          <a:lstStyle/>
          <a:p>
            <a:pPr algn="ctr">
              <a:spcBef>
                <a:spcPts val="0"/>
              </a:spcBef>
              <a:buNone/>
            </a:pPr>
            <a:r>
              <a:rPr lang="en" sz="3000"/>
              <a:t>後期出現的錯誤往往影響巨大</a:t>
            </a:r>
          </a:p>
        </p:txBody>
      </p:sp>
      <p:pic>
        <p:nvPicPr>
          <p:cNvPr id="209" name="Shape 209"/>
          <p:cNvPicPr preferRelativeResize="0"/>
          <p:nvPr/>
        </p:nvPicPr>
        <p:blipFill>
          <a:blip r:embed="rId3">
            <a:alphaModFix/>
          </a:blip>
          <a:stretch>
            <a:fillRect/>
          </a:stretch>
        </p:blipFill>
        <p:spPr>
          <a:xfrm>
            <a:off x="1402662" y="705749"/>
            <a:ext cx="6338675" cy="4185100"/>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65751" y="2041215"/>
            <a:ext cx="8229600" cy="857250"/>
          </a:xfrm>
        </p:spPr>
        <p:txBody>
          <a:bodyPr/>
          <a:lstStyle/>
          <a:p>
            <a:pPr algn="ctr"/>
            <a:r>
              <a:rPr kumimoji="1" lang="zh-TW" altLang="en-US" dirty="0" smtClean="0"/>
              <a:t>將商業版本客製盡量提前到開發時期</a:t>
            </a:r>
            <a:endParaRPr kumimoji="1" lang="zh-TW" altLang="en-US" dirty="0"/>
          </a:p>
        </p:txBody>
      </p:sp>
    </p:spTree>
    <p:extLst>
      <p:ext uri="{BB962C8B-B14F-4D97-AF65-F5344CB8AC3E}">
        <p14:creationId xmlns:p14="http://schemas.microsoft.com/office/powerpoint/2010/main" val="112984600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5C72"/>
        </a:solidFill>
        <a:effectLst/>
      </p:bgPr>
    </p:bg>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711825" y="2256103"/>
            <a:ext cx="8229600" cy="857400"/>
          </a:xfrm>
          <a:prstGeom prst="rect">
            <a:avLst/>
          </a:prstGeom>
        </p:spPr>
        <p:txBody>
          <a:bodyPr lIns="91425" tIns="91425" rIns="91425" bIns="91425" anchor="b" anchorCtr="0">
            <a:noAutofit/>
          </a:bodyPr>
          <a:lstStyle/>
          <a:p>
            <a:pPr algn="ctr">
              <a:spcBef>
                <a:spcPts val="0"/>
              </a:spcBef>
              <a:buNone/>
            </a:pPr>
            <a:r>
              <a:rPr lang="en">
                <a:solidFill>
                  <a:srgbClr val="FFFFFF"/>
                </a:solidFill>
              </a:rPr>
              <a:t>Product Flavor and Multiple APK</a:t>
            </a:r>
          </a:p>
        </p:txBody>
      </p:sp>
      <p:sp>
        <p:nvSpPr>
          <p:cNvPr id="283" name="Shape 283"/>
          <p:cNvSpPr txBox="1">
            <a:spLocks noGrp="1"/>
          </p:cNvSpPr>
          <p:nvPr>
            <p:ph type="body" idx="1"/>
          </p:nvPr>
        </p:nvSpPr>
        <p:spPr>
          <a:xfrm>
            <a:off x="457200" y="3462950"/>
            <a:ext cx="8229600" cy="1540499"/>
          </a:xfrm>
          <a:prstGeom prst="rect">
            <a:avLst/>
          </a:prstGeom>
        </p:spPr>
        <p:txBody>
          <a:bodyPr lIns="91425" tIns="91425" rIns="91425" bIns="91425" anchor="t" anchorCtr="0">
            <a:noAutofit/>
          </a:bodyPr>
          <a:lstStyle/>
          <a:p>
            <a:pPr marR="0" lvl="0" algn="l" rtl="0">
              <a:lnSpc>
                <a:spcPct val="100000"/>
              </a:lnSpc>
              <a:spcBef>
                <a:spcPts val="600"/>
              </a:spcBef>
              <a:spcAft>
                <a:spcPts val="0"/>
              </a:spcAft>
              <a:buNone/>
            </a:pPr>
            <a:endParaRPr/>
          </a:p>
          <a:p>
            <a:pPr marR="0" lvl="0" algn="l" rtl="0">
              <a:lnSpc>
                <a:spcPct val="100000"/>
              </a:lnSpc>
              <a:spcBef>
                <a:spcPts val="600"/>
              </a:spcBef>
              <a:spcAft>
                <a:spcPts val="0"/>
              </a:spcAft>
              <a:buNone/>
            </a:pPr>
            <a:endParaRPr/>
          </a:p>
        </p:txBody>
      </p:sp>
      <p:sp>
        <p:nvSpPr>
          <p:cNvPr id="284" name="Shape 284"/>
          <p:cNvSpPr txBox="1">
            <a:spLocks noGrp="1"/>
          </p:cNvSpPr>
          <p:nvPr>
            <p:ph type="title" idx="2"/>
          </p:nvPr>
        </p:nvSpPr>
        <p:spPr>
          <a:xfrm>
            <a:off x="1320300" y="1011725"/>
            <a:ext cx="6503399" cy="857400"/>
          </a:xfrm>
          <a:prstGeom prst="rect">
            <a:avLst/>
          </a:prstGeom>
        </p:spPr>
        <p:txBody>
          <a:bodyPr lIns="91425" tIns="91425" rIns="91425" bIns="91425" anchor="b" anchorCtr="0">
            <a:noAutofit/>
          </a:bodyPr>
          <a:lstStyle/>
          <a:p>
            <a:pPr lvl="0" algn="ctr" rtl="0">
              <a:spcBef>
                <a:spcPts val="0"/>
              </a:spcBef>
              <a:buNone/>
            </a:pPr>
            <a:r>
              <a:rPr lang="en" sz="3600" dirty="0">
                <a:solidFill>
                  <a:srgbClr val="CCCCCC"/>
                </a:solidFill>
              </a:rPr>
              <a:t>Convention </a:t>
            </a:r>
            <a:r>
              <a:rPr lang="en-US" sz="3600" dirty="0" smtClean="0">
                <a:solidFill>
                  <a:srgbClr val="CCCCCC"/>
                </a:solidFill>
              </a:rPr>
              <a:t>2</a:t>
            </a:r>
            <a:endParaRPr lang="en" sz="3600" dirty="0">
              <a:solidFill>
                <a:srgbClr val="CCCCCC"/>
              </a:solidFill>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p:nvPr/>
        </p:nvSpPr>
        <p:spPr>
          <a:xfrm>
            <a:off x="4203275" y="2545325"/>
            <a:ext cx="4341599" cy="22953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35000"/>
              </a:lnSpc>
              <a:spcBef>
                <a:spcPts val="0"/>
              </a:spcBef>
              <a:buClr>
                <a:schemeClr val="dk1"/>
              </a:buClr>
              <a:buSzPct val="110000"/>
              <a:buFont typeface="Arial"/>
              <a:buNone/>
            </a:pPr>
            <a:r>
              <a:rPr lang="en" sz="1000">
                <a:solidFill>
                  <a:srgbClr val="000088"/>
                </a:solidFill>
                <a:latin typeface="Consolas"/>
                <a:ea typeface="Consolas"/>
                <a:cs typeface="Consolas"/>
                <a:sym typeface="Consolas"/>
              </a:rPr>
              <a:t>&lt;manifest</a:t>
            </a:r>
            <a:r>
              <a:rPr lang="en" sz="1000">
                <a:solidFill>
                  <a:schemeClr val="dk1"/>
                </a:solidFill>
                <a:latin typeface="Consolas"/>
                <a:ea typeface="Consolas"/>
                <a:cs typeface="Consolas"/>
                <a:sym typeface="Consolas"/>
              </a:rPr>
              <a:t> ... </a:t>
            </a:r>
            <a:r>
              <a:rPr lang="en" sz="1000">
                <a:solidFill>
                  <a:srgbClr val="000088"/>
                </a:solidFill>
                <a:latin typeface="Consolas"/>
                <a:ea typeface="Consolas"/>
                <a:cs typeface="Consolas"/>
                <a:sym typeface="Consolas"/>
              </a:rPr>
              <a:t>&gt;</a:t>
            </a:r>
          </a:p>
          <a:p>
            <a:pPr lvl="0" rtl="0">
              <a:lnSpc>
                <a:spcPct val="135000"/>
              </a:lnSpc>
              <a:spcBef>
                <a:spcPts val="0"/>
              </a:spcBef>
              <a:buClr>
                <a:schemeClr val="dk1"/>
              </a:buClr>
              <a:buSzPct val="110000"/>
              <a:buFont typeface="Arial"/>
              <a:buNone/>
            </a:pPr>
            <a:r>
              <a:rPr lang="en" sz="1000">
                <a:solidFill>
                  <a:schemeClr val="dk1"/>
                </a:solidFill>
                <a:latin typeface="Consolas"/>
                <a:ea typeface="Consolas"/>
                <a:cs typeface="Consolas"/>
                <a:sym typeface="Consolas"/>
              </a:rPr>
              <a:t>    </a:t>
            </a:r>
            <a:r>
              <a:rPr lang="en" sz="1000">
                <a:solidFill>
                  <a:srgbClr val="000088"/>
                </a:solidFill>
                <a:latin typeface="Consolas"/>
                <a:ea typeface="Consolas"/>
                <a:cs typeface="Consolas"/>
                <a:sym typeface="Consolas"/>
              </a:rPr>
              <a:t>&lt;supports-screens</a:t>
            </a:r>
            <a:r>
              <a:rPr lang="en" sz="1000">
                <a:solidFill>
                  <a:schemeClr val="dk1"/>
                </a:solidFill>
                <a:latin typeface="Consolas"/>
                <a:ea typeface="Consolas"/>
                <a:cs typeface="Consolas"/>
                <a:sym typeface="Consolas"/>
              </a:rPr>
              <a:t> </a:t>
            </a:r>
            <a:r>
              <a:rPr lang="en" sz="1000">
                <a:solidFill>
                  <a:srgbClr val="882288"/>
                </a:solidFill>
                <a:latin typeface="Consolas"/>
                <a:ea typeface="Consolas"/>
                <a:cs typeface="Consolas"/>
                <a:sym typeface="Consolas"/>
              </a:rPr>
              <a:t>android:smallScreens</a:t>
            </a:r>
            <a:r>
              <a:rPr lang="en" sz="1000">
                <a:solidFill>
                  <a:srgbClr val="666600"/>
                </a:solidFill>
                <a:latin typeface="Consolas"/>
                <a:ea typeface="Consolas"/>
                <a:cs typeface="Consolas"/>
                <a:sym typeface="Consolas"/>
              </a:rPr>
              <a:t>=</a:t>
            </a:r>
            <a:r>
              <a:rPr lang="en" sz="1000">
                <a:solidFill>
                  <a:srgbClr val="880000"/>
                </a:solidFill>
                <a:latin typeface="Consolas"/>
                <a:ea typeface="Consolas"/>
                <a:cs typeface="Consolas"/>
                <a:sym typeface="Consolas"/>
              </a:rPr>
              <a:t>"false"</a:t>
            </a:r>
          </a:p>
          <a:p>
            <a:pPr lvl="0" rtl="0">
              <a:lnSpc>
                <a:spcPct val="135000"/>
              </a:lnSpc>
              <a:spcBef>
                <a:spcPts val="0"/>
              </a:spcBef>
              <a:buClr>
                <a:schemeClr val="dk1"/>
              </a:buClr>
              <a:buSzPct val="110000"/>
              <a:buFont typeface="Arial"/>
              <a:buNone/>
            </a:pPr>
            <a:r>
              <a:rPr lang="en" sz="1000">
                <a:solidFill>
                  <a:schemeClr val="dk1"/>
                </a:solidFill>
                <a:latin typeface="Consolas"/>
                <a:ea typeface="Consolas"/>
                <a:cs typeface="Consolas"/>
                <a:sym typeface="Consolas"/>
              </a:rPr>
              <a:t>                      </a:t>
            </a:r>
            <a:r>
              <a:rPr lang="en" sz="1000">
                <a:solidFill>
                  <a:srgbClr val="882288"/>
                </a:solidFill>
                <a:latin typeface="Consolas"/>
                <a:ea typeface="Consolas"/>
                <a:cs typeface="Consolas"/>
                <a:sym typeface="Consolas"/>
              </a:rPr>
              <a:t>android:normalScreens</a:t>
            </a:r>
            <a:r>
              <a:rPr lang="en" sz="1000">
                <a:solidFill>
                  <a:srgbClr val="666600"/>
                </a:solidFill>
                <a:latin typeface="Consolas"/>
                <a:ea typeface="Consolas"/>
                <a:cs typeface="Consolas"/>
                <a:sym typeface="Consolas"/>
              </a:rPr>
              <a:t>=</a:t>
            </a:r>
            <a:r>
              <a:rPr lang="en" sz="1000">
                <a:solidFill>
                  <a:srgbClr val="880000"/>
                </a:solidFill>
                <a:latin typeface="Consolas"/>
                <a:ea typeface="Consolas"/>
                <a:cs typeface="Consolas"/>
                <a:sym typeface="Consolas"/>
              </a:rPr>
              <a:t>"false"</a:t>
            </a:r>
          </a:p>
          <a:p>
            <a:pPr lvl="0" rtl="0">
              <a:lnSpc>
                <a:spcPct val="135000"/>
              </a:lnSpc>
              <a:spcBef>
                <a:spcPts val="0"/>
              </a:spcBef>
              <a:buClr>
                <a:schemeClr val="dk1"/>
              </a:buClr>
              <a:buSzPct val="110000"/>
              <a:buFont typeface="Arial"/>
              <a:buNone/>
            </a:pPr>
            <a:r>
              <a:rPr lang="en" sz="1000">
                <a:solidFill>
                  <a:schemeClr val="dk1"/>
                </a:solidFill>
                <a:latin typeface="Consolas"/>
                <a:ea typeface="Consolas"/>
                <a:cs typeface="Consolas"/>
                <a:sym typeface="Consolas"/>
              </a:rPr>
              <a:t>                      </a:t>
            </a:r>
            <a:r>
              <a:rPr lang="en" sz="1000">
                <a:solidFill>
                  <a:srgbClr val="882288"/>
                </a:solidFill>
                <a:latin typeface="Consolas"/>
                <a:ea typeface="Consolas"/>
                <a:cs typeface="Consolas"/>
                <a:sym typeface="Consolas"/>
              </a:rPr>
              <a:t>android:largeScreens</a:t>
            </a:r>
            <a:r>
              <a:rPr lang="en" sz="1000">
                <a:solidFill>
                  <a:srgbClr val="666600"/>
                </a:solidFill>
                <a:latin typeface="Consolas"/>
                <a:ea typeface="Consolas"/>
                <a:cs typeface="Consolas"/>
                <a:sym typeface="Consolas"/>
              </a:rPr>
              <a:t>=</a:t>
            </a:r>
            <a:r>
              <a:rPr lang="en" sz="1000">
                <a:solidFill>
                  <a:srgbClr val="880000"/>
                </a:solidFill>
                <a:latin typeface="Consolas"/>
                <a:ea typeface="Consolas"/>
                <a:cs typeface="Consolas"/>
                <a:sym typeface="Consolas"/>
              </a:rPr>
              <a:t>"true"</a:t>
            </a:r>
          </a:p>
          <a:p>
            <a:pPr lvl="0" rtl="0">
              <a:lnSpc>
                <a:spcPct val="135000"/>
              </a:lnSpc>
              <a:spcBef>
                <a:spcPts val="0"/>
              </a:spcBef>
              <a:buClr>
                <a:schemeClr val="dk1"/>
              </a:buClr>
              <a:buSzPct val="110000"/>
              <a:buFont typeface="Arial"/>
              <a:buNone/>
            </a:pPr>
            <a:r>
              <a:rPr lang="en" sz="1000">
                <a:solidFill>
                  <a:schemeClr val="dk1"/>
                </a:solidFill>
                <a:latin typeface="Consolas"/>
                <a:ea typeface="Consolas"/>
                <a:cs typeface="Consolas"/>
                <a:sym typeface="Consolas"/>
              </a:rPr>
              <a:t>                      </a:t>
            </a:r>
            <a:r>
              <a:rPr lang="en" sz="1000">
                <a:solidFill>
                  <a:srgbClr val="882288"/>
                </a:solidFill>
                <a:latin typeface="Consolas"/>
                <a:ea typeface="Consolas"/>
                <a:cs typeface="Consolas"/>
                <a:sym typeface="Consolas"/>
              </a:rPr>
              <a:t>android:xlargeScreens</a:t>
            </a:r>
            <a:r>
              <a:rPr lang="en" sz="1000">
                <a:solidFill>
                  <a:srgbClr val="666600"/>
                </a:solidFill>
                <a:latin typeface="Consolas"/>
                <a:ea typeface="Consolas"/>
                <a:cs typeface="Consolas"/>
                <a:sym typeface="Consolas"/>
              </a:rPr>
              <a:t>=</a:t>
            </a:r>
            <a:r>
              <a:rPr lang="en" sz="1000">
                <a:solidFill>
                  <a:srgbClr val="880000"/>
                </a:solidFill>
                <a:latin typeface="Consolas"/>
                <a:ea typeface="Consolas"/>
                <a:cs typeface="Consolas"/>
                <a:sym typeface="Consolas"/>
              </a:rPr>
              <a:t>"true"</a:t>
            </a:r>
          </a:p>
          <a:p>
            <a:pPr lvl="0" rtl="0">
              <a:lnSpc>
                <a:spcPct val="135000"/>
              </a:lnSpc>
              <a:spcBef>
                <a:spcPts val="0"/>
              </a:spcBef>
              <a:buClr>
                <a:schemeClr val="dk1"/>
              </a:buClr>
              <a:buSzPct val="110000"/>
              <a:buFont typeface="Arial"/>
              <a:buNone/>
            </a:pPr>
            <a:r>
              <a:rPr lang="en" sz="1000">
                <a:solidFill>
                  <a:schemeClr val="dk1"/>
                </a:solidFill>
                <a:latin typeface="Consolas"/>
                <a:ea typeface="Consolas"/>
                <a:cs typeface="Consolas"/>
                <a:sym typeface="Consolas"/>
              </a:rPr>
              <a:t>                      </a:t>
            </a:r>
            <a:r>
              <a:rPr lang="en" sz="1000">
                <a:solidFill>
                  <a:srgbClr val="882288"/>
                </a:solidFill>
                <a:latin typeface="Consolas"/>
                <a:ea typeface="Consolas"/>
                <a:cs typeface="Consolas"/>
                <a:sym typeface="Consolas"/>
              </a:rPr>
              <a:t>android:requiresSmallestWidthDp</a:t>
            </a:r>
            <a:r>
              <a:rPr lang="en" sz="1000">
                <a:solidFill>
                  <a:srgbClr val="666600"/>
                </a:solidFill>
                <a:latin typeface="Consolas"/>
                <a:ea typeface="Consolas"/>
                <a:cs typeface="Consolas"/>
                <a:sym typeface="Consolas"/>
              </a:rPr>
              <a:t>=</a:t>
            </a:r>
            <a:r>
              <a:rPr lang="en" sz="1000">
                <a:solidFill>
                  <a:srgbClr val="880000"/>
                </a:solidFill>
                <a:latin typeface="Consolas"/>
                <a:ea typeface="Consolas"/>
                <a:cs typeface="Consolas"/>
                <a:sym typeface="Consolas"/>
              </a:rPr>
              <a:t>"600"</a:t>
            </a:r>
            <a:r>
              <a:rPr lang="en" sz="1000">
                <a:solidFill>
                  <a:schemeClr val="dk1"/>
                </a:solidFill>
                <a:latin typeface="Consolas"/>
                <a:ea typeface="Consolas"/>
                <a:cs typeface="Consolas"/>
                <a:sym typeface="Consolas"/>
              </a:rPr>
              <a:t> </a:t>
            </a:r>
            <a:r>
              <a:rPr lang="en" sz="1000">
                <a:solidFill>
                  <a:srgbClr val="000088"/>
                </a:solidFill>
                <a:latin typeface="Consolas"/>
                <a:ea typeface="Consolas"/>
                <a:cs typeface="Consolas"/>
                <a:sym typeface="Consolas"/>
              </a:rPr>
              <a:t>/&gt;</a:t>
            </a:r>
          </a:p>
          <a:p>
            <a:pPr lvl="0" rtl="0">
              <a:lnSpc>
                <a:spcPct val="135000"/>
              </a:lnSpc>
              <a:spcBef>
                <a:spcPts val="0"/>
              </a:spcBef>
              <a:buClr>
                <a:schemeClr val="dk1"/>
              </a:buClr>
              <a:buSzPct val="110000"/>
              <a:buFont typeface="Arial"/>
              <a:buNone/>
            </a:pPr>
            <a:r>
              <a:rPr lang="en" sz="1000">
                <a:solidFill>
                  <a:schemeClr val="dk1"/>
                </a:solidFill>
                <a:latin typeface="Consolas"/>
                <a:ea typeface="Consolas"/>
                <a:cs typeface="Consolas"/>
                <a:sym typeface="Consolas"/>
              </a:rPr>
              <a:t>    ...</a:t>
            </a:r>
          </a:p>
          <a:p>
            <a:pPr lvl="0" rtl="0">
              <a:lnSpc>
                <a:spcPct val="135000"/>
              </a:lnSpc>
              <a:spcBef>
                <a:spcPts val="0"/>
              </a:spcBef>
              <a:buNone/>
            </a:pPr>
            <a:r>
              <a:rPr lang="en" sz="1000">
                <a:solidFill>
                  <a:srgbClr val="000088"/>
                </a:solidFill>
                <a:latin typeface="Consolas"/>
                <a:ea typeface="Consolas"/>
                <a:cs typeface="Consolas"/>
                <a:sym typeface="Consolas"/>
              </a:rPr>
              <a:t>&lt;/manifest&gt;</a:t>
            </a:r>
          </a:p>
        </p:txBody>
      </p:sp>
      <p:pic>
        <p:nvPicPr>
          <p:cNvPr id="290" name="Shape 290"/>
          <p:cNvPicPr preferRelativeResize="0"/>
          <p:nvPr/>
        </p:nvPicPr>
        <p:blipFill>
          <a:blip r:embed="rId3">
            <a:alphaModFix/>
          </a:blip>
          <a:stretch>
            <a:fillRect/>
          </a:stretch>
        </p:blipFill>
        <p:spPr>
          <a:xfrm>
            <a:off x="545975" y="1683775"/>
            <a:ext cx="2909850" cy="3046250"/>
          </a:xfrm>
          <a:prstGeom prst="rect">
            <a:avLst/>
          </a:prstGeom>
          <a:noFill/>
          <a:ln>
            <a:noFill/>
          </a:ln>
        </p:spPr>
      </p:pic>
      <p:sp>
        <p:nvSpPr>
          <p:cNvPr id="291" name="Shape 291"/>
          <p:cNvSpPr/>
          <p:nvPr/>
        </p:nvSpPr>
        <p:spPr>
          <a:xfrm>
            <a:off x="1202925" y="4484150"/>
            <a:ext cx="2170799" cy="246000"/>
          </a:xfrm>
          <a:prstGeom prst="rect">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292" name="Shape 292"/>
          <p:cNvCxnSpPr>
            <a:stCxn id="291" idx="3"/>
            <a:endCxn id="289" idx="1"/>
          </p:cNvCxnSpPr>
          <p:nvPr/>
        </p:nvCxnSpPr>
        <p:spPr>
          <a:xfrm rot="10800000" flipH="1">
            <a:off x="3373724" y="3693050"/>
            <a:ext cx="829500" cy="914100"/>
          </a:xfrm>
          <a:prstGeom prst="bentConnector3">
            <a:avLst>
              <a:gd name="adj1" fmla="val 50003"/>
            </a:avLst>
          </a:prstGeom>
          <a:noFill/>
          <a:ln w="38100" cap="flat" cmpd="sng">
            <a:solidFill>
              <a:srgbClr val="FF0000"/>
            </a:solidFill>
            <a:prstDash val="solid"/>
            <a:round/>
            <a:headEnd type="none" w="lg" len="lg"/>
            <a:tailEnd type="triangle" w="lg" len="lg"/>
          </a:ln>
        </p:spPr>
      </p:cxnSp>
      <p:sp>
        <p:nvSpPr>
          <p:cNvPr id="293" name="Shape 293"/>
          <p:cNvSpPr txBox="1"/>
          <p:nvPr/>
        </p:nvSpPr>
        <p:spPr>
          <a:xfrm>
            <a:off x="4154825" y="2116625"/>
            <a:ext cx="4438500" cy="428700"/>
          </a:xfrm>
          <a:prstGeom prst="rect">
            <a:avLst/>
          </a:prstGeom>
          <a:noFill/>
          <a:ln>
            <a:noFill/>
          </a:ln>
        </p:spPr>
        <p:txBody>
          <a:bodyPr lIns="91425" tIns="91425" rIns="91425" bIns="91425" anchor="t" anchorCtr="0">
            <a:noAutofit/>
          </a:bodyPr>
          <a:lstStyle/>
          <a:p>
            <a:pPr>
              <a:spcBef>
                <a:spcPts val="0"/>
              </a:spcBef>
              <a:buNone/>
            </a:pPr>
            <a:r>
              <a:rPr lang="en" sz="1800"/>
              <a:t>custom AndroidManifest.xml for tablet</a:t>
            </a:r>
          </a:p>
        </p:txBody>
      </p:sp>
      <p:sp>
        <p:nvSpPr>
          <p:cNvPr id="294" name="Shape 294"/>
          <p:cNvSpPr txBox="1">
            <a:spLocks noGrp="1"/>
          </p:cNvSpPr>
          <p:nvPr>
            <p:ph type="title"/>
          </p:nvPr>
        </p:nvSpPr>
        <p:spPr>
          <a:xfrm>
            <a:off x="457200" y="502778"/>
            <a:ext cx="8229600" cy="857400"/>
          </a:xfrm>
          <a:prstGeom prst="rect">
            <a:avLst/>
          </a:prstGeom>
        </p:spPr>
        <p:txBody>
          <a:bodyPr lIns="91425" tIns="91425" rIns="91425" bIns="91425" anchor="b" anchorCtr="0">
            <a:noAutofit/>
          </a:bodyPr>
          <a:lstStyle/>
          <a:p>
            <a:pPr rtl="0">
              <a:spcBef>
                <a:spcPts val="0"/>
              </a:spcBef>
              <a:buNone/>
            </a:pPr>
            <a:r>
              <a:rPr lang="en" sz="3000"/>
              <a:t>Example on Google dev site:</a:t>
            </a:r>
          </a:p>
          <a:p>
            <a:pPr lvl="0" rtl="0">
              <a:spcBef>
                <a:spcPts val="0"/>
              </a:spcBef>
              <a:buNone/>
            </a:pPr>
            <a:r>
              <a:rPr lang="en" sz="3000"/>
              <a:t>Design Multi-APK for tablet and phone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p:nvPr/>
        </p:nvSpPr>
        <p:spPr>
          <a:xfrm>
            <a:off x="6361400" y="1577760"/>
            <a:ext cx="1446599" cy="2853600"/>
          </a:xfrm>
          <a:prstGeom prst="rect">
            <a:avLst/>
          </a:prstGeom>
          <a:solidFill>
            <a:srgbClr val="43434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r">
              <a:spcBef>
                <a:spcPts val="0"/>
              </a:spcBef>
              <a:buNone/>
            </a:pPr>
            <a:r>
              <a:rPr lang="en" dirty="0">
                <a:solidFill>
                  <a:srgbClr val="FFFFFF"/>
                </a:solidFill>
              </a:rPr>
              <a:t>Google Play</a:t>
            </a:r>
          </a:p>
        </p:txBody>
      </p:sp>
      <p:sp>
        <p:nvSpPr>
          <p:cNvPr id="307" name="Shape 307"/>
          <p:cNvSpPr txBox="1"/>
          <p:nvPr/>
        </p:nvSpPr>
        <p:spPr>
          <a:xfrm>
            <a:off x="262067" y="160725"/>
            <a:ext cx="8437433" cy="600600"/>
          </a:xfrm>
          <a:prstGeom prst="rect">
            <a:avLst/>
          </a:prstGeom>
          <a:noFill/>
          <a:ln>
            <a:noFill/>
          </a:ln>
        </p:spPr>
        <p:txBody>
          <a:bodyPr lIns="91425" tIns="91425" rIns="91425" bIns="91425" anchor="t" anchorCtr="0">
            <a:noAutofit/>
          </a:bodyPr>
          <a:lstStyle/>
          <a:p>
            <a:pPr algn="ctr">
              <a:spcBef>
                <a:spcPts val="0"/>
              </a:spcBef>
              <a:buNone/>
            </a:pPr>
            <a:r>
              <a:rPr lang="en" sz="2400" b="1" dirty="0"/>
              <a:t>The </a:t>
            </a:r>
            <a:r>
              <a:rPr lang="en-US" sz="2400" b="1" dirty="0" err="1" smtClean="0"/>
              <a:t>versionName</a:t>
            </a:r>
            <a:r>
              <a:rPr lang="en-US" sz="2400" b="1" dirty="0" smtClean="0"/>
              <a:t>/</a:t>
            </a:r>
            <a:r>
              <a:rPr lang="en" sz="2400" b="1" dirty="0" smtClean="0"/>
              <a:t>versionCode </a:t>
            </a:r>
            <a:r>
              <a:rPr lang="en-US" sz="2400" b="1" dirty="0" smtClean="0"/>
              <a:t>schema </a:t>
            </a:r>
            <a:r>
              <a:rPr lang="en" sz="2400" b="1" dirty="0" smtClean="0"/>
              <a:t>for </a:t>
            </a:r>
            <a:r>
              <a:rPr lang="en" sz="2400" b="1" dirty="0"/>
              <a:t>multiple APK</a:t>
            </a:r>
          </a:p>
        </p:txBody>
      </p:sp>
      <p:sp>
        <p:nvSpPr>
          <p:cNvPr id="308" name="Shape 308"/>
          <p:cNvSpPr/>
          <p:nvPr/>
        </p:nvSpPr>
        <p:spPr>
          <a:xfrm>
            <a:off x="1707480" y="964400"/>
            <a:ext cx="2551199" cy="507600"/>
          </a:xfrm>
          <a:prstGeom prst="rect">
            <a:avLst/>
          </a:prstGeom>
          <a:noFill/>
          <a:ln>
            <a:noFill/>
          </a:ln>
        </p:spPr>
        <p:txBody>
          <a:bodyPr lIns="91425" tIns="91425" rIns="91425" bIns="91425" anchor="ctr" anchorCtr="0">
            <a:noAutofit/>
          </a:bodyPr>
          <a:lstStyle/>
          <a:p>
            <a:pPr>
              <a:spcBef>
                <a:spcPts val="0"/>
              </a:spcBef>
              <a:buNone/>
            </a:pPr>
            <a:r>
              <a:rPr lang="en-US" u="sng" dirty="0" err="1" smtClean="0">
                <a:solidFill>
                  <a:schemeClr val="tx1"/>
                </a:solidFill>
              </a:rPr>
              <a:t>versionCode</a:t>
            </a:r>
            <a:r>
              <a:rPr lang="en-US" u="sng" dirty="0" smtClean="0">
                <a:solidFill>
                  <a:schemeClr val="tx1"/>
                </a:solidFill>
              </a:rPr>
              <a:t> (</a:t>
            </a:r>
            <a:r>
              <a:rPr lang="en" u="sng" dirty="0" smtClean="0">
                <a:solidFill>
                  <a:schemeClr val="tx1"/>
                </a:solidFill>
              </a:rPr>
              <a:t>04</a:t>
            </a:r>
            <a:r>
              <a:rPr lang="en" dirty="0" smtClean="0">
                <a:solidFill>
                  <a:schemeClr val="tx1"/>
                </a:solidFill>
              </a:rPr>
              <a:t> </a:t>
            </a:r>
            <a:r>
              <a:rPr lang="en" u="sng" dirty="0">
                <a:solidFill>
                  <a:schemeClr val="accent2"/>
                </a:solidFill>
              </a:rPr>
              <a:t>01</a:t>
            </a:r>
            <a:r>
              <a:rPr lang="en" dirty="0">
                <a:solidFill>
                  <a:schemeClr val="tx1"/>
                </a:solidFill>
              </a:rPr>
              <a:t> </a:t>
            </a:r>
            <a:r>
              <a:rPr lang="en" u="sng" dirty="0" smtClean="0">
                <a:solidFill>
                  <a:srgbClr val="008000"/>
                </a:solidFill>
              </a:rPr>
              <a:t>310</a:t>
            </a:r>
            <a:r>
              <a:rPr lang="en-US" u="sng" dirty="0" smtClean="0">
                <a:solidFill>
                  <a:srgbClr val="008000"/>
                </a:solidFill>
              </a:rPr>
              <a:t>)</a:t>
            </a:r>
            <a:endParaRPr lang="en" u="sng" dirty="0">
              <a:solidFill>
                <a:srgbClr val="008000"/>
              </a:solidFill>
            </a:endParaRPr>
          </a:p>
        </p:txBody>
      </p:sp>
      <p:sp>
        <p:nvSpPr>
          <p:cNvPr id="309" name="Shape 309"/>
          <p:cNvSpPr txBox="1"/>
          <p:nvPr/>
        </p:nvSpPr>
        <p:spPr>
          <a:xfrm>
            <a:off x="2521575" y="1598750"/>
            <a:ext cx="1446599" cy="355200"/>
          </a:xfrm>
          <a:prstGeom prst="rect">
            <a:avLst/>
          </a:prstGeom>
          <a:noFill/>
          <a:ln>
            <a:noFill/>
          </a:ln>
        </p:spPr>
        <p:txBody>
          <a:bodyPr lIns="91425" tIns="91425" rIns="91425" bIns="91425" anchor="t" anchorCtr="0">
            <a:noAutofit/>
          </a:bodyPr>
          <a:lstStyle/>
          <a:p>
            <a:pPr algn="ctr">
              <a:spcBef>
                <a:spcPts val="0"/>
              </a:spcBef>
              <a:buNone/>
            </a:pPr>
            <a:r>
              <a:rPr lang="en" sz="1200">
                <a:solidFill>
                  <a:srgbClr val="FF9900"/>
                </a:solidFill>
              </a:rPr>
              <a:t>phone screen</a:t>
            </a:r>
          </a:p>
        </p:txBody>
      </p:sp>
      <p:sp>
        <p:nvSpPr>
          <p:cNvPr id="310" name="Shape 310"/>
          <p:cNvSpPr txBox="1"/>
          <p:nvPr/>
        </p:nvSpPr>
        <p:spPr>
          <a:xfrm>
            <a:off x="3299700" y="1387325"/>
            <a:ext cx="1675199" cy="355200"/>
          </a:xfrm>
          <a:prstGeom prst="rect">
            <a:avLst/>
          </a:prstGeom>
          <a:noFill/>
          <a:ln>
            <a:noFill/>
          </a:ln>
        </p:spPr>
        <p:txBody>
          <a:bodyPr lIns="91425" tIns="91425" rIns="91425" bIns="91425" anchor="t" anchorCtr="0">
            <a:noAutofit/>
          </a:bodyPr>
          <a:lstStyle/>
          <a:p>
            <a:pPr lvl="0" algn="ctr" rtl="0">
              <a:spcBef>
                <a:spcPts val="0"/>
              </a:spcBef>
              <a:buNone/>
            </a:pPr>
            <a:r>
              <a:rPr lang="en" sz="1200">
                <a:solidFill>
                  <a:srgbClr val="6AA84F"/>
                </a:solidFill>
              </a:rPr>
              <a:t>App version(3.1.0)</a:t>
            </a:r>
          </a:p>
        </p:txBody>
      </p:sp>
      <p:sp>
        <p:nvSpPr>
          <p:cNvPr id="311" name="Shape 311"/>
          <p:cNvSpPr txBox="1"/>
          <p:nvPr/>
        </p:nvSpPr>
        <p:spPr>
          <a:xfrm>
            <a:off x="1954400" y="1387325"/>
            <a:ext cx="1446599" cy="355200"/>
          </a:xfrm>
          <a:prstGeom prst="rect">
            <a:avLst/>
          </a:prstGeom>
          <a:noFill/>
          <a:ln>
            <a:noFill/>
          </a:ln>
        </p:spPr>
        <p:txBody>
          <a:bodyPr lIns="91425" tIns="91425" rIns="91425" bIns="91425" anchor="t" anchorCtr="0">
            <a:noAutofit/>
          </a:bodyPr>
          <a:lstStyle/>
          <a:p>
            <a:pPr lvl="0" algn="ctr" rtl="0">
              <a:spcBef>
                <a:spcPts val="0"/>
              </a:spcBef>
              <a:buNone/>
            </a:pPr>
            <a:r>
              <a:rPr lang="en" sz="1200" dirty="0"/>
              <a:t>API Level(4+)</a:t>
            </a:r>
          </a:p>
        </p:txBody>
      </p:sp>
      <p:cxnSp>
        <p:nvCxnSpPr>
          <p:cNvPr id="312" name="Shape 312"/>
          <p:cNvCxnSpPr/>
          <p:nvPr/>
        </p:nvCxnSpPr>
        <p:spPr>
          <a:xfrm>
            <a:off x="3244875" y="1387325"/>
            <a:ext cx="0" cy="279299"/>
          </a:xfrm>
          <a:prstGeom prst="straightConnector1">
            <a:avLst/>
          </a:prstGeom>
          <a:noFill/>
          <a:ln w="19050" cap="flat" cmpd="sng">
            <a:solidFill>
              <a:srgbClr val="FF9900"/>
            </a:solidFill>
            <a:prstDash val="solid"/>
            <a:round/>
            <a:headEnd type="none" w="lg" len="lg"/>
            <a:tailEnd type="triangle" w="lg" len="lg"/>
          </a:ln>
        </p:spPr>
      </p:cxnSp>
      <p:sp>
        <p:nvSpPr>
          <p:cNvPr id="313" name="Shape 313"/>
          <p:cNvSpPr/>
          <p:nvPr/>
        </p:nvSpPr>
        <p:spPr>
          <a:xfrm rot="5400000">
            <a:off x="3484200" y="1226100"/>
            <a:ext cx="135299" cy="405899"/>
          </a:xfrm>
          <a:prstGeom prst="rightBrace">
            <a:avLst>
              <a:gd name="adj1" fmla="val 8333"/>
              <a:gd name="adj2" fmla="val 50000"/>
            </a:avLst>
          </a:prstGeom>
          <a:noFill/>
          <a:ln w="19050" cap="flat" cmpd="sng">
            <a:solidFill>
              <a:srgbClr val="6AA84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14" name="Shape 314"/>
          <p:cNvSpPr/>
          <p:nvPr/>
        </p:nvSpPr>
        <p:spPr>
          <a:xfrm rot="5400000">
            <a:off x="2981549" y="1333049"/>
            <a:ext cx="135299" cy="192000"/>
          </a:xfrm>
          <a:prstGeom prst="rightBrace">
            <a:avLst>
              <a:gd name="adj1" fmla="val 8333"/>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15" name="Shape 315"/>
          <p:cNvSpPr/>
          <p:nvPr/>
        </p:nvSpPr>
        <p:spPr>
          <a:xfrm>
            <a:off x="1691780" y="2022675"/>
            <a:ext cx="2140405" cy="507600"/>
          </a:xfrm>
          <a:prstGeom prst="rect">
            <a:avLst/>
          </a:prstGeom>
          <a:noFill/>
          <a:ln>
            <a:noFill/>
          </a:ln>
        </p:spPr>
        <p:txBody>
          <a:bodyPr lIns="91425" tIns="91425" rIns="91425" bIns="91425" anchor="ctr" anchorCtr="0">
            <a:noAutofit/>
          </a:bodyPr>
          <a:lstStyle/>
          <a:p>
            <a:pPr lvl="0"/>
            <a:r>
              <a:rPr lang="en-US" altLang="zh-TW" u="sng" dirty="0" err="1">
                <a:solidFill>
                  <a:schemeClr val="tx1"/>
                </a:solidFill>
              </a:rPr>
              <a:t>versionCode</a:t>
            </a:r>
            <a:r>
              <a:rPr lang="en-US" altLang="zh-TW" u="sng" dirty="0">
                <a:solidFill>
                  <a:schemeClr val="tx1"/>
                </a:solidFill>
              </a:rPr>
              <a:t> </a:t>
            </a:r>
            <a:r>
              <a:rPr lang="en-US" altLang="zh-TW" u="sng" dirty="0" smtClean="0">
                <a:solidFill>
                  <a:schemeClr val="tx1"/>
                </a:solidFill>
              </a:rPr>
              <a:t>(</a:t>
            </a:r>
            <a:r>
              <a:rPr lang="en" u="sng" dirty="0" smtClean="0">
                <a:solidFill>
                  <a:schemeClr val="tx1"/>
                </a:solidFill>
              </a:rPr>
              <a:t>04</a:t>
            </a:r>
            <a:r>
              <a:rPr lang="en" dirty="0" smtClean="0">
                <a:solidFill>
                  <a:schemeClr val="tx1"/>
                </a:solidFill>
              </a:rPr>
              <a:t> </a:t>
            </a:r>
            <a:r>
              <a:rPr lang="en" u="sng" dirty="0">
                <a:solidFill>
                  <a:schemeClr val="accent2"/>
                </a:solidFill>
              </a:rPr>
              <a:t>02</a:t>
            </a:r>
            <a:r>
              <a:rPr lang="en" dirty="0">
                <a:solidFill>
                  <a:schemeClr val="tx1"/>
                </a:solidFill>
              </a:rPr>
              <a:t> </a:t>
            </a:r>
            <a:r>
              <a:rPr lang="en" u="sng" dirty="0" smtClean="0">
                <a:solidFill>
                  <a:schemeClr val="accent3"/>
                </a:solidFill>
              </a:rPr>
              <a:t>310</a:t>
            </a:r>
            <a:r>
              <a:rPr lang="en-US" u="sng" dirty="0" smtClean="0">
                <a:solidFill>
                  <a:schemeClr val="accent3"/>
                </a:solidFill>
              </a:rPr>
              <a:t>)</a:t>
            </a:r>
            <a:endParaRPr lang="en" u="sng" dirty="0">
              <a:solidFill>
                <a:schemeClr val="accent3"/>
              </a:solidFill>
            </a:endParaRPr>
          </a:p>
        </p:txBody>
      </p:sp>
      <p:sp>
        <p:nvSpPr>
          <p:cNvPr id="316" name="Shape 316"/>
          <p:cNvSpPr txBox="1"/>
          <p:nvPr/>
        </p:nvSpPr>
        <p:spPr>
          <a:xfrm>
            <a:off x="2521575" y="2665550"/>
            <a:ext cx="1446599" cy="355200"/>
          </a:xfrm>
          <a:prstGeom prst="rect">
            <a:avLst/>
          </a:prstGeom>
          <a:noFill/>
          <a:ln>
            <a:noFill/>
          </a:ln>
        </p:spPr>
        <p:txBody>
          <a:bodyPr lIns="91425" tIns="91425" rIns="91425" bIns="91425" anchor="t" anchorCtr="0">
            <a:noAutofit/>
          </a:bodyPr>
          <a:lstStyle/>
          <a:p>
            <a:pPr lvl="0" algn="ctr" rtl="0">
              <a:spcBef>
                <a:spcPts val="0"/>
              </a:spcBef>
              <a:buNone/>
            </a:pPr>
            <a:r>
              <a:rPr lang="en" sz="1200">
                <a:solidFill>
                  <a:srgbClr val="FF9900"/>
                </a:solidFill>
              </a:rPr>
              <a:t>tablet screen</a:t>
            </a:r>
          </a:p>
        </p:txBody>
      </p:sp>
      <p:sp>
        <p:nvSpPr>
          <p:cNvPr id="317" name="Shape 317"/>
          <p:cNvSpPr txBox="1"/>
          <p:nvPr/>
        </p:nvSpPr>
        <p:spPr>
          <a:xfrm>
            <a:off x="3299700" y="2454125"/>
            <a:ext cx="1675199" cy="355200"/>
          </a:xfrm>
          <a:prstGeom prst="rect">
            <a:avLst/>
          </a:prstGeom>
          <a:noFill/>
          <a:ln>
            <a:noFill/>
          </a:ln>
        </p:spPr>
        <p:txBody>
          <a:bodyPr lIns="91425" tIns="91425" rIns="91425" bIns="91425" anchor="t" anchorCtr="0">
            <a:noAutofit/>
          </a:bodyPr>
          <a:lstStyle/>
          <a:p>
            <a:pPr lvl="0" algn="ctr" rtl="0">
              <a:spcBef>
                <a:spcPts val="0"/>
              </a:spcBef>
              <a:buNone/>
            </a:pPr>
            <a:r>
              <a:rPr lang="en" sz="1200">
                <a:solidFill>
                  <a:srgbClr val="6AA84F"/>
                </a:solidFill>
              </a:rPr>
              <a:t>App version(3.1.0)</a:t>
            </a:r>
          </a:p>
        </p:txBody>
      </p:sp>
      <p:sp>
        <p:nvSpPr>
          <p:cNvPr id="318" name="Shape 318"/>
          <p:cNvSpPr txBox="1"/>
          <p:nvPr/>
        </p:nvSpPr>
        <p:spPr>
          <a:xfrm>
            <a:off x="1954400" y="2454125"/>
            <a:ext cx="1446599" cy="355200"/>
          </a:xfrm>
          <a:prstGeom prst="rect">
            <a:avLst/>
          </a:prstGeom>
          <a:noFill/>
          <a:ln>
            <a:noFill/>
          </a:ln>
        </p:spPr>
        <p:txBody>
          <a:bodyPr lIns="91425" tIns="91425" rIns="91425" bIns="91425" anchor="t" anchorCtr="0">
            <a:noAutofit/>
          </a:bodyPr>
          <a:lstStyle/>
          <a:p>
            <a:pPr lvl="0" algn="ctr" rtl="0">
              <a:spcBef>
                <a:spcPts val="0"/>
              </a:spcBef>
              <a:buNone/>
            </a:pPr>
            <a:r>
              <a:rPr lang="en" sz="1200"/>
              <a:t>API Level(4+)</a:t>
            </a:r>
          </a:p>
        </p:txBody>
      </p:sp>
      <p:cxnSp>
        <p:nvCxnSpPr>
          <p:cNvPr id="319" name="Shape 319"/>
          <p:cNvCxnSpPr/>
          <p:nvPr/>
        </p:nvCxnSpPr>
        <p:spPr>
          <a:xfrm>
            <a:off x="3244875" y="2454125"/>
            <a:ext cx="0" cy="279299"/>
          </a:xfrm>
          <a:prstGeom prst="straightConnector1">
            <a:avLst/>
          </a:prstGeom>
          <a:noFill/>
          <a:ln w="19050" cap="flat" cmpd="sng">
            <a:solidFill>
              <a:srgbClr val="FF9900"/>
            </a:solidFill>
            <a:prstDash val="solid"/>
            <a:round/>
            <a:headEnd type="none" w="lg" len="lg"/>
            <a:tailEnd type="triangle" w="lg" len="lg"/>
          </a:ln>
        </p:spPr>
      </p:cxnSp>
      <p:sp>
        <p:nvSpPr>
          <p:cNvPr id="320" name="Shape 320"/>
          <p:cNvSpPr/>
          <p:nvPr/>
        </p:nvSpPr>
        <p:spPr>
          <a:xfrm rot="5400000">
            <a:off x="3484200" y="2292900"/>
            <a:ext cx="135299" cy="405899"/>
          </a:xfrm>
          <a:prstGeom prst="rightBrace">
            <a:avLst>
              <a:gd name="adj1" fmla="val 8333"/>
              <a:gd name="adj2" fmla="val 50000"/>
            </a:avLst>
          </a:prstGeom>
          <a:noFill/>
          <a:ln w="19050" cap="flat" cmpd="sng">
            <a:solidFill>
              <a:srgbClr val="6AA84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21" name="Shape 321"/>
          <p:cNvSpPr/>
          <p:nvPr/>
        </p:nvSpPr>
        <p:spPr>
          <a:xfrm rot="5400000">
            <a:off x="2981549" y="2399849"/>
            <a:ext cx="135299" cy="192000"/>
          </a:xfrm>
          <a:prstGeom prst="rightBrace">
            <a:avLst>
              <a:gd name="adj1" fmla="val 8333"/>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22" name="Shape 322"/>
          <p:cNvSpPr/>
          <p:nvPr/>
        </p:nvSpPr>
        <p:spPr>
          <a:xfrm>
            <a:off x="262067" y="1624250"/>
            <a:ext cx="1150500" cy="355200"/>
          </a:xfrm>
          <a:prstGeom prst="homePlate">
            <a:avLst>
              <a:gd name="adj" fmla="val 50000"/>
            </a:avLst>
          </a:prstGeom>
          <a:solidFill>
            <a:srgbClr val="999999"/>
          </a:solidFill>
          <a:ln>
            <a:noFill/>
          </a:ln>
        </p:spPr>
        <p:txBody>
          <a:bodyPr lIns="91425" tIns="91425" rIns="91425" bIns="91425" anchor="ctr" anchorCtr="0">
            <a:noAutofit/>
          </a:bodyPr>
          <a:lstStyle/>
          <a:p>
            <a:pPr>
              <a:spcBef>
                <a:spcPts val="0"/>
              </a:spcBef>
              <a:buNone/>
            </a:pPr>
            <a:r>
              <a:rPr lang="en" dirty="0"/>
              <a:t>release 1</a:t>
            </a:r>
          </a:p>
        </p:txBody>
      </p:sp>
      <p:sp>
        <p:nvSpPr>
          <p:cNvPr id="323" name="Shape 323"/>
          <p:cNvSpPr/>
          <p:nvPr/>
        </p:nvSpPr>
        <p:spPr>
          <a:xfrm>
            <a:off x="1542370" y="1218200"/>
            <a:ext cx="192000" cy="1167299"/>
          </a:xfrm>
          <a:prstGeom prst="leftBracket">
            <a:avLst>
              <a:gd name="adj" fmla="val 8333"/>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24" name="Shape 324"/>
          <p:cNvPicPr preferRelativeResize="0"/>
          <p:nvPr/>
        </p:nvPicPr>
        <p:blipFill>
          <a:blip r:embed="rId3">
            <a:alphaModFix/>
          </a:blip>
          <a:stretch>
            <a:fillRect/>
          </a:stretch>
        </p:blipFill>
        <p:spPr>
          <a:xfrm>
            <a:off x="5895064" y="1573475"/>
            <a:ext cx="405900" cy="405900"/>
          </a:xfrm>
          <a:prstGeom prst="rect">
            <a:avLst/>
          </a:prstGeom>
          <a:noFill/>
          <a:ln>
            <a:noFill/>
          </a:ln>
        </p:spPr>
      </p:pic>
      <p:pic>
        <p:nvPicPr>
          <p:cNvPr id="325" name="Shape 325"/>
          <p:cNvPicPr preferRelativeResize="0"/>
          <p:nvPr/>
        </p:nvPicPr>
        <p:blipFill>
          <a:blip r:embed="rId3">
            <a:alphaModFix/>
          </a:blip>
          <a:stretch>
            <a:fillRect/>
          </a:stretch>
        </p:blipFill>
        <p:spPr>
          <a:xfrm>
            <a:off x="5895064" y="3834933"/>
            <a:ext cx="405900" cy="405900"/>
          </a:xfrm>
          <a:prstGeom prst="rect">
            <a:avLst/>
          </a:prstGeom>
          <a:noFill/>
          <a:ln>
            <a:noFill/>
          </a:ln>
        </p:spPr>
      </p:pic>
      <p:pic>
        <p:nvPicPr>
          <p:cNvPr id="326" name="Shape 326"/>
          <p:cNvPicPr preferRelativeResize="0"/>
          <p:nvPr/>
        </p:nvPicPr>
        <p:blipFill>
          <a:blip r:embed="rId4">
            <a:alphaModFix/>
          </a:blip>
          <a:stretch>
            <a:fillRect/>
          </a:stretch>
        </p:blipFill>
        <p:spPr>
          <a:xfrm>
            <a:off x="6357937" y="2873835"/>
            <a:ext cx="390525" cy="285750"/>
          </a:xfrm>
          <a:prstGeom prst="rect">
            <a:avLst/>
          </a:prstGeom>
          <a:noFill/>
          <a:ln>
            <a:noFill/>
          </a:ln>
        </p:spPr>
      </p:pic>
      <p:cxnSp>
        <p:nvCxnSpPr>
          <p:cNvPr id="327" name="Shape 327"/>
          <p:cNvCxnSpPr/>
          <p:nvPr/>
        </p:nvCxnSpPr>
        <p:spPr>
          <a:xfrm>
            <a:off x="4940150" y="1776425"/>
            <a:ext cx="930600" cy="8399"/>
          </a:xfrm>
          <a:prstGeom prst="straightConnector1">
            <a:avLst/>
          </a:prstGeom>
          <a:noFill/>
          <a:ln w="19050" cap="flat" cmpd="sng">
            <a:solidFill>
              <a:schemeClr val="dk2"/>
            </a:solidFill>
            <a:prstDash val="solid"/>
            <a:round/>
            <a:headEnd type="none" w="lg" len="lg"/>
            <a:tailEnd type="triangle" w="lg" len="lg"/>
          </a:ln>
        </p:spPr>
      </p:cxnSp>
      <p:sp>
        <p:nvSpPr>
          <p:cNvPr id="328" name="Shape 328"/>
          <p:cNvSpPr/>
          <p:nvPr/>
        </p:nvSpPr>
        <p:spPr>
          <a:xfrm rot="10800000">
            <a:off x="4733799" y="1218200"/>
            <a:ext cx="192000" cy="1167299"/>
          </a:xfrm>
          <a:prstGeom prst="leftBracket">
            <a:avLst>
              <a:gd name="adj" fmla="val 8333"/>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29" name="Shape 329"/>
          <p:cNvSpPr/>
          <p:nvPr/>
        </p:nvSpPr>
        <p:spPr>
          <a:xfrm>
            <a:off x="1707480" y="3089475"/>
            <a:ext cx="2404335" cy="507600"/>
          </a:xfrm>
          <a:prstGeom prst="rect">
            <a:avLst/>
          </a:prstGeom>
          <a:noFill/>
          <a:ln>
            <a:noFill/>
          </a:ln>
        </p:spPr>
        <p:txBody>
          <a:bodyPr lIns="91425" tIns="91425" rIns="91425" bIns="91425" anchor="ctr" anchorCtr="0">
            <a:noAutofit/>
          </a:bodyPr>
          <a:lstStyle/>
          <a:p>
            <a:pPr lvl="0"/>
            <a:r>
              <a:rPr lang="en-US" altLang="zh-TW" u="sng" dirty="0" err="1">
                <a:solidFill>
                  <a:schemeClr val="tx1"/>
                </a:solidFill>
              </a:rPr>
              <a:t>versionCode</a:t>
            </a:r>
            <a:r>
              <a:rPr lang="en-US" altLang="zh-TW" u="sng" dirty="0">
                <a:solidFill>
                  <a:schemeClr val="tx1"/>
                </a:solidFill>
              </a:rPr>
              <a:t> (</a:t>
            </a:r>
            <a:r>
              <a:rPr lang="en" u="sng" dirty="0" smtClean="0">
                <a:solidFill>
                  <a:schemeClr val="tx1"/>
                </a:solidFill>
              </a:rPr>
              <a:t>04</a:t>
            </a:r>
            <a:r>
              <a:rPr lang="en" dirty="0" smtClean="0">
                <a:solidFill>
                  <a:schemeClr val="tx1"/>
                </a:solidFill>
              </a:rPr>
              <a:t> </a:t>
            </a:r>
            <a:r>
              <a:rPr lang="en" u="sng" dirty="0">
                <a:solidFill>
                  <a:schemeClr val="accent2"/>
                </a:solidFill>
              </a:rPr>
              <a:t>01</a:t>
            </a:r>
            <a:r>
              <a:rPr lang="en" dirty="0">
                <a:solidFill>
                  <a:schemeClr val="tx1"/>
                </a:solidFill>
              </a:rPr>
              <a:t> </a:t>
            </a:r>
            <a:r>
              <a:rPr lang="en" u="sng" dirty="0" smtClean="0">
                <a:solidFill>
                  <a:srgbClr val="008000"/>
                </a:solidFill>
              </a:rPr>
              <a:t>31</a:t>
            </a:r>
            <a:r>
              <a:rPr lang="en-US" u="sng" dirty="0" smtClean="0">
                <a:solidFill>
                  <a:srgbClr val="008000"/>
                </a:solidFill>
              </a:rPr>
              <a:t>1)</a:t>
            </a:r>
            <a:endParaRPr lang="en" u="sng" dirty="0">
              <a:solidFill>
                <a:srgbClr val="008000"/>
              </a:solidFill>
            </a:endParaRPr>
          </a:p>
        </p:txBody>
      </p:sp>
      <p:sp>
        <p:nvSpPr>
          <p:cNvPr id="330" name="Shape 330"/>
          <p:cNvSpPr txBox="1"/>
          <p:nvPr/>
        </p:nvSpPr>
        <p:spPr>
          <a:xfrm>
            <a:off x="2521575" y="3732350"/>
            <a:ext cx="1446599" cy="355200"/>
          </a:xfrm>
          <a:prstGeom prst="rect">
            <a:avLst/>
          </a:prstGeom>
          <a:noFill/>
          <a:ln>
            <a:noFill/>
          </a:ln>
        </p:spPr>
        <p:txBody>
          <a:bodyPr lIns="91425" tIns="91425" rIns="91425" bIns="91425" anchor="t" anchorCtr="0">
            <a:noAutofit/>
          </a:bodyPr>
          <a:lstStyle/>
          <a:p>
            <a:pPr lvl="0" algn="ctr" rtl="0">
              <a:spcBef>
                <a:spcPts val="0"/>
              </a:spcBef>
              <a:buNone/>
            </a:pPr>
            <a:r>
              <a:rPr lang="en" sz="1200">
                <a:solidFill>
                  <a:srgbClr val="FF9900"/>
                </a:solidFill>
              </a:rPr>
              <a:t>phone screen</a:t>
            </a:r>
          </a:p>
        </p:txBody>
      </p:sp>
      <p:sp>
        <p:nvSpPr>
          <p:cNvPr id="331" name="Shape 331"/>
          <p:cNvSpPr txBox="1"/>
          <p:nvPr/>
        </p:nvSpPr>
        <p:spPr>
          <a:xfrm>
            <a:off x="3299700" y="3520925"/>
            <a:ext cx="1675199" cy="355200"/>
          </a:xfrm>
          <a:prstGeom prst="rect">
            <a:avLst/>
          </a:prstGeom>
          <a:noFill/>
          <a:ln>
            <a:noFill/>
          </a:ln>
        </p:spPr>
        <p:txBody>
          <a:bodyPr lIns="91425" tIns="91425" rIns="91425" bIns="91425" anchor="t" anchorCtr="0">
            <a:noAutofit/>
          </a:bodyPr>
          <a:lstStyle/>
          <a:p>
            <a:pPr lvl="0" algn="ctr" rtl="0">
              <a:spcBef>
                <a:spcPts val="0"/>
              </a:spcBef>
              <a:buNone/>
            </a:pPr>
            <a:r>
              <a:rPr lang="en" sz="1200" dirty="0">
                <a:solidFill>
                  <a:srgbClr val="6AA84F"/>
                </a:solidFill>
              </a:rPr>
              <a:t>App </a:t>
            </a:r>
            <a:r>
              <a:rPr lang="en" sz="1200" dirty="0" smtClean="0">
                <a:solidFill>
                  <a:srgbClr val="6AA84F"/>
                </a:solidFill>
              </a:rPr>
              <a:t>version(3.1.</a:t>
            </a:r>
            <a:r>
              <a:rPr lang="en-US" sz="1200" dirty="0" smtClean="0">
                <a:solidFill>
                  <a:srgbClr val="6AA84F"/>
                </a:solidFill>
              </a:rPr>
              <a:t>1</a:t>
            </a:r>
            <a:r>
              <a:rPr lang="en" sz="1200" dirty="0" smtClean="0">
                <a:solidFill>
                  <a:srgbClr val="6AA84F"/>
                </a:solidFill>
              </a:rPr>
              <a:t>)</a:t>
            </a:r>
            <a:endParaRPr lang="en" sz="1200" dirty="0">
              <a:solidFill>
                <a:srgbClr val="6AA84F"/>
              </a:solidFill>
            </a:endParaRPr>
          </a:p>
        </p:txBody>
      </p:sp>
      <p:sp>
        <p:nvSpPr>
          <p:cNvPr id="332" name="Shape 332"/>
          <p:cNvSpPr txBox="1"/>
          <p:nvPr/>
        </p:nvSpPr>
        <p:spPr>
          <a:xfrm>
            <a:off x="1954400" y="3520925"/>
            <a:ext cx="1446599" cy="355200"/>
          </a:xfrm>
          <a:prstGeom prst="rect">
            <a:avLst/>
          </a:prstGeom>
          <a:noFill/>
          <a:ln>
            <a:noFill/>
          </a:ln>
        </p:spPr>
        <p:txBody>
          <a:bodyPr lIns="91425" tIns="91425" rIns="91425" bIns="91425" anchor="t" anchorCtr="0">
            <a:noAutofit/>
          </a:bodyPr>
          <a:lstStyle/>
          <a:p>
            <a:pPr lvl="0" algn="ctr" rtl="0">
              <a:spcBef>
                <a:spcPts val="0"/>
              </a:spcBef>
              <a:buNone/>
            </a:pPr>
            <a:r>
              <a:rPr lang="en" sz="1200"/>
              <a:t>API Level(4+)</a:t>
            </a:r>
          </a:p>
        </p:txBody>
      </p:sp>
      <p:cxnSp>
        <p:nvCxnSpPr>
          <p:cNvPr id="333" name="Shape 333"/>
          <p:cNvCxnSpPr/>
          <p:nvPr/>
        </p:nvCxnSpPr>
        <p:spPr>
          <a:xfrm>
            <a:off x="3244875" y="3520925"/>
            <a:ext cx="0" cy="279299"/>
          </a:xfrm>
          <a:prstGeom prst="straightConnector1">
            <a:avLst/>
          </a:prstGeom>
          <a:noFill/>
          <a:ln w="19050" cap="flat" cmpd="sng">
            <a:solidFill>
              <a:srgbClr val="FF9900"/>
            </a:solidFill>
            <a:prstDash val="solid"/>
            <a:round/>
            <a:headEnd type="none" w="lg" len="lg"/>
            <a:tailEnd type="triangle" w="lg" len="lg"/>
          </a:ln>
        </p:spPr>
      </p:cxnSp>
      <p:sp>
        <p:nvSpPr>
          <p:cNvPr id="334" name="Shape 334"/>
          <p:cNvSpPr/>
          <p:nvPr/>
        </p:nvSpPr>
        <p:spPr>
          <a:xfrm rot="5400000">
            <a:off x="3484200" y="3359700"/>
            <a:ext cx="135299" cy="405899"/>
          </a:xfrm>
          <a:prstGeom prst="rightBrace">
            <a:avLst>
              <a:gd name="adj1" fmla="val 8333"/>
              <a:gd name="adj2" fmla="val 50000"/>
            </a:avLst>
          </a:prstGeom>
          <a:noFill/>
          <a:ln w="19050" cap="flat" cmpd="sng">
            <a:solidFill>
              <a:srgbClr val="6AA84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35" name="Shape 335"/>
          <p:cNvSpPr/>
          <p:nvPr/>
        </p:nvSpPr>
        <p:spPr>
          <a:xfrm rot="5400000">
            <a:off x="2981549" y="3466649"/>
            <a:ext cx="135299" cy="192000"/>
          </a:xfrm>
          <a:prstGeom prst="rightBrace">
            <a:avLst>
              <a:gd name="adj1" fmla="val 8333"/>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36" name="Shape 336"/>
          <p:cNvSpPr/>
          <p:nvPr/>
        </p:nvSpPr>
        <p:spPr>
          <a:xfrm>
            <a:off x="1719429" y="4156275"/>
            <a:ext cx="2362503" cy="507600"/>
          </a:xfrm>
          <a:prstGeom prst="rect">
            <a:avLst/>
          </a:prstGeom>
          <a:noFill/>
          <a:ln>
            <a:noFill/>
          </a:ln>
        </p:spPr>
        <p:txBody>
          <a:bodyPr lIns="91425" tIns="91425" rIns="91425" bIns="91425" anchor="ctr" anchorCtr="0">
            <a:noAutofit/>
          </a:bodyPr>
          <a:lstStyle/>
          <a:p>
            <a:pPr lvl="0"/>
            <a:r>
              <a:rPr lang="en-US" altLang="zh-TW" u="sng" dirty="0" err="1">
                <a:solidFill>
                  <a:schemeClr val="tx1"/>
                </a:solidFill>
              </a:rPr>
              <a:t>versionCode</a:t>
            </a:r>
            <a:r>
              <a:rPr lang="en-US" altLang="zh-TW" u="sng" dirty="0">
                <a:solidFill>
                  <a:schemeClr val="tx1"/>
                </a:solidFill>
              </a:rPr>
              <a:t> (</a:t>
            </a:r>
            <a:r>
              <a:rPr lang="en" u="sng" dirty="0" smtClean="0"/>
              <a:t>04</a:t>
            </a:r>
            <a:r>
              <a:rPr lang="en" dirty="0" smtClean="0"/>
              <a:t> </a:t>
            </a:r>
            <a:r>
              <a:rPr lang="en" u="sng" dirty="0">
                <a:solidFill>
                  <a:schemeClr val="accent2"/>
                </a:solidFill>
              </a:rPr>
              <a:t>02</a:t>
            </a:r>
            <a:r>
              <a:rPr lang="en" dirty="0"/>
              <a:t> </a:t>
            </a:r>
            <a:r>
              <a:rPr lang="en" u="sng" dirty="0" smtClean="0">
                <a:solidFill>
                  <a:schemeClr val="accent3"/>
                </a:solidFill>
              </a:rPr>
              <a:t>311</a:t>
            </a:r>
            <a:r>
              <a:rPr lang="en-US" u="sng" dirty="0" smtClean="0">
                <a:solidFill>
                  <a:schemeClr val="accent3"/>
                </a:solidFill>
              </a:rPr>
              <a:t>)</a:t>
            </a:r>
            <a:endParaRPr lang="en" u="sng" dirty="0">
              <a:solidFill>
                <a:schemeClr val="accent3"/>
              </a:solidFill>
            </a:endParaRPr>
          </a:p>
        </p:txBody>
      </p:sp>
      <p:sp>
        <p:nvSpPr>
          <p:cNvPr id="337" name="Shape 337"/>
          <p:cNvSpPr txBox="1"/>
          <p:nvPr/>
        </p:nvSpPr>
        <p:spPr>
          <a:xfrm>
            <a:off x="2521575" y="4799150"/>
            <a:ext cx="1446599" cy="355200"/>
          </a:xfrm>
          <a:prstGeom prst="rect">
            <a:avLst/>
          </a:prstGeom>
          <a:noFill/>
          <a:ln>
            <a:noFill/>
          </a:ln>
        </p:spPr>
        <p:txBody>
          <a:bodyPr lIns="91425" tIns="91425" rIns="91425" bIns="91425" anchor="t" anchorCtr="0">
            <a:noAutofit/>
          </a:bodyPr>
          <a:lstStyle/>
          <a:p>
            <a:pPr lvl="0" algn="ctr" rtl="0">
              <a:spcBef>
                <a:spcPts val="0"/>
              </a:spcBef>
              <a:buNone/>
            </a:pPr>
            <a:r>
              <a:rPr lang="en" sz="1200">
                <a:solidFill>
                  <a:srgbClr val="FF9900"/>
                </a:solidFill>
              </a:rPr>
              <a:t>tablet screen</a:t>
            </a:r>
          </a:p>
        </p:txBody>
      </p:sp>
      <p:sp>
        <p:nvSpPr>
          <p:cNvPr id="338" name="Shape 338"/>
          <p:cNvSpPr txBox="1"/>
          <p:nvPr/>
        </p:nvSpPr>
        <p:spPr>
          <a:xfrm>
            <a:off x="3299700" y="4587725"/>
            <a:ext cx="1675199" cy="355200"/>
          </a:xfrm>
          <a:prstGeom prst="rect">
            <a:avLst/>
          </a:prstGeom>
          <a:noFill/>
          <a:ln>
            <a:noFill/>
          </a:ln>
        </p:spPr>
        <p:txBody>
          <a:bodyPr lIns="91425" tIns="91425" rIns="91425" bIns="91425" anchor="t" anchorCtr="0">
            <a:noAutofit/>
          </a:bodyPr>
          <a:lstStyle/>
          <a:p>
            <a:pPr lvl="0" algn="ctr" rtl="0">
              <a:spcBef>
                <a:spcPts val="0"/>
              </a:spcBef>
              <a:buNone/>
            </a:pPr>
            <a:r>
              <a:rPr lang="en" sz="1200" dirty="0">
                <a:solidFill>
                  <a:srgbClr val="6AA84F"/>
                </a:solidFill>
              </a:rPr>
              <a:t>App version(3.1.1)</a:t>
            </a:r>
          </a:p>
        </p:txBody>
      </p:sp>
      <p:sp>
        <p:nvSpPr>
          <p:cNvPr id="339" name="Shape 339"/>
          <p:cNvSpPr txBox="1"/>
          <p:nvPr/>
        </p:nvSpPr>
        <p:spPr>
          <a:xfrm>
            <a:off x="1954400" y="4587725"/>
            <a:ext cx="1446599" cy="355200"/>
          </a:xfrm>
          <a:prstGeom prst="rect">
            <a:avLst/>
          </a:prstGeom>
          <a:noFill/>
          <a:ln>
            <a:noFill/>
          </a:ln>
        </p:spPr>
        <p:txBody>
          <a:bodyPr lIns="91425" tIns="91425" rIns="91425" bIns="91425" anchor="t" anchorCtr="0">
            <a:noAutofit/>
          </a:bodyPr>
          <a:lstStyle/>
          <a:p>
            <a:pPr lvl="0" algn="ctr" rtl="0">
              <a:spcBef>
                <a:spcPts val="0"/>
              </a:spcBef>
              <a:buNone/>
            </a:pPr>
            <a:r>
              <a:rPr lang="en" sz="1200"/>
              <a:t>API Level(4+)</a:t>
            </a:r>
          </a:p>
        </p:txBody>
      </p:sp>
      <p:cxnSp>
        <p:nvCxnSpPr>
          <p:cNvPr id="340" name="Shape 340"/>
          <p:cNvCxnSpPr/>
          <p:nvPr/>
        </p:nvCxnSpPr>
        <p:spPr>
          <a:xfrm>
            <a:off x="3244875" y="4587725"/>
            <a:ext cx="0" cy="279299"/>
          </a:xfrm>
          <a:prstGeom prst="straightConnector1">
            <a:avLst/>
          </a:prstGeom>
          <a:noFill/>
          <a:ln w="19050" cap="flat" cmpd="sng">
            <a:solidFill>
              <a:srgbClr val="FF9900"/>
            </a:solidFill>
            <a:prstDash val="solid"/>
            <a:round/>
            <a:headEnd type="none" w="lg" len="lg"/>
            <a:tailEnd type="triangle" w="lg" len="lg"/>
          </a:ln>
        </p:spPr>
      </p:cxnSp>
      <p:sp>
        <p:nvSpPr>
          <p:cNvPr id="341" name="Shape 341"/>
          <p:cNvSpPr/>
          <p:nvPr/>
        </p:nvSpPr>
        <p:spPr>
          <a:xfrm rot="5400000">
            <a:off x="3484200" y="4426500"/>
            <a:ext cx="135299" cy="405899"/>
          </a:xfrm>
          <a:prstGeom prst="rightBrace">
            <a:avLst>
              <a:gd name="adj1" fmla="val 8333"/>
              <a:gd name="adj2" fmla="val 50000"/>
            </a:avLst>
          </a:prstGeom>
          <a:noFill/>
          <a:ln w="19050" cap="flat" cmpd="sng">
            <a:solidFill>
              <a:srgbClr val="6AA84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42" name="Shape 342"/>
          <p:cNvSpPr/>
          <p:nvPr/>
        </p:nvSpPr>
        <p:spPr>
          <a:xfrm rot="5400000">
            <a:off x="2981549" y="4533449"/>
            <a:ext cx="135299" cy="192000"/>
          </a:xfrm>
          <a:prstGeom prst="rightBrace">
            <a:avLst>
              <a:gd name="adj1" fmla="val 8333"/>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43" name="Shape 343"/>
          <p:cNvSpPr/>
          <p:nvPr/>
        </p:nvSpPr>
        <p:spPr>
          <a:xfrm>
            <a:off x="262067" y="3757850"/>
            <a:ext cx="1150500" cy="355200"/>
          </a:xfrm>
          <a:prstGeom prst="homePlate">
            <a:avLst>
              <a:gd name="adj" fmla="val 50000"/>
            </a:avLst>
          </a:prstGeom>
          <a:solidFill>
            <a:srgbClr val="999999"/>
          </a:solidFill>
          <a:ln>
            <a:noFill/>
          </a:ln>
        </p:spPr>
        <p:txBody>
          <a:bodyPr lIns="91425" tIns="91425" rIns="91425" bIns="91425" anchor="ctr" anchorCtr="0">
            <a:noAutofit/>
          </a:bodyPr>
          <a:lstStyle/>
          <a:p>
            <a:pPr lvl="0" rtl="0">
              <a:spcBef>
                <a:spcPts val="0"/>
              </a:spcBef>
              <a:buNone/>
            </a:pPr>
            <a:r>
              <a:rPr lang="en" dirty="0"/>
              <a:t>release 2</a:t>
            </a:r>
          </a:p>
        </p:txBody>
      </p:sp>
      <p:sp>
        <p:nvSpPr>
          <p:cNvPr id="344" name="Shape 344"/>
          <p:cNvSpPr/>
          <p:nvPr/>
        </p:nvSpPr>
        <p:spPr>
          <a:xfrm>
            <a:off x="1557311" y="3351800"/>
            <a:ext cx="192000" cy="1167299"/>
          </a:xfrm>
          <a:prstGeom prst="leftBracket">
            <a:avLst>
              <a:gd name="adj" fmla="val 8333"/>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347" name="Shape 347"/>
          <p:cNvCxnSpPr/>
          <p:nvPr/>
        </p:nvCxnSpPr>
        <p:spPr>
          <a:xfrm>
            <a:off x="4964464" y="4045326"/>
            <a:ext cx="930600" cy="8399"/>
          </a:xfrm>
          <a:prstGeom prst="straightConnector1">
            <a:avLst/>
          </a:prstGeom>
          <a:noFill/>
          <a:ln w="19050" cap="flat" cmpd="sng">
            <a:solidFill>
              <a:schemeClr val="dk2"/>
            </a:solidFill>
            <a:prstDash val="solid"/>
            <a:round/>
            <a:headEnd type="none" w="lg" len="lg"/>
            <a:tailEnd type="triangle" w="lg" len="lg"/>
          </a:ln>
        </p:spPr>
      </p:cxnSp>
      <p:sp>
        <p:nvSpPr>
          <p:cNvPr id="348" name="Shape 348"/>
          <p:cNvSpPr txBox="1"/>
          <p:nvPr/>
        </p:nvSpPr>
        <p:spPr>
          <a:xfrm>
            <a:off x="5058900" y="1463625"/>
            <a:ext cx="786599" cy="355200"/>
          </a:xfrm>
          <a:prstGeom prst="rect">
            <a:avLst/>
          </a:prstGeom>
          <a:noFill/>
          <a:ln>
            <a:noFill/>
          </a:ln>
        </p:spPr>
        <p:txBody>
          <a:bodyPr lIns="91425" tIns="91425" rIns="91425" bIns="91425" anchor="t" anchorCtr="0">
            <a:noAutofit/>
          </a:bodyPr>
          <a:lstStyle/>
          <a:p>
            <a:pPr>
              <a:spcBef>
                <a:spcPts val="0"/>
              </a:spcBef>
              <a:buNone/>
            </a:pPr>
            <a:r>
              <a:rPr lang="en" dirty="0" smtClean="0"/>
              <a:t>upload </a:t>
            </a:r>
            <a:r>
              <a:rPr lang="en" dirty="0"/>
              <a:t>APKs</a:t>
            </a:r>
          </a:p>
        </p:txBody>
      </p:sp>
      <p:sp>
        <p:nvSpPr>
          <p:cNvPr id="349" name="Shape 349"/>
          <p:cNvSpPr txBox="1"/>
          <p:nvPr/>
        </p:nvSpPr>
        <p:spPr>
          <a:xfrm>
            <a:off x="5058900" y="3698525"/>
            <a:ext cx="786599" cy="355200"/>
          </a:xfrm>
          <a:prstGeom prst="rect">
            <a:avLst/>
          </a:prstGeom>
          <a:noFill/>
          <a:ln>
            <a:noFill/>
          </a:ln>
        </p:spPr>
        <p:txBody>
          <a:bodyPr lIns="91425" tIns="91425" rIns="91425" bIns="91425" anchor="t" anchorCtr="0">
            <a:noAutofit/>
          </a:bodyPr>
          <a:lstStyle/>
          <a:p>
            <a:pPr rtl="0">
              <a:spcBef>
                <a:spcPts val="0"/>
              </a:spcBef>
              <a:buNone/>
            </a:pPr>
            <a:r>
              <a:rPr lang="en" dirty="0"/>
              <a:t>u</a:t>
            </a:r>
            <a:r>
              <a:rPr lang="en" dirty="0" smtClean="0"/>
              <a:t>pload</a:t>
            </a:r>
            <a:endParaRPr lang="en" dirty="0"/>
          </a:p>
          <a:p>
            <a:pPr lvl="0" rtl="0">
              <a:spcBef>
                <a:spcPts val="0"/>
              </a:spcBef>
              <a:buNone/>
            </a:pPr>
            <a:r>
              <a:rPr lang="en" dirty="0" smtClean="0"/>
              <a:t> </a:t>
            </a:r>
            <a:r>
              <a:rPr lang="en" dirty="0"/>
              <a:t>APKs</a:t>
            </a:r>
          </a:p>
        </p:txBody>
      </p:sp>
      <p:sp>
        <p:nvSpPr>
          <p:cNvPr id="3" name="文字方塊 2"/>
          <p:cNvSpPr txBox="1"/>
          <p:nvPr/>
        </p:nvSpPr>
        <p:spPr>
          <a:xfrm>
            <a:off x="164354" y="2081400"/>
            <a:ext cx="1427507" cy="523220"/>
          </a:xfrm>
          <a:prstGeom prst="rect">
            <a:avLst/>
          </a:prstGeom>
          <a:noFill/>
        </p:spPr>
        <p:txBody>
          <a:bodyPr wrap="square" rtlCol="0">
            <a:spAutoFit/>
          </a:bodyPr>
          <a:lstStyle/>
          <a:p>
            <a:r>
              <a:rPr kumimoji="1" lang="en-US" altLang="zh-TW" dirty="0" smtClean="0"/>
              <a:t>Version Name: 3.1.0-build1</a:t>
            </a:r>
            <a:endParaRPr kumimoji="1" lang="zh-TW" altLang="en-US" dirty="0"/>
          </a:p>
        </p:txBody>
      </p:sp>
      <p:sp>
        <p:nvSpPr>
          <p:cNvPr id="48" name="文字方塊 47"/>
          <p:cNvSpPr txBox="1"/>
          <p:nvPr/>
        </p:nvSpPr>
        <p:spPr>
          <a:xfrm>
            <a:off x="224118" y="4156275"/>
            <a:ext cx="1427507" cy="523220"/>
          </a:xfrm>
          <a:prstGeom prst="rect">
            <a:avLst/>
          </a:prstGeom>
          <a:noFill/>
        </p:spPr>
        <p:txBody>
          <a:bodyPr wrap="square" rtlCol="0">
            <a:spAutoFit/>
          </a:bodyPr>
          <a:lstStyle/>
          <a:p>
            <a:r>
              <a:rPr kumimoji="1" lang="en-US" altLang="zh-TW" dirty="0" smtClean="0"/>
              <a:t>Version Name: 3.1.1-build2</a:t>
            </a:r>
            <a:endParaRPr kumimoji="1" lang="zh-TW" altLang="en-US" dirty="0"/>
          </a:p>
        </p:txBody>
      </p:sp>
      <p:sp>
        <p:nvSpPr>
          <p:cNvPr id="49" name="Shape 328"/>
          <p:cNvSpPr/>
          <p:nvPr/>
        </p:nvSpPr>
        <p:spPr>
          <a:xfrm rot="10800000">
            <a:off x="4772464" y="3387288"/>
            <a:ext cx="192000" cy="1167299"/>
          </a:xfrm>
          <a:prstGeom prst="leftBracket">
            <a:avLst>
              <a:gd name="adj" fmla="val 8333"/>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998919"/>
            <a:ext cx="8229600" cy="857250"/>
          </a:xfrm>
        </p:spPr>
        <p:txBody>
          <a:bodyPr/>
          <a:lstStyle/>
          <a:p>
            <a:pPr algn="ctr"/>
            <a:r>
              <a:rPr kumimoji="1" lang="zh-TW" altLang="en-US" dirty="0" smtClean="0"/>
              <a:t>把處理邏輯都編寫至</a:t>
            </a:r>
            <a:r>
              <a:rPr kumimoji="1" lang="en-US" altLang="zh-TW" dirty="0" err="1" smtClean="0"/>
              <a:t>gradle</a:t>
            </a:r>
            <a:r>
              <a:rPr kumimoji="1" lang="zh-TW" altLang="en-US" dirty="0" smtClean="0"/>
              <a:t>設定檔中</a:t>
            </a:r>
            <a:endParaRPr kumimoji="1" lang="zh-TW" altLang="en-US" dirty="0"/>
          </a:p>
        </p:txBody>
      </p:sp>
    </p:spTree>
    <p:extLst>
      <p:ext uri="{BB962C8B-B14F-4D97-AF65-F5344CB8AC3E}">
        <p14:creationId xmlns:p14="http://schemas.microsoft.com/office/powerpoint/2010/main" val="114987229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p:nvPr/>
        </p:nvSpPr>
        <p:spPr>
          <a:xfrm>
            <a:off x="282975" y="955275"/>
            <a:ext cx="8713602" cy="4043700"/>
          </a:xfrm>
          <a:prstGeom prst="rect">
            <a:avLst/>
          </a:prstGeom>
          <a:solidFill>
            <a:srgbClr val="00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0" lvl="0" indent="0" rtl="0">
              <a:lnSpc>
                <a:spcPct val="115000"/>
              </a:lnSpc>
              <a:spcBef>
                <a:spcPts val="0"/>
              </a:spcBef>
              <a:buNone/>
            </a:pPr>
            <a:r>
              <a:rPr lang="en" sz="1200" dirty="0">
                <a:solidFill>
                  <a:srgbClr val="A9B7C6"/>
                </a:solidFill>
              </a:rPr>
              <a:t>android{</a:t>
            </a:r>
          </a:p>
          <a:p>
            <a:pPr marL="0" lvl="0" indent="457200" rtl="0">
              <a:lnSpc>
                <a:spcPct val="115000"/>
              </a:lnSpc>
              <a:spcBef>
                <a:spcPts val="0"/>
              </a:spcBef>
              <a:buClr>
                <a:schemeClr val="dk1"/>
              </a:buClr>
              <a:buSzPct val="91666"/>
              <a:buFont typeface="Arial"/>
              <a:buNone/>
            </a:pPr>
            <a:r>
              <a:rPr lang="en" sz="1200" dirty="0">
                <a:solidFill>
                  <a:srgbClr val="A9B7C6"/>
                </a:solidFill>
              </a:rPr>
              <a:t>defaultConfig {</a:t>
            </a:r>
          </a:p>
          <a:p>
            <a:pPr marL="0" lvl="0" indent="0" rtl="0">
              <a:lnSpc>
                <a:spcPct val="115000"/>
              </a:lnSpc>
              <a:spcBef>
                <a:spcPts val="0"/>
              </a:spcBef>
              <a:buClr>
                <a:schemeClr val="dk1"/>
              </a:buClr>
              <a:buSzPct val="91666"/>
              <a:buFont typeface="Arial"/>
              <a:buNone/>
            </a:pPr>
            <a:r>
              <a:rPr lang="en" sz="1200" dirty="0">
                <a:solidFill>
                  <a:srgbClr val="6897BB"/>
                </a:solidFill>
              </a:rPr>
              <a:t>   		</a:t>
            </a:r>
            <a:r>
              <a:rPr lang="en" sz="1200" dirty="0">
                <a:solidFill>
                  <a:srgbClr val="9876AA"/>
                </a:solidFill>
              </a:rPr>
              <a:t>versionName </a:t>
            </a:r>
            <a:r>
              <a:rPr lang="en" sz="1200" dirty="0">
                <a:solidFill>
                  <a:srgbClr val="A9B7C6"/>
                </a:solidFill>
              </a:rPr>
              <a:t>computeVersionName()</a:t>
            </a:r>
          </a:p>
          <a:p>
            <a:pPr marL="0" lvl="0" indent="457200" rtl="0">
              <a:lnSpc>
                <a:spcPct val="115000"/>
              </a:lnSpc>
              <a:spcBef>
                <a:spcPts val="0"/>
              </a:spcBef>
              <a:buNone/>
            </a:pPr>
            <a:r>
              <a:rPr lang="en" sz="1200" dirty="0">
                <a:solidFill>
                  <a:srgbClr val="A9B7C6"/>
                </a:solidFill>
              </a:rPr>
              <a:t>}</a:t>
            </a:r>
          </a:p>
          <a:p>
            <a:pPr marL="0" lvl="0" indent="457200" rtl="0">
              <a:lnSpc>
                <a:spcPct val="115000"/>
              </a:lnSpc>
              <a:spcBef>
                <a:spcPts val="0"/>
              </a:spcBef>
              <a:buNone/>
            </a:pPr>
            <a:r>
              <a:rPr lang="en" sz="1200" dirty="0">
                <a:solidFill>
                  <a:srgbClr val="A9B7C6"/>
                </a:solidFill>
              </a:rPr>
              <a:t>productFlavors {</a:t>
            </a:r>
          </a:p>
          <a:p>
            <a:pPr marL="0" lvl="0" indent="0" rtl="0">
              <a:lnSpc>
                <a:spcPct val="115000"/>
              </a:lnSpc>
              <a:spcBef>
                <a:spcPts val="0"/>
              </a:spcBef>
              <a:buNone/>
            </a:pPr>
            <a:r>
              <a:rPr lang="en" sz="1200" dirty="0">
                <a:solidFill>
                  <a:srgbClr val="A9B7C6"/>
                </a:solidFill>
              </a:rPr>
              <a:t>   		phone{   </a:t>
            </a:r>
            <a:r>
              <a:rPr lang="en" sz="1200" dirty="0">
                <a:solidFill>
                  <a:srgbClr val="9876AA"/>
                </a:solidFill>
              </a:rPr>
              <a:t>versionCode </a:t>
            </a:r>
            <a:r>
              <a:rPr lang="en" sz="1200" dirty="0">
                <a:solidFill>
                  <a:srgbClr val="A9B7C6"/>
                </a:solidFill>
              </a:rPr>
              <a:t>computeVersionCode(</a:t>
            </a:r>
            <a:r>
              <a:rPr lang="en" sz="1200" dirty="0">
                <a:solidFill>
                  <a:srgbClr val="9876AA"/>
                </a:solidFill>
              </a:rPr>
              <a:t>1</a:t>
            </a:r>
            <a:r>
              <a:rPr lang="en" sz="1200" dirty="0">
                <a:solidFill>
                  <a:srgbClr val="A9B7C6"/>
                </a:solidFill>
              </a:rPr>
              <a:t>) }</a:t>
            </a:r>
          </a:p>
          <a:p>
            <a:pPr marL="0" lvl="0" indent="0" rtl="0">
              <a:lnSpc>
                <a:spcPct val="115000"/>
              </a:lnSpc>
              <a:spcBef>
                <a:spcPts val="0"/>
              </a:spcBef>
              <a:buNone/>
            </a:pPr>
            <a:r>
              <a:rPr lang="en" sz="1200" dirty="0">
                <a:solidFill>
                  <a:srgbClr val="A9B7C6"/>
                </a:solidFill>
              </a:rPr>
              <a:t>   		tablet {   </a:t>
            </a:r>
            <a:r>
              <a:rPr lang="en" sz="1200" dirty="0">
                <a:solidFill>
                  <a:srgbClr val="9876AA"/>
                </a:solidFill>
              </a:rPr>
              <a:t>versionCode </a:t>
            </a:r>
            <a:r>
              <a:rPr lang="en" sz="1200" dirty="0">
                <a:solidFill>
                  <a:srgbClr val="A9B7C6"/>
                </a:solidFill>
              </a:rPr>
              <a:t>computeVersionCode(</a:t>
            </a:r>
            <a:r>
              <a:rPr lang="en" sz="1200" dirty="0">
                <a:solidFill>
                  <a:srgbClr val="9876AA"/>
                </a:solidFill>
              </a:rPr>
              <a:t>2</a:t>
            </a:r>
            <a:r>
              <a:rPr lang="en" sz="1200" dirty="0">
                <a:solidFill>
                  <a:srgbClr val="A9B7C6"/>
                </a:solidFill>
              </a:rPr>
              <a:t>) }</a:t>
            </a:r>
          </a:p>
          <a:p>
            <a:pPr marL="0" lvl="0" indent="457200" rtl="0">
              <a:lnSpc>
                <a:spcPct val="115000"/>
              </a:lnSpc>
              <a:spcBef>
                <a:spcPts val="0"/>
              </a:spcBef>
              <a:buNone/>
            </a:pPr>
            <a:r>
              <a:rPr lang="en" sz="1200" dirty="0">
                <a:solidFill>
                  <a:srgbClr val="A9B7C6"/>
                </a:solidFill>
              </a:rPr>
              <a:t>}</a:t>
            </a:r>
          </a:p>
          <a:p>
            <a:pPr marL="0" lvl="0" indent="0" rtl="0">
              <a:lnSpc>
                <a:spcPct val="115000"/>
              </a:lnSpc>
              <a:spcBef>
                <a:spcPts val="0"/>
              </a:spcBef>
              <a:buClr>
                <a:schemeClr val="dk1"/>
              </a:buClr>
              <a:buSzPct val="91666"/>
              <a:buFont typeface="Arial"/>
              <a:buNone/>
            </a:pPr>
            <a:r>
              <a:rPr lang="en" sz="1200" dirty="0">
                <a:solidFill>
                  <a:srgbClr val="A9B7C6"/>
                </a:solidFill>
              </a:rPr>
              <a:t>}</a:t>
            </a:r>
          </a:p>
          <a:p>
            <a:pPr marL="0" lvl="0" indent="0" rtl="0">
              <a:lnSpc>
                <a:spcPct val="115000"/>
              </a:lnSpc>
              <a:spcBef>
                <a:spcPts val="0"/>
              </a:spcBef>
              <a:buClr>
                <a:schemeClr val="dk1"/>
              </a:buClr>
              <a:buSzPct val="91666"/>
              <a:buFont typeface="Arial"/>
              <a:buNone/>
            </a:pPr>
            <a:r>
              <a:rPr lang="en" sz="1200" dirty="0">
                <a:solidFill>
                  <a:srgbClr val="CC7832"/>
                </a:solidFill>
              </a:rPr>
              <a:t>def </a:t>
            </a:r>
            <a:r>
              <a:rPr lang="en" sz="1200" dirty="0">
                <a:solidFill>
                  <a:srgbClr val="A9B7C6"/>
                </a:solidFill>
              </a:rPr>
              <a:t>computeVersionCode(</a:t>
            </a:r>
            <a:r>
              <a:rPr lang="en" sz="1200" dirty="0">
                <a:solidFill>
                  <a:srgbClr val="CC7832"/>
                </a:solidFill>
              </a:rPr>
              <a:t>int </a:t>
            </a:r>
            <a:r>
              <a:rPr lang="en" sz="1200" dirty="0">
                <a:solidFill>
                  <a:srgbClr val="A9B7C6"/>
                </a:solidFill>
              </a:rPr>
              <a:t>flavor) {</a:t>
            </a:r>
          </a:p>
          <a:p>
            <a:pPr marL="0" lvl="0" indent="0" rtl="0">
              <a:lnSpc>
                <a:spcPct val="115000"/>
              </a:lnSpc>
              <a:spcBef>
                <a:spcPts val="0"/>
              </a:spcBef>
              <a:buClr>
                <a:schemeClr val="dk1"/>
              </a:buClr>
              <a:buSzPct val="91666"/>
              <a:buFont typeface="Arial"/>
              <a:buNone/>
            </a:pPr>
            <a:r>
              <a:rPr lang="en" sz="1200" dirty="0">
                <a:solidFill>
                  <a:srgbClr val="A9B7C6"/>
                </a:solidFill>
              </a:rPr>
              <a:t>  </a:t>
            </a:r>
            <a:r>
              <a:rPr lang="en" sz="1200" dirty="0" smtClean="0">
                <a:solidFill>
                  <a:srgbClr val="CC7832"/>
                </a:solidFill>
              </a:rPr>
              <a:t>def </a:t>
            </a:r>
            <a:r>
              <a:rPr lang="en" sz="1200" dirty="0">
                <a:solidFill>
                  <a:srgbClr val="A9B7C6"/>
                </a:solidFill>
              </a:rPr>
              <a:t>version_code = </a:t>
            </a:r>
            <a:r>
              <a:rPr lang="en" sz="1200" dirty="0">
                <a:solidFill>
                  <a:srgbClr val="808080"/>
                </a:solidFill>
              </a:rPr>
              <a:t>ext</a:t>
            </a:r>
            <a:r>
              <a:rPr lang="en" sz="1200" dirty="0">
                <a:solidFill>
                  <a:srgbClr val="A9B7C6"/>
                </a:solidFill>
              </a:rPr>
              <a:t>.minSdkVersion * </a:t>
            </a:r>
            <a:r>
              <a:rPr lang="en" sz="1200" dirty="0">
                <a:solidFill>
                  <a:srgbClr val="6897BB"/>
                </a:solidFill>
              </a:rPr>
              <a:t>100000 </a:t>
            </a:r>
            <a:r>
              <a:rPr lang="en" sz="1200" dirty="0">
                <a:solidFill>
                  <a:srgbClr val="A9B7C6"/>
                </a:solidFill>
              </a:rPr>
              <a:t>+ flavor * </a:t>
            </a:r>
            <a:r>
              <a:rPr lang="en" sz="1200" dirty="0">
                <a:solidFill>
                  <a:srgbClr val="6897BB"/>
                </a:solidFill>
              </a:rPr>
              <a:t>1000 </a:t>
            </a:r>
            <a:r>
              <a:rPr lang="en" sz="1200" dirty="0">
                <a:solidFill>
                  <a:srgbClr val="A9B7C6"/>
                </a:solidFill>
              </a:rPr>
              <a:t>+ </a:t>
            </a:r>
            <a:r>
              <a:rPr lang="en" sz="1200" dirty="0">
                <a:solidFill>
                  <a:srgbClr val="808080"/>
                </a:solidFill>
              </a:rPr>
              <a:t>ext</a:t>
            </a:r>
            <a:r>
              <a:rPr lang="en" sz="1200" dirty="0">
                <a:solidFill>
                  <a:srgbClr val="A9B7C6"/>
                </a:solidFill>
              </a:rPr>
              <a:t>.versionMajor * </a:t>
            </a:r>
            <a:r>
              <a:rPr lang="en" sz="1200" dirty="0">
                <a:solidFill>
                  <a:srgbClr val="6897BB"/>
                </a:solidFill>
              </a:rPr>
              <a:t>100 </a:t>
            </a:r>
            <a:r>
              <a:rPr lang="en" sz="1200" dirty="0">
                <a:solidFill>
                  <a:srgbClr val="A9B7C6"/>
                </a:solidFill>
              </a:rPr>
              <a:t>+ </a:t>
            </a:r>
            <a:r>
              <a:rPr lang="en" sz="1200" dirty="0">
                <a:solidFill>
                  <a:srgbClr val="808080"/>
                </a:solidFill>
              </a:rPr>
              <a:t>ext</a:t>
            </a:r>
            <a:r>
              <a:rPr lang="en" sz="1200" dirty="0">
                <a:solidFill>
                  <a:srgbClr val="A9B7C6"/>
                </a:solidFill>
              </a:rPr>
              <a:t>.versionMinor*10  \</a:t>
            </a:r>
          </a:p>
          <a:p>
            <a:pPr marL="457200" lvl="0" indent="-304800" rtl="0">
              <a:lnSpc>
                <a:spcPct val="115000"/>
              </a:lnSpc>
              <a:spcBef>
                <a:spcPts val="0"/>
              </a:spcBef>
              <a:buClr>
                <a:srgbClr val="A9B7C6"/>
              </a:buClr>
              <a:buSzPct val="100000"/>
              <a:buChar char="+"/>
            </a:pPr>
            <a:r>
              <a:rPr lang="en" sz="1200" dirty="0">
                <a:solidFill>
                  <a:srgbClr val="A9B7C6"/>
                </a:solidFill>
              </a:rPr>
              <a:t>ext.versionIncremental</a:t>
            </a:r>
          </a:p>
          <a:p>
            <a:pPr marL="0" lvl="0" indent="0" rtl="0">
              <a:lnSpc>
                <a:spcPct val="115000"/>
              </a:lnSpc>
              <a:spcBef>
                <a:spcPts val="0"/>
              </a:spcBef>
              <a:buClr>
                <a:schemeClr val="dk1"/>
              </a:buClr>
              <a:buSzPct val="91666"/>
              <a:buFont typeface="Arial"/>
              <a:buNone/>
            </a:pPr>
            <a:r>
              <a:rPr lang="en" sz="1200" dirty="0">
                <a:solidFill>
                  <a:srgbClr val="A9B7C6"/>
                </a:solidFill>
              </a:rPr>
              <a:t>   </a:t>
            </a:r>
            <a:r>
              <a:rPr lang="en" sz="1200" dirty="0" smtClean="0">
                <a:solidFill>
                  <a:srgbClr val="CC7832"/>
                </a:solidFill>
              </a:rPr>
              <a:t>return </a:t>
            </a:r>
            <a:r>
              <a:rPr lang="en" sz="1200" dirty="0">
                <a:solidFill>
                  <a:srgbClr val="A9B7C6"/>
                </a:solidFill>
              </a:rPr>
              <a:t>version_code</a:t>
            </a:r>
          </a:p>
          <a:p>
            <a:pPr marL="0" lvl="0" indent="0" rtl="0">
              <a:lnSpc>
                <a:spcPct val="115000"/>
              </a:lnSpc>
              <a:spcBef>
                <a:spcPts val="0"/>
              </a:spcBef>
              <a:buClr>
                <a:schemeClr val="dk1"/>
              </a:buClr>
              <a:buSzPct val="91666"/>
              <a:buFont typeface="Arial"/>
              <a:buNone/>
            </a:pPr>
            <a:r>
              <a:rPr lang="en" sz="1200" dirty="0">
                <a:solidFill>
                  <a:srgbClr val="A9B7C6"/>
                </a:solidFill>
              </a:rPr>
              <a:t>}</a:t>
            </a:r>
          </a:p>
          <a:p>
            <a:pPr marL="0" lvl="0" indent="0" rtl="0">
              <a:lnSpc>
                <a:spcPct val="115000"/>
              </a:lnSpc>
              <a:spcBef>
                <a:spcPts val="0"/>
              </a:spcBef>
              <a:buClr>
                <a:schemeClr val="dk1"/>
              </a:buClr>
              <a:buSzPct val="91666"/>
              <a:buFont typeface="Arial"/>
              <a:buNone/>
            </a:pPr>
            <a:r>
              <a:rPr lang="en" sz="1200" dirty="0">
                <a:solidFill>
                  <a:srgbClr val="CC7832"/>
                </a:solidFill>
              </a:rPr>
              <a:t>def </a:t>
            </a:r>
            <a:r>
              <a:rPr lang="en" sz="1200" dirty="0">
                <a:solidFill>
                  <a:srgbClr val="A9B7C6"/>
                </a:solidFill>
              </a:rPr>
              <a:t>computeVersionName(){</a:t>
            </a:r>
          </a:p>
          <a:p>
            <a:pPr marL="0" lvl="0" indent="457200" rtl="0">
              <a:lnSpc>
                <a:spcPct val="115000"/>
              </a:lnSpc>
              <a:spcBef>
                <a:spcPts val="0"/>
              </a:spcBef>
              <a:buClr>
                <a:schemeClr val="dk1"/>
              </a:buClr>
              <a:buSzPct val="91666"/>
              <a:buFont typeface="Arial"/>
              <a:buNone/>
            </a:pPr>
            <a:r>
              <a:rPr lang="en" sz="1200" dirty="0">
                <a:solidFill>
                  <a:srgbClr val="CC7832"/>
                </a:solidFill>
              </a:rPr>
              <a:t>def</a:t>
            </a:r>
            <a:r>
              <a:rPr lang="en" sz="1200" dirty="0">
                <a:solidFill>
                  <a:srgbClr val="808080"/>
                </a:solidFill>
              </a:rPr>
              <a:t> </a:t>
            </a:r>
            <a:r>
              <a:rPr lang="en" sz="1200" dirty="0">
                <a:solidFill>
                  <a:srgbClr val="A9B7C6"/>
                </a:solidFill>
              </a:rPr>
              <a:t>buildNumber = System.</a:t>
            </a:r>
            <a:r>
              <a:rPr lang="en" sz="1200" i="1" dirty="0">
                <a:solidFill>
                  <a:srgbClr val="9876AA"/>
                </a:solidFill>
              </a:rPr>
              <a:t>getenv</a:t>
            </a:r>
            <a:r>
              <a:rPr lang="en" sz="1200" dirty="0">
                <a:solidFill>
                  <a:srgbClr val="A9B7C6"/>
                </a:solidFill>
              </a:rPr>
              <a:t>(</a:t>
            </a:r>
            <a:r>
              <a:rPr lang="en" sz="1200" dirty="0">
                <a:solidFill>
                  <a:srgbClr val="6A8759"/>
                </a:solidFill>
              </a:rPr>
              <a:t>"BUILD_NUMBER"</a:t>
            </a:r>
            <a:r>
              <a:rPr lang="en" sz="1200" dirty="0">
                <a:solidFill>
                  <a:srgbClr val="A9B7C6"/>
                </a:solidFill>
              </a:rPr>
              <a:t>) ?: </a:t>
            </a:r>
            <a:r>
              <a:rPr lang="en" sz="1200" dirty="0">
                <a:solidFill>
                  <a:srgbClr val="6A8759"/>
                </a:solidFill>
              </a:rPr>
              <a:t>"dev"</a:t>
            </a:r>
          </a:p>
          <a:p>
            <a:pPr marL="0" lvl="0" indent="457200" rtl="0">
              <a:lnSpc>
                <a:spcPct val="115000"/>
              </a:lnSpc>
              <a:spcBef>
                <a:spcPts val="0"/>
              </a:spcBef>
              <a:buClr>
                <a:schemeClr val="dk1"/>
              </a:buClr>
              <a:buSzPct val="91666"/>
              <a:buFont typeface="Arial"/>
              <a:buNone/>
            </a:pPr>
            <a:r>
              <a:rPr lang="en" sz="1200" dirty="0">
                <a:solidFill>
                  <a:srgbClr val="CC7832"/>
                </a:solidFill>
              </a:rPr>
              <a:t>def </a:t>
            </a:r>
            <a:r>
              <a:rPr lang="en" sz="1200" dirty="0">
                <a:solidFill>
                  <a:srgbClr val="A9B7C6"/>
                </a:solidFill>
              </a:rPr>
              <a:t>version_name = </a:t>
            </a:r>
            <a:r>
              <a:rPr lang="en" sz="1200" dirty="0">
                <a:solidFill>
                  <a:srgbClr val="808080"/>
                </a:solidFill>
              </a:rPr>
              <a:t>ext</a:t>
            </a:r>
            <a:r>
              <a:rPr lang="en" sz="1200" dirty="0">
                <a:solidFill>
                  <a:srgbClr val="A9B7C6"/>
                </a:solidFill>
              </a:rPr>
              <a:t>.versionMajor+</a:t>
            </a:r>
            <a:r>
              <a:rPr lang="en" sz="1200" dirty="0">
                <a:solidFill>
                  <a:srgbClr val="6A8759"/>
                </a:solidFill>
              </a:rPr>
              <a:t>"."</a:t>
            </a:r>
            <a:r>
              <a:rPr lang="en" sz="1200" dirty="0">
                <a:solidFill>
                  <a:srgbClr val="A9B7C6"/>
                </a:solidFill>
              </a:rPr>
              <a:t>+</a:t>
            </a:r>
            <a:r>
              <a:rPr lang="en" sz="1200" dirty="0">
                <a:solidFill>
                  <a:srgbClr val="808080"/>
                </a:solidFill>
              </a:rPr>
              <a:t>ext</a:t>
            </a:r>
            <a:r>
              <a:rPr lang="en" sz="1200" dirty="0">
                <a:solidFill>
                  <a:srgbClr val="A9B7C6"/>
                </a:solidFill>
              </a:rPr>
              <a:t>.versionMinor+”.”+ext.versionIncremental+</a:t>
            </a:r>
            <a:r>
              <a:rPr lang="en" sz="1200" dirty="0">
                <a:solidFill>
                  <a:srgbClr val="6A8759"/>
                </a:solidFill>
              </a:rPr>
              <a:t>"-"</a:t>
            </a:r>
            <a:r>
              <a:rPr lang="en" sz="1200" dirty="0">
                <a:solidFill>
                  <a:srgbClr val="A9B7C6"/>
                </a:solidFill>
              </a:rPr>
              <a:t>+buildNumber</a:t>
            </a:r>
          </a:p>
          <a:p>
            <a:pPr marL="0" lvl="0" indent="457200" rtl="0">
              <a:lnSpc>
                <a:spcPct val="115000"/>
              </a:lnSpc>
              <a:spcBef>
                <a:spcPts val="0"/>
              </a:spcBef>
              <a:buClr>
                <a:schemeClr val="dk1"/>
              </a:buClr>
              <a:buSzPct val="91666"/>
              <a:buFont typeface="Arial"/>
              <a:buNone/>
            </a:pPr>
            <a:r>
              <a:rPr lang="en" sz="1200" dirty="0">
                <a:solidFill>
                  <a:srgbClr val="CC7832"/>
                </a:solidFill>
              </a:rPr>
              <a:t>return </a:t>
            </a:r>
            <a:r>
              <a:rPr lang="en" sz="1200" dirty="0">
                <a:solidFill>
                  <a:srgbClr val="A9B7C6"/>
                </a:solidFill>
              </a:rPr>
              <a:t>version_name</a:t>
            </a:r>
          </a:p>
          <a:p>
            <a:pPr marL="0" lvl="0" indent="0" rtl="0">
              <a:lnSpc>
                <a:spcPct val="115000"/>
              </a:lnSpc>
              <a:spcBef>
                <a:spcPts val="0"/>
              </a:spcBef>
              <a:buNone/>
            </a:pPr>
            <a:r>
              <a:rPr lang="en" sz="1200" dirty="0">
                <a:solidFill>
                  <a:srgbClr val="A9B7C6"/>
                </a:solidFill>
              </a:rPr>
              <a:t>}</a:t>
            </a:r>
          </a:p>
        </p:txBody>
      </p:sp>
      <p:sp>
        <p:nvSpPr>
          <p:cNvPr id="355" name="Shape 355"/>
          <p:cNvSpPr/>
          <p:nvPr/>
        </p:nvSpPr>
        <p:spPr>
          <a:xfrm>
            <a:off x="2080525" y="4111178"/>
            <a:ext cx="3152699" cy="290399"/>
          </a:xfrm>
          <a:prstGeom prst="rect">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356" name="Shape 356"/>
          <p:cNvSpPr txBox="1"/>
          <p:nvPr/>
        </p:nvSpPr>
        <p:spPr>
          <a:xfrm>
            <a:off x="282975" y="47950"/>
            <a:ext cx="8403900" cy="746699"/>
          </a:xfrm>
          <a:prstGeom prst="rect">
            <a:avLst/>
          </a:prstGeom>
          <a:noFill/>
          <a:ln>
            <a:noFill/>
          </a:ln>
        </p:spPr>
        <p:txBody>
          <a:bodyPr lIns="91425" tIns="91425" rIns="91425" bIns="91425" anchor="t" anchorCtr="0">
            <a:noAutofit/>
          </a:bodyPr>
          <a:lstStyle/>
          <a:p>
            <a:pPr lvl="0" algn="ctr">
              <a:spcBef>
                <a:spcPts val="0"/>
              </a:spcBef>
              <a:buNone/>
            </a:pPr>
            <a:r>
              <a:rPr lang="en" sz="2400" b="1">
                <a:solidFill>
                  <a:schemeClr val="dk1"/>
                </a:solidFill>
              </a:rPr>
              <a:t>custom build logic and integrate with Jenkins</a:t>
            </a:r>
          </a:p>
        </p:txBody>
      </p:sp>
      <p:sp>
        <p:nvSpPr>
          <p:cNvPr id="357" name="Shape 357"/>
          <p:cNvSpPr txBox="1"/>
          <p:nvPr/>
        </p:nvSpPr>
        <p:spPr>
          <a:xfrm>
            <a:off x="228400" y="634475"/>
            <a:ext cx="1209600" cy="290399"/>
          </a:xfrm>
          <a:prstGeom prst="rect">
            <a:avLst/>
          </a:prstGeom>
          <a:noFill/>
          <a:ln>
            <a:noFill/>
          </a:ln>
        </p:spPr>
        <p:txBody>
          <a:bodyPr lIns="91425" tIns="91425" rIns="91425" bIns="91425" anchor="t" anchorCtr="0">
            <a:noAutofit/>
          </a:bodyPr>
          <a:lstStyle/>
          <a:p>
            <a:pPr>
              <a:spcBef>
                <a:spcPts val="0"/>
              </a:spcBef>
              <a:buNone/>
            </a:pPr>
            <a:r>
              <a:rPr lang="en"/>
              <a:t>build.gradle: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195291"/>
            <a:ext cx="8229600" cy="1616051"/>
          </a:xfrm>
        </p:spPr>
        <p:txBody>
          <a:bodyPr/>
          <a:lstStyle/>
          <a:p>
            <a:pPr algn="ctr"/>
            <a:r>
              <a:rPr kumimoji="1" lang="zh-TW" altLang="en-US" dirty="0" smtClean="0"/>
              <a:t>為什麼要把</a:t>
            </a:r>
            <a:r>
              <a:rPr kumimoji="1" lang="en-US" altLang="zh-TW" dirty="0" smtClean="0"/>
              <a:t>Jenkins </a:t>
            </a:r>
            <a:r>
              <a:rPr kumimoji="1" lang="en-US" altLang="zh-TW" dirty="0" err="1" smtClean="0"/>
              <a:t>buildNumber</a:t>
            </a:r>
            <a:r>
              <a:rPr kumimoji="1" lang="en-US" altLang="zh-TW" dirty="0" smtClean="0"/>
              <a:t> </a:t>
            </a:r>
            <a:r>
              <a:rPr kumimoji="1" lang="zh-TW" altLang="en-US" dirty="0" smtClean="0"/>
              <a:t>寫進</a:t>
            </a:r>
            <a:r>
              <a:rPr kumimoji="1" lang="en-US" altLang="zh-TW" dirty="0" smtClean="0"/>
              <a:t>version name?</a:t>
            </a:r>
            <a:endParaRPr kumimoji="1" lang="zh-TW" altLang="en-US" dirty="0"/>
          </a:p>
        </p:txBody>
      </p:sp>
    </p:spTree>
    <p:extLst>
      <p:ext uri="{BB962C8B-B14F-4D97-AF65-F5344CB8AC3E}">
        <p14:creationId xmlns:p14="http://schemas.microsoft.com/office/powerpoint/2010/main" val="376025798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195291"/>
            <a:ext cx="8229600" cy="1616051"/>
          </a:xfrm>
        </p:spPr>
        <p:txBody>
          <a:bodyPr/>
          <a:lstStyle/>
          <a:p>
            <a:pPr algn="ctr"/>
            <a:r>
              <a:rPr kumimoji="1" lang="zh-TW" altLang="en-US" dirty="0" smtClean="0"/>
              <a:t>為什麼要把</a:t>
            </a:r>
            <a:r>
              <a:rPr kumimoji="1" lang="en-US" altLang="zh-TW" dirty="0" smtClean="0"/>
              <a:t>Jenkins </a:t>
            </a:r>
            <a:r>
              <a:rPr kumimoji="1" lang="en-US" altLang="zh-TW" dirty="0" err="1" smtClean="0"/>
              <a:t>buildNumber</a:t>
            </a:r>
            <a:r>
              <a:rPr kumimoji="1" lang="en-US" altLang="zh-TW" dirty="0" smtClean="0"/>
              <a:t> </a:t>
            </a:r>
            <a:r>
              <a:rPr kumimoji="1" lang="zh-TW" altLang="en-US" dirty="0" smtClean="0"/>
              <a:t>寫進</a:t>
            </a:r>
            <a:r>
              <a:rPr kumimoji="1" lang="en-US" altLang="zh-TW" dirty="0" smtClean="0"/>
              <a:t>version name?</a:t>
            </a:r>
            <a:endParaRPr kumimoji="1" lang="zh-TW" altLang="en-US" dirty="0"/>
          </a:p>
        </p:txBody>
      </p:sp>
      <p:sp>
        <p:nvSpPr>
          <p:cNvPr id="3" name="文字方塊 2"/>
          <p:cNvSpPr txBox="1"/>
          <p:nvPr/>
        </p:nvSpPr>
        <p:spPr>
          <a:xfrm>
            <a:off x="926353" y="3346824"/>
            <a:ext cx="6932706" cy="584776"/>
          </a:xfrm>
          <a:prstGeom prst="rect">
            <a:avLst/>
          </a:prstGeom>
          <a:noFill/>
        </p:spPr>
        <p:txBody>
          <a:bodyPr wrap="square" rtlCol="0">
            <a:spAutoFit/>
          </a:bodyPr>
          <a:lstStyle/>
          <a:p>
            <a:pPr algn="ctr"/>
            <a:r>
              <a:rPr kumimoji="1" lang="zh-TW" altLang="en-US" sz="3200" dirty="0" smtClean="0"/>
              <a:t>混在一起做</a:t>
            </a:r>
            <a:r>
              <a:rPr kumimoji="1" lang="zh-TW" altLang="en-US" sz="3200" strike="sngStrike" dirty="0" smtClean="0"/>
              <a:t>撒尿牛丸？</a:t>
            </a:r>
            <a:endParaRPr kumimoji="1" lang="zh-TW" altLang="en-US" sz="3200" strike="sngStrike" dirty="0"/>
          </a:p>
        </p:txBody>
      </p:sp>
    </p:spTree>
    <p:extLst>
      <p:ext uri="{BB962C8B-B14F-4D97-AF65-F5344CB8AC3E}">
        <p14:creationId xmlns:p14="http://schemas.microsoft.com/office/powerpoint/2010/main" val="153226431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2427025" y="2415187"/>
            <a:ext cx="4024200" cy="666600"/>
          </a:xfrm>
          <a:prstGeom prst="rect">
            <a:avLst/>
          </a:prstGeom>
        </p:spPr>
        <p:txBody>
          <a:bodyPr lIns="91425" tIns="91425" rIns="91425" bIns="91425" anchor="b" anchorCtr="0">
            <a:noAutofit/>
          </a:bodyPr>
          <a:lstStyle/>
          <a:p>
            <a:pPr algn="ctr">
              <a:spcBef>
                <a:spcPts val="0"/>
              </a:spcBef>
              <a:buNone/>
            </a:pPr>
            <a:r>
              <a:rPr lang="en" sz="2400"/>
              <a:t>“PROJECT CODE RUSH”</a:t>
            </a:r>
          </a:p>
        </p:txBody>
      </p:sp>
      <p:sp>
        <p:nvSpPr>
          <p:cNvPr id="90" name="Shape 90"/>
          <p:cNvSpPr txBox="1"/>
          <p:nvPr/>
        </p:nvSpPr>
        <p:spPr>
          <a:xfrm>
            <a:off x="3074925" y="4565825"/>
            <a:ext cx="4537799" cy="354000"/>
          </a:xfrm>
          <a:prstGeom prst="rect">
            <a:avLst/>
          </a:prstGeom>
          <a:noFill/>
          <a:ln>
            <a:noFill/>
          </a:ln>
        </p:spPr>
        <p:txBody>
          <a:bodyPr lIns="91425" tIns="91425" rIns="91425" bIns="91425" anchor="ctr" anchorCtr="0">
            <a:noAutofit/>
          </a:bodyPr>
          <a:lstStyle/>
          <a:p>
            <a:pPr lvl="0" rtl="0">
              <a:spcBef>
                <a:spcPts val="0"/>
              </a:spcBef>
              <a:buNone/>
            </a:pPr>
            <a:r>
              <a:rPr lang="en" sz="1200">
                <a:solidFill>
                  <a:srgbClr val="333333"/>
                </a:solidFill>
              </a:rPr>
              <a:t>Usage </a:t>
            </a:r>
            <a:r>
              <a:rPr lang="en" sz="1200">
                <a:solidFill>
                  <a:srgbClr val="428BCA"/>
                </a:solidFill>
                <a:hlinkClick r:id="rId3"/>
              </a:rPr>
              <a:t>Attribution-Noncommercial-Share Alike 3.0 United States</a:t>
            </a:r>
          </a:p>
        </p:txBody>
      </p:sp>
      <p:pic>
        <p:nvPicPr>
          <p:cNvPr id="91" name="Shape 91"/>
          <p:cNvPicPr preferRelativeResize="0"/>
          <p:nvPr/>
        </p:nvPicPr>
        <p:blipFill>
          <a:blip r:embed="rId4">
            <a:alphaModFix/>
          </a:blip>
          <a:stretch>
            <a:fillRect/>
          </a:stretch>
        </p:blipFill>
        <p:spPr>
          <a:xfrm>
            <a:off x="7695387" y="4580900"/>
            <a:ext cx="1114425" cy="323850"/>
          </a:xfrm>
          <a:prstGeom prst="rect">
            <a:avLst/>
          </a:prstGeom>
          <a:noFill/>
          <a:ln>
            <a:noFill/>
          </a:ln>
        </p:spPr>
      </p:pic>
      <p:sp>
        <p:nvSpPr>
          <p:cNvPr id="92" name="Shape 92"/>
          <p:cNvSpPr txBox="1"/>
          <p:nvPr/>
        </p:nvSpPr>
        <p:spPr>
          <a:xfrm>
            <a:off x="177025" y="4565825"/>
            <a:ext cx="3242699" cy="354000"/>
          </a:xfrm>
          <a:prstGeom prst="rect">
            <a:avLst/>
          </a:prstGeom>
          <a:noFill/>
          <a:ln>
            <a:noFill/>
          </a:ln>
        </p:spPr>
        <p:txBody>
          <a:bodyPr lIns="91425" tIns="91425" rIns="91425" bIns="91425" anchor="ctr" anchorCtr="0">
            <a:noAutofit/>
          </a:bodyPr>
          <a:lstStyle/>
          <a:p>
            <a:pPr lvl="0" rtl="0">
              <a:spcBef>
                <a:spcPts val="0"/>
              </a:spcBef>
              <a:buNone/>
            </a:pPr>
            <a:r>
              <a:rPr lang="en" sz="1200" dirty="0"/>
              <a:t>https://archive.org/details/CodeRush</a:t>
            </a:r>
          </a:p>
        </p:txBody>
      </p:sp>
      <p:pic>
        <p:nvPicPr>
          <p:cNvPr id="93" name="Shape 93"/>
          <p:cNvPicPr preferRelativeResize="0"/>
          <p:nvPr/>
        </p:nvPicPr>
        <p:blipFill>
          <a:blip r:embed="rId5">
            <a:alphaModFix/>
          </a:blip>
          <a:stretch>
            <a:fillRect/>
          </a:stretch>
        </p:blipFill>
        <p:spPr>
          <a:xfrm>
            <a:off x="1246375" y="2104600"/>
            <a:ext cx="1123950" cy="1800225"/>
          </a:xfrm>
          <a:prstGeom prst="rect">
            <a:avLst/>
          </a:prstGeom>
          <a:noFill/>
          <a:ln>
            <a:noFill/>
          </a:ln>
        </p:spPr>
      </p:pic>
      <p:pic>
        <p:nvPicPr>
          <p:cNvPr id="94" name="Shape 94"/>
          <p:cNvPicPr preferRelativeResize="0"/>
          <p:nvPr/>
        </p:nvPicPr>
        <p:blipFill>
          <a:blip r:embed="rId6">
            <a:alphaModFix/>
          </a:blip>
          <a:stretch>
            <a:fillRect/>
          </a:stretch>
        </p:blipFill>
        <p:spPr>
          <a:xfrm>
            <a:off x="6540775" y="2486543"/>
            <a:ext cx="1597500" cy="1188724"/>
          </a:xfrm>
          <a:prstGeom prst="rect">
            <a:avLst/>
          </a:prstGeom>
          <a:noFill/>
          <a:ln>
            <a:noFill/>
          </a:ln>
        </p:spPr>
      </p:pic>
      <p:sp>
        <p:nvSpPr>
          <p:cNvPr id="95" name="Shape 95"/>
          <p:cNvSpPr/>
          <p:nvPr/>
        </p:nvSpPr>
        <p:spPr>
          <a:xfrm>
            <a:off x="3191125" y="3104068"/>
            <a:ext cx="2551199" cy="465900"/>
          </a:xfrm>
          <a:prstGeom prst="rightArrow">
            <a:avLst>
              <a:gd name="adj1" fmla="val 50000"/>
              <a:gd name="adj2" fmla="val 50000"/>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6" name="Shape 96"/>
          <p:cNvSpPr/>
          <p:nvPr/>
        </p:nvSpPr>
        <p:spPr>
          <a:xfrm>
            <a:off x="2786125" y="468775"/>
            <a:ext cx="3763200" cy="546900"/>
          </a:xfrm>
          <a:prstGeom prst="rect">
            <a:avLst/>
          </a:prstGeom>
          <a:solidFill>
            <a:srgbClr val="FF9900"/>
          </a:solidFill>
          <a:ln>
            <a:noFill/>
          </a:ln>
        </p:spPr>
        <p:txBody>
          <a:bodyPr lIns="91425" tIns="91425" rIns="91425" bIns="91425" anchor="ctr" anchorCtr="0">
            <a:noAutofit/>
          </a:bodyPr>
          <a:lstStyle/>
          <a:p>
            <a:pPr lvl="0" algn="ctr" rtl="0">
              <a:spcBef>
                <a:spcPts val="0"/>
              </a:spcBef>
              <a:buClr>
                <a:schemeClr val="dk1"/>
              </a:buClr>
              <a:buSzPct val="45833"/>
              <a:buFont typeface="Arial"/>
              <a:buNone/>
            </a:pPr>
            <a:r>
              <a:rPr lang="en" sz="2400" b="1">
                <a:solidFill>
                  <a:schemeClr val="dk1"/>
                </a:solidFill>
              </a:rPr>
              <a:t>十五年前的持續整合</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195291"/>
            <a:ext cx="8229600" cy="1616051"/>
          </a:xfrm>
        </p:spPr>
        <p:txBody>
          <a:bodyPr/>
          <a:lstStyle/>
          <a:p>
            <a:pPr algn="ctr"/>
            <a:r>
              <a:rPr kumimoji="1" lang="zh-TW" altLang="en-US" dirty="0" smtClean="0"/>
              <a:t>為什麼要把</a:t>
            </a:r>
            <a:r>
              <a:rPr kumimoji="1" lang="en-US" altLang="zh-TW" dirty="0" smtClean="0"/>
              <a:t>Jenkins </a:t>
            </a:r>
            <a:r>
              <a:rPr kumimoji="1" lang="en-US" altLang="zh-TW" dirty="0" err="1" smtClean="0"/>
              <a:t>buildNumber</a:t>
            </a:r>
            <a:r>
              <a:rPr kumimoji="1" lang="en-US" altLang="zh-TW" dirty="0" smtClean="0"/>
              <a:t> </a:t>
            </a:r>
            <a:r>
              <a:rPr kumimoji="1" lang="zh-TW" altLang="en-US" dirty="0" smtClean="0"/>
              <a:t>寫進</a:t>
            </a:r>
            <a:r>
              <a:rPr kumimoji="1" lang="en-US" altLang="zh-TW" dirty="0" smtClean="0"/>
              <a:t>version name?</a:t>
            </a:r>
            <a:endParaRPr kumimoji="1" lang="zh-TW" altLang="en-US" dirty="0"/>
          </a:p>
        </p:txBody>
      </p:sp>
      <p:sp>
        <p:nvSpPr>
          <p:cNvPr id="3" name="文字方塊 2"/>
          <p:cNvSpPr txBox="1"/>
          <p:nvPr/>
        </p:nvSpPr>
        <p:spPr>
          <a:xfrm>
            <a:off x="926353" y="3346824"/>
            <a:ext cx="6932706" cy="584776"/>
          </a:xfrm>
          <a:prstGeom prst="rect">
            <a:avLst/>
          </a:prstGeom>
          <a:noFill/>
        </p:spPr>
        <p:txBody>
          <a:bodyPr wrap="square" rtlCol="0">
            <a:spAutoFit/>
          </a:bodyPr>
          <a:lstStyle/>
          <a:p>
            <a:pPr algn="ctr"/>
            <a:r>
              <a:rPr kumimoji="1" lang="zh-TW" altLang="en-US" sz="3200" dirty="0" smtClean="0"/>
              <a:t>混在一起做</a:t>
            </a:r>
            <a:r>
              <a:rPr kumimoji="1" lang="en-US" altLang="zh-TW" sz="3200" dirty="0" err="1" smtClean="0">
                <a:solidFill>
                  <a:srgbClr val="D89F39"/>
                </a:solidFill>
              </a:rPr>
              <a:t>Dogfooding</a:t>
            </a:r>
            <a:endParaRPr kumimoji="1" lang="zh-TW" altLang="en-US" sz="3200" strike="sngStrike" dirty="0">
              <a:solidFill>
                <a:srgbClr val="D89F39"/>
              </a:solidFill>
            </a:endParaRPr>
          </a:p>
        </p:txBody>
      </p:sp>
    </p:spTree>
    <p:extLst>
      <p:ext uri="{BB962C8B-B14F-4D97-AF65-F5344CB8AC3E}">
        <p14:creationId xmlns:p14="http://schemas.microsoft.com/office/powerpoint/2010/main" val="286905741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Shape 650"/>
          <p:cNvSpPr txBox="1">
            <a:spLocks noGrp="1"/>
          </p:cNvSpPr>
          <p:nvPr>
            <p:ph type="title"/>
          </p:nvPr>
        </p:nvSpPr>
        <p:spPr>
          <a:xfrm>
            <a:off x="457200" y="6"/>
            <a:ext cx="8229600" cy="5143499"/>
          </a:xfrm>
          <a:prstGeom prst="rect">
            <a:avLst/>
          </a:prstGeom>
          <a:solidFill>
            <a:srgbClr val="3F5D71"/>
          </a:solidFill>
        </p:spPr>
        <p:txBody>
          <a:bodyPr lIns="91425" tIns="91425" rIns="91425" bIns="91425" anchor="ctr" anchorCtr="0">
            <a:noAutofit/>
          </a:bodyPr>
          <a:lstStyle/>
          <a:p>
            <a:pPr lvl="0" algn="ctr" rtl="0">
              <a:spcBef>
                <a:spcPts val="0"/>
              </a:spcBef>
              <a:buNone/>
            </a:pPr>
            <a:r>
              <a:rPr lang="en" dirty="0">
                <a:solidFill>
                  <a:srgbClr val="FFFFFF"/>
                </a:solidFill>
              </a:rPr>
              <a:t>What is </a:t>
            </a:r>
            <a:r>
              <a:rPr lang="en" dirty="0" smtClean="0">
                <a:solidFill>
                  <a:srgbClr val="FFFFFF"/>
                </a:solidFill>
              </a:rPr>
              <a:t>Dog</a:t>
            </a:r>
            <a:r>
              <a:rPr lang="en-US" dirty="0" smtClean="0">
                <a:solidFill>
                  <a:srgbClr val="FFFFFF"/>
                </a:solidFill>
              </a:rPr>
              <a:t>f</a:t>
            </a:r>
            <a:r>
              <a:rPr lang="en" dirty="0" smtClean="0">
                <a:solidFill>
                  <a:srgbClr val="FFFFFF"/>
                </a:solidFill>
              </a:rPr>
              <a:t>ooding</a:t>
            </a:r>
            <a:r>
              <a:rPr lang="en" dirty="0">
                <a:solidFill>
                  <a:srgbClr val="FFFFFF"/>
                </a:solidFill>
              </a:rPr>
              <a:t>?</a:t>
            </a:r>
          </a:p>
        </p:txBody>
      </p:sp>
    </p:spTree>
    <p:extLst>
      <p:ext uri="{BB962C8B-B14F-4D97-AF65-F5344CB8AC3E}">
        <p14:creationId xmlns:p14="http://schemas.microsoft.com/office/powerpoint/2010/main" val="201016249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cxnSp>
        <p:nvCxnSpPr>
          <p:cNvPr id="655" name="Shape 655"/>
          <p:cNvCxnSpPr>
            <a:stCxn id="656" idx="1"/>
          </p:cNvCxnSpPr>
          <p:nvPr/>
        </p:nvCxnSpPr>
        <p:spPr>
          <a:xfrm>
            <a:off x="1523325" y="1216424"/>
            <a:ext cx="7167000" cy="30600"/>
          </a:xfrm>
          <a:prstGeom prst="straightConnector1">
            <a:avLst/>
          </a:prstGeom>
          <a:noFill/>
          <a:ln w="19050" cap="flat" cmpd="sng">
            <a:solidFill>
              <a:schemeClr val="dk2"/>
            </a:solidFill>
            <a:prstDash val="solid"/>
            <a:round/>
            <a:headEnd type="none" w="lg" len="lg"/>
            <a:tailEnd type="triangle" w="lg" len="lg"/>
          </a:ln>
        </p:spPr>
      </p:cxnSp>
      <p:sp>
        <p:nvSpPr>
          <p:cNvPr id="657" name="Shape 657"/>
          <p:cNvSpPr txBox="1">
            <a:spLocks noGrp="1"/>
          </p:cNvSpPr>
          <p:nvPr>
            <p:ph type="title"/>
          </p:nvPr>
        </p:nvSpPr>
        <p:spPr>
          <a:xfrm>
            <a:off x="457200" y="205975"/>
            <a:ext cx="8229600" cy="623099"/>
          </a:xfrm>
          <a:prstGeom prst="rect">
            <a:avLst/>
          </a:prstGeom>
        </p:spPr>
        <p:txBody>
          <a:bodyPr lIns="91425" tIns="91425" rIns="91425" bIns="91425" anchor="b" anchorCtr="0">
            <a:noAutofit/>
          </a:bodyPr>
          <a:lstStyle/>
          <a:p>
            <a:pPr algn="ctr">
              <a:spcBef>
                <a:spcPts val="0"/>
              </a:spcBef>
              <a:buNone/>
            </a:pPr>
            <a:r>
              <a:rPr lang="en" sz="3000" dirty="0" smtClean="0"/>
              <a:t>Dog</a:t>
            </a:r>
            <a:r>
              <a:rPr lang="en-US" sz="3000" dirty="0" smtClean="0"/>
              <a:t>f</a:t>
            </a:r>
            <a:r>
              <a:rPr lang="en" sz="3000" dirty="0" smtClean="0"/>
              <a:t>ooding</a:t>
            </a:r>
            <a:r>
              <a:rPr lang="en" sz="3000" dirty="0"/>
              <a:t>等於</a:t>
            </a:r>
            <a:r>
              <a:rPr lang="en" sz="3000" b="0" dirty="0"/>
              <a:t>良好的版本管控策略</a:t>
            </a:r>
          </a:p>
        </p:txBody>
      </p:sp>
      <p:sp>
        <p:nvSpPr>
          <p:cNvPr id="656" name="Shape 656"/>
          <p:cNvSpPr/>
          <p:nvPr/>
        </p:nvSpPr>
        <p:spPr>
          <a:xfrm>
            <a:off x="1523325" y="1033875"/>
            <a:ext cx="776100" cy="365099"/>
          </a:xfrm>
          <a:prstGeom prst="homePlate">
            <a:avLst>
              <a:gd name="adj"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58" name="Shape 658"/>
          <p:cNvSpPr/>
          <p:nvPr/>
        </p:nvSpPr>
        <p:spPr>
          <a:xfrm>
            <a:off x="2223225" y="1033875"/>
            <a:ext cx="776100" cy="365099"/>
          </a:xfrm>
          <a:prstGeom prst="chevron">
            <a:avLst>
              <a:gd name="adj"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59" name="Shape 659"/>
          <p:cNvSpPr/>
          <p:nvPr/>
        </p:nvSpPr>
        <p:spPr>
          <a:xfrm>
            <a:off x="2909025" y="1033875"/>
            <a:ext cx="776100" cy="365099"/>
          </a:xfrm>
          <a:prstGeom prst="chevron">
            <a:avLst>
              <a:gd name="adj"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60" name="Shape 660"/>
          <p:cNvSpPr/>
          <p:nvPr/>
        </p:nvSpPr>
        <p:spPr>
          <a:xfrm>
            <a:off x="3594825" y="1033875"/>
            <a:ext cx="776100" cy="365099"/>
          </a:xfrm>
          <a:prstGeom prst="chevron">
            <a:avLst>
              <a:gd name="adj"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61" name="Shape 661"/>
          <p:cNvSpPr/>
          <p:nvPr/>
        </p:nvSpPr>
        <p:spPr>
          <a:xfrm>
            <a:off x="4280625" y="1033875"/>
            <a:ext cx="776100" cy="365099"/>
          </a:xfrm>
          <a:prstGeom prst="chevron">
            <a:avLst>
              <a:gd name="adj"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62" name="Shape 662"/>
          <p:cNvSpPr/>
          <p:nvPr/>
        </p:nvSpPr>
        <p:spPr>
          <a:xfrm>
            <a:off x="6185625" y="1033875"/>
            <a:ext cx="776100" cy="365099"/>
          </a:xfrm>
          <a:prstGeom prst="chevron">
            <a:avLst>
              <a:gd name="adj"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663" name="Shape 663"/>
          <p:cNvCxnSpPr/>
          <p:nvPr/>
        </p:nvCxnSpPr>
        <p:spPr>
          <a:xfrm>
            <a:off x="1568750" y="1931725"/>
            <a:ext cx="7152299" cy="14999"/>
          </a:xfrm>
          <a:prstGeom prst="straightConnector1">
            <a:avLst/>
          </a:prstGeom>
          <a:noFill/>
          <a:ln w="19050" cap="flat" cmpd="sng">
            <a:solidFill>
              <a:schemeClr val="dk2"/>
            </a:solidFill>
            <a:prstDash val="solid"/>
            <a:round/>
            <a:headEnd type="none" w="lg" len="lg"/>
            <a:tailEnd type="triangle" w="lg" len="lg"/>
          </a:ln>
        </p:spPr>
      </p:cxnSp>
      <p:sp>
        <p:nvSpPr>
          <p:cNvPr id="664" name="Shape 664"/>
          <p:cNvSpPr/>
          <p:nvPr/>
        </p:nvSpPr>
        <p:spPr>
          <a:xfrm>
            <a:off x="2361525" y="1719675"/>
            <a:ext cx="776100" cy="365099"/>
          </a:xfrm>
          <a:prstGeom prst="homePlate">
            <a:avLst>
              <a:gd name="adj"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65" name="Shape 665"/>
          <p:cNvSpPr/>
          <p:nvPr/>
        </p:nvSpPr>
        <p:spPr>
          <a:xfrm>
            <a:off x="3442425" y="1719675"/>
            <a:ext cx="776100" cy="365099"/>
          </a:xfrm>
          <a:prstGeom prst="chevron">
            <a:avLst>
              <a:gd name="adj"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66" name="Shape 666"/>
          <p:cNvSpPr/>
          <p:nvPr/>
        </p:nvSpPr>
        <p:spPr>
          <a:xfrm>
            <a:off x="4585425" y="1719675"/>
            <a:ext cx="776100" cy="365099"/>
          </a:xfrm>
          <a:prstGeom prst="chevron">
            <a:avLst>
              <a:gd name="adj"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67" name="Shape 667"/>
          <p:cNvSpPr/>
          <p:nvPr/>
        </p:nvSpPr>
        <p:spPr>
          <a:xfrm>
            <a:off x="5728425" y="1719675"/>
            <a:ext cx="776100" cy="365099"/>
          </a:xfrm>
          <a:prstGeom prst="chevron">
            <a:avLst>
              <a:gd name="adj"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68" name="Shape 668"/>
          <p:cNvSpPr/>
          <p:nvPr/>
        </p:nvSpPr>
        <p:spPr>
          <a:xfrm>
            <a:off x="6719025" y="1719675"/>
            <a:ext cx="776100" cy="365099"/>
          </a:xfrm>
          <a:prstGeom prst="chevron">
            <a:avLst>
              <a:gd name="adj"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69" name="Shape 669"/>
          <p:cNvSpPr/>
          <p:nvPr/>
        </p:nvSpPr>
        <p:spPr>
          <a:xfrm>
            <a:off x="7633425" y="1719675"/>
            <a:ext cx="776100" cy="365099"/>
          </a:xfrm>
          <a:prstGeom prst="chevron">
            <a:avLst>
              <a:gd name="adj"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0" name="Shape 670"/>
          <p:cNvSpPr txBox="1"/>
          <p:nvPr/>
        </p:nvSpPr>
        <p:spPr>
          <a:xfrm>
            <a:off x="182600" y="942575"/>
            <a:ext cx="1019699" cy="456299"/>
          </a:xfrm>
          <a:prstGeom prst="rect">
            <a:avLst/>
          </a:prstGeom>
          <a:noFill/>
          <a:ln>
            <a:noFill/>
          </a:ln>
        </p:spPr>
        <p:txBody>
          <a:bodyPr lIns="91425" tIns="91425" rIns="91425" bIns="91425" anchor="t" anchorCtr="0">
            <a:noAutofit/>
          </a:bodyPr>
          <a:lstStyle/>
          <a:p>
            <a:pPr algn="ctr" rtl="0">
              <a:spcBef>
                <a:spcPts val="0"/>
              </a:spcBef>
              <a:buNone/>
            </a:pPr>
            <a:r>
              <a:rPr lang="en" sz="1200"/>
              <a:t>Library</a:t>
            </a:r>
          </a:p>
          <a:p>
            <a:pPr algn="ctr">
              <a:spcBef>
                <a:spcPts val="0"/>
              </a:spcBef>
              <a:buNone/>
            </a:pPr>
            <a:r>
              <a:rPr lang="en" sz="1200"/>
              <a:t>Source </a:t>
            </a:r>
          </a:p>
        </p:txBody>
      </p:sp>
      <p:sp>
        <p:nvSpPr>
          <p:cNvPr id="671" name="Shape 671"/>
          <p:cNvSpPr txBox="1"/>
          <p:nvPr/>
        </p:nvSpPr>
        <p:spPr>
          <a:xfrm>
            <a:off x="182600" y="1505675"/>
            <a:ext cx="1019699" cy="563100"/>
          </a:xfrm>
          <a:prstGeom prst="rect">
            <a:avLst/>
          </a:prstGeom>
          <a:noFill/>
          <a:ln>
            <a:noFill/>
          </a:ln>
        </p:spPr>
        <p:txBody>
          <a:bodyPr lIns="91425" tIns="91425" rIns="91425" bIns="91425" anchor="t" anchorCtr="0">
            <a:noAutofit/>
          </a:bodyPr>
          <a:lstStyle/>
          <a:p>
            <a:pPr lvl="0" algn="ctr" rtl="0">
              <a:spcBef>
                <a:spcPts val="0"/>
              </a:spcBef>
              <a:buNone/>
            </a:pPr>
            <a:r>
              <a:rPr lang="en" sz="1200"/>
              <a:t>Project</a:t>
            </a:r>
          </a:p>
          <a:p>
            <a:pPr lvl="0" algn="ctr" rtl="0">
              <a:spcBef>
                <a:spcPts val="0"/>
              </a:spcBef>
              <a:buNone/>
            </a:pPr>
            <a:r>
              <a:rPr lang="en" sz="1200"/>
              <a:t>Source </a:t>
            </a:r>
          </a:p>
        </p:txBody>
      </p:sp>
      <p:cxnSp>
        <p:nvCxnSpPr>
          <p:cNvPr id="672" name="Shape 672"/>
          <p:cNvCxnSpPr/>
          <p:nvPr/>
        </p:nvCxnSpPr>
        <p:spPr>
          <a:xfrm>
            <a:off x="1492550" y="2617525"/>
            <a:ext cx="7152299" cy="14999"/>
          </a:xfrm>
          <a:prstGeom prst="straightConnector1">
            <a:avLst/>
          </a:prstGeom>
          <a:noFill/>
          <a:ln w="19050" cap="flat" cmpd="sng">
            <a:solidFill>
              <a:schemeClr val="dk2"/>
            </a:solidFill>
            <a:prstDash val="solid"/>
            <a:round/>
            <a:headEnd type="none" w="lg" len="lg"/>
            <a:tailEnd type="triangle" w="lg" len="lg"/>
          </a:ln>
        </p:spPr>
      </p:cxnSp>
      <p:sp>
        <p:nvSpPr>
          <p:cNvPr id="673" name="Shape 673"/>
          <p:cNvSpPr/>
          <p:nvPr/>
        </p:nvSpPr>
        <p:spPr>
          <a:xfrm>
            <a:off x="2239725" y="2402962"/>
            <a:ext cx="1019699" cy="365099"/>
          </a:xfrm>
          <a:prstGeom prst="homePlate">
            <a:avLst>
              <a:gd name="adj" fmla="val 50000"/>
            </a:avLst>
          </a:prstGeom>
          <a:solidFill>
            <a:srgbClr val="008800"/>
          </a:solidFill>
          <a:ln>
            <a:noFill/>
          </a:ln>
        </p:spPr>
        <p:txBody>
          <a:bodyPr lIns="91425" tIns="91425" rIns="91425" bIns="91425" anchor="ctr" anchorCtr="0">
            <a:noAutofit/>
          </a:bodyPr>
          <a:lstStyle/>
          <a:p>
            <a:pPr>
              <a:spcBef>
                <a:spcPts val="0"/>
              </a:spcBef>
              <a:buNone/>
            </a:pPr>
            <a:r>
              <a:rPr lang="en">
                <a:solidFill>
                  <a:srgbClr val="F3F3F3"/>
                </a:solidFill>
              </a:rPr>
              <a:t>alpha 1</a:t>
            </a:r>
          </a:p>
        </p:txBody>
      </p:sp>
      <p:sp>
        <p:nvSpPr>
          <p:cNvPr id="674" name="Shape 674"/>
          <p:cNvSpPr/>
          <p:nvPr/>
        </p:nvSpPr>
        <p:spPr>
          <a:xfrm>
            <a:off x="3290025" y="2405475"/>
            <a:ext cx="1019699" cy="365099"/>
          </a:xfrm>
          <a:prstGeom prst="chevron">
            <a:avLst>
              <a:gd name="adj" fmla="val 50000"/>
            </a:avLst>
          </a:prstGeom>
          <a:solidFill>
            <a:srgbClr val="008800"/>
          </a:solidFill>
          <a:ln>
            <a:noFill/>
          </a:ln>
        </p:spPr>
        <p:txBody>
          <a:bodyPr lIns="91425" tIns="91425" rIns="91425" bIns="91425" anchor="ctr" anchorCtr="0">
            <a:noAutofit/>
          </a:bodyPr>
          <a:lstStyle/>
          <a:p>
            <a:pPr>
              <a:spcBef>
                <a:spcPts val="0"/>
              </a:spcBef>
              <a:buNone/>
            </a:pPr>
            <a:r>
              <a:rPr lang="en">
                <a:solidFill>
                  <a:srgbClr val="FFFFFF"/>
                </a:solidFill>
              </a:rPr>
              <a:t>beta1</a:t>
            </a:r>
          </a:p>
        </p:txBody>
      </p:sp>
      <p:sp>
        <p:nvSpPr>
          <p:cNvPr id="675" name="Shape 675"/>
          <p:cNvSpPr txBox="1"/>
          <p:nvPr/>
        </p:nvSpPr>
        <p:spPr>
          <a:xfrm>
            <a:off x="182600" y="2364475"/>
            <a:ext cx="1318199" cy="307499"/>
          </a:xfrm>
          <a:prstGeom prst="rect">
            <a:avLst/>
          </a:prstGeom>
          <a:noFill/>
          <a:ln>
            <a:noFill/>
          </a:ln>
        </p:spPr>
        <p:txBody>
          <a:bodyPr lIns="91425" tIns="91425" rIns="91425" bIns="91425" anchor="t" anchorCtr="0">
            <a:noAutofit/>
          </a:bodyPr>
          <a:lstStyle/>
          <a:p>
            <a:pPr lvl="0" algn="ctr" rtl="0">
              <a:spcBef>
                <a:spcPts val="0"/>
              </a:spcBef>
              <a:buNone/>
            </a:pPr>
            <a:r>
              <a:rPr lang="en" sz="1200"/>
              <a:t>Debug APK </a:t>
            </a:r>
          </a:p>
        </p:txBody>
      </p:sp>
      <p:cxnSp>
        <p:nvCxnSpPr>
          <p:cNvPr id="676" name="Shape 676"/>
          <p:cNvCxnSpPr/>
          <p:nvPr/>
        </p:nvCxnSpPr>
        <p:spPr>
          <a:xfrm>
            <a:off x="1492550" y="3150925"/>
            <a:ext cx="7152299" cy="14999"/>
          </a:xfrm>
          <a:prstGeom prst="straightConnector1">
            <a:avLst/>
          </a:prstGeom>
          <a:noFill/>
          <a:ln w="19050" cap="flat" cmpd="sng">
            <a:solidFill>
              <a:schemeClr val="dk2"/>
            </a:solidFill>
            <a:prstDash val="solid"/>
            <a:round/>
            <a:headEnd type="none" w="lg" len="lg"/>
            <a:tailEnd type="triangle" w="lg" len="lg"/>
          </a:ln>
        </p:spPr>
      </p:cxnSp>
      <p:sp>
        <p:nvSpPr>
          <p:cNvPr id="677" name="Shape 677"/>
          <p:cNvSpPr/>
          <p:nvPr/>
        </p:nvSpPr>
        <p:spPr>
          <a:xfrm>
            <a:off x="6490425" y="2938875"/>
            <a:ext cx="1376999" cy="365099"/>
          </a:xfrm>
          <a:prstGeom prst="chevron">
            <a:avLst>
              <a:gd name="adj" fmla="val 50000"/>
            </a:avLst>
          </a:prstGeom>
          <a:solidFill>
            <a:srgbClr val="CC7832"/>
          </a:solidFill>
          <a:ln>
            <a:noFill/>
          </a:ln>
        </p:spPr>
        <p:txBody>
          <a:bodyPr lIns="91425" tIns="91425" rIns="91425" bIns="91425" anchor="ctr" anchorCtr="0">
            <a:noAutofit/>
          </a:bodyPr>
          <a:lstStyle/>
          <a:p>
            <a:pPr lvl="0" rtl="0">
              <a:spcBef>
                <a:spcPts val="0"/>
              </a:spcBef>
              <a:buNone/>
            </a:pPr>
            <a:r>
              <a:rPr lang="en">
                <a:solidFill>
                  <a:srgbClr val="FFFFFF"/>
                </a:solidFill>
              </a:rPr>
              <a:t>Release 2</a:t>
            </a:r>
          </a:p>
        </p:txBody>
      </p:sp>
      <p:sp>
        <p:nvSpPr>
          <p:cNvPr id="678" name="Shape 678"/>
          <p:cNvSpPr txBox="1"/>
          <p:nvPr/>
        </p:nvSpPr>
        <p:spPr>
          <a:xfrm>
            <a:off x="208537" y="2955325"/>
            <a:ext cx="1266300" cy="307499"/>
          </a:xfrm>
          <a:prstGeom prst="rect">
            <a:avLst/>
          </a:prstGeom>
          <a:noFill/>
          <a:ln>
            <a:noFill/>
          </a:ln>
        </p:spPr>
        <p:txBody>
          <a:bodyPr lIns="91425" tIns="91425" rIns="91425" bIns="91425" anchor="t" anchorCtr="0">
            <a:noAutofit/>
          </a:bodyPr>
          <a:lstStyle/>
          <a:p>
            <a:pPr lvl="0" algn="ctr" rtl="0">
              <a:spcBef>
                <a:spcPts val="0"/>
              </a:spcBef>
              <a:buNone/>
            </a:pPr>
            <a:r>
              <a:rPr lang="en" sz="1200"/>
              <a:t>Release APK </a:t>
            </a:r>
          </a:p>
        </p:txBody>
      </p:sp>
      <p:sp>
        <p:nvSpPr>
          <p:cNvPr id="679" name="Shape 679"/>
          <p:cNvSpPr/>
          <p:nvPr/>
        </p:nvSpPr>
        <p:spPr>
          <a:xfrm>
            <a:off x="4463625" y="2402962"/>
            <a:ext cx="1019699" cy="365099"/>
          </a:xfrm>
          <a:prstGeom prst="chevron">
            <a:avLst>
              <a:gd name="adj" fmla="val 50000"/>
            </a:avLst>
          </a:prstGeom>
          <a:solidFill>
            <a:srgbClr val="008800"/>
          </a:solidFill>
          <a:ln>
            <a:noFill/>
          </a:ln>
        </p:spPr>
        <p:txBody>
          <a:bodyPr lIns="91425" tIns="91425" rIns="91425" bIns="91425" anchor="ctr" anchorCtr="0">
            <a:noAutofit/>
          </a:bodyPr>
          <a:lstStyle/>
          <a:p>
            <a:pPr lvl="0" rtl="0">
              <a:spcBef>
                <a:spcPts val="0"/>
              </a:spcBef>
              <a:buNone/>
            </a:pPr>
            <a:r>
              <a:rPr lang="en">
                <a:solidFill>
                  <a:srgbClr val="FFFFFF"/>
                </a:solidFill>
              </a:rPr>
              <a:t>beta2</a:t>
            </a:r>
          </a:p>
        </p:txBody>
      </p:sp>
      <p:sp>
        <p:nvSpPr>
          <p:cNvPr id="680" name="Shape 680"/>
          <p:cNvSpPr/>
          <p:nvPr/>
        </p:nvSpPr>
        <p:spPr>
          <a:xfrm>
            <a:off x="5056725" y="2974462"/>
            <a:ext cx="1376999" cy="365099"/>
          </a:xfrm>
          <a:prstGeom prst="chevron">
            <a:avLst>
              <a:gd name="adj" fmla="val 50000"/>
            </a:avLst>
          </a:prstGeom>
          <a:solidFill>
            <a:srgbClr val="CC7832"/>
          </a:solidFill>
          <a:ln>
            <a:noFill/>
          </a:ln>
        </p:spPr>
        <p:txBody>
          <a:bodyPr lIns="91425" tIns="91425" rIns="91425" bIns="91425" anchor="ctr" anchorCtr="0">
            <a:noAutofit/>
          </a:bodyPr>
          <a:lstStyle/>
          <a:p>
            <a:pPr lvl="0" rtl="0">
              <a:spcBef>
                <a:spcPts val="0"/>
              </a:spcBef>
              <a:buNone/>
            </a:pPr>
            <a:r>
              <a:rPr lang="en">
                <a:solidFill>
                  <a:srgbClr val="FFFFFF"/>
                </a:solidFill>
              </a:rPr>
              <a:t>Release 1</a:t>
            </a:r>
          </a:p>
        </p:txBody>
      </p:sp>
      <p:cxnSp>
        <p:nvCxnSpPr>
          <p:cNvPr id="681" name="Shape 681"/>
          <p:cNvCxnSpPr>
            <a:stCxn id="656" idx="2"/>
            <a:endCxn id="673" idx="0"/>
          </p:cNvCxnSpPr>
          <p:nvPr/>
        </p:nvCxnSpPr>
        <p:spPr>
          <a:xfrm rot="-5400000" flipH="1">
            <a:off x="1737150" y="1481924"/>
            <a:ext cx="1004100" cy="838200"/>
          </a:xfrm>
          <a:prstGeom prst="bentConnector3">
            <a:avLst>
              <a:gd name="adj1" fmla="val 79387"/>
            </a:avLst>
          </a:prstGeom>
          <a:noFill/>
          <a:ln w="19050" cap="flat" cmpd="sng">
            <a:solidFill>
              <a:srgbClr val="FF0000"/>
            </a:solidFill>
            <a:prstDash val="solid"/>
            <a:round/>
            <a:headEnd type="none" w="lg" len="lg"/>
            <a:tailEnd type="none" w="lg" len="lg"/>
          </a:ln>
        </p:spPr>
      </p:cxnSp>
      <p:cxnSp>
        <p:nvCxnSpPr>
          <p:cNvPr id="682" name="Shape 682"/>
          <p:cNvCxnSpPr>
            <a:stCxn id="664" idx="2"/>
            <a:endCxn id="673" idx="0"/>
          </p:cNvCxnSpPr>
          <p:nvPr/>
        </p:nvCxnSpPr>
        <p:spPr>
          <a:xfrm rot="-5400000" flipH="1">
            <a:off x="2499450" y="2243624"/>
            <a:ext cx="318300" cy="600"/>
          </a:xfrm>
          <a:prstGeom prst="bentConnector3">
            <a:avLst>
              <a:gd name="adj1" fmla="val 49982"/>
            </a:avLst>
          </a:prstGeom>
          <a:noFill/>
          <a:ln w="19050" cap="flat" cmpd="sng">
            <a:solidFill>
              <a:srgbClr val="FF0000"/>
            </a:solidFill>
            <a:prstDash val="solid"/>
            <a:round/>
            <a:headEnd type="none" w="lg" len="lg"/>
            <a:tailEnd type="stealth" w="lg" len="lg"/>
          </a:ln>
        </p:spPr>
      </p:cxnSp>
      <p:cxnSp>
        <p:nvCxnSpPr>
          <p:cNvPr id="683" name="Shape 683"/>
          <p:cNvCxnSpPr>
            <a:stCxn id="659" idx="2"/>
            <a:endCxn id="679" idx="0"/>
          </p:cNvCxnSpPr>
          <p:nvPr/>
        </p:nvCxnSpPr>
        <p:spPr>
          <a:xfrm rot="-5400000" flipH="1">
            <a:off x="3541950" y="1062824"/>
            <a:ext cx="1004100" cy="1676399"/>
          </a:xfrm>
          <a:prstGeom prst="bentConnector3">
            <a:avLst>
              <a:gd name="adj1" fmla="val 84182"/>
            </a:avLst>
          </a:prstGeom>
          <a:noFill/>
          <a:ln w="19050" cap="flat" cmpd="sng">
            <a:solidFill>
              <a:schemeClr val="dk2"/>
            </a:solidFill>
            <a:prstDash val="solid"/>
            <a:round/>
            <a:headEnd type="none" w="lg" len="lg"/>
            <a:tailEnd type="stealth" w="lg" len="lg"/>
          </a:ln>
        </p:spPr>
      </p:cxnSp>
      <p:cxnSp>
        <p:nvCxnSpPr>
          <p:cNvPr id="684" name="Shape 684"/>
          <p:cNvCxnSpPr>
            <a:stCxn id="665" idx="2"/>
            <a:endCxn id="679" idx="0"/>
          </p:cNvCxnSpPr>
          <p:nvPr/>
        </p:nvCxnSpPr>
        <p:spPr>
          <a:xfrm rot="-5400000" flipH="1">
            <a:off x="4151550" y="1672424"/>
            <a:ext cx="318300" cy="1143000"/>
          </a:xfrm>
          <a:prstGeom prst="bentConnector3">
            <a:avLst>
              <a:gd name="adj1" fmla="val 49982"/>
            </a:avLst>
          </a:prstGeom>
          <a:noFill/>
          <a:ln w="19050" cap="flat" cmpd="sng">
            <a:solidFill>
              <a:schemeClr val="dk2"/>
            </a:solidFill>
            <a:prstDash val="solid"/>
            <a:round/>
            <a:headEnd type="none" w="lg" len="lg"/>
            <a:tailEnd type="none" w="lg" len="lg"/>
          </a:ln>
        </p:spPr>
      </p:cxnSp>
      <p:pic>
        <p:nvPicPr>
          <p:cNvPr id="685" name="Shape 685"/>
          <p:cNvPicPr preferRelativeResize="0"/>
          <p:nvPr/>
        </p:nvPicPr>
        <p:blipFill>
          <a:blip r:embed="rId3">
            <a:alphaModFix/>
          </a:blip>
          <a:stretch>
            <a:fillRect/>
          </a:stretch>
        </p:blipFill>
        <p:spPr>
          <a:xfrm>
            <a:off x="661200" y="3499075"/>
            <a:ext cx="502549" cy="781425"/>
          </a:xfrm>
          <a:prstGeom prst="rect">
            <a:avLst/>
          </a:prstGeom>
          <a:noFill/>
          <a:ln>
            <a:noFill/>
          </a:ln>
        </p:spPr>
      </p:pic>
      <p:cxnSp>
        <p:nvCxnSpPr>
          <p:cNvPr id="686" name="Shape 686"/>
          <p:cNvCxnSpPr/>
          <p:nvPr/>
        </p:nvCxnSpPr>
        <p:spPr>
          <a:xfrm rot="10800000" flipH="1">
            <a:off x="1512225" y="4003974"/>
            <a:ext cx="7132799" cy="22200"/>
          </a:xfrm>
          <a:prstGeom prst="straightConnector1">
            <a:avLst/>
          </a:prstGeom>
          <a:noFill/>
          <a:ln w="19050" cap="flat" cmpd="sng">
            <a:solidFill>
              <a:schemeClr val="dk2"/>
            </a:solidFill>
            <a:prstDash val="solid"/>
            <a:round/>
            <a:headEnd type="none" w="lg" len="lg"/>
            <a:tailEnd type="triangle" w="lg" len="lg"/>
          </a:ln>
        </p:spPr>
      </p:cxnSp>
      <p:sp>
        <p:nvSpPr>
          <p:cNvPr id="687" name="Shape 687"/>
          <p:cNvSpPr/>
          <p:nvPr/>
        </p:nvSpPr>
        <p:spPr>
          <a:xfrm>
            <a:off x="2239725" y="3774862"/>
            <a:ext cx="1019699" cy="365099"/>
          </a:xfrm>
          <a:prstGeom prst="homePlate">
            <a:avLst>
              <a:gd name="adj" fmla="val 50000"/>
            </a:avLst>
          </a:prstGeom>
          <a:solidFill>
            <a:srgbClr val="008800"/>
          </a:solidFill>
          <a:ln>
            <a:noFill/>
          </a:ln>
        </p:spPr>
        <p:txBody>
          <a:bodyPr lIns="91425" tIns="91425" rIns="91425" bIns="91425" anchor="ctr" anchorCtr="0">
            <a:noAutofit/>
          </a:bodyPr>
          <a:lstStyle/>
          <a:p>
            <a:pPr lvl="0" rtl="0">
              <a:spcBef>
                <a:spcPts val="0"/>
              </a:spcBef>
              <a:buNone/>
            </a:pPr>
            <a:r>
              <a:rPr lang="en">
                <a:solidFill>
                  <a:srgbClr val="F3F3F3"/>
                </a:solidFill>
              </a:rPr>
              <a:t>alpha 1</a:t>
            </a:r>
          </a:p>
        </p:txBody>
      </p:sp>
      <p:sp>
        <p:nvSpPr>
          <p:cNvPr id="688" name="Shape 688"/>
          <p:cNvSpPr/>
          <p:nvPr/>
        </p:nvSpPr>
        <p:spPr>
          <a:xfrm>
            <a:off x="4463625" y="3772075"/>
            <a:ext cx="1019699" cy="365099"/>
          </a:xfrm>
          <a:prstGeom prst="chevron">
            <a:avLst>
              <a:gd name="adj" fmla="val 50000"/>
            </a:avLst>
          </a:prstGeom>
          <a:solidFill>
            <a:srgbClr val="008800"/>
          </a:solidFill>
          <a:ln>
            <a:noFill/>
          </a:ln>
        </p:spPr>
        <p:txBody>
          <a:bodyPr lIns="91425" tIns="91425" rIns="91425" bIns="91425" anchor="ctr" anchorCtr="0">
            <a:noAutofit/>
          </a:bodyPr>
          <a:lstStyle/>
          <a:p>
            <a:pPr lvl="0" rtl="0">
              <a:spcBef>
                <a:spcPts val="0"/>
              </a:spcBef>
              <a:buNone/>
            </a:pPr>
            <a:r>
              <a:rPr lang="en">
                <a:solidFill>
                  <a:srgbClr val="FFFFFF"/>
                </a:solidFill>
              </a:rPr>
              <a:t>beta2</a:t>
            </a:r>
          </a:p>
        </p:txBody>
      </p:sp>
      <p:cxnSp>
        <p:nvCxnSpPr>
          <p:cNvPr id="689" name="Shape 689"/>
          <p:cNvCxnSpPr>
            <a:stCxn id="679" idx="2"/>
            <a:endCxn id="688" idx="0"/>
          </p:cNvCxnSpPr>
          <p:nvPr/>
        </p:nvCxnSpPr>
        <p:spPr>
          <a:xfrm>
            <a:off x="4882199" y="2768062"/>
            <a:ext cx="0" cy="1004099"/>
          </a:xfrm>
          <a:prstGeom prst="straightConnector1">
            <a:avLst/>
          </a:prstGeom>
          <a:noFill/>
          <a:ln w="19050" cap="flat" cmpd="sng">
            <a:solidFill>
              <a:srgbClr val="FF0000"/>
            </a:solidFill>
            <a:prstDash val="dash"/>
            <a:round/>
            <a:headEnd type="none" w="lg" len="lg"/>
            <a:tailEnd type="triangle" w="lg" len="lg"/>
          </a:ln>
        </p:spPr>
      </p:cxnSp>
      <p:sp>
        <p:nvSpPr>
          <p:cNvPr id="690" name="Shape 690"/>
          <p:cNvSpPr txBox="1"/>
          <p:nvPr/>
        </p:nvSpPr>
        <p:spPr>
          <a:xfrm>
            <a:off x="4347447" y="3455750"/>
            <a:ext cx="556799" cy="260099"/>
          </a:xfrm>
          <a:prstGeom prst="rect">
            <a:avLst/>
          </a:prstGeom>
          <a:noFill/>
          <a:ln>
            <a:noFill/>
          </a:ln>
        </p:spPr>
        <p:txBody>
          <a:bodyPr lIns="91425" tIns="91425" rIns="91425" bIns="91425" anchor="t" anchorCtr="0">
            <a:noAutofit/>
          </a:bodyPr>
          <a:lstStyle/>
          <a:p>
            <a:pPr>
              <a:spcBef>
                <a:spcPts val="0"/>
              </a:spcBef>
              <a:buNone/>
            </a:pPr>
            <a:r>
              <a:rPr lang="en" sz="1200"/>
              <a:t>OTA</a:t>
            </a:r>
          </a:p>
        </p:txBody>
      </p:sp>
      <p:cxnSp>
        <p:nvCxnSpPr>
          <p:cNvPr id="691" name="Shape 691"/>
          <p:cNvCxnSpPr/>
          <p:nvPr/>
        </p:nvCxnSpPr>
        <p:spPr>
          <a:xfrm rot="10800000" flipH="1">
            <a:off x="1588425" y="4842174"/>
            <a:ext cx="7132799" cy="22200"/>
          </a:xfrm>
          <a:prstGeom prst="straightConnector1">
            <a:avLst/>
          </a:prstGeom>
          <a:noFill/>
          <a:ln w="19050" cap="flat" cmpd="sng">
            <a:solidFill>
              <a:schemeClr val="dk2"/>
            </a:solidFill>
            <a:prstDash val="solid"/>
            <a:round/>
            <a:headEnd type="none" w="lg" len="lg"/>
            <a:tailEnd type="triangle" w="lg" len="lg"/>
          </a:ln>
        </p:spPr>
      </p:cxnSp>
      <p:sp>
        <p:nvSpPr>
          <p:cNvPr id="692" name="Shape 692"/>
          <p:cNvSpPr txBox="1"/>
          <p:nvPr/>
        </p:nvSpPr>
        <p:spPr>
          <a:xfrm>
            <a:off x="279312" y="4644075"/>
            <a:ext cx="1266300" cy="307499"/>
          </a:xfrm>
          <a:prstGeom prst="rect">
            <a:avLst/>
          </a:prstGeom>
          <a:noFill/>
          <a:ln>
            <a:noFill/>
          </a:ln>
        </p:spPr>
        <p:txBody>
          <a:bodyPr lIns="91425" tIns="91425" rIns="91425" bIns="91425" anchor="t" anchorCtr="0">
            <a:noAutofit/>
          </a:bodyPr>
          <a:lstStyle/>
          <a:p>
            <a:pPr lvl="0" algn="ctr" rtl="0">
              <a:spcBef>
                <a:spcPts val="0"/>
              </a:spcBef>
              <a:buNone/>
            </a:pPr>
            <a:r>
              <a:rPr lang="en" sz="1200"/>
              <a:t>Issue Tracking</a:t>
            </a:r>
          </a:p>
        </p:txBody>
      </p:sp>
      <p:cxnSp>
        <p:nvCxnSpPr>
          <p:cNvPr id="693" name="Shape 693"/>
          <p:cNvCxnSpPr>
            <a:stCxn id="687" idx="2"/>
          </p:cNvCxnSpPr>
          <p:nvPr/>
        </p:nvCxnSpPr>
        <p:spPr>
          <a:xfrm>
            <a:off x="2658299" y="4139962"/>
            <a:ext cx="9900" cy="492900"/>
          </a:xfrm>
          <a:prstGeom prst="straightConnector1">
            <a:avLst/>
          </a:prstGeom>
          <a:noFill/>
          <a:ln w="19050" cap="flat" cmpd="sng">
            <a:solidFill>
              <a:srgbClr val="FF0000"/>
            </a:solidFill>
            <a:prstDash val="solid"/>
            <a:round/>
            <a:headEnd type="none" w="lg" len="lg"/>
            <a:tailEnd type="triangle" w="lg" len="lg"/>
          </a:ln>
        </p:spPr>
      </p:cxnSp>
      <p:sp>
        <p:nvSpPr>
          <p:cNvPr id="694" name="Shape 694"/>
          <p:cNvSpPr/>
          <p:nvPr/>
        </p:nvSpPr>
        <p:spPr>
          <a:xfrm>
            <a:off x="2239725" y="4613075"/>
            <a:ext cx="1143000" cy="365099"/>
          </a:xfrm>
          <a:prstGeom prst="homePlate">
            <a:avLst>
              <a:gd name="adj" fmla="val 50000"/>
            </a:avLst>
          </a:prstGeom>
          <a:solidFill>
            <a:srgbClr val="6A8759"/>
          </a:solidFill>
          <a:ln>
            <a:noFill/>
          </a:ln>
        </p:spPr>
        <p:txBody>
          <a:bodyPr lIns="91425" tIns="91425" rIns="91425" bIns="91425" anchor="ctr" anchorCtr="0">
            <a:noAutofit/>
          </a:bodyPr>
          <a:lstStyle/>
          <a:p>
            <a:pPr lvl="0" rtl="0">
              <a:spcBef>
                <a:spcPts val="0"/>
              </a:spcBef>
              <a:buNone/>
            </a:pPr>
            <a:r>
              <a:rPr lang="en">
                <a:solidFill>
                  <a:srgbClr val="F3F3F3"/>
                </a:solidFill>
              </a:rPr>
              <a:t>bug report</a:t>
            </a:r>
          </a:p>
        </p:txBody>
      </p:sp>
      <p:sp>
        <p:nvSpPr>
          <p:cNvPr id="695" name="Shape 695"/>
          <p:cNvSpPr/>
          <p:nvPr/>
        </p:nvSpPr>
        <p:spPr>
          <a:xfrm>
            <a:off x="6504525" y="3821487"/>
            <a:ext cx="1376999" cy="365099"/>
          </a:xfrm>
          <a:prstGeom prst="chevron">
            <a:avLst>
              <a:gd name="adj" fmla="val 50000"/>
            </a:avLst>
          </a:prstGeom>
          <a:solidFill>
            <a:srgbClr val="CC7832"/>
          </a:solidFill>
          <a:ln>
            <a:noFill/>
          </a:ln>
        </p:spPr>
        <p:txBody>
          <a:bodyPr lIns="91425" tIns="91425" rIns="91425" bIns="91425" anchor="ctr" anchorCtr="0">
            <a:noAutofit/>
          </a:bodyPr>
          <a:lstStyle/>
          <a:p>
            <a:pPr lvl="0" rtl="0">
              <a:spcBef>
                <a:spcPts val="0"/>
              </a:spcBef>
              <a:buNone/>
            </a:pPr>
            <a:r>
              <a:rPr lang="en">
                <a:solidFill>
                  <a:srgbClr val="FFFFFF"/>
                </a:solidFill>
              </a:rPr>
              <a:t>Release 2</a:t>
            </a:r>
          </a:p>
        </p:txBody>
      </p:sp>
      <p:cxnSp>
        <p:nvCxnSpPr>
          <p:cNvPr id="696" name="Shape 696"/>
          <p:cNvCxnSpPr>
            <a:stCxn id="677" idx="2"/>
            <a:endCxn id="695" idx="0"/>
          </p:cNvCxnSpPr>
          <p:nvPr/>
        </p:nvCxnSpPr>
        <p:spPr>
          <a:xfrm>
            <a:off x="7087649" y="3303974"/>
            <a:ext cx="14100" cy="517500"/>
          </a:xfrm>
          <a:prstGeom prst="straightConnector1">
            <a:avLst/>
          </a:prstGeom>
          <a:noFill/>
          <a:ln w="19050" cap="flat" cmpd="sng">
            <a:solidFill>
              <a:schemeClr val="dk2"/>
            </a:solidFill>
            <a:prstDash val="dash"/>
            <a:round/>
            <a:headEnd type="none" w="lg" len="lg"/>
            <a:tailEnd type="triangle" w="lg" len="lg"/>
          </a:ln>
        </p:spPr>
      </p:cxnSp>
      <p:sp>
        <p:nvSpPr>
          <p:cNvPr id="697" name="Shape 697"/>
          <p:cNvSpPr txBox="1"/>
          <p:nvPr/>
        </p:nvSpPr>
        <p:spPr>
          <a:xfrm>
            <a:off x="6580722" y="3455737"/>
            <a:ext cx="556799" cy="260099"/>
          </a:xfrm>
          <a:prstGeom prst="rect">
            <a:avLst/>
          </a:prstGeom>
          <a:noFill/>
          <a:ln>
            <a:noFill/>
          </a:ln>
        </p:spPr>
        <p:txBody>
          <a:bodyPr lIns="91425" tIns="91425" rIns="91425" bIns="91425" anchor="t" anchorCtr="0">
            <a:noAutofit/>
          </a:bodyPr>
          <a:lstStyle/>
          <a:p>
            <a:pPr lvl="0" rtl="0">
              <a:spcBef>
                <a:spcPts val="0"/>
              </a:spcBef>
              <a:buNone/>
            </a:pPr>
            <a:r>
              <a:rPr lang="en" sz="1200"/>
              <a:t>OTA</a:t>
            </a:r>
          </a:p>
        </p:txBody>
      </p:sp>
      <p:cxnSp>
        <p:nvCxnSpPr>
          <p:cNvPr id="698" name="Shape 698"/>
          <p:cNvCxnSpPr>
            <a:stCxn id="673" idx="2"/>
            <a:endCxn id="687" idx="0"/>
          </p:cNvCxnSpPr>
          <p:nvPr/>
        </p:nvCxnSpPr>
        <p:spPr>
          <a:xfrm>
            <a:off x="2658299" y="2768062"/>
            <a:ext cx="0" cy="1006799"/>
          </a:xfrm>
          <a:prstGeom prst="straightConnector1">
            <a:avLst/>
          </a:prstGeom>
          <a:noFill/>
          <a:ln w="19050" cap="flat" cmpd="sng">
            <a:solidFill>
              <a:srgbClr val="FF0000"/>
            </a:solidFill>
            <a:prstDash val="solid"/>
            <a:round/>
            <a:headEnd type="none" w="lg" len="lg"/>
            <a:tailEnd type="triangle" w="lg" len="lg"/>
          </a:ln>
        </p:spPr>
      </p:cxnSp>
      <p:sp>
        <p:nvSpPr>
          <p:cNvPr id="699" name="Shape 699"/>
          <p:cNvSpPr txBox="1"/>
          <p:nvPr/>
        </p:nvSpPr>
        <p:spPr>
          <a:xfrm>
            <a:off x="1655774" y="3454900"/>
            <a:ext cx="957299" cy="260099"/>
          </a:xfrm>
          <a:prstGeom prst="rect">
            <a:avLst/>
          </a:prstGeom>
          <a:noFill/>
          <a:ln>
            <a:noFill/>
          </a:ln>
        </p:spPr>
        <p:txBody>
          <a:bodyPr lIns="91425" tIns="91425" rIns="91425" bIns="91425" anchor="t" anchorCtr="0">
            <a:noAutofit/>
          </a:bodyPr>
          <a:lstStyle/>
          <a:p>
            <a:pPr lvl="0" rtl="0">
              <a:spcBef>
                <a:spcPts val="0"/>
              </a:spcBef>
              <a:buNone/>
            </a:pPr>
            <a:r>
              <a:rPr lang="en" sz="1200"/>
              <a:t>PRELOAD</a:t>
            </a:r>
          </a:p>
        </p:txBody>
      </p:sp>
      <p:sp>
        <p:nvSpPr>
          <p:cNvPr id="700" name="Shape 700"/>
          <p:cNvSpPr txBox="1"/>
          <p:nvPr/>
        </p:nvSpPr>
        <p:spPr>
          <a:xfrm>
            <a:off x="74275" y="4207362"/>
            <a:ext cx="1676399" cy="307499"/>
          </a:xfrm>
          <a:prstGeom prst="rect">
            <a:avLst/>
          </a:prstGeom>
          <a:noFill/>
          <a:ln>
            <a:noFill/>
          </a:ln>
        </p:spPr>
        <p:txBody>
          <a:bodyPr lIns="91425" tIns="91425" rIns="91425" bIns="91425" anchor="t" anchorCtr="0">
            <a:noAutofit/>
          </a:bodyPr>
          <a:lstStyle/>
          <a:p>
            <a:pPr lvl="0" algn="ctr" rtl="0">
              <a:spcBef>
                <a:spcPts val="0"/>
              </a:spcBef>
              <a:buNone/>
            </a:pPr>
            <a:r>
              <a:rPr lang="en" sz="1200"/>
              <a:t>Employee Device </a:t>
            </a:r>
          </a:p>
        </p:txBody>
      </p:sp>
    </p:spTree>
    <p:extLst>
      <p:ext uri="{BB962C8B-B14F-4D97-AF65-F5344CB8AC3E}">
        <p14:creationId xmlns:p14="http://schemas.microsoft.com/office/powerpoint/2010/main" val="353367604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Shape 70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lgn="ctr">
              <a:spcBef>
                <a:spcPts val="0"/>
              </a:spcBef>
              <a:buNone/>
            </a:pPr>
            <a:r>
              <a:rPr lang="en"/>
              <a:t>透過Jenkins追朔程式碼</a:t>
            </a:r>
          </a:p>
        </p:txBody>
      </p:sp>
      <p:pic>
        <p:nvPicPr>
          <p:cNvPr id="706" name="Shape 706"/>
          <p:cNvPicPr preferRelativeResize="0"/>
          <p:nvPr/>
        </p:nvPicPr>
        <p:blipFill>
          <a:blip r:embed="rId3">
            <a:alphaModFix/>
          </a:blip>
          <a:stretch>
            <a:fillRect/>
          </a:stretch>
        </p:blipFill>
        <p:spPr>
          <a:xfrm>
            <a:off x="3667576" y="1348749"/>
            <a:ext cx="4468275" cy="3794750"/>
          </a:xfrm>
          <a:prstGeom prst="rect">
            <a:avLst/>
          </a:prstGeom>
          <a:noFill/>
          <a:ln>
            <a:noFill/>
          </a:ln>
        </p:spPr>
      </p:pic>
      <p:pic>
        <p:nvPicPr>
          <p:cNvPr id="707" name="Shape 707"/>
          <p:cNvPicPr preferRelativeResize="0"/>
          <p:nvPr/>
        </p:nvPicPr>
        <p:blipFill>
          <a:blip r:embed="rId4">
            <a:alphaModFix/>
          </a:blip>
          <a:stretch>
            <a:fillRect/>
          </a:stretch>
        </p:blipFill>
        <p:spPr>
          <a:xfrm>
            <a:off x="523500" y="1515300"/>
            <a:ext cx="405900" cy="405900"/>
          </a:xfrm>
          <a:prstGeom prst="rect">
            <a:avLst/>
          </a:prstGeom>
          <a:noFill/>
          <a:ln>
            <a:noFill/>
          </a:ln>
        </p:spPr>
      </p:pic>
      <p:sp>
        <p:nvSpPr>
          <p:cNvPr id="708" name="Shape 708"/>
          <p:cNvSpPr txBox="1"/>
          <p:nvPr/>
        </p:nvSpPr>
        <p:spPr>
          <a:xfrm>
            <a:off x="929400" y="1438650"/>
            <a:ext cx="1875300" cy="585599"/>
          </a:xfrm>
          <a:prstGeom prst="rect">
            <a:avLst/>
          </a:prstGeom>
          <a:noFill/>
          <a:ln>
            <a:noFill/>
          </a:ln>
        </p:spPr>
        <p:txBody>
          <a:bodyPr lIns="91425" tIns="91425" rIns="91425" bIns="91425" anchor="t" anchorCtr="0">
            <a:noAutofit/>
          </a:bodyPr>
          <a:lstStyle/>
          <a:p>
            <a:pPr rtl="0">
              <a:spcBef>
                <a:spcPts val="0"/>
              </a:spcBef>
              <a:buNone/>
            </a:pPr>
            <a:r>
              <a:rPr lang="en"/>
              <a:t>versionName </a:t>
            </a:r>
          </a:p>
          <a:p>
            <a:pPr>
              <a:spcBef>
                <a:spcPts val="0"/>
              </a:spcBef>
              <a:buNone/>
            </a:pPr>
            <a:r>
              <a:rPr lang="en"/>
              <a:t>3.1.0-Build#2</a:t>
            </a:r>
          </a:p>
        </p:txBody>
      </p:sp>
      <p:cxnSp>
        <p:nvCxnSpPr>
          <p:cNvPr id="709" name="Shape 709"/>
          <p:cNvCxnSpPr/>
          <p:nvPr/>
        </p:nvCxnSpPr>
        <p:spPr>
          <a:xfrm>
            <a:off x="2423700" y="1717800"/>
            <a:ext cx="861899" cy="900"/>
          </a:xfrm>
          <a:prstGeom prst="straightConnector1">
            <a:avLst/>
          </a:prstGeom>
          <a:noFill/>
          <a:ln w="19050" cap="flat" cmpd="sng">
            <a:solidFill>
              <a:schemeClr val="dk2"/>
            </a:solidFill>
            <a:prstDash val="solid"/>
            <a:round/>
            <a:headEnd type="none" w="lg" len="lg"/>
            <a:tailEnd type="triangle" w="lg" len="lg"/>
          </a:ln>
        </p:spPr>
      </p:cxnSp>
    </p:spTree>
    <p:extLst>
      <p:ext uri="{BB962C8B-B14F-4D97-AF65-F5344CB8AC3E}">
        <p14:creationId xmlns:p14="http://schemas.microsoft.com/office/powerpoint/2010/main" val="192138202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6730" y="1954086"/>
            <a:ext cx="8229600" cy="857250"/>
          </a:xfrm>
        </p:spPr>
        <p:txBody>
          <a:bodyPr/>
          <a:lstStyle/>
          <a:p>
            <a:pPr algn="ctr"/>
            <a:r>
              <a:rPr kumimoji="1" lang="zh-TW" altLang="en-US" dirty="0" smtClean="0"/>
              <a:t>程式碼和腳本</a:t>
            </a:r>
            <a:r>
              <a:rPr kumimoji="1" lang="en-US" altLang="zh-TW" dirty="0" smtClean="0"/>
              <a:t>Script </a:t>
            </a:r>
            <a:r>
              <a:rPr kumimoji="1" lang="zh-TW" altLang="en-US" dirty="0" smtClean="0"/>
              <a:t>都寫好了</a:t>
            </a:r>
            <a:r>
              <a:rPr kumimoji="1" lang="en-US" altLang="zh-TW" dirty="0" smtClean="0"/>
              <a:t/>
            </a:r>
            <a:br>
              <a:rPr kumimoji="1" lang="en-US" altLang="zh-TW" dirty="0" smtClean="0"/>
            </a:br>
            <a:r>
              <a:rPr kumimoji="1" lang="zh-TW" altLang="en-US" dirty="0" smtClean="0"/>
              <a:t>哪些東西要放上</a:t>
            </a:r>
            <a:r>
              <a:rPr kumimoji="1" lang="en-US" altLang="zh-TW" dirty="0" smtClean="0"/>
              <a:t>SCM</a:t>
            </a:r>
            <a:r>
              <a:rPr kumimoji="1" lang="zh-TW" altLang="en-US" dirty="0" smtClean="0"/>
              <a:t>？</a:t>
            </a:r>
            <a:endParaRPr kumimoji="1" lang="zh-TW" altLang="en-US" dirty="0"/>
          </a:p>
        </p:txBody>
      </p:sp>
    </p:spTree>
    <p:extLst>
      <p:ext uri="{BB962C8B-B14F-4D97-AF65-F5344CB8AC3E}">
        <p14:creationId xmlns:p14="http://schemas.microsoft.com/office/powerpoint/2010/main" val="113699096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405C72"/>
        </a:solidFill>
        <a:effectLst/>
      </p:bgPr>
    </p:bg>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505050" y="2021325"/>
            <a:ext cx="8133899" cy="857400"/>
          </a:xfrm>
          <a:prstGeom prst="rect">
            <a:avLst/>
          </a:prstGeom>
        </p:spPr>
        <p:txBody>
          <a:bodyPr lIns="91425" tIns="91425" rIns="91425" bIns="91425" anchor="b" anchorCtr="0">
            <a:noAutofit/>
          </a:bodyPr>
          <a:lstStyle/>
          <a:p>
            <a:pPr lvl="0" algn="ctr" rtl="0">
              <a:spcBef>
                <a:spcPts val="0"/>
              </a:spcBef>
              <a:buClr>
                <a:schemeClr val="dk1"/>
              </a:buClr>
              <a:buSzPct val="30555"/>
              <a:buFont typeface="Arial"/>
              <a:buNone/>
            </a:pPr>
            <a:r>
              <a:rPr lang="en">
                <a:solidFill>
                  <a:srgbClr val="FFFFFF"/>
                </a:solidFill>
                <a:latin typeface="Courier New"/>
                <a:ea typeface="Courier New"/>
                <a:cs typeface="Courier New"/>
                <a:sym typeface="Courier New"/>
              </a:rPr>
              <a:t>有條不紊的程式碼管理</a:t>
            </a:r>
          </a:p>
        </p:txBody>
      </p:sp>
      <p:sp>
        <p:nvSpPr>
          <p:cNvPr id="215" name="Shape 215"/>
          <p:cNvSpPr txBox="1">
            <a:spLocks noGrp="1"/>
          </p:cNvSpPr>
          <p:nvPr>
            <p:ph type="title" idx="2"/>
          </p:nvPr>
        </p:nvSpPr>
        <p:spPr>
          <a:xfrm>
            <a:off x="1320300" y="1011725"/>
            <a:ext cx="6503399" cy="857400"/>
          </a:xfrm>
          <a:prstGeom prst="rect">
            <a:avLst/>
          </a:prstGeom>
        </p:spPr>
        <p:txBody>
          <a:bodyPr lIns="91425" tIns="91425" rIns="91425" bIns="91425" anchor="b" anchorCtr="0">
            <a:noAutofit/>
          </a:bodyPr>
          <a:lstStyle/>
          <a:p>
            <a:pPr lvl="0" algn="ctr" rtl="0">
              <a:spcBef>
                <a:spcPts val="0"/>
              </a:spcBef>
              <a:buNone/>
            </a:pPr>
            <a:r>
              <a:rPr lang="en" sz="3600" dirty="0">
                <a:solidFill>
                  <a:srgbClr val="CCCCCC"/>
                </a:solidFill>
              </a:rPr>
              <a:t>Convention </a:t>
            </a:r>
            <a:r>
              <a:rPr lang="en-US" sz="3600" dirty="0">
                <a:solidFill>
                  <a:srgbClr val="CCCCCC"/>
                </a:solidFill>
              </a:rPr>
              <a:t>3</a:t>
            </a:r>
            <a:endParaRPr lang="en" sz="3600" dirty="0">
              <a:solidFill>
                <a:srgbClr val="CCCCCC"/>
              </a:solidFill>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405C72"/>
        </a:solidFill>
        <a:effectLst/>
      </p:bgPr>
    </p:bg>
    <p:spTree>
      <p:nvGrpSpPr>
        <p:cNvPr id="1" name="Shape 255"/>
        <p:cNvGrpSpPr/>
        <p:nvPr/>
      </p:nvGrpSpPr>
      <p:grpSpPr>
        <a:xfrm>
          <a:off x="0" y="0"/>
          <a:ext cx="0" cy="0"/>
          <a:chOff x="0" y="0"/>
          <a:chExt cx="0" cy="0"/>
        </a:xfrm>
      </p:grpSpPr>
      <p:sp>
        <p:nvSpPr>
          <p:cNvPr id="256" name="Shape 256"/>
          <p:cNvSpPr txBox="1"/>
          <p:nvPr/>
        </p:nvSpPr>
        <p:spPr>
          <a:xfrm>
            <a:off x="587050" y="587050"/>
            <a:ext cx="7705799" cy="4053299"/>
          </a:xfrm>
          <a:prstGeom prst="rect">
            <a:avLst/>
          </a:prstGeom>
          <a:noFill/>
          <a:ln>
            <a:noFill/>
          </a:ln>
        </p:spPr>
        <p:txBody>
          <a:bodyPr lIns="91425" tIns="91425" rIns="91425" bIns="91425" anchor="ctr" anchorCtr="0">
            <a:noAutofit/>
          </a:bodyPr>
          <a:lstStyle/>
          <a:p>
            <a:pPr lvl="0" rtl="0">
              <a:spcBef>
                <a:spcPts val="0"/>
              </a:spcBef>
              <a:buNone/>
            </a:pPr>
            <a:r>
              <a:rPr lang="en" sz="2400" b="1">
                <a:solidFill>
                  <a:srgbClr val="FFFFFF"/>
                </a:solidFill>
              </a:rPr>
              <a:t>“By distributing your project source based on gradle ,anyone can work with it </a:t>
            </a:r>
            <a:r>
              <a:rPr lang="en" sz="2400" b="1">
                <a:solidFill>
                  <a:srgbClr val="FF0000"/>
                </a:solidFill>
              </a:rPr>
              <a:t>without needing to install many annoying tools/dependencies </a:t>
            </a:r>
            <a:r>
              <a:rPr lang="en" sz="2400" b="1">
                <a:solidFill>
                  <a:srgbClr val="FFFFFF"/>
                </a:solidFill>
              </a:rPr>
              <a:t>beforehand”</a:t>
            </a:r>
          </a:p>
          <a:p>
            <a:pPr lvl="0" rtl="0">
              <a:spcBef>
                <a:spcPts val="0"/>
              </a:spcBef>
              <a:buNone/>
            </a:pPr>
            <a:endParaRPr sz="2400" b="1">
              <a:solidFill>
                <a:srgbClr val="FFFFFF"/>
              </a:solidFill>
            </a:endParaRPr>
          </a:p>
          <a:p>
            <a:pPr lvl="0" rtl="0">
              <a:spcBef>
                <a:spcPts val="0"/>
              </a:spcBef>
              <a:buNone/>
            </a:pPr>
            <a:r>
              <a:rPr lang="en" sz="2400" b="1">
                <a:solidFill>
                  <a:srgbClr val="FFFFFF"/>
                </a:solidFill>
              </a:rPr>
              <a:t>“Users of the build are guaranteed to use the </a:t>
            </a:r>
            <a:r>
              <a:rPr lang="en" sz="2400" b="1">
                <a:solidFill>
                  <a:srgbClr val="FF0000"/>
                </a:solidFill>
              </a:rPr>
              <a:t>same process and the same dependencies version</a:t>
            </a:r>
            <a:r>
              <a:rPr lang="en" sz="2400" b="1">
                <a:solidFill>
                  <a:srgbClr val="FFFFFF"/>
                </a:solidFill>
              </a:rPr>
              <a:t> that was designed to work with”</a:t>
            </a:r>
          </a:p>
          <a:p>
            <a:pPr lvl="0" rtl="0">
              <a:spcBef>
                <a:spcPts val="0"/>
              </a:spcBef>
              <a:buNone/>
            </a:pPr>
            <a:endParaRPr sz="2400" b="1">
              <a:solidFill>
                <a:srgbClr val="FFFFFF"/>
              </a:solidFill>
            </a:endParaRPr>
          </a:p>
          <a:p>
            <a:pPr lvl="0" algn="r" rtl="0">
              <a:spcBef>
                <a:spcPts val="600"/>
              </a:spcBef>
              <a:buNone/>
            </a:pPr>
            <a:r>
              <a:rPr lang="en" sz="2400" b="1">
                <a:solidFill>
                  <a:srgbClr val="FFFFFF"/>
                </a:solidFill>
              </a:rPr>
              <a:t>from </a:t>
            </a:r>
            <a:r>
              <a:rPr lang="en" sz="2400">
                <a:solidFill>
                  <a:srgbClr val="EFEDE2"/>
                </a:solidFill>
              </a:rPr>
              <a:t>http://gradle.org/</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19625"/>
            <a:ext cx="8229600" cy="857250"/>
          </a:xfrm>
        </p:spPr>
        <p:txBody>
          <a:bodyPr/>
          <a:lstStyle/>
          <a:p>
            <a:pPr algn="ctr"/>
            <a:r>
              <a:rPr kumimoji="1" lang="zh-TW" altLang="en-US" dirty="0" smtClean="0"/>
              <a:t>答案很明顯了</a:t>
            </a:r>
            <a:r>
              <a:rPr kumimoji="1" lang="en-US" altLang="zh-TW" dirty="0" smtClean="0"/>
              <a:t/>
            </a:r>
            <a:br>
              <a:rPr kumimoji="1" lang="en-US" altLang="zh-TW" dirty="0" smtClean="0"/>
            </a:br>
            <a:r>
              <a:rPr kumimoji="1" lang="zh-TW" altLang="en-US" dirty="0" smtClean="0"/>
              <a:t>全部都放上</a:t>
            </a:r>
            <a:r>
              <a:rPr kumimoji="1" lang="en-US" altLang="zh-TW" dirty="0" smtClean="0"/>
              <a:t>SCM?</a:t>
            </a:r>
            <a:endParaRPr kumimoji="1" lang="zh-TW" altLang="en-US" dirty="0"/>
          </a:p>
        </p:txBody>
      </p:sp>
    </p:spTree>
    <p:extLst>
      <p:ext uri="{BB962C8B-B14F-4D97-AF65-F5344CB8AC3E}">
        <p14:creationId xmlns:p14="http://schemas.microsoft.com/office/powerpoint/2010/main" val="340185164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3" name="圖片 2" descr="basicsample_buil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6977" y="992995"/>
            <a:ext cx="2575788" cy="4150505"/>
          </a:xfrm>
          <a:prstGeom prst="rect">
            <a:avLst/>
          </a:prstGeom>
        </p:spPr>
      </p:pic>
      <p:sp>
        <p:nvSpPr>
          <p:cNvPr id="262" name="Shape 262"/>
          <p:cNvSpPr txBox="1"/>
          <p:nvPr/>
        </p:nvSpPr>
        <p:spPr>
          <a:xfrm>
            <a:off x="597426" y="3818900"/>
            <a:ext cx="1004700" cy="365399"/>
          </a:xfrm>
          <a:prstGeom prst="rect">
            <a:avLst/>
          </a:prstGeom>
          <a:noFill/>
          <a:ln>
            <a:noFill/>
          </a:ln>
        </p:spPr>
        <p:txBody>
          <a:bodyPr lIns="91425" tIns="91425" rIns="91425" bIns="91425" anchor="t" anchorCtr="0">
            <a:noAutofit/>
          </a:bodyPr>
          <a:lstStyle/>
          <a:p>
            <a:pPr>
              <a:spcBef>
                <a:spcPts val="0"/>
              </a:spcBef>
              <a:buNone/>
            </a:pPr>
            <a:r>
              <a:rPr lang="en" dirty="0"/>
              <a:t>SCM (git)</a:t>
            </a:r>
          </a:p>
        </p:txBody>
      </p:sp>
      <p:sp>
        <p:nvSpPr>
          <p:cNvPr id="272" name="Shape 272"/>
          <p:cNvSpPr txBox="1"/>
          <p:nvPr/>
        </p:nvSpPr>
        <p:spPr>
          <a:xfrm>
            <a:off x="5953325" y="3171125"/>
            <a:ext cx="2757000" cy="365399"/>
          </a:xfrm>
          <a:prstGeom prst="rect">
            <a:avLst/>
          </a:prstGeom>
          <a:solidFill>
            <a:srgbClr val="FF0000"/>
          </a:solidFill>
          <a:ln>
            <a:noFill/>
          </a:ln>
        </p:spPr>
        <p:txBody>
          <a:bodyPr lIns="91425" tIns="91425" rIns="91425" bIns="91425" anchor="t" anchorCtr="0">
            <a:noAutofit/>
          </a:bodyPr>
          <a:lstStyle/>
          <a:p>
            <a:pPr marL="0" marR="0" lvl="0" indent="0" algn="l" rtl="0">
              <a:lnSpc>
                <a:spcPct val="100000"/>
              </a:lnSpc>
              <a:spcBef>
                <a:spcPts val="0"/>
              </a:spcBef>
              <a:spcAft>
                <a:spcPts val="0"/>
              </a:spcAft>
              <a:buNone/>
            </a:pPr>
            <a:r>
              <a:rPr lang="en">
                <a:solidFill>
                  <a:srgbClr val="FFFFFF"/>
                </a:solidFill>
              </a:rPr>
              <a:t>Keep your workspace clean</a:t>
            </a:r>
          </a:p>
        </p:txBody>
      </p:sp>
      <p:cxnSp>
        <p:nvCxnSpPr>
          <p:cNvPr id="273" name="Shape 273"/>
          <p:cNvCxnSpPr>
            <a:stCxn id="5" idx="3"/>
            <a:endCxn id="272" idx="1"/>
          </p:cNvCxnSpPr>
          <p:nvPr/>
        </p:nvCxnSpPr>
        <p:spPr>
          <a:xfrm>
            <a:off x="4009778" y="1538268"/>
            <a:ext cx="1943547" cy="1815557"/>
          </a:xfrm>
          <a:prstGeom prst="bentConnector3">
            <a:avLst>
              <a:gd name="adj1" fmla="val 50000"/>
            </a:avLst>
          </a:prstGeom>
          <a:noFill/>
          <a:ln w="19050" cap="flat" cmpd="sng">
            <a:solidFill>
              <a:srgbClr val="FF0000"/>
            </a:solidFill>
            <a:prstDash val="solid"/>
            <a:round/>
            <a:headEnd type="none" w="lg" len="lg"/>
            <a:tailEnd type="triangle" w="lg" len="lg"/>
          </a:ln>
        </p:spPr>
      </p:cxnSp>
      <p:sp>
        <p:nvSpPr>
          <p:cNvPr id="277" name="Shape 277"/>
          <p:cNvSpPr txBox="1"/>
          <p:nvPr/>
        </p:nvSpPr>
        <p:spPr>
          <a:xfrm>
            <a:off x="356475" y="-7980"/>
            <a:ext cx="8046300" cy="597600"/>
          </a:xfrm>
          <a:prstGeom prst="rect">
            <a:avLst/>
          </a:prstGeom>
          <a:noFill/>
          <a:ln>
            <a:noFill/>
          </a:ln>
        </p:spPr>
        <p:txBody>
          <a:bodyPr lIns="91425" tIns="91425" rIns="91425" bIns="91425" anchor="t" anchorCtr="0">
            <a:noAutofit/>
          </a:bodyPr>
          <a:lstStyle/>
          <a:p>
            <a:pPr algn="ctr">
              <a:spcBef>
                <a:spcPts val="0"/>
              </a:spcBef>
              <a:buNone/>
            </a:pPr>
            <a:r>
              <a:rPr lang="en" sz="3000" dirty="0"/>
              <a:t>建立</a:t>
            </a:r>
            <a:r>
              <a:rPr lang="en" sz="3000" dirty="0">
                <a:solidFill>
                  <a:srgbClr val="FF0000"/>
                </a:solidFill>
              </a:rPr>
              <a:t>可重複</a:t>
            </a:r>
            <a:r>
              <a:rPr lang="en" sz="3000" dirty="0"/>
              <a:t>且可靠的流程</a:t>
            </a:r>
          </a:p>
        </p:txBody>
      </p:sp>
      <p:sp>
        <p:nvSpPr>
          <p:cNvPr id="4" name="圓柱 3"/>
          <p:cNvSpPr/>
          <p:nvPr/>
        </p:nvSpPr>
        <p:spPr>
          <a:xfrm>
            <a:off x="356475" y="2457778"/>
            <a:ext cx="1245650" cy="117604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5" name="矩形 4"/>
          <p:cNvSpPr/>
          <p:nvPr/>
        </p:nvSpPr>
        <p:spPr>
          <a:xfrm>
            <a:off x="2892685" y="1422905"/>
            <a:ext cx="1117093" cy="230725"/>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40" name="矩形 39"/>
          <p:cNvSpPr/>
          <p:nvPr/>
        </p:nvSpPr>
        <p:spPr>
          <a:xfrm>
            <a:off x="2927028" y="4383396"/>
            <a:ext cx="1305704" cy="230725"/>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cxnSp>
        <p:nvCxnSpPr>
          <p:cNvPr id="41" name="Shape 273"/>
          <p:cNvCxnSpPr>
            <a:stCxn id="40" idx="3"/>
            <a:endCxn id="272" idx="1"/>
          </p:cNvCxnSpPr>
          <p:nvPr/>
        </p:nvCxnSpPr>
        <p:spPr>
          <a:xfrm flipV="1">
            <a:off x="4232732" y="3353825"/>
            <a:ext cx="1720593" cy="1144934"/>
          </a:xfrm>
          <a:prstGeom prst="bentConnector3">
            <a:avLst>
              <a:gd name="adj1" fmla="val 43166"/>
            </a:avLst>
          </a:prstGeom>
          <a:noFill/>
          <a:ln w="19050" cap="flat" cmpd="sng">
            <a:solidFill>
              <a:srgbClr val="FF0000"/>
            </a:solidFill>
            <a:prstDash val="solid"/>
            <a:round/>
            <a:headEnd type="none" w="lg" len="lg"/>
            <a:tailEnd type="triangle" w="lg" len="lg"/>
          </a:ln>
        </p:spPr>
      </p:cxnSp>
      <p:sp>
        <p:nvSpPr>
          <p:cNvPr id="19" name="向左箭號 18"/>
          <p:cNvSpPr/>
          <p:nvPr/>
        </p:nvSpPr>
        <p:spPr>
          <a:xfrm>
            <a:off x="1752073" y="2925725"/>
            <a:ext cx="493873" cy="317265"/>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 name="乘號 1"/>
          <p:cNvSpPr/>
          <p:nvPr/>
        </p:nvSpPr>
        <p:spPr>
          <a:xfrm>
            <a:off x="1752073" y="2611531"/>
            <a:ext cx="994904" cy="1022287"/>
          </a:xfrm>
          <a:prstGeom prst="mathMultiply">
            <a:avLst>
              <a:gd name="adj1" fmla="val 9117"/>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p>
        </p:txBody>
      </p:sp>
    </p:spTree>
    <p:extLst>
      <p:ext uri="{BB962C8B-B14F-4D97-AF65-F5344CB8AC3E}">
        <p14:creationId xmlns:p14="http://schemas.microsoft.com/office/powerpoint/2010/main" val="50606212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3" name="圖片 2" descr="basicsample_buil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6977" y="992995"/>
            <a:ext cx="2575788" cy="4150505"/>
          </a:xfrm>
          <a:prstGeom prst="rect">
            <a:avLst/>
          </a:prstGeom>
        </p:spPr>
      </p:pic>
      <p:sp>
        <p:nvSpPr>
          <p:cNvPr id="262" name="Shape 262"/>
          <p:cNvSpPr txBox="1"/>
          <p:nvPr/>
        </p:nvSpPr>
        <p:spPr>
          <a:xfrm>
            <a:off x="597426" y="3818900"/>
            <a:ext cx="1004700" cy="365399"/>
          </a:xfrm>
          <a:prstGeom prst="rect">
            <a:avLst/>
          </a:prstGeom>
          <a:noFill/>
          <a:ln>
            <a:noFill/>
          </a:ln>
        </p:spPr>
        <p:txBody>
          <a:bodyPr lIns="91425" tIns="91425" rIns="91425" bIns="91425" anchor="t" anchorCtr="0">
            <a:noAutofit/>
          </a:bodyPr>
          <a:lstStyle/>
          <a:p>
            <a:pPr>
              <a:spcBef>
                <a:spcPts val="0"/>
              </a:spcBef>
              <a:buNone/>
            </a:pPr>
            <a:r>
              <a:rPr lang="en" dirty="0"/>
              <a:t>SCM (git)</a:t>
            </a:r>
          </a:p>
        </p:txBody>
      </p:sp>
      <p:sp>
        <p:nvSpPr>
          <p:cNvPr id="263" name="Shape 263"/>
          <p:cNvSpPr txBox="1"/>
          <p:nvPr/>
        </p:nvSpPr>
        <p:spPr>
          <a:xfrm>
            <a:off x="3605250" y="955000"/>
            <a:ext cx="5537700" cy="646199"/>
          </a:xfrm>
          <a:prstGeom prst="rect">
            <a:avLst/>
          </a:prstGeom>
          <a:noFill/>
          <a:ln>
            <a:noFill/>
          </a:ln>
        </p:spPr>
        <p:txBody>
          <a:bodyPr lIns="91425" tIns="91425" rIns="91425" bIns="91425" anchor="t" anchorCtr="0">
            <a:noAutofit/>
          </a:bodyPr>
          <a:lstStyle/>
          <a:p>
            <a:pPr>
              <a:spcBef>
                <a:spcPts val="0"/>
              </a:spcBef>
              <a:buNone/>
            </a:pPr>
            <a:endParaRPr/>
          </a:p>
        </p:txBody>
      </p:sp>
      <p:sp>
        <p:nvSpPr>
          <p:cNvPr id="266" name="Shape 266"/>
          <p:cNvSpPr txBox="1"/>
          <p:nvPr/>
        </p:nvSpPr>
        <p:spPr>
          <a:xfrm>
            <a:off x="5953325" y="1387625"/>
            <a:ext cx="1882199" cy="1538100"/>
          </a:xfrm>
          <a:prstGeom prst="rect">
            <a:avLst/>
          </a:prstGeom>
          <a:noFill/>
          <a:ln w="9525" cap="flat" cmpd="sng">
            <a:solidFill>
              <a:srgbClr val="434343"/>
            </a:solidFill>
            <a:prstDash val="solid"/>
            <a:round/>
            <a:headEnd type="none" w="med" len="med"/>
            <a:tailEnd type="none" w="med" len="med"/>
          </a:ln>
        </p:spPr>
        <p:txBody>
          <a:bodyPr lIns="91425" tIns="91425" rIns="91425" bIns="91425" anchor="t" anchorCtr="0">
            <a:noAutofit/>
          </a:bodyPr>
          <a:lstStyle/>
          <a:p>
            <a:pPr marL="0" lvl="0" indent="0" rtl="0">
              <a:lnSpc>
                <a:spcPct val="115000"/>
              </a:lnSpc>
              <a:spcBef>
                <a:spcPts val="0"/>
              </a:spcBef>
              <a:buClr>
                <a:schemeClr val="dk1"/>
              </a:buClr>
              <a:buSzPct val="91666"/>
              <a:buFont typeface="Arial"/>
              <a:buNone/>
            </a:pPr>
            <a:r>
              <a:rPr lang="en" sz="1200"/>
              <a:t>.gradle</a:t>
            </a:r>
          </a:p>
          <a:p>
            <a:pPr marL="0" lvl="0" indent="0" rtl="0">
              <a:lnSpc>
                <a:spcPct val="115000"/>
              </a:lnSpc>
              <a:spcBef>
                <a:spcPts val="0"/>
              </a:spcBef>
              <a:buClr>
                <a:schemeClr val="dk1"/>
              </a:buClr>
              <a:buSzPct val="91666"/>
              <a:buFont typeface="Arial"/>
              <a:buNone/>
            </a:pPr>
            <a:r>
              <a:rPr lang="en" sz="1200"/>
              <a:t>/local.properties</a:t>
            </a:r>
          </a:p>
          <a:p>
            <a:pPr marL="0" lvl="0" indent="0" rtl="0">
              <a:lnSpc>
                <a:spcPct val="115000"/>
              </a:lnSpc>
              <a:spcBef>
                <a:spcPts val="0"/>
              </a:spcBef>
              <a:buClr>
                <a:schemeClr val="dk1"/>
              </a:buClr>
              <a:buSzPct val="91666"/>
              <a:buFont typeface="Arial"/>
              <a:buNone/>
            </a:pPr>
            <a:r>
              <a:rPr lang="en" sz="1200"/>
              <a:t>/.idea/workspace.xml</a:t>
            </a:r>
          </a:p>
          <a:p>
            <a:pPr marL="0" lvl="0" indent="0" rtl="0">
              <a:lnSpc>
                <a:spcPct val="115000"/>
              </a:lnSpc>
              <a:spcBef>
                <a:spcPts val="0"/>
              </a:spcBef>
              <a:buClr>
                <a:schemeClr val="dk1"/>
              </a:buClr>
              <a:buSzPct val="91666"/>
              <a:buFont typeface="Arial"/>
              <a:buNone/>
            </a:pPr>
            <a:r>
              <a:rPr lang="en" sz="1200"/>
              <a:t>/.idea/libraries</a:t>
            </a:r>
          </a:p>
          <a:p>
            <a:pPr marL="0" lvl="0" indent="0" rtl="0">
              <a:lnSpc>
                <a:spcPct val="115000"/>
              </a:lnSpc>
              <a:spcBef>
                <a:spcPts val="0"/>
              </a:spcBef>
              <a:buClr>
                <a:schemeClr val="dk1"/>
              </a:buClr>
              <a:buSzPct val="91666"/>
              <a:buFont typeface="Arial"/>
              <a:buNone/>
            </a:pPr>
            <a:r>
              <a:rPr lang="en" sz="1200"/>
              <a:t>.DS_Store</a:t>
            </a:r>
          </a:p>
          <a:p>
            <a:pPr marL="0" lvl="0" indent="0" rtl="0">
              <a:lnSpc>
                <a:spcPct val="115000"/>
              </a:lnSpc>
              <a:spcBef>
                <a:spcPts val="0"/>
              </a:spcBef>
              <a:buClr>
                <a:schemeClr val="dk1"/>
              </a:buClr>
              <a:buSzPct val="91666"/>
              <a:buFont typeface="Arial"/>
              <a:buNone/>
            </a:pPr>
            <a:r>
              <a:rPr lang="en" sz="1200"/>
              <a:t>/build</a:t>
            </a:r>
          </a:p>
          <a:p>
            <a:pPr marL="0" lvl="0" indent="0" rtl="0">
              <a:lnSpc>
                <a:spcPct val="115000"/>
              </a:lnSpc>
              <a:spcBef>
                <a:spcPts val="0"/>
              </a:spcBef>
              <a:buClr>
                <a:schemeClr val="dk1"/>
              </a:buClr>
              <a:buSzPct val="91666"/>
              <a:buFont typeface="Arial"/>
              <a:buNone/>
            </a:pPr>
            <a:r>
              <a:rPr lang="en" sz="1200"/>
              <a:t>/captures</a:t>
            </a:r>
          </a:p>
          <a:p>
            <a:pPr lvl="0" indent="508000" rtl="0">
              <a:lnSpc>
                <a:spcPct val="115000"/>
              </a:lnSpc>
              <a:spcBef>
                <a:spcPts val="0"/>
              </a:spcBef>
              <a:buClr>
                <a:schemeClr val="dk1"/>
              </a:buClr>
              <a:buFont typeface="Arial"/>
              <a:buNone/>
            </a:pPr>
            <a:endParaRPr sz="1200"/>
          </a:p>
          <a:p>
            <a:pPr>
              <a:spcBef>
                <a:spcPts val="0"/>
              </a:spcBef>
              <a:buNone/>
            </a:pPr>
            <a:endParaRPr sz="1200"/>
          </a:p>
        </p:txBody>
      </p:sp>
      <p:sp>
        <p:nvSpPr>
          <p:cNvPr id="267" name="Shape 267"/>
          <p:cNvSpPr txBox="1"/>
          <p:nvPr/>
        </p:nvSpPr>
        <p:spPr>
          <a:xfrm>
            <a:off x="5953325" y="1022225"/>
            <a:ext cx="1372500" cy="365399"/>
          </a:xfrm>
          <a:prstGeom prst="rect">
            <a:avLst/>
          </a:prstGeom>
          <a:solidFill>
            <a:schemeClr val="accent3"/>
          </a:solidFill>
          <a:ln>
            <a:noFill/>
          </a:ln>
        </p:spPr>
        <p:txBody>
          <a:bodyPr lIns="91425" tIns="91425" rIns="91425" bIns="91425" anchor="t" anchorCtr="0">
            <a:noAutofit/>
          </a:bodyPr>
          <a:lstStyle/>
          <a:p>
            <a:pPr lvl="0" rtl="0">
              <a:spcBef>
                <a:spcPts val="0"/>
              </a:spcBef>
              <a:buNone/>
            </a:pPr>
            <a:r>
              <a:rPr lang="en">
                <a:solidFill>
                  <a:srgbClr val="FFFFFF"/>
                </a:solidFill>
              </a:rPr>
              <a:t>Use .gitignore</a:t>
            </a:r>
          </a:p>
        </p:txBody>
      </p:sp>
      <p:cxnSp>
        <p:nvCxnSpPr>
          <p:cNvPr id="268" name="Shape 268"/>
          <p:cNvCxnSpPr>
            <a:stCxn id="25" idx="3"/>
          </p:cNvCxnSpPr>
          <p:nvPr/>
        </p:nvCxnSpPr>
        <p:spPr>
          <a:xfrm>
            <a:off x="4126901" y="1126188"/>
            <a:ext cx="1826424" cy="115362"/>
          </a:xfrm>
          <a:prstGeom prst="straightConnector1">
            <a:avLst/>
          </a:prstGeom>
          <a:noFill/>
          <a:ln w="19050" cap="flat" cmpd="sng">
            <a:solidFill>
              <a:srgbClr val="83B62B"/>
            </a:solidFill>
            <a:prstDash val="solid"/>
            <a:round/>
            <a:headEnd type="none" w="lg" len="lg"/>
            <a:tailEnd type="triangle" w="lg" len="lg"/>
          </a:ln>
        </p:spPr>
      </p:cxnSp>
      <p:sp>
        <p:nvSpPr>
          <p:cNvPr id="269" name="Shape 269"/>
          <p:cNvSpPr/>
          <p:nvPr/>
        </p:nvSpPr>
        <p:spPr>
          <a:xfrm>
            <a:off x="3374525" y="1618350"/>
            <a:ext cx="1095899" cy="240299"/>
          </a:xfrm>
          <a:prstGeom prst="rect">
            <a:avLst/>
          </a:prstGeom>
          <a:noFill/>
          <a:ln w="38100" cap="flat" cmpd="sng">
            <a:solidFill>
              <a:srgbClr val="6AA84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75" name="Shape 275"/>
          <p:cNvSpPr txBox="1"/>
          <p:nvPr/>
        </p:nvSpPr>
        <p:spPr>
          <a:xfrm>
            <a:off x="5953325" y="4595600"/>
            <a:ext cx="2843699" cy="365399"/>
          </a:xfrm>
          <a:prstGeom prst="rect">
            <a:avLst/>
          </a:prstGeom>
          <a:solidFill>
            <a:schemeClr val="accent3"/>
          </a:solidFill>
          <a:ln>
            <a:noFill/>
          </a:ln>
        </p:spPr>
        <p:txBody>
          <a:bodyPr lIns="91425" tIns="91425" rIns="91425" bIns="91425" anchor="t" anchorCtr="0">
            <a:noAutofit/>
          </a:bodyPr>
          <a:lstStyle/>
          <a:p>
            <a:pPr lvl="0" rtl="0">
              <a:spcBef>
                <a:spcPts val="0"/>
              </a:spcBef>
              <a:buNone/>
            </a:pPr>
            <a:r>
              <a:rPr lang="en">
                <a:solidFill>
                  <a:srgbClr val="FFFFFF"/>
                </a:solidFill>
              </a:rPr>
              <a:t>Build Once Build Anywhere</a:t>
            </a:r>
          </a:p>
        </p:txBody>
      </p:sp>
      <p:sp>
        <p:nvSpPr>
          <p:cNvPr id="277" name="Shape 277"/>
          <p:cNvSpPr txBox="1"/>
          <p:nvPr/>
        </p:nvSpPr>
        <p:spPr>
          <a:xfrm>
            <a:off x="356475" y="-7980"/>
            <a:ext cx="8046300" cy="597600"/>
          </a:xfrm>
          <a:prstGeom prst="rect">
            <a:avLst/>
          </a:prstGeom>
          <a:noFill/>
          <a:ln>
            <a:noFill/>
          </a:ln>
        </p:spPr>
        <p:txBody>
          <a:bodyPr lIns="91425" tIns="91425" rIns="91425" bIns="91425" anchor="t" anchorCtr="0">
            <a:noAutofit/>
          </a:bodyPr>
          <a:lstStyle/>
          <a:p>
            <a:pPr algn="ctr">
              <a:spcBef>
                <a:spcPts val="0"/>
              </a:spcBef>
              <a:buNone/>
            </a:pPr>
            <a:r>
              <a:rPr lang="en" sz="3000" dirty="0"/>
              <a:t>建立</a:t>
            </a:r>
            <a:r>
              <a:rPr lang="en" sz="3000" dirty="0">
                <a:solidFill>
                  <a:srgbClr val="FF0000"/>
                </a:solidFill>
              </a:rPr>
              <a:t>可重複</a:t>
            </a:r>
            <a:r>
              <a:rPr lang="en" sz="3000" dirty="0"/>
              <a:t>且可靠的流程</a:t>
            </a:r>
          </a:p>
        </p:txBody>
      </p:sp>
      <p:sp>
        <p:nvSpPr>
          <p:cNvPr id="4" name="圓柱 3"/>
          <p:cNvSpPr/>
          <p:nvPr/>
        </p:nvSpPr>
        <p:spPr>
          <a:xfrm>
            <a:off x="356475" y="2457778"/>
            <a:ext cx="1245650" cy="117604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3" name="矩形 22"/>
          <p:cNvSpPr/>
          <p:nvPr/>
        </p:nvSpPr>
        <p:spPr>
          <a:xfrm>
            <a:off x="3115639" y="3127625"/>
            <a:ext cx="1117093" cy="230725"/>
          </a:xfrm>
          <a:prstGeom prst="rect">
            <a:avLst/>
          </a:prstGeom>
          <a:noFill/>
          <a:ln w="38100" cmpd="sng">
            <a:solidFill>
              <a:srgbClr val="8BAB4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4" name="矩形 23"/>
          <p:cNvSpPr/>
          <p:nvPr/>
        </p:nvSpPr>
        <p:spPr>
          <a:xfrm>
            <a:off x="2927028" y="3797465"/>
            <a:ext cx="1305704" cy="386834"/>
          </a:xfrm>
          <a:prstGeom prst="rect">
            <a:avLst/>
          </a:prstGeom>
          <a:noFill/>
          <a:ln w="38100" cmpd="sng">
            <a:solidFill>
              <a:srgbClr val="8BAB4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5" name="矩形 24"/>
          <p:cNvSpPr/>
          <p:nvPr/>
        </p:nvSpPr>
        <p:spPr>
          <a:xfrm>
            <a:off x="3009808" y="1010825"/>
            <a:ext cx="1117093" cy="230725"/>
          </a:xfrm>
          <a:prstGeom prst="rect">
            <a:avLst/>
          </a:prstGeom>
          <a:noFill/>
          <a:ln w="38100" cmpd="sng">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9" name="Shape 272"/>
          <p:cNvSpPr txBox="1"/>
          <p:nvPr/>
        </p:nvSpPr>
        <p:spPr>
          <a:xfrm>
            <a:off x="214525" y="876151"/>
            <a:ext cx="1847389" cy="365399"/>
          </a:xfrm>
          <a:prstGeom prst="rect">
            <a:avLst/>
          </a:prstGeom>
          <a:solidFill>
            <a:schemeClr val="accent3"/>
          </a:solidFill>
          <a:ln>
            <a:noFill/>
          </a:ln>
        </p:spPr>
        <p:txBody>
          <a:bodyPr lIns="91425" tIns="91425" rIns="91425" bIns="91425" anchor="t" anchorCtr="0">
            <a:noAutofit/>
          </a:bodyPr>
          <a:lstStyle/>
          <a:p>
            <a:pPr marL="0" marR="0" lvl="0" indent="0" algn="l" rtl="0">
              <a:lnSpc>
                <a:spcPct val="100000"/>
              </a:lnSpc>
              <a:spcBef>
                <a:spcPts val="0"/>
              </a:spcBef>
              <a:spcAft>
                <a:spcPts val="0"/>
              </a:spcAft>
              <a:buNone/>
            </a:pPr>
            <a:r>
              <a:rPr lang="en-US" dirty="0" smtClean="0">
                <a:solidFill>
                  <a:srgbClr val="FFFFFF"/>
                </a:solidFill>
              </a:rPr>
              <a:t>Build script as code</a:t>
            </a:r>
            <a:endParaRPr lang="en" dirty="0">
              <a:solidFill>
                <a:srgbClr val="FFFFFF"/>
              </a:solidFill>
            </a:endParaRPr>
          </a:p>
        </p:txBody>
      </p:sp>
      <p:cxnSp>
        <p:nvCxnSpPr>
          <p:cNvPr id="30" name="Shape 273"/>
          <p:cNvCxnSpPr>
            <a:stCxn id="23" idx="1"/>
            <a:endCxn id="29" idx="3"/>
          </p:cNvCxnSpPr>
          <p:nvPr/>
        </p:nvCxnSpPr>
        <p:spPr>
          <a:xfrm rot="10800000">
            <a:off x="2061915" y="1058852"/>
            <a:ext cx="1053725" cy="2184137"/>
          </a:xfrm>
          <a:prstGeom prst="bentConnector3">
            <a:avLst>
              <a:gd name="adj1" fmla="val 50000"/>
            </a:avLst>
          </a:prstGeom>
          <a:noFill/>
          <a:ln w="19050" cap="flat" cmpd="sng">
            <a:solidFill>
              <a:schemeClr val="accent3"/>
            </a:solidFill>
            <a:prstDash val="solid"/>
            <a:round/>
            <a:headEnd type="none" w="lg" len="lg"/>
            <a:tailEnd type="triangle" w="lg" len="lg"/>
          </a:ln>
        </p:spPr>
      </p:cxnSp>
      <p:cxnSp>
        <p:nvCxnSpPr>
          <p:cNvPr id="33" name="Shape 273"/>
          <p:cNvCxnSpPr>
            <a:stCxn id="24" idx="3"/>
            <a:endCxn id="275" idx="1"/>
          </p:cNvCxnSpPr>
          <p:nvPr/>
        </p:nvCxnSpPr>
        <p:spPr>
          <a:xfrm>
            <a:off x="4232732" y="3990882"/>
            <a:ext cx="1720593" cy="787418"/>
          </a:xfrm>
          <a:prstGeom prst="bentConnector3">
            <a:avLst>
              <a:gd name="adj1" fmla="val 50000"/>
            </a:avLst>
          </a:prstGeom>
          <a:noFill/>
          <a:ln w="19050" cap="flat" cmpd="sng">
            <a:solidFill>
              <a:srgbClr val="8BAB42"/>
            </a:solidFill>
            <a:prstDash val="solid"/>
            <a:round/>
            <a:headEnd type="none" w="lg" len="lg"/>
            <a:tailEnd type="triangle" w="lg" len="lg"/>
          </a:ln>
        </p:spPr>
      </p:cxnSp>
      <p:cxnSp>
        <p:nvCxnSpPr>
          <p:cNvPr id="36" name="Shape 273"/>
          <p:cNvCxnSpPr>
            <a:stCxn id="269" idx="1"/>
            <a:endCxn id="29" idx="3"/>
          </p:cNvCxnSpPr>
          <p:nvPr/>
        </p:nvCxnSpPr>
        <p:spPr>
          <a:xfrm rot="10800000">
            <a:off x="2061915" y="1058852"/>
            <a:ext cx="1312611" cy="679649"/>
          </a:xfrm>
          <a:prstGeom prst="bentConnector3">
            <a:avLst>
              <a:gd name="adj1" fmla="val 59854"/>
            </a:avLst>
          </a:prstGeom>
          <a:noFill/>
          <a:ln w="19050" cap="flat" cmpd="sng">
            <a:solidFill>
              <a:schemeClr val="accent3"/>
            </a:solidFill>
            <a:prstDash val="solid"/>
            <a:round/>
            <a:headEnd type="none" w="lg" len="lg"/>
            <a:tailEnd type="triangle" w="lg" len="lg"/>
          </a:ln>
        </p:spPr>
      </p:cxnSp>
      <p:sp>
        <p:nvSpPr>
          <p:cNvPr id="19" name="向左箭號 18"/>
          <p:cNvSpPr/>
          <p:nvPr/>
        </p:nvSpPr>
        <p:spPr>
          <a:xfrm>
            <a:off x="1752073" y="2925725"/>
            <a:ext cx="493873" cy="317265"/>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grpSp>
        <p:nvGrpSpPr>
          <p:cNvPr id="9" name="群組 8"/>
          <p:cNvGrpSpPr/>
          <p:nvPr/>
        </p:nvGrpSpPr>
        <p:grpSpPr>
          <a:xfrm>
            <a:off x="1842793" y="3267095"/>
            <a:ext cx="493873" cy="394308"/>
            <a:chOff x="1782313" y="3433382"/>
            <a:chExt cx="493873" cy="394308"/>
          </a:xfrm>
        </p:grpSpPr>
        <p:sp>
          <p:nvSpPr>
            <p:cNvPr id="2" name="矩形 1"/>
            <p:cNvSpPr/>
            <p:nvPr/>
          </p:nvSpPr>
          <p:spPr>
            <a:xfrm>
              <a:off x="1810021" y="3564501"/>
              <a:ext cx="311233" cy="263189"/>
            </a:xfrm>
            <a:prstGeom prst="rect">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p>
          </p:txBody>
        </p:sp>
        <p:cxnSp>
          <p:nvCxnSpPr>
            <p:cNvPr id="6" name="直線接點 5"/>
            <p:cNvCxnSpPr/>
            <p:nvPr/>
          </p:nvCxnSpPr>
          <p:spPr>
            <a:xfrm>
              <a:off x="1782313" y="3564502"/>
              <a:ext cx="183325" cy="214697"/>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6" name="直線接點 25"/>
            <p:cNvCxnSpPr/>
            <p:nvPr/>
          </p:nvCxnSpPr>
          <p:spPr>
            <a:xfrm flipV="1">
              <a:off x="1934713" y="3433382"/>
              <a:ext cx="341473" cy="345817"/>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4291544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66575" y="47550"/>
            <a:ext cx="7230600" cy="697800"/>
          </a:xfrm>
          <a:prstGeom prst="rect">
            <a:avLst/>
          </a:prstGeom>
        </p:spPr>
        <p:txBody>
          <a:bodyPr lIns="91425" tIns="91425" rIns="91425" bIns="91425" anchor="b" anchorCtr="0">
            <a:noAutofit/>
          </a:bodyPr>
          <a:lstStyle/>
          <a:p>
            <a:pPr>
              <a:spcBef>
                <a:spcPts val="0"/>
              </a:spcBef>
              <a:buNone/>
            </a:pPr>
            <a:r>
              <a:rPr lang="en"/>
              <a:t>How people do CI 15 years ago</a:t>
            </a:r>
          </a:p>
        </p:txBody>
      </p:sp>
      <p:pic>
        <p:nvPicPr>
          <p:cNvPr id="102" name="Shape 102"/>
          <p:cNvPicPr preferRelativeResize="0"/>
          <p:nvPr/>
        </p:nvPicPr>
        <p:blipFill>
          <a:blip r:embed="rId3">
            <a:alphaModFix/>
          </a:blip>
          <a:stretch>
            <a:fillRect/>
          </a:stretch>
        </p:blipFill>
        <p:spPr>
          <a:xfrm>
            <a:off x="866575" y="745350"/>
            <a:ext cx="7105250" cy="4345074"/>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a:t>g</a:t>
            </a:r>
            <a:r>
              <a:rPr kumimoji="1" lang="en-US" altLang="zh-TW" dirty="0" err="1" smtClean="0"/>
              <a:t>radle</a:t>
            </a:r>
            <a:r>
              <a:rPr kumimoji="1" lang="en-US" altLang="zh-TW" dirty="0" smtClean="0"/>
              <a:t> wrapper</a:t>
            </a:r>
            <a:endParaRPr kumimoji="1" lang="zh-TW" altLang="en-US" dirty="0"/>
          </a:p>
        </p:txBody>
      </p:sp>
      <p:sp>
        <p:nvSpPr>
          <p:cNvPr id="4" name="矩形 3"/>
          <p:cNvSpPr/>
          <p:nvPr/>
        </p:nvSpPr>
        <p:spPr>
          <a:xfrm>
            <a:off x="457200" y="1367693"/>
            <a:ext cx="8229600" cy="2461846"/>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TW" sz="1800" dirty="0"/>
              <a:t>#Sun Aug 09 19:57:07 CST 2015</a:t>
            </a:r>
          </a:p>
          <a:p>
            <a:r>
              <a:rPr kumimoji="1" lang="en-US" altLang="zh-TW" sz="1800" dirty="0" err="1">
                <a:solidFill>
                  <a:srgbClr val="FF6600"/>
                </a:solidFill>
              </a:rPr>
              <a:t>distributionBase</a:t>
            </a:r>
            <a:r>
              <a:rPr kumimoji="1" lang="en-US" altLang="zh-TW" sz="1800" dirty="0"/>
              <a:t>=</a:t>
            </a:r>
            <a:r>
              <a:rPr kumimoji="1" lang="en-US" altLang="zh-TW" sz="1800" dirty="0">
                <a:solidFill>
                  <a:schemeClr val="accent3"/>
                </a:solidFill>
              </a:rPr>
              <a:t>GRADLE_USER_HOME</a:t>
            </a:r>
          </a:p>
          <a:p>
            <a:r>
              <a:rPr kumimoji="1" lang="en-US" altLang="zh-TW" sz="1800" dirty="0" err="1">
                <a:solidFill>
                  <a:srgbClr val="FF6600"/>
                </a:solidFill>
              </a:rPr>
              <a:t>distributionPath</a:t>
            </a:r>
            <a:r>
              <a:rPr kumimoji="1" lang="en-US" altLang="zh-TW" sz="1800" dirty="0"/>
              <a:t>=</a:t>
            </a:r>
            <a:r>
              <a:rPr kumimoji="1" lang="en-US" altLang="zh-TW" sz="1800" dirty="0">
                <a:solidFill>
                  <a:srgbClr val="8BAB42"/>
                </a:solidFill>
              </a:rPr>
              <a:t>wrapper/</a:t>
            </a:r>
            <a:r>
              <a:rPr kumimoji="1" lang="en-US" altLang="zh-TW" sz="1800" dirty="0" err="1">
                <a:solidFill>
                  <a:srgbClr val="8BAB42"/>
                </a:solidFill>
              </a:rPr>
              <a:t>dists</a:t>
            </a:r>
            <a:endParaRPr kumimoji="1" lang="en-US" altLang="zh-TW" sz="1800" dirty="0">
              <a:solidFill>
                <a:srgbClr val="8BAB42"/>
              </a:solidFill>
            </a:endParaRPr>
          </a:p>
          <a:p>
            <a:r>
              <a:rPr kumimoji="1" lang="en-US" altLang="zh-TW" sz="1800" dirty="0" err="1">
                <a:solidFill>
                  <a:srgbClr val="FF6600"/>
                </a:solidFill>
              </a:rPr>
              <a:t>zipStoreBase</a:t>
            </a:r>
            <a:r>
              <a:rPr kumimoji="1" lang="en-US" altLang="zh-TW" sz="1800" dirty="0"/>
              <a:t>=</a:t>
            </a:r>
            <a:r>
              <a:rPr kumimoji="1" lang="en-US" altLang="zh-TW" sz="1800" dirty="0">
                <a:solidFill>
                  <a:srgbClr val="8BAB42"/>
                </a:solidFill>
              </a:rPr>
              <a:t>GRADLE_USER_HOME</a:t>
            </a:r>
          </a:p>
          <a:p>
            <a:r>
              <a:rPr kumimoji="1" lang="en-US" altLang="zh-TW" sz="1800" dirty="0" err="1">
                <a:solidFill>
                  <a:srgbClr val="FF6600"/>
                </a:solidFill>
              </a:rPr>
              <a:t>zipStorePath</a:t>
            </a:r>
            <a:r>
              <a:rPr kumimoji="1" lang="en-US" altLang="zh-TW" sz="1800" dirty="0"/>
              <a:t>=</a:t>
            </a:r>
            <a:r>
              <a:rPr kumimoji="1" lang="en-US" altLang="zh-TW" sz="1800" dirty="0">
                <a:solidFill>
                  <a:srgbClr val="8BAB42"/>
                </a:solidFill>
              </a:rPr>
              <a:t>wrapper/</a:t>
            </a:r>
            <a:r>
              <a:rPr kumimoji="1" lang="en-US" altLang="zh-TW" sz="1800" dirty="0" err="1">
                <a:solidFill>
                  <a:srgbClr val="8BAB42"/>
                </a:solidFill>
              </a:rPr>
              <a:t>dists</a:t>
            </a:r>
            <a:endParaRPr kumimoji="1" lang="en-US" altLang="zh-TW" sz="1800" dirty="0">
              <a:solidFill>
                <a:srgbClr val="8BAB42"/>
              </a:solidFill>
            </a:endParaRPr>
          </a:p>
          <a:p>
            <a:r>
              <a:rPr kumimoji="1" lang="en-US" altLang="zh-TW" sz="1800" dirty="0" err="1">
                <a:solidFill>
                  <a:srgbClr val="FF6600"/>
                </a:solidFill>
              </a:rPr>
              <a:t>distributionUrl</a:t>
            </a:r>
            <a:r>
              <a:rPr kumimoji="1" lang="en-US" altLang="zh-TW" sz="1800" dirty="0"/>
              <a:t>=</a:t>
            </a:r>
            <a:r>
              <a:rPr kumimoji="1" lang="en-US" altLang="zh-TW" sz="1800" dirty="0">
                <a:solidFill>
                  <a:srgbClr val="8BAB42"/>
                </a:solidFill>
              </a:rPr>
              <a:t>https\://</a:t>
            </a:r>
            <a:r>
              <a:rPr kumimoji="1" lang="en-US" altLang="zh-TW" sz="1800" dirty="0" err="1">
                <a:solidFill>
                  <a:srgbClr val="8BAB42"/>
                </a:solidFill>
              </a:rPr>
              <a:t>services.gradle.org</a:t>
            </a:r>
            <a:r>
              <a:rPr kumimoji="1" lang="en-US" altLang="zh-TW" sz="1800" dirty="0">
                <a:solidFill>
                  <a:srgbClr val="8BAB42"/>
                </a:solidFill>
              </a:rPr>
              <a:t>/distributions/gradle-</a:t>
            </a:r>
            <a:r>
              <a:rPr kumimoji="1" lang="en-US" altLang="zh-TW" sz="1800" b="1" dirty="0" smtClean="0">
                <a:solidFill>
                  <a:srgbClr val="FF0000"/>
                </a:solidFill>
              </a:rPr>
              <a:t>2.5</a:t>
            </a:r>
            <a:r>
              <a:rPr kumimoji="1" lang="en-US" altLang="zh-TW" sz="1800" dirty="0" smtClean="0">
                <a:solidFill>
                  <a:srgbClr val="8BAB42"/>
                </a:solidFill>
              </a:rPr>
              <a:t>-</a:t>
            </a:r>
            <a:r>
              <a:rPr kumimoji="1" lang="en-US" altLang="zh-TW" sz="1800" dirty="0">
                <a:solidFill>
                  <a:srgbClr val="8BAB42"/>
                </a:solidFill>
              </a:rPr>
              <a:t>all.zip</a:t>
            </a:r>
          </a:p>
        </p:txBody>
      </p:sp>
    </p:spTree>
    <p:extLst>
      <p:ext uri="{BB962C8B-B14F-4D97-AF65-F5344CB8AC3E}">
        <p14:creationId xmlns:p14="http://schemas.microsoft.com/office/powerpoint/2010/main" val="100078784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405C72"/>
        </a:solidFill>
        <a:effectLst/>
      </p:bgPr>
    </p:bg>
    <p:spTree>
      <p:nvGrpSpPr>
        <p:cNvPr id="1" name="Shape 399"/>
        <p:cNvGrpSpPr/>
        <p:nvPr/>
      </p:nvGrpSpPr>
      <p:grpSpPr>
        <a:xfrm>
          <a:off x="0" y="0"/>
          <a:ext cx="0" cy="0"/>
          <a:chOff x="0" y="0"/>
          <a:chExt cx="0" cy="0"/>
        </a:xfrm>
      </p:grpSpPr>
      <p:sp>
        <p:nvSpPr>
          <p:cNvPr id="400" name="Shape 400"/>
          <p:cNvSpPr txBox="1">
            <a:spLocks noGrp="1"/>
          </p:cNvSpPr>
          <p:nvPr>
            <p:ph type="title"/>
          </p:nvPr>
        </p:nvSpPr>
        <p:spPr>
          <a:xfrm>
            <a:off x="505050" y="2021325"/>
            <a:ext cx="8133899" cy="857400"/>
          </a:xfrm>
          <a:prstGeom prst="rect">
            <a:avLst/>
          </a:prstGeom>
        </p:spPr>
        <p:txBody>
          <a:bodyPr lIns="91425" tIns="91425" rIns="91425" bIns="91425" anchor="b" anchorCtr="0">
            <a:noAutofit/>
          </a:bodyPr>
          <a:lstStyle/>
          <a:p>
            <a:pPr lvl="0" algn="ctr" rtl="0">
              <a:spcBef>
                <a:spcPts val="0"/>
              </a:spcBef>
              <a:buNone/>
            </a:pPr>
            <a:r>
              <a:rPr lang="en">
                <a:solidFill>
                  <a:srgbClr val="FFFFFF"/>
                </a:solidFill>
              </a:rPr>
              <a:t>Dependencies Management</a:t>
            </a:r>
          </a:p>
        </p:txBody>
      </p:sp>
      <p:sp>
        <p:nvSpPr>
          <p:cNvPr id="401" name="Shape 401"/>
          <p:cNvSpPr txBox="1">
            <a:spLocks noGrp="1"/>
          </p:cNvSpPr>
          <p:nvPr>
            <p:ph type="title" idx="2"/>
          </p:nvPr>
        </p:nvSpPr>
        <p:spPr>
          <a:xfrm>
            <a:off x="1320300" y="1038725"/>
            <a:ext cx="6503399" cy="857400"/>
          </a:xfrm>
          <a:prstGeom prst="rect">
            <a:avLst/>
          </a:prstGeom>
        </p:spPr>
        <p:txBody>
          <a:bodyPr lIns="91425" tIns="91425" rIns="91425" bIns="91425" anchor="b" anchorCtr="0">
            <a:noAutofit/>
          </a:bodyPr>
          <a:lstStyle/>
          <a:p>
            <a:pPr lvl="0" algn="ctr" rtl="0">
              <a:spcBef>
                <a:spcPts val="0"/>
              </a:spcBef>
              <a:buNone/>
            </a:pPr>
            <a:r>
              <a:rPr lang="en" sz="3600" dirty="0">
                <a:solidFill>
                  <a:srgbClr val="CCCCCC"/>
                </a:solidFill>
              </a:rPr>
              <a:t>Convention </a:t>
            </a:r>
            <a:r>
              <a:rPr lang="en-US" sz="3600" dirty="0">
                <a:solidFill>
                  <a:srgbClr val="CCCCCC"/>
                </a:solidFill>
              </a:rPr>
              <a:t>4</a:t>
            </a:r>
            <a:endParaRPr lang="en" sz="3600" dirty="0">
              <a:solidFill>
                <a:srgbClr val="CCCCCC"/>
              </a:solidFill>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p:nvPr/>
        </p:nvSpPr>
        <p:spPr>
          <a:xfrm>
            <a:off x="4745150" y="1932900"/>
            <a:ext cx="2882399" cy="2079900"/>
          </a:xfrm>
          <a:prstGeom prst="rect">
            <a:avLst/>
          </a:prstGeom>
          <a:noFill/>
          <a:ln w="19050" cap="flat" cmpd="sng">
            <a:solidFill>
              <a:schemeClr val="dk2"/>
            </a:solidFill>
            <a:prstDash val="dash"/>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07" name="Shape 407"/>
          <p:cNvSpPr/>
          <p:nvPr/>
        </p:nvSpPr>
        <p:spPr>
          <a:xfrm>
            <a:off x="1820950" y="1094312"/>
            <a:ext cx="1104600" cy="5523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r>
              <a:rPr lang="en"/>
              <a:t>root project</a:t>
            </a:r>
          </a:p>
        </p:txBody>
      </p:sp>
      <p:sp>
        <p:nvSpPr>
          <p:cNvPr id="408" name="Shape 408"/>
          <p:cNvSpPr/>
          <p:nvPr/>
        </p:nvSpPr>
        <p:spPr>
          <a:xfrm>
            <a:off x="3150400" y="1094312"/>
            <a:ext cx="1104600" cy="552300"/>
          </a:xfrm>
          <a:prstGeom prst="rect">
            <a:avLst/>
          </a:prstGeom>
          <a:solidFill>
            <a:srgbClr val="EFEFE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r>
              <a:rPr lang="en"/>
              <a:t>lib-proj widget</a:t>
            </a:r>
          </a:p>
        </p:txBody>
      </p:sp>
      <p:sp>
        <p:nvSpPr>
          <p:cNvPr id="409" name="Shape 409"/>
          <p:cNvSpPr/>
          <p:nvPr/>
        </p:nvSpPr>
        <p:spPr>
          <a:xfrm>
            <a:off x="4479850" y="1094312"/>
            <a:ext cx="1104600" cy="552300"/>
          </a:xfrm>
          <a:prstGeom prst="rect">
            <a:avLst/>
          </a:prstGeom>
          <a:solidFill>
            <a:srgbClr val="EFEFE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0" marR="0" indent="0" algn="l" rtl="0">
              <a:lnSpc>
                <a:spcPct val="100000"/>
              </a:lnSpc>
              <a:spcBef>
                <a:spcPts val="0"/>
              </a:spcBef>
              <a:spcAft>
                <a:spcPts val="0"/>
              </a:spcAft>
              <a:buNone/>
            </a:pPr>
            <a:r>
              <a:rPr lang="en"/>
              <a:t>lib-proj</a:t>
            </a:r>
          </a:p>
          <a:p>
            <a:pPr marL="0" marR="0" lvl="0" indent="0" algn="l" rtl="0">
              <a:lnSpc>
                <a:spcPct val="100000"/>
              </a:lnSpc>
              <a:spcBef>
                <a:spcPts val="0"/>
              </a:spcBef>
              <a:spcAft>
                <a:spcPts val="0"/>
              </a:spcAft>
              <a:buNone/>
            </a:pPr>
            <a:r>
              <a:rPr lang="en"/>
              <a:t>Activity</a:t>
            </a:r>
          </a:p>
        </p:txBody>
      </p:sp>
      <p:sp>
        <p:nvSpPr>
          <p:cNvPr id="410" name="Shape 410"/>
          <p:cNvSpPr/>
          <p:nvPr/>
        </p:nvSpPr>
        <p:spPr>
          <a:xfrm>
            <a:off x="3196900" y="1848162"/>
            <a:ext cx="1104600" cy="5523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firebase sdk</a:t>
            </a:r>
          </a:p>
        </p:txBody>
      </p:sp>
      <p:sp>
        <p:nvSpPr>
          <p:cNvPr id="411" name="Shape 411"/>
          <p:cNvSpPr/>
          <p:nvPr/>
        </p:nvSpPr>
        <p:spPr>
          <a:xfrm>
            <a:off x="1820950" y="1848162"/>
            <a:ext cx="1104600" cy="5523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facebook sdk</a:t>
            </a:r>
          </a:p>
        </p:txBody>
      </p:sp>
      <p:sp>
        <p:nvSpPr>
          <p:cNvPr id="412" name="Shape 412"/>
          <p:cNvSpPr/>
          <p:nvPr/>
        </p:nvSpPr>
        <p:spPr>
          <a:xfrm>
            <a:off x="3196900" y="2668012"/>
            <a:ext cx="1104600" cy="5523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evernote sdk</a:t>
            </a:r>
          </a:p>
        </p:txBody>
      </p:sp>
      <p:sp>
        <p:nvSpPr>
          <p:cNvPr id="413" name="Shape 413"/>
          <p:cNvSpPr/>
          <p:nvPr/>
        </p:nvSpPr>
        <p:spPr>
          <a:xfrm>
            <a:off x="1820950" y="2668012"/>
            <a:ext cx="1104600" cy="5523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dropbox sdk</a:t>
            </a:r>
          </a:p>
        </p:txBody>
      </p:sp>
      <p:sp>
        <p:nvSpPr>
          <p:cNvPr id="414" name="Shape 414"/>
          <p:cNvSpPr/>
          <p:nvPr/>
        </p:nvSpPr>
        <p:spPr>
          <a:xfrm>
            <a:off x="4799700" y="3581250"/>
            <a:ext cx="2727299" cy="345299"/>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Google play service lib</a:t>
            </a:r>
          </a:p>
        </p:txBody>
      </p:sp>
      <p:sp>
        <p:nvSpPr>
          <p:cNvPr id="415" name="Shape 415"/>
          <p:cNvSpPr/>
          <p:nvPr/>
        </p:nvSpPr>
        <p:spPr>
          <a:xfrm>
            <a:off x="1820950" y="3466287"/>
            <a:ext cx="1104600" cy="664499"/>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rtl="0">
              <a:spcBef>
                <a:spcPts val="0"/>
              </a:spcBef>
              <a:buNone/>
            </a:pPr>
            <a:r>
              <a:rPr lang="en"/>
              <a:t>google</a:t>
            </a:r>
          </a:p>
          <a:p>
            <a:pPr lvl="0" rtl="0">
              <a:spcBef>
                <a:spcPts val="0"/>
              </a:spcBef>
              <a:buNone/>
            </a:pPr>
            <a:r>
              <a:rPr lang="en"/>
              <a:t>support v4 </a:t>
            </a:r>
          </a:p>
        </p:txBody>
      </p:sp>
      <p:sp>
        <p:nvSpPr>
          <p:cNvPr id="416" name="Shape 416"/>
          <p:cNvSpPr/>
          <p:nvPr/>
        </p:nvSpPr>
        <p:spPr>
          <a:xfrm>
            <a:off x="5809300" y="1094312"/>
            <a:ext cx="1104600" cy="552300"/>
          </a:xfrm>
          <a:prstGeom prst="rect">
            <a:avLst/>
          </a:prstGeom>
          <a:solidFill>
            <a:srgbClr val="EFEFE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None/>
            </a:pPr>
            <a:r>
              <a:rPr lang="en"/>
              <a:t>log/util </a:t>
            </a:r>
            <a:r>
              <a:rPr lang="en">
                <a:solidFill>
                  <a:schemeClr val="dk1"/>
                </a:solidFill>
              </a:rPr>
              <a:t>module</a:t>
            </a:r>
          </a:p>
        </p:txBody>
      </p:sp>
      <p:sp>
        <p:nvSpPr>
          <p:cNvPr id="417" name="Shape 417"/>
          <p:cNvSpPr/>
          <p:nvPr/>
        </p:nvSpPr>
        <p:spPr>
          <a:xfrm>
            <a:off x="4799700" y="2001825"/>
            <a:ext cx="868800" cy="457500"/>
          </a:xfrm>
          <a:prstGeom prst="rect">
            <a:avLst/>
          </a:prstGeom>
          <a:solidFill>
            <a:srgbClr val="D0E0E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drive</a:t>
            </a:r>
          </a:p>
        </p:txBody>
      </p:sp>
      <p:sp>
        <p:nvSpPr>
          <p:cNvPr id="418" name="Shape 418"/>
          <p:cNvSpPr/>
          <p:nvPr/>
        </p:nvSpPr>
        <p:spPr>
          <a:xfrm>
            <a:off x="4799700" y="2514525"/>
            <a:ext cx="868800" cy="457500"/>
          </a:xfrm>
          <a:prstGeom prst="rect">
            <a:avLst/>
          </a:prstGeom>
          <a:solidFill>
            <a:srgbClr val="D0E0E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Google+</a:t>
            </a:r>
          </a:p>
        </p:txBody>
      </p:sp>
      <p:sp>
        <p:nvSpPr>
          <p:cNvPr id="419" name="Shape 419"/>
          <p:cNvSpPr/>
          <p:nvPr/>
        </p:nvSpPr>
        <p:spPr>
          <a:xfrm>
            <a:off x="4799700" y="3027225"/>
            <a:ext cx="868800" cy="457500"/>
          </a:xfrm>
          <a:prstGeom prst="rect">
            <a:avLst/>
          </a:prstGeom>
          <a:solidFill>
            <a:srgbClr val="D0E0E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games</a:t>
            </a:r>
          </a:p>
        </p:txBody>
      </p:sp>
      <p:sp>
        <p:nvSpPr>
          <p:cNvPr id="420" name="Shape 420"/>
          <p:cNvSpPr/>
          <p:nvPr/>
        </p:nvSpPr>
        <p:spPr>
          <a:xfrm>
            <a:off x="5728925" y="2001825"/>
            <a:ext cx="868800" cy="457500"/>
          </a:xfrm>
          <a:prstGeom prst="rect">
            <a:avLst/>
          </a:prstGeom>
          <a:solidFill>
            <a:srgbClr val="D0E0E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analytics</a:t>
            </a:r>
          </a:p>
        </p:txBody>
      </p:sp>
      <p:sp>
        <p:nvSpPr>
          <p:cNvPr id="421" name="Shape 421"/>
          <p:cNvSpPr/>
          <p:nvPr/>
        </p:nvSpPr>
        <p:spPr>
          <a:xfrm>
            <a:off x="5728925" y="2514525"/>
            <a:ext cx="868800" cy="457500"/>
          </a:xfrm>
          <a:prstGeom prst="rect">
            <a:avLst/>
          </a:prstGeom>
          <a:solidFill>
            <a:srgbClr val="D0E0E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Location</a:t>
            </a:r>
          </a:p>
        </p:txBody>
      </p:sp>
      <p:sp>
        <p:nvSpPr>
          <p:cNvPr id="422" name="Shape 422"/>
          <p:cNvSpPr/>
          <p:nvPr/>
        </p:nvSpPr>
        <p:spPr>
          <a:xfrm>
            <a:off x="5728925" y="3027225"/>
            <a:ext cx="868800" cy="457500"/>
          </a:xfrm>
          <a:prstGeom prst="rect">
            <a:avLst/>
          </a:prstGeom>
          <a:solidFill>
            <a:srgbClr val="D0E0E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Ads</a:t>
            </a:r>
          </a:p>
        </p:txBody>
      </p:sp>
      <p:sp>
        <p:nvSpPr>
          <p:cNvPr id="423" name="Shape 423"/>
          <p:cNvSpPr/>
          <p:nvPr/>
        </p:nvSpPr>
        <p:spPr>
          <a:xfrm>
            <a:off x="6658150" y="2001825"/>
            <a:ext cx="868800" cy="457500"/>
          </a:xfrm>
          <a:prstGeom prst="rect">
            <a:avLst/>
          </a:prstGeom>
          <a:solidFill>
            <a:srgbClr val="D0E0E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maps</a:t>
            </a:r>
          </a:p>
        </p:txBody>
      </p:sp>
      <p:sp>
        <p:nvSpPr>
          <p:cNvPr id="424" name="Shape 424"/>
          <p:cNvSpPr/>
          <p:nvPr/>
        </p:nvSpPr>
        <p:spPr>
          <a:xfrm>
            <a:off x="6658150" y="2514525"/>
            <a:ext cx="868800" cy="457500"/>
          </a:xfrm>
          <a:prstGeom prst="rect">
            <a:avLst/>
          </a:prstGeom>
          <a:solidFill>
            <a:srgbClr val="D0E0E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nearby</a:t>
            </a:r>
          </a:p>
        </p:txBody>
      </p:sp>
      <p:sp>
        <p:nvSpPr>
          <p:cNvPr id="425" name="Shape 425"/>
          <p:cNvSpPr/>
          <p:nvPr/>
        </p:nvSpPr>
        <p:spPr>
          <a:xfrm>
            <a:off x="6658150" y="3027225"/>
            <a:ext cx="868800" cy="457500"/>
          </a:xfrm>
          <a:prstGeom prst="rect">
            <a:avLst/>
          </a:prstGeom>
          <a:solidFill>
            <a:srgbClr val="D0E0E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wallet</a:t>
            </a:r>
          </a:p>
        </p:txBody>
      </p:sp>
      <p:sp>
        <p:nvSpPr>
          <p:cNvPr id="426" name="Shape 426"/>
          <p:cNvSpPr/>
          <p:nvPr/>
        </p:nvSpPr>
        <p:spPr>
          <a:xfrm>
            <a:off x="1820950" y="4299087"/>
            <a:ext cx="1352100" cy="664499"/>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google support </a:t>
            </a:r>
          </a:p>
          <a:p>
            <a:pPr lvl="0" rtl="0">
              <a:spcBef>
                <a:spcPts val="0"/>
              </a:spcBef>
              <a:buNone/>
            </a:pPr>
            <a:r>
              <a:rPr lang="en"/>
              <a:t>appcompat-v7 </a:t>
            </a:r>
          </a:p>
        </p:txBody>
      </p:sp>
      <p:sp>
        <p:nvSpPr>
          <p:cNvPr id="427" name="Shape 427"/>
          <p:cNvSpPr/>
          <p:nvPr/>
        </p:nvSpPr>
        <p:spPr>
          <a:xfrm>
            <a:off x="3340250" y="4299087"/>
            <a:ext cx="1404900" cy="664499"/>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google support design lib</a:t>
            </a:r>
          </a:p>
        </p:txBody>
      </p:sp>
      <p:sp>
        <p:nvSpPr>
          <p:cNvPr id="428" name="Shape 428"/>
          <p:cNvSpPr/>
          <p:nvPr/>
        </p:nvSpPr>
        <p:spPr>
          <a:xfrm>
            <a:off x="3132900" y="3483537"/>
            <a:ext cx="1404900" cy="5523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rtl="0">
              <a:spcBef>
                <a:spcPts val="0"/>
              </a:spcBef>
              <a:buNone/>
            </a:pPr>
            <a:r>
              <a:rPr lang="en"/>
              <a:t>google support</a:t>
            </a:r>
          </a:p>
          <a:p>
            <a:pPr lvl="0" rtl="0">
              <a:spcBef>
                <a:spcPts val="0"/>
              </a:spcBef>
              <a:buNone/>
            </a:pPr>
            <a:r>
              <a:rPr lang="en"/>
              <a:t>multidex</a:t>
            </a:r>
          </a:p>
        </p:txBody>
      </p:sp>
      <p:sp>
        <p:nvSpPr>
          <p:cNvPr id="429" name="Shape 429"/>
          <p:cNvSpPr/>
          <p:nvPr/>
        </p:nvSpPr>
        <p:spPr>
          <a:xfrm>
            <a:off x="4912350" y="4299087"/>
            <a:ext cx="2291699" cy="664499"/>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google support</a:t>
            </a:r>
          </a:p>
          <a:p>
            <a:pPr lvl="0" rtl="0">
              <a:spcBef>
                <a:spcPts val="0"/>
              </a:spcBef>
              <a:buNone/>
            </a:pPr>
            <a:r>
              <a:rPr lang="en"/>
              <a:t>multidex instrumentation</a:t>
            </a:r>
          </a:p>
        </p:txBody>
      </p:sp>
      <p:sp>
        <p:nvSpPr>
          <p:cNvPr id="430" name="Shape 430"/>
          <p:cNvSpPr txBox="1">
            <a:spLocks noGrp="1"/>
          </p:cNvSpPr>
          <p:nvPr>
            <p:ph type="title"/>
          </p:nvPr>
        </p:nvSpPr>
        <p:spPr>
          <a:xfrm>
            <a:off x="401300" y="35378"/>
            <a:ext cx="8229600" cy="857400"/>
          </a:xfrm>
          <a:prstGeom prst="rect">
            <a:avLst/>
          </a:prstGeom>
        </p:spPr>
        <p:txBody>
          <a:bodyPr lIns="91425" tIns="91425" rIns="91425" bIns="91425" anchor="b" anchorCtr="0">
            <a:noAutofit/>
          </a:bodyPr>
          <a:lstStyle/>
          <a:p>
            <a:pPr lvl="0" algn="ctr" rtl="0">
              <a:spcBef>
                <a:spcPts val="0"/>
              </a:spcBef>
              <a:buNone/>
            </a:pPr>
            <a:r>
              <a:rPr lang="en" sz="2400"/>
              <a:t>A large scale Android App</a:t>
            </a:r>
          </a:p>
        </p:txBody>
      </p:sp>
      <p:sp>
        <p:nvSpPr>
          <p:cNvPr id="2" name="矩形 1"/>
          <p:cNvSpPr/>
          <p:nvPr/>
        </p:nvSpPr>
        <p:spPr>
          <a:xfrm>
            <a:off x="1658002" y="987834"/>
            <a:ext cx="5546047" cy="75263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cxnSp>
        <p:nvCxnSpPr>
          <p:cNvPr id="435" name="Shape 435"/>
          <p:cNvCxnSpPr>
            <a:stCxn id="436" idx="3"/>
            <a:endCxn id="437" idx="1"/>
          </p:cNvCxnSpPr>
          <p:nvPr/>
        </p:nvCxnSpPr>
        <p:spPr>
          <a:xfrm>
            <a:off x="4255000" y="1446662"/>
            <a:ext cx="1623000" cy="1372800"/>
          </a:xfrm>
          <a:prstGeom prst="bentConnector3">
            <a:avLst>
              <a:gd name="adj1" fmla="val 9963"/>
            </a:avLst>
          </a:prstGeom>
          <a:noFill/>
          <a:ln w="19050" cap="flat" cmpd="sng">
            <a:solidFill>
              <a:schemeClr val="dk2"/>
            </a:solidFill>
            <a:prstDash val="solid"/>
            <a:round/>
            <a:headEnd type="none" w="lg" len="lg"/>
            <a:tailEnd type="triangle" w="lg" len="lg"/>
          </a:ln>
        </p:spPr>
      </p:cxnSp>
      <p:cxnSp>
        <p:nvCxnSpPr>
          <p:cNvPr id="438" name="Shape 438"/>
          <p:cNvCxnSpPr>
            <a:stCxn id="439" idx="2"/>
            <a:endCxn id="440" idx="0"/>
          </p:cNvCxnSpPr>
          <p:nvPr/>
        </p:nvCxnSpPr>
        <p:spPr>
          <a:xfrm rot="-5400000" flipH="1">
            <a:off x="2550550" y="1545512"/>
            <a:ext cx="1021500" cy="1376100"/>
          </a:xfrm>
          <a:prstGeom prst="bentConnector3">
            <a:avLst>
              <a:gd name="adj1" fmla="val 49995"/>
            </a:avLst>
          </a:prstGeom>
          <a:noFill/>
          <a:ln w="19050" cap="flat" cmpd="sng">
            <a:solidFill>
              <a:schemeClr val="dk2"/>
            </a:solidFill>
            <a:prstDash val="solid"/>
            <a:round/>
            <a:headEnd type="none" w="lg" len="lg"/>
            <a:tailEnd type="triangle" w="lg" len="lg"/>
          </a:ln>
        </p:spPr>
      </p:cxnSp>
      <p:sp>
        <p:nvSpPr>
          <p:cNvPr id="441" name="Shape 441"/>
          <p:cNvSpPr/>
          <p:nvPr/>
        </p:nvSpPr>
        <p:spPr>
          <a:xfrm>
            <a:off x="4745150" y="2009100"/>
            <a:ext cx="3557100" cy="2079900"/>
          </a:xfrm>
          <a:prstGeom prst="rect">
            <a:avLst/>
          </a:prstGeom>
          <a:noFill/>
          <a:ln w="19050" cap="flat" cmpd="sng">
            <a:solidFill>
              <a:schemeClr val="dk2"/>
            </a:solidFill>
            <a:prstDash val="dash"/>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39" name="Shape 439"/>
          <p:cNvSpPr/>
          <p:nvPr/>
        </p:nvSpPr>
        <p:spPr>
          <a:xfrm>
            <a:off x="1820950" y="1170512"/>
            <a:ext cx="1104600" cy="5523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root project</a:t>
            </a:r>
          </a:p>
        </p:txBody>
      </p:sp>
      <p:sp>
        <p:nvSpPr>
          <p:cNvPr id="436" name="Shape 436"/>
          <p:cNvSpPr/>
          <p:nvPr/>
        </p:nvSpPr>
        <p:spPr>
          <a:xfrm>
            <a:off x="3150400" y="1170512"/>
            <a:ext cx="1104600" cy="552300"/>
          </a:xfrm>
          <a:prstGeom prst="rect">
            <a:avLst/>
          </a:prstGeom>
          <a:solidFill>
            <a:srgbClr val="EFEFE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lib-proj widget</a:t>
            </a:r>
          </a:p>
        </p:txBody>
      </p:sp>
      <p:sp>
        <p:nvSpPr>
          <p:cNvPr id="442" name="Shape 442"/>
          <p:cNvSpPr/>
          <p:nvPr/>
        </p:nvSpPr>
        <p:spPr>
          <a:xfrm>
            <a:off x="4479850" y="1170512"/>
            <a:ext cx="1104600" cy="552300"/>
          </a:xfrm>
          <a:prstGeom prst="rect">
            <a:avLst/>
          </a:prstGeom>
          <a:solidFill>
            <a:srgbClr val="EFEFE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None/>
            </a:pPr>
            <a:r>
              <a:rPr lang="en"/>
              <a:t>lib-proj</a:t>
            </a:r>
          </a:p>
          <a:p>
            <a:pPr marL="0" marR="0" lvl="0" indent="0" algn="l" rtl="0">
              <a:lnSpc>
                <a:spcPct val="100000"/>
              </a:lnSpc>
              <a:spcBef>
                <a:spcPts val="0"/>
              </a:spcBef>
              <a:spcAft>
                <a:spcPts val="0"/>
              </a:spcAft>
              <a:buNone/>
            </a:pPr>
            <a:r>
              <a:rPr lang="en"/>
              <a:t>Activity</a:t>
            </a:r>
          </a:p>
        </p:txBody>
      </p:sp>
      <p:sp>
        <p:nvSpPr>
          <p:cNvPr id="443" name="Shape 443"/>
          <p:cNvSpPr/>
          <p:nvPr/>
        </p:nvSpPr>
        <p:spPr>
          <a:xfrm>
            <a:off x="3196900" y="1924362"/>
            <a:ext cx="1104600" cy="552300"/>
          </a:xfrm>
          <a:prstGeom prst="rect">
            <a:avLst/>
          </a:prstGeom>
          <a:solidFill>
            <a:schemeClr val="lt1"/>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None/>
            </a:pPr>
            <a:r>
              <a:rPr lang="en"/>
              <a:t>firebase sdk</a:t>
            </a:r>
          </a:p>
        </p:txBody>
      </p:sp>
      <p:sp>
        <p:nvSpPr>
          <p:cNvPr id="440" name="Shape 440"/>
          <p:cNvSpPr/>
          <p:nvPr/>
        </p:nvSpPr>
        <p:spPr>
          <a:xfrm>
            <a:off x="3196900" y="2744212"/>
            <a:ext cx="1104600" cy="5523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evernote sdk</a:t>
            </a:r>
          </a:p>
        </p:txBody>
      </p:sp>
      <p:sp>
        <p:nvSpPr>
          <p:cNvPr id="444" name="Shape 444"/>
          <p:cNvSpPr/>
          <p:nvPr/>
        </p:nvSpPr>
        <p:spPr>
          <a:xfrm>
            <a:off x="1820950" y="2744212"/>
            <a:ext cx="1104600" cy="5523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dropbox sdk</a:t>
            </a:r>
          </a:p>
        </p:txBody>
      </p:sp>
      <p:sp>
        <p:nvSpPr>
          <p:cNvPr id="445" name="Shape 445"/>
          <p:cNvSpPr/>
          <p:nvPr/>
        </p:nvSpPr>
        <p:spPr>
          <a:xfrm>
            <a:off x="4799700" y="3657450"/>
            <a:ext cx="3331199" cy="345299"/>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Google play service lib</a:t>
            </a:r>
          </a:p>
        </p:txBody>
      </p:sp>
      <p:sp>
        <p:nvSpPr>
          <p:cNvPr id="446" name="Shape 446"/>
          <p:cNvSpPr/>
          <p:nvPr/>
        </p:nvSpPr>
        <p:spPr>
          <a:xfrm>
            <a:off x="1820950" y="3542487"/>
            <a:ext cx="1104600" cy="664499"/>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google</a:t>
            </a:r>
          </a:p>
          <a:p>
            <a:pPr lvl="0" rtl="0">
              <a:spcBef>
                <a:spcPts val="0"/>
              </a:spcBef>
              <a:buNone/>
            </a:pPr>
            <a:r>
              <a:rPr lang="en"/>
              <a:t>support v4 </a:t>
            </a:r>
          </a:p>
        </p:txBody>
      </p:sp>
      <p:sp>
        <p:nvSpPr>
          <p:cNvPr id="447" name="Shape 447"/>
          <p:cNvSpPr/>
          <p:nvPr/>
        </p:nvSpPr>
        <p:spPr>
          <a:xfrm>
            <a:off x="5809300" y="1170512"/>
            <a:ext cx="1104600" cy="552300"/>
          </a:xfrm>
          <a:prstGeom prst="rect">
            <a:avLst/>
          </a:prstGeom>
          <a:solidFill>
            <a:srgbClr val="EFEFE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None/>
            </a:pPr>
            <a:r>
              <a:rPr lang="en"/>
              <a:t>log/util </a:t>
            </a:r>
            <a:r>
              <a:rPr lang="en">
                <a:solidFill>
                  <a:schemeClr val="dk1"/>
                </a:solidFill>
              </a:rPr>
              <a:t>module</a:t>
            </a:r>
          </a:p>
        </p:txBody>
      </p:sp>
      <p:sp>
        <p:nvSpPr>
          <p:cNvPr id="448" name="Shape 448"/>
          <p:cNvSpPr/>
          <p:nvPr/>
        </p:nvSpPr>
        <p:spPr>
          <a:xfrm>
            <a:off x="4799700" y="2078025"/>
            <a:ext cx="868800" cy="457500"/>
          </a:xfrm>
          <a:prstGeom prst="rect">
            <a:avLst/>
          </a:prstGeom>
          <a:solidFill>
            <a:srgbClr val="D0E0E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drive</a:t>
            </a:r>
          </a:p>
        </p:txBody>
      </p:sp>
      <p:sp>
        <p:nvSpPr>
          <p:cNvPr id="449" name="Shape 449"/>
          <p:cNvSpPr/>
          <p:nvPr/>
        </p:nvSpPr>
        <p:spPr>
          <a:xfrm>
            <a:off x="4799700" y="2590725"/>
            <a:ext cx="868800" cy="457500"/>
          </a:xfrm>
          <a:prstGeom prst="rect">
            <a:avLst/>
          </a:prstGeom>
          <a:solidFill>
            <a:srgbClr val="D0E0E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Google+</a:t>
            </a:r>
          </a:p>
        </p:txBody>
      </p:sp>
      <p:sp>
        <p:nvSpPr>
          <p:cNvPr id="450" name="Shape 450"/>
          <p:cNvSpPr/>
          <p:nvPr/>
        </p:nvSpPr>
        <p:spPr>
          <a:xfrm>
            <a:off x="4799700" y="3103425"/>
            <a:ext cx="868800" cy="457500"/>
          </a:xfrm>
          <a:prstGeom prst="rect">
            <a:avLst/>
          </a:prstGeom>
          <a:solidFill>
            <a:srgbClr val="D0E0E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games</a:t>
            </a:r>
          </a:p>
        </p:txBody>
      </p:sp>
      <p:sp>
        <p:nvSpPr>
          <p:cNvPr id="451" name="Shape 451"/>
          <p:cNvSpPr/>
          <p:nvPr/>
        </p:nvSpPr>
        <p:spPr>
          <a:xfrm>
            <a:off x="5728925" y="2078025"/>
            <a:ext cx="868800" cy="457500"/>
          </a:xfrm>
          <a:prstGeom prst="rect">
            <a:avLst/>
          </a:prstGeom>
          <a:solidFill>
            <a:srgbClr val="D0E0E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analytics</a:t>
            </a:r>
          </a:p>
        </p:txBody>
      </p:sp>
      <p:sp>
        <p:nvSpPr>
          <p:cNvPr id="437" name="Shape 437"/>
          <p:cNvSpPr/>
          <p:nvPr/>
        </p:nvSpPr>
        <p:spPr>
          <a:xfrm>
            <a:off x="5878025" y="2590725"/>
            <a:ext cx="868800" cy="457500"/>
          </a:xfrm>
          <a:prstGeom prst="rect">
            <a:avLst/>
          </a:prstGeom>
          <a:solidFill>
            <a:srgbClr val="D0E0E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Location</a:t>
            </a:r>
          </a:p>
        </p:txBody>
      </p:sp>
      <p:sp>
        <p:nvSpPr>
          <p:cNvPr id="452" name="Shape 452"/>
          <p:cNvSpPr/>
          <p:nvPr/>
        </p:nvSpPr>
        <p:spPr>
          <a:xfrm>
            <a:off x="5728925" y="3103425"/>
            <a:ext cx="868800" cy="457500"/>
          </a:xfrm>
          <a:prstGeom prst="rect">
            <a:avLst/>
          </a:prstGeom>
          <a:solidFill>
            <a:srgbClr val="D0E0E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Ads</a:t>
            </a:r>
          </a:p>
        </p:txBody>
      </p:sp>
      <p:sp>
        <p:nvSpPr>
          <p:cNvPr id="453" name="Shape 453"/>
          <p:cNvSpPr/>
          <p:nvPr/>
        </p:nvSpPr>
        <p:spPr>
          <a:xfrm>
            <a:off x="7262250" y="2078025"/>
            <a:ext cx="868800" cy="457500"/>
          </a:xfrm>
          <a:prstGeom prst="rect">
            <a:avLst/>
          </a:prstGeom>
          <a:solidFill>
            <a:srgbClr val="D0E0E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maps</a:t>
            </a:r>
          </a:p>
        </p:txBody>
      </p:sp>
      <p:sp>
        <p:nvSpPr>
          <p:cNvPr id="454" name="Shape 454"/>
          <p:cNvSpPr/>
          <p:nvPr/>
        </p:nvSpPr>
        <p:spPr>
          <a:xfrm>
            <a:off x="7262050" y="2590725"/>
            <a:ext cx="868800" cy="457500"/>
          </a:xfrm>
          <a:prstGeom prst="rect">
            <a:avLst/>
          </a:prstGeom>
          <a:solidFill>
            <a:srgbClr val="D0E0E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nearby</a:t>
            </a:r>
          </a:p>
        </p:txBody>
      </p:sp>
      <p:sp>
        <p:nvSpPr>
          <p:cNvPr id="455" name="Shape 455"/>
          <p:cNvSpPr/>
          <p:nvPr/>
        </p:nvSpPr>
        <p:spPr>
          <a:xfrm>
            <a:off x="7262250" y="3124087"/>
            <a:ext cx="868800" cy="457500"/>
          </a:xfrm>
          <a:prstGeom prst="rect">
            <a:avLst/>
          </a:prstGeom>
          <a:solidFill>
            <a:srgbClr val="D0E0E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wallet</a:t>
            </a:r>
          </a:p>
        </p:txBody>
      </p:sp>
      <p:sp>
        <p:nvSpPr>
          <p:cNvPr id="456" name="Shape 456"/>
          <p:cNvSpPr/>
          <p:nvPr/>
        </p:nvSpPr>
        <p:spPr>
          <a:xfrm>
            <a:off x="1820950" y="4375287"/>
            <a:ext cx="1352100" cy="664499"/>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google support </a:t>
            </a:r>
          </a:p>
          <a:p>
            <a:pPr lvl="0" rtl="0">
              <a:spcBef>
                <a:spcPts val="0"/>
              </a:spcBef>
              <a:buNone/>
            </a:pPr>
            <a:r>
              <a:rPr lang="en"/>
              <a:t>appcompat-v7 </a:t>
            </a:r>
          </a:p>
        </p:txBody>
      </p:sp>
      <p:sp>
        <p:nvSpPr>
          <p:cNvPr id="457" name="Shape 457"/>
          <p:cNvSpPr/>
          <p:nvPr/>
        </p:nvSpPr>
        <p:spPr>
          <a:xfrm>
            <a:off x="3340250" y="4375287"/>
            <a:ext cx="1404900" cy="664499"/>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google support design lib</a:t>
            </a:r>
          </a:p>
        </p:txBody>
      </p:sp>
      <p:sp>
        <p:nvSpPr>
          <p:cNvPr id="458" name="Shape 458"/>
          <p:cNvSpPr/>
          <p:nvPr/>
        </p:nvSpPr>
        <p:spPr>
          <a:xfrm>
            <a:off x="3132900" y="3559737"/>
            <a:ext cx="1404900" cy="5523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google support</a:t>
            </a:r>
          </a:p>
          <a:p>
            <a:pPr lvl="0" rtl="0">
              <a:spcBef>
                <a:spcPts val="0"/>
              </a:spcBef>
              <a:buNone/>
            </a:pPr>
            <a:r>
              <a:rPr lang="en"/>
              <a:t>multidex</a:t>
            </a:r>
          </a:p>
        </p:txBody>
      </p:sp>
      <p:sp>
        <p:nvSpPr>
          <p:cNvPr id="459" name="Shape 459"/>
          <p:cNvSpPr/>
          <p:nvPr/>
        </p:nvSpPr>
        <p:spPr>
          <a:xfrm>
            <a:off x="4912350" y="4375287"/>
            <a:ext cx="2291699" cy="664499"/>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google support</a:t>
            </a:r>
          </a:p>
          <a:p>
            <a:pPr lvl="0" rtl="0">
              <a:spcBef>
                <a:spcPts val="0"/>
              </a:spcBef>
              <a:buNone/>
            </a:pPr>
            <a:r>
              <a:rPr lang="en"/>
              <a:t>multidex instrumentation</a:t>
            </a:r>
          </a:p>
        </p:txBody>
      </p:sp>
      <p:cxnSp>
        <p:nvCxnSpPr>
          <p:cNvPr id="460" name="Shape 460"/>
          <p:cNvCxnSpPr>
            <a:stCxn id="436" idx="1"/>
            <a:endCxn id="439" idx="3"/>
          </p:cNvCxnSpPr>
          <p:nvPr/>
        </p:nvCxnSpPr>
        <p:spPr>
          <a:xfrm flipH="1">
            <a:off x="2925700" y="1446662"/>
            <a:ext cx="224700" cy="600"/>
          </a:xfrm>
          <a:prstGeom prst="bentConnector3">
            <a:avLst>
              <a:gd name="adj1" fmla="val 50033"/>
            </a:avLst>
          </a:prstGeom>
          <a:noFill/>
          <a:ln w="19050" cap="flat" cmpd="sng">
            <a:solidFill>
              <a:schemeClr val="dk2"/>
            </a:solidFill>
            <a:prstDash val="solid"/>
            <a:round/>
            <a:headEnd type="triangle" w="lg" len="lg"/>
            <a:tailEnd type="none" w="lg" len="lg"/>
          </a:ln>
        </p:spPr>
      </p:cxnSp>
      <p:cxnSp>
        <p:nvCxnSpPr>
          <p:cNvPr id="461" name="Shape 461"/>
          <p:cNvCxnSpPr>
            <a:stCxn id="442" idx="0"/>
            <a:endCxn id="439" idx="0"/>
          </p:cNvCxnSpPr>
          <p:nvPr/>
        </p:nvCxnSpPr>
        <p:spPr>
          <a:xfrm rot="5400000">
            <a:off x="3702400" y="-158637"/>
            <a:ext cx="600" cy="2658900"/>
          </a:xfrm>
          <a:prstGeom prst="bentConnector3">
            <a:avLst>
              <a:gd name="adj1" fmla="val -67352083"/>
            </a:avLst>
          </a:prstGeom>
          <a:noFill/>
          <a:ln w="19050" cap="flat" cmpd="sng">
            <a:solidFill>
              <a:schemeClr val="dk2"/>
            </a:solidFill>
            <a:prstDash val="solid"/>
            <a:round/>
            <a:headEnd type="triangle" w="lg" len="lg"/>
            <a:tailEnd type="none" w="lg" len="lg"/>
          </a:ln>
        </p:spPr>
      </p:cxnSp>
      <p:cxnSp>
        <p:nvCxnSpPr>
          <p:cNvPr id="462" name="Shape 462"/>
          <p:cNvCxnSpPr>
            <a:stCxn id="439" idx="0"/>
            <a:endCxn id="447" idx="0"/>
          </p:cNvCxnSpPr>
          <p:nvPr/>
        </p:nvCxnSpPr>
        <p:spPr>
          <a:xfrm rot="-5400000" flipH="1">
            <a:off x="4367200" y="-823437"/>
            <a:ext cx="600" cy="3988500"/>
          </a:xfrm>
          <a:prstGeom prst="bentConnector3">
            <a:avLst>
              <a:gd name="adj1" fmla="val -67352083"/>
            </a:avLst>
          </a:prstGeom>
          <a:noFill/>
          <a:ln w="19050" cap="flat" cmpd="sng">
            <a:solidFill>
              <a:schemeClr val="dk2"/>
            </a:solidFill>
            <a:prstDash val="solid"/>
            <a:round/>
            <a:headEnd type="none" w="lg" len="lg"/>
            <a:tailEnd type="triangle" w="lg" len="lg"/>
          </a:ln>
        </p:spPr>
      </p:cxnSp>
      <p:cxnSp>
        <p:nvCxnSpPr>
          <p:cNvPr id="463" name="Shape 463"/>
          <p:cNvCxnSpPr>
            <a:stCxn id="439" idx="2"/>
            <a:endCxn id="464" idx="0"/>
          </p:cNvCxnSpPr>
          <p:nvPr/>
        </p:nvCxnSpPr>
        <p:spPr>
          <a:xfrm rot="-5400000" flipH="1">
            <a:off x="2272750" y="1823312"/>
            <a:ext cx="201600" cy="600"/>
          </a:xfrm>
          <a:prstGeom prst="bentConnector3">
            <a:avLst>
              <a:gd name="adj1" fmla="val 49988"/>
            </a:avLst>
          </a:prstGeom>
          <a:noFill/>
          <a:ln w="19050" cap="flat" cmpd="sng">
            <a:solidFill>
              <a:schemeClr val="dk2"/>
            </a:solidFill>
            <a:prstDash val="solid"/>
            <a:round/>
            <a:headEnd type="none" w="lg" len="lg"/>
            <a:tailEnd type="triangle" w="lg" len="lg"/>
          </a:ln>
        </p:spPr>
      </p:cxnSp>
      <p:cxnSp>
        <p:nvCxnSpPr>
          <p:cNvPr id="465" name="Shape 465"/>
          <p:cNvCxnSpPr>
            <a:stCxn id="439" idx="2"/>
            <a:endCxn id="443" idx="0"/>
          </p:cNvCxnSpPr>
          <p:nvPr/>
        </p:nvCxnSpPr>
        <p:spPr>
          <a:xfrm rot="-5400000" flipH="1">
            <a:off x="2960500" y="1135562"/>
            <a:ext cx="201600" cy="1376100"/>
          </a:xfrm>
          <a:prstGeom prst="bentConnector3">
            <a:avLst>
              <a:gd name="adj1" fmla="val 49988"/>
            </a:avLst>
          </a:prstGeom>
          <a:noFill/>
          <a:ln w="19050" cap="flat" cmpd="sng">
            <a:solidFill>
              <a:schemeClr val="dk2"/>
            </a:solidFill>
            <a:prstDash val="solid"/>
            <a:round/>
            <a:headEnd type="none" w="lg" len="lg"/>
            <a:tailEnd type="triangle" w="lg" len="lg"/>
          </a:ln>
        </p:spPr>
      </p:cxnSp>
      <p:cxnSp>
        <p:nvCxnSpPr>
          <p:cNvPr id="466" name="Shape 466"/>
          <p:cNvCxnSpPr>
            <a:stCxn id="453" idx="1"/>
            <a:endCxn id="437" idx="3"/>
          </p:cNvCxnSpPr>
          <p:nvPr/>
        </p:nvCxnSpPr>
        <p:spPr>
          <a:xfrm flipH="1">
            <a:off x="6746850" y="2306775"/>
            <a:ext cx="515400" cy="512700"/>
          </a:xfrm>
          <a:prstGeom prst="bentConnector3">
            <a:avLst>
              <a:gd name="adj1" fmla="val 50002"/>
            </a:avLst>
          </a:prstGeom>
          <a:noFill/>
          <a:ln w="19050" cap="flat" cmpd="sng">
            <a:solidFill>
              <a:schemeClr val="dk2"/>
            </a:solidFill>
            <a:prstDash val="solid"/>
            <a:round/>
            <a:headEnd type="triangle" w="lg" len="lg"/>
            <a:tailEnd type="none" w="lg" len="lg"/>
          </a:ln>
        </p:spPr>
      </p:cxnSp>
      <p:cxnSp>
        <p:nvCxnSpPr>
          <p:cNvPr id="467" name="Shape 467"/>
          <p:cNvCxnSpPr>
            <a:stCxn id="459" idx="0"/>
            <a:endCxn id="458" idx="2"/>
          </p:cNvCxnSpPr>
          <p:nvPr/>
        </p:nvCxnSpPr>
        <p:spPr>
          <a:xfrm rot="5400000" flipH="1">
            <a:off x="4815299" y="3132387"/>
            <a:ext cx="263100" cy="2222700"/>
          </a:xfrm>
          <a:prstGeom prst="bentConnector3">
            <a:avLst>
              <a:gd name="adj1" fmla="val 50029"/>
            </a:avLst>
          </a:prstGeom>
          <a:noFill/>
          <a:ln w="19050" cap="flat" cmpd="sng">
            <a:solidFill>
              <a:schemeClr val="dk2"/>
            </a:solidFill>
            <a:prstDash val="solid"/>
            <a:round/>
            <a:headEnd type="none" w="lg" len="lg"/>
            <a:tailEnd type="triangle" w="lg" len="lg"/>
          </a:ln>
        </p:spPr>
      </p:cxnSp>
      <p:cxnSp>
        <p:nvCxnSpPr>
          <p:cNvPr id="468" name="Shape 468"/>
          <p:cNvCxnSpPr>
            <a:stCxn id="456" idx="1"/>
            <a:endCxn id="446" idx="1"/>
          </p:cNvCxnSpPr>
          <p:nvPr/>
        </p:nvCxnSpPr>
        <p:spPr>
          <a:xfrm rot="10800000" flipH="1">
            <a:off x="1820950" y="3874737"/>
            <a:ext cx="600" cy="832800"/>
          </a:xfrm>
          <a:prstGeom prst="bentConnector3">
            <a:avLst>
              <a:gd name="adj1" fmla="val -39687500"/>
            </a:avLst>
          </a:prstGeom>
          <a:noFill/>
          <a:ln w="19050" cap="flat" cmpd="sng">
            <a:solidFill>
              <a:schemeClr val="dk2"/>
            </a:solidFill>
            <a:prstDash val="solid"/>
            <a:round/>
            <a:headEnd type="none" w="lg" len="lg"/>
            <a:tailEnd type="triangle" w="lg" len="lg"/>
          </a:ln>
        </p:spPr>
      </p:cxnSp>
      <p:cxnSp>
        <p:nvCxnSpPr>
          <p:cNvPr id="469" name="Shape 469"/>
          <p:cNvCxnSpPr>
            <a:stCxn id="457" idx="1"/>
            <a:endCxn id="456" idx="3"/>
          </p:cNvCxnSpPr>
          <p:nvPr/>
        </p:nvCxnSpPr>
        <p:spPr>
          <a:xfrm flipH="1">
            <a:off x="3173150" y="4707537"/>
            <a:ext cx="167100" cy="600"/>
          </a:xfrm>
          <a:prstGeom prst="bentConnector3">
            <a:avLst>
              <a:gd name="adj1" fmla="val 50030"/>
            </a:avLst>
          </a:prstGeom>
          <a:noFill/>
          <a:ln w="19050" cap="flat" cmpd="sng">
            <a:solidFill>
              <a:schemeClr val="dk2"/>
            </a:solidFill>
            <a:prstDash val="solid"/>
            <a:round/>
            <a:headEnd type="none" w="lg" len="lg"/>
            <a:tailEnd type="triangle" w="lg" len="lg"/>
          </a:ln>
        </p:spPr>
      </p:cxnSp>
      <p:cxnSp>
        <p:nvCxnSpPr>
          <p:cNvPr id="470" name="Shape 470"/>
          <p:cNvCxnSpPr>
            <a:stCxn id="439" idx="1"/>
            <a:endCxn id="444" idx="1"/>
          </p:cNvCxnSpPr>
          <p:nvPr/>
        </p:nvCxnSpPr>
        <p:spPr>
          <a:xfrm>
            <a:off x="1820950" y="1446662"/>
            <a:ext cx="600" cy="1573799"/>
          </a:xfrm>
          <a:prstGeom prst="bentConnector3">
            <a:avLst>
              <a:gd name="adj1" fmla="val -39687500"/>
            </a:avLst>
          </a:prstGeom>
          <a:noFill/>
          <a:ln w="19050" cap="flat" cmpd="sng">
            <a:solidFill>
              <a:schemeClr val="dk2"/>
            </a:solidFill>
            <a:prstDash val="solid"/>
            <a:round/>
            <a:headEnd type="none" w="lg" len="lg"/>
            <a:tailEnd type="triangle" w="lg" len="lg"/>
          </a:ln>
        </p:spPr>
      </p:cxnSp>
      <p:sp>
        <p:nvSpPr>
          <p:cNvPr id="464" name="Shape 464"/>
          <p:cNvSpPr/>
          <p:nvPr/>
        </p:nvSpPr>
        <p:spPr>
          <a:xfrm>
            <a:off x="1820950" y="1924362"/>
            <a:ext cx="1104600" cy="552300"/>
          </a:xfrm>
          <a:prstGeom prst="rect">
            <a:avLst/>
          </a:prstGeom>
          <a:solidFill>
            <a:schemeClr val="lt1"/>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facebook sdk</a:t>
            </a:r>
          </a:p>
        </p:txBody>
      </p:sp>
      <p:cxnSp>
        <p:nvCxnSpPr>
          <p:cNvPr id="471" name="Shape 471"/>
          <p:cNvCxnSpPr>
            <a:stCxn id="464" idx="1"/>
            <a:endCxn id="446" idx="1"/>
          </p:cNvCxnSpPr>
          <p:nvPr/>
        </p:nvCxnSpPr>
        <p:spPr>
          <a:xfrm>
            <a:off x="1820950" y="2200512"/>
            <a:ext cx="600" cy="1674300"/>
          </a:xfrm>
          <a:prstGeom prst="bentConnector3">
            <a:avLst>
              <a:gd name="adj1" fmla="val -73358333"/>
            </a:avLst>
          </a:prstGeom>
          <a:noFill/>
          <a:ln w="19050" cap="flat" cmpd="sng">
            <a:solidFill>
              <a:schemeClr val="dk2"/>
            </a:solidFill>
            <a:prstDash val="solid"/>
            <a:round/>
            <a:headEnd type="none" w="lg" len="lg"/>
            <a:tailEnd type="triangle" w="lg" len="lg"/>
          </a:ln>
        </p:spPr>
      </p:cxnSp>
      <p:cxnSp>
        <p:nvCxnSpPr>
          <p:cNvPr id="472" name="Shape 472"/>
          <p:cNvCxnSpPr>
            <a:stCxn id="445" idx="2"/>
            <a:endCxn id="446" idx="2"/>
          </p:cNvCxnSpPr>
          <p:nvPr/>
        </p:nvCxnSpPr>
        <p:spPr>
          <a:xfrm rot="5400000">
            <a:off x="4317149" y="2058899"/>
            <a:ext cx="204300" cy="4092000"/>
          </a:xfrm>
          <a:prstGeom prst="bentConnector3">
            <a:avLst>
              <a:gd name="adj1" fmla="val 156253"/>
            </a:avLst>
          </a:prstGeom>
          <a:noFill/>
          <a:ln w="19050" cap="flat" cmpd="sng">
            <a:solidFill>
              <a:schemeClr val="dk2"/>
            </a:solidFill>
            <a:prstDash val="solid"/>
            <a:round/>
            <a:headEnd type="none" w="lg" len="lg"/>
            <a:tailEnd type="triangle" w="lg" len="lg"/>
          </a:ln>
        </p:spPr>
      </p:cxnSp>
      <p:cxnSp>
        <p:nvCxnSpPr>
          <p:cNvPr id="473" name="Shape 473"/>
          <p:cNvCxnSpPr>
            <a:stCxn id="442" idx="2"/>
            <a:endCxn id="453" idx="0"/>
          </p:cNvCxnSpPr>
          <p:nvPr/>
        </p:nvCxnSpPr>
        <p:spPr>
          <a:xfrm rot="-5400000" flipH="1">
            <a:off x="6186850" y="568112"/>
            <a:ext cx="355200" cy="2664600"/>
          </a:xfrm>
          <a:prstGeom prst="bentConnector3">
            <a:avLst>
              <a:gd name="adj1" fmla="val 21914"/>
            </a:avLst>
          </a:prstGeom>
          <a:noFill/>
          <a:ln w="19050" cap="flat" cmpd="sng">
            <a:solidFill>
              <a:schemeClr val="dk2"/>
            </a:solidFill>
            <a:prstDash val="solid"/>
            <a:round/>
            <a:headEnd type="none" w="lg" len="lg"/>
            <a:tailEnd type="triangle" w="lg" len="lg"/>
          </a:ln>
        </p:spPr>
      </p:cxnSp>
      <p:sp>
        <p:nvSpPr>
          <p:cNvPr id="474" name="Shape 474"/>
          <p:cNvSpPr txBox="1">
            <a:spLocks noGrp="1"/>
          </p:cNvSpPr>
          <p:nvPr>
            <p:ph type="title"/>
          </p:nvPr>
        </p:nvSpPr>
        <p:spPr>
          <a:xfrm>
            <a:off x="401300" y="35375"/>
            <a:ext cx="8229600" cy="618600"/>
          </a:xfrm>
          <a:prstGeom prst="rect">
            <a:avLst/>
          </a:prstGeom>
        </p:spPr>
        <p:txBody>
          <a:bodyPr lIns="91425" tIns="91425" rIns="91425" bIns="91425" anchor="b" anchorCtr="0">
            <a:noAutofit/>
          </a:bodyPr>
          <a:lstStyle/>
          <a:p>
            <a:pPr lvl="0" algn="ctr" rtl="0">
              <a:spcBef>
                <a:spcPts val="0"/>
              </a:spcBef>
              <a:buNone/>
            </a:pPr>
            <a:r>
              <a:rPr lang="en" sz="3000"/>
              <a:t>The dependency nightmare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pic>
        <p:nvPicPr>
          <p:cNvPr id="479" name="Shape 479"/>
          <p:cNvPicPr preferRelativeResize="0"/>
          <p:nvPr/>
        </p:nvPicPr>
        <p:blipFill>
          <a:blip r:embed="rId3">
            <a:alphaModFix/>
          </a:blip>
          <a:stretch>
            <a:fillRect/>
          </a:stretch>
        </p:blipFill>
        <p:spPr>
          <a:xfrm>
            <a:off x="626037" y="727575"/>
            <a:ext cx="3190875" cy="4324350"/>
          </a:xfrm>
          <a:prstGeom prst="rect">
            <a:avLst/>
          </a:prstGeom>
          <a:noFill/>
          <a:ln>
            <a:noFill/>
          </a:ln>
        </p:spPr>
      </p:pic>
      <p:sp>
        <p:nvSpPr>
          <p:cNvPr id="480" name="Shape 480"/>
          <p:cNvSpPr txBox="1">
            <a:spLocks noGrp="1"/>
          </p:cNvSpPr>
          <p:nvPr>
            <p:ph type="title"/>
          </p:nvPr>
        </p:nvSpPr>
        <p:spPr>
          <a:xfrm>
            <a:off x="401300" y="35375"/>
            <a:ext cx="8229600" cy="618600"/>
          </a:xfrm>
          <a:prstGeom prst="rect">
            <a:avLst/>
          </a:prstGeom>
        </p:spPr>
        <p:txBody>
          <a:bodyPr lIns="91425" tIns="91425" rIns="91425" bIns="91425" anchor="b" anchorCtr="0">
            <a:noAutofit/>
          </a:bodyPr>
          <a:lstStyle/>
          <a:p>
            <a:pPr lvl="0" algn="ctr" rtl="0">
              <a:spcBef>
                <a:spcPts val="0"/>
              </a:spcBef>
              <a:buNone/>
            </a:pPr>
            <a:r>
              <a:rPr lang="en" sz="3000"/>
              <a:t>Before Maven</a:t>
            </a:r>
          </a:p>
        </p:txBody>
      </p:sp>
      <p:sp>
        <p:nvSpPr>
          <p:cNvPr id="481" name="Shape 481"/>
          <p:cNvSpPr/>
          <p:nvPr/>
        </p:nvSpPr>
        <p:spPr>
          <a:xfrm>
            <a:off x="4065825" y="2737650"/>
            <a:ext cx="4644900" cy="2087700"/>
          </a:xfrm>
          <a:prstGeom prst="rect">
            <a:avLst/>
          </a:prstGeom>
          <a:solidFill>
            <a:srgbClr val="00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0" lvl="0" indent="0" rtl="0">
              <a:lnSpc>
                <a:spcPct val="115000"/>
              </a:lnSpc>
              <a:spcBef>
                <a:spcPts val="0"/>
              </a:spcBef>
              <a:buClr>
                <a:schemeClr val="dk1"/>
              </a:buClr>
              <a:buSzPct val="78571"/>
              <a:buFont typeface="Arial"/>
              <a:buNone/>
            </a:pPr>
            <a:r>
              <a:rPr lang="en">
                <a:solidFill>
                  <a:srgbClr val="F3F3F3"/>
                </a:solidFill>
              </a:rPr>
              <a:t>Getting started with the Dropbox Android SDK:</a:t>
            </a:r>
          </a:p>
          <a:p>
            <a:pPr marL="0" lvl="0" indent="0" rtl="0">
              <a:lnSpc>
                <a:spcPct val="115000"/>
              </a:lnSpc>
              <a:spcBef>
                <a:spcPts val="0"/>
              </a:spcBef>
              <a:buClr>
                <a:schemeClr val="dk1"/>
              </a:buClr>
              <a:buSzPct val="78571"/>
              <a:buFont typeface="Arial"/>
              <a:buNone/>
            </a:pPr>
            <a:r>
              <a:rPr lang="en">
                <a:solidFill>
                  <a:srgbClr val="F3F3F3"/>
                </a:solidFill>
              </a:rPr>
              <a:t>1. </a:t>
            </a:r>
            <a:r>
              <a:rPr lang="en">
                <a:solidFill>
                  <a:srgbClr val="FF0000"/>
                </a:solidFill>
              </a:rPr>
              <a:t>Include everything under lib/ in your project/build.</a:t>
            </a:r>
          </a:p>
          <a:p>
            <a:pPr marL="0" lvl="0" indent="0" rtl="0">
              <a:lnSpc>
                <a:spcPct val="115000"/>
              </a:lnSpc>
              <a:spcBef>
                <a:spcPts val="0"/>
              </a:spcBef>
              <a:buNone/>
            </a:pPr>
            <a:r>
              <a:rPr lang="en">
                <a:solidFill>
                  <a:srgbClr val="F3F3F3"/>
                </a:solidFill>
              </a:rPr>
              <a:t>2. You'll want to start off by creating an AndroidAuthSession with your consumer key and secret.</a:t>
            </a:r>
          </a:p>
          <a:p>
            <a:pPr marL="0" lvl="0" indent="0" rtl="0">
              <a:lnSpc>
                <a:spcPct val="115000"/>
              </a:lnSpc>
              <a:spcBef>
                <a:spcPts val="0"/>
              </a:spcBef>
              <a:buNone/>
            </a:pPr>
            <a:r>
              <a:rPr lang="en">
                <a:solidFill>
                  <a:srgbClr val="F3F3F3"/>
                </a:solidFill>
              </a:rPr>
              <a:t>3...</a:t>
            </a:r>
          </a:p>
        </p:txBody>
      </p:sp>
      <p:cxnSp>
        <p:nvCxnSpPr>
          <p:cNvPr id="482" name="Shape 482"/>
          <p:cNvCxnSpPr>
            <a:endCxn id="481" idx="1"/>
          </p:cNvCxnSpPr>
          <p:nvPr/>
        </p:nvCxnSpPr>
        <p:spPr>
          <a:xfrm rot="10800000" flipH="1">
            <a:off x="1645424" y="3781499"/>
            <a:ext cx="2420400" cy="850500"/>
          </a:xfrm>
          <a:prstGeom prst="straightConnector1">
            <a:avLst/>
          </a:prstGeom>
          <a:noFill/>
          <a:ln w="19050" cap="flat" cmpd="sng">
            <a:solidFill>
              <a:schemeClr val="dk2"/>
            </a:solidFill>
            <a:prstDash val="solid"/>
            <a:round/>
            <a:headEnd type="none" w="lg" len="lg"/>
            <a:tailEnd type="triangle" w="lg" len="lg"/>
          </a:ln>
        </p:spPr>
      </p:cxnSp>
      <p:sp>
        <p:nvSpPr>
          <p:cNvPr id="483" name="Shape 483"/>
          <p:cNvSpPr/>
          <p:nvPr/>
        </p:nvSpPr>
        <p:spPr>
          <a:xfrm>
            <a:off x="4065825" y="727575"/>
            <a:ext cx="4644900" cy="1040399"/>
          </a:xfrm>
          <a:prstGeom prst="rect">
            <a:avLst/>
          </a:prstGeom>
          <a:solidFill>
            <a:srgbClr val="00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0" lvl="0" indent="0" rtl="0">
              <a:lnSpc>
                <a:spcPct val="115000"/>
              </a:lnSpc>
              <a:spcBef>
                <a:spcPts val="0"/>
              </a:spcBef>
              <a:buNone/>
            </a:pPr>
            <a:r>
              <a:rPr lang="en">
                <a:solidFill>
                  <a:srgbClr val="F3F3F3"/>
                </a:solidFill>
              </a:rPr>
              <a:t>Download dropbox-android-sdk from dropbox website</a:t>
            </a:r>
          </a:p>
        </p:txBody>
      </p:sp>
      <p:sp>
        <p:nvSpPr>
          <p:cNvPr id="484" name="Shape 484"/>
          <p:cNvSpPr/>
          <p:nvPr/>
        </p:nvSpPr>
        <p:spPr>
          <a:xfrm>
            <a:off x="4317125" y="653975"/>
            <a:ext cx="482099" cy="408000"/>
          </a:xfrm>
          <a:prstGeom prst="ellipse">
            <a:avLst/>
          </a:prstGeom>
          <a:solidFill>
            <a:srgbClr val="FF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b="1">
                <a:solidFill>
                  <a:srgbClr val="FFFFFF"/>
                </a:solidFill>
              </a:rPr>
              <a:t>1</a:t>
            </a:r>
          </a:p>
        </p:txBody>
      </p:sp>
      <p:sp>
        <p:nvSpPr>
          <p:cNvPr id="485" name="Shape 485"/>
          <p:cNvSpPr/>
          <p:nvPr/>
        </p:nvSpPr>
        <p:spPr>
          <a:xfrm>
            <a:off x="4317125" y="2655175"/>
            <a:ext cx="482099" cy="408000"/>
          </a:xfrm>
          <a:prstGeom prst="ellipse">
            <a:avLst/>
          </a:prstGeom>
          <a:solidFill>
            <a:srgbClr val="FF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rgbClr val="FFFFFF"/>
                </a:solidFill>
              </a:rPr>
              <a:t>2</a:t>
            </a:r>
          </a:p>
        </p:txBody>
      </p:sp>
      <p:sp>
        <p:nvSpPr>
          <p:cNvPr id="2" name="矩形 1"/>
          <p:cNvSpPr/>
          <p:nvPr/>
        </p:nvSpPr>
        <p:spPr>
          <a:xfrm>
            <a:off x="626037" y="1767974"/>
            <a:ext cx="2960422" cy="221864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到底用了哪一版library?</a:t>
            </a:r>
          </a:p>
        </p:txBody>
      </p:sp>
      <p:sp>
        <p:nvSpPr>
          <p:cNvPr id="501" name="Shape 501"/>
          <p:cNvSpPr/>
          <p:nvPr/>
        </p:nvSpPr>
        <p:spPr>
          <a:xfrm>
            <a:off x="358550" y="1335325"/>
            <a:ext cx="4327499" cy="3523800"/>
          </a:xfrm>
          <a:prstGeom prst="rect">
            <a:avLst/>
          </a:prstGeom>
          <a:solidFill>
            <a:srgbClr val="00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1"/>
              </a:buClr>
              <a:buSzPct val="78571"/>
              <a:buFont typeface="Arial"/>
              <a:buNone/>
            </a:pPr>
            <a:r>
              <a:rPr lang="en" b="1">
                <a:solidFill>
                  <a:srgbClr val="FFFFFF"/>
                </a:solidFill>
              </a:rPr>
              <a:t>┌Top Android Project</a:t>
            </a:r>
          </a:p>
          <a:p>
            <a:pPr lvl="0" rtl="0">
              <a:lnSpc>
                <a:spcPct val="115000"/>
              </a:lnSpc>
              <a:spcBef>
                <a:spcPts val="0"/>
              </a:spcBef>
              <a:buClr>
                <a:schemeClr val="dk1"/>
              </a:buClr>
              <a:buSzPct val="78571"/>
              <a:buFont typeface="Arial"/>
              <a:buNone/>
            </a:pPr>
            <a:r>
              <a:rPr lang="en" b="1">
                <a:solidFill>
                  <a:srgbClr val="FFFFFF"/>
                </a:solidFill>
              </a:rPr>
              <a:t>│</a:t>
            </a:r>
          </a:p>
          <a:p>
            <a:pPr lvl="0" rtl="0">
              <a:lnSpc>
                <a:spcPct val="115000"/>
              </a:lnSpc>
              <a:spcBef>
                <a:spcPts val="0"/>
              </a:spcBef>
              <a:buClr>
                <a:schemeClr val="dk1"/>
              </a:buClr>
              <a:buSzPct val="78571"/>
              <a:buFont typeface="Arial"/>
              <a:buNone/>
            </a:pPr>
            <a:r>
              <a:rPr lang="en" b="1">
                <a:solidFill>
                  <a:srgbClr val="FFFFFF"/>
                </a:solidFill>
              </a:rPr>
              <a:t>├── Project 1 - (Pure Java Modules)</a:t>
            </a:r>
          </a:p>
          <a:p>
            <a:pPr lvl="0" rtl="0">
              <a:lnSpc>
                <a:spcPct val="115000"/>
              </a:lnSpc>
              <a:spcBef>
                <a:spcPts val="0"/>
              </a:spcBef>
              <a:buClr>
                <a:schemeClr val="dk1"/>
              </a:buClr>
              <a:buSzPct val="78571"/>
              <a:buFont typeface="Arial"/>
              <a:buNone/>
            </a:pPr>
            <a:r>
              <a:rPr lang="en" b="1">
                <a:solidFill>
                  <a:srgbClr val="FFFFFF"/>
                </a:solidFill>
              </a:rPr>
              <a:t>│    │</a:t>
            </a:r>
          </a:p>
          <a:p>
            <a:pPr lvl="0" rtl="0">
              <a:lnSpc>
                <a:spcPct val="115000"/>
              </a:lnSpc>
              <a:spcBef>
                <a:spcPts val="0"/>
              </a:spcBef>
              <a:buClr>
                <a:schemeClr val="dk1"/>
              </a:buClr>
              <a:buSzPct val="78571"/>
              <a:buFont typeface="Arial"/>
              <a:buNone/>
            </a:pPr>
            <a:r>
              <a:rPr lang="en" b="1">
                <a:solidFill>
                  <a:srgbClr val="FFFFFF"/>
                </a:solidFill>
              </a:rPr>
              <a:t>│    ├── Module A1</a:t>
            </a:r>
          </a:p>
          <a:p>
            <a:pPr lvl="0" rtl="0">
              <a:lnSpc>
                <a:spcPct val="115000"/>
              </a:lnSpc>
              <a:spcBef>
                <a:spcPts val="0"/>
              </a:spcBef>
              <a:buClr>
                <a:schemeClr val="dk1"/>
              </a:buClr>
              <a:buSzPct val="78571"/>
              <a:buFont typeface="Arial"/>
              <a:buNone/>
            </a:pPr>
            <a:r>
              <a:rPr lang="en" b="1">
                <a:solidFill>
                  <a:srgbClr val="FFFFFF"/>
                </a:solidFill>
              </a:rPr>
              <a:t>│    │      └──libs/</a:t>
            </a:r>
            <a:r>
              <a:rPr lang="en" b="1">
                <a:solidFill>
                  <a:srgbClr val="FF0000"/>
                </a:solidFill>
              </a:rPr>
              <a:t>android-support-v4_22.jar</a:t>
            </a:r>
          </a:p>
          <a:p>
            <a:pPr lvl="0" rtl="0">
              <a:lnSpc>
                <a:spcPct val="115000"/>
              </a:lnSpc>
              <a:spcBef>
                <a:spcPts val="0"/>
              </a:spcBef>
              <a:buClr>
                <a:schemeClr val="dk1"/>
              </a:buClr>
              <a:buSzPct val="78571"/>
              <a:buFont typeface="Arial"/>
              <a:buNone/>
            </a:pPr>
            <a:r>
              <a:rPr lang="en" b="1">
                <a:solidFill>
                  <a:srgbClr val="FFFFFF"/>
                </a:solidFill>
              </a:rPr>
              <a:t>│    ├── Module B1</a:t>
            </a:r>
          </a:p>
          <a:p>
            <a:pPr lvl="0" rtl="0">
              <a:lnSpc>
                <a:spcPct val="115000"/>
              </a:lnSpc>
              <a:spcBef>
                <a:spcPts val="0"/>
              </a:spcBef>
              <a:buClr>
                <a:schemeClr val="dk1"/>
              </a:buClr>
              <a:buSzPct val="78571"/>
              <a:buFont typeface="Arial"/>
              <a:buNone/>
            </a:pPr>
            <a:r>
              <a:rPr lang="en" b="1">
                <a:solidFill>
                  <a:srgbClr val="FFFFFF"/>
                </a:solidFill>
              </a:rPr>
              <a:t>│    :</a:t>
            </a:r>
          </a:p>
          <a:p>
            <a:pPr lvl="0" rtl="0">
              <a:lnSpc>
                <a:spcPct val="115000"/>
              </a:lnSpc>
              <a:spcBef>
                <a:spcPts val="0"/>
              </a:spcBef>
              <a:buClr>
                <a:schemeClr val="dk1"/>
              </a:buClr>
              <a:buSzPct val="78571"/>
              <a:buFont typeface="Arial"/>
              <a:buNone/>
            </a:pPr>
            <a:r>
              <a:rPr lang="en" b="1">
                <a:solidFill>
                  <a:srgbClr val="FFFFFF"/>
                </a:solidFill>
              </a:rPr>
              <a:t>│    └── facebook-lib-project</a:t>
            </a:r>
          </a:p>
          <a:p>
            <a:pPr lvl="0" rtl="0">
              <a:lnSpc>
                <a:spcPct val="115000"/>
              </a:lnSpc>
              <a:spcBef>
                <a:spcPts val="0"/>
              </a:spcBef>
              <a:buClr>
                <a:schemeClr val="dk1"/>
              </a:buClr>
              <a:buSzPct val="78571"/>
              <a:buFont typeface="Arial"/>
              <a:buNone/>
            </a:pPr>
            <a:r>
              <a:rPr lang="en" b="1">
                <a:solidFill>
                  <a:srgbClr val="FFFFFF"/>
                </a:solidFill>
              </a:rPr>
              <a:t>│           └──libs/</a:t>
            </a:r>
            <a:r>
              <a:rPr lang="en" b="1">
                <a:solidFill>
                  <a:srgbClr val="FF0000"/>
                </a:solidFill>
              </a:rPr>
              <a:t>android-support-v4-v22.0.0.jar</a:t>
            </a:r>
          </a:p>
          <a:p>
            <a:pPr lvl="0" rtl="0">
              <a:lnSpc>
                <a:spcPct val="115000"/>
              </a:lnSpc>
              <a:spcBef>
                <a:spcPts val="0"/>
              </a:spcBef>
              <a:buClr>
                <a:schemeClr val="dk1"/>
              </a:buClr>
              <a:buSzPct val="78571"/>
              <a:buFont typeface="Arial"/>
              <a:buNone/>
            </a:pPr>
            <a:r>
              <a:rPr lang="en" b="1">
                <a:solidFill>
                  <a:srgbClr val="FFFFFF"/>
                </a:solidFill>
              </a:rPr>
              <a:t>│  </a:t>
            </a:r>
          </a:p>
          <a:p>
            <a:pPr lvl="0" rtl="0">
              <a:lnSpc>
                <a:spcPct val="115000"/>
              </a:lnSpc>
              <a:spcBef>
                <a:spcPts val="0"/>
              </a:spcBef>
              <a:buClr>
                <a:schemeClr val="dk1"/>
              </a:buClr>
              <a:buFont typeface="Arial"/>
              <a:buNone/>
            </a:pPr>
            <a:endParaRPr b="1">
              <a:solidFill>
                <a:srgbClr val="FFFFFF"/>
              </a:solidFill>
            </a:endParaRPr>
          </a:p>
          <a:p>
            <a:pPr>
              <a:spcBef>
                <a:spcPts val="0"/>
              </a:spcBef>
              <a:buNone/>
            </a:pPr>
            <a:endParaRPr>
              <a:solidFill>
                <a:srgbClr val="FFFFFF"/>
              </a:solidFill>
            </a:endParaRPr>
          </a:p>
        </p:txBody>
      </p:sp>
      <p:sp>
        <p:nvSpPr>
          <p:cNvPr id="502" name="Shape 502"/>
          <p:cNvSpPr/>
          <p:nvPr/>
        </p:nvSpPr>
        <p:spPr>
          <a:xfrm>
            <a:off x="4240925" y="2819025"/>
            <a:ext cx="816000" cy="1100400"/>
          </a:xfrm>
          <a:prstGeom prst="rightBracket">
            <a:avLst>
              <a:gd name="adj" fmla="val 8333"/>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503" name="Shape 503"/>
          <p:cNvCxnSpPr>
            <a:stCxn id="502" idx="2"/>
          </p:cNvCxnSpPr>
          <p:nvPr/>
        </p:nvCxnSpPr>
        <p:spPr>
          <a:xfrm rot="10800000" flipH="1">
            <a:off x="5056925" y="3362925"/>
            <a:ext cx="606000" cy="6300"/>
          </a:xfrm>
          <a:prstGeom prst="straightConnector1">
            <a:avLst/>
          </a:prstGeom>
          <a:noFill/>
          <a:ln w="19050" cap="flat" cmpd="sng">
            <a:solidFill>
              <a:srgbClr val="FF0000"/>
            </a:solidFill>
            <a:prstDash val="solid"/>
            <a:round/>
            <a:headEnd type="none" w="lg" len="lg"/>
            <a:tailEnd type="none" w="lg" len="lg"/>
          </a:ln>
        </p:spPr>
      </p:cxnSp>
      <p:sp>
        <p:nvSpPr>
          <p:cNvPr id="504" name="Shape 504"/>
          <p:cNvSpPr/>
          <p:nvPr/>
        </p:nvSpPr>
        <p:spPr>
          <a:xfrm>
            <a:off x="5662925" y="2216200"/>
            <a:ext cx="2905578" cy="2299752"/>
          </a:xfrm>
          <a:prstGeom prst="irregularSeal1">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a:solidFill>
                  <a:srgbClr val="FF0000"/>
                </a:solidFill>
              </a:rPr>
              <a:t>BUILD FAIL</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3F5D71"/>
        </a:solidFill>
        <a:effectLst/>
      </p:bgPr>
    </p:bg>
    <p:spTree>
      <p:nvGrpSpPr>
        <p:cNvPr id="1" name="Shape 508"/>
        <p:cNvGrpSpPr/>
        <p:nvPr/>
      </p:nvGrpSpPr>
      <p:grpSpPr>
        <a:xfrm>
          <a:off x="0" y="0"/>
          <a:ext cx="0" cy="0"/>
          <a:chOff x="0" y="0"/>
          <a:chExt cx="0" cy="0"/>
        </a:xfrm>
      </p:grpSpPr>
      <p:sp>
        <p:nvSpPr>
          <p:cNvPr id="509" name="Shape 509"/>
          <p:cNvSpPr txBox="1">
            <a:spLocks noGrp="1"/>
          </p:cNvSpPr>
          <p:nvPr>
            <p:ph type="title"/>
          </p:nvPr>
        </p:nvSpPr>
        <p:spPr>
          <a:xfrm>
            <a:off x="267525" y="172575"/>
            <a:ext cx="8664600" cy="707699"/>
          </a:xfrm>
          <a:prstGeom prst="rect">
            <a:avLst/>
          </a:prstGeom>
          <a:noFill/>
          <a:ln>
            <a:noFill/>
          </a:ln>
        </p:spPr>
        <p:txBody>
          <a:bodyPr lIns="91425" tIns="91425" rIns="91425" bIns="91425" anchor="b" anchorCtr="0">
            <a:noAutofit/>
          </a:bodyPr>
          <a:lstStyle/>
          <a:p>
            <a:pPr lvl="0" algn="ctr" rtl="0">
              <a:spcBef>
                <a:spcPts val="0"/>
              </a:spcBef>
              <a:buNone/>
            </a:pPr>
            <a:r>
              <a:rPr lang="en" sz="2800">
                <a:solidFill>
                  <a:srgbClr val="FFFFFF"/>
                </a:solidFill>
              </a:rPr>
              <a:t>After Maven</a:t>
            </a:r>
          </a:p>
        </p:txBody>
      </p:sp>
      <p:sp>
        <p:nvSpPr>
          <p:cNvPr id="510" name="Shape 510"/>
          <p:cNvSpPr txBox="1"/>
          <p:nvPr/>
        </p:nvSpPr>
        <p:spPr>
          <a:xfrm>
            <a:off x="914400" y="1769350"/>
            <a:ext cx="5644500" cy="897599"/>
          </a:xfrm>
          <a:prstGeom prst="rect">
            <a:avLst/>
          </a:prstGeom>
          <a:solidFill>
            <a:srgbClr val="434343"/>
          </a:solidFill>
          <a:ln>
            <a:noFill/>
          </a:ln>
        </p:spPr>
        <p:txBody>
          <a:bodyPr lIns="91425" tIns="91425" rIns="91425" bIns="91425" anchor="ctr" anchorCtr="0">
            <a:noAutofit/>
          </a:bodyPr>
          <a:lstStyle/>
          <a:p>
            <a:pPr lvl="0" rtl="0">
              <a:lnSpc>
                <a:spcPct val="136363"/>
              </a:lnSpc>
              <a:spcBef>
                <a:spcPts val="1500"/>
              </a:spcBef>
              <a:spcAft>
                <a:spcPts val="1500"/>
              </a:spcAft>
              <a:buNone/>
            </a:pPr>
            <a:r>
              <a:rPr lang="en" sz="1100">
                <a:solidFill>
                  <a:srgbClr val="FFFFFF"/>
                </a:solidFill>
                <a:latin typeface="Courier New"/>
                <a:ea typeface="Courier New"/>
                <a:cs typeface="Courier New"/>
                <a:sym typeface="Courier New"/>
              </a:rPr>
              <a:t>dependencies { </a:t>
            </a:r>
            <a:br>
              <a:rPr lang="en" sz="1100">
                <a:solidFill>
                  <a:srgbClr val="FFFFFF"/>
                </a:solidFill>
                <a:latin typeface="Courier New"/>
                <a:ea typeface="Courier New"/>
                <a:cs typeface="Courier New"/>
                <a:sym typeface="Courier New"/>
              </a:rPr>
            </a:br>
            <a:r>
              <a:rPr lang="en" sz="1100">
                <a:solidFill>
                  <a:srgbClr val="FFFFFF"/>
                </a:solidFill>
                <a:latin typeface="Courier New"/>
                <a:ea typeface="Courier New"/>
                <a:cs typeface="Courier New"/>
                <a:sym typeface="Courier New"/>
              </a:rPr>
              <a:t>  compile </a:t>
            </a:r>
            <a:r>
              <a:rPr lang="en" sz="1100">
                <a:solidFill>
                  <a:srgbClr val="8FDC33"/>
                </a:solidFill>
                <a:latin typeface="Courier New"/>
                <a:ea typeface="Courier New"/>
                <a:cs typeface="Courier New"/>
                <a:sym typeface="Courier New"/>
              </a:rPr>
              <a:t>'com.facebook.android:facebook-android-sdk:4.1.0'</a:t>
            </a:r>
            <a:r>
              <a:rPr lang="en" sz="1100">
                <a:solidFill>
                  <a:srgbClr val="FFFFFF"/>
                </a:solidFill>
                <a:latin typeface="Courier New"/>
                <a:ea typeface="Courier New"/>
                <a:cs typeface="Courier New"/>
                <a:sym typeface="Courier New"/>
              </a:rPr>
              <a:t/>
            </a:r>
            <a:br>
              <a:rPr lang="en" sz="1100">
                <a:solidFill>
                  <a:srgbClr val="FFFFFF"/>
                </a:solidFill>
                <a:latin typeface="Courier New"/>
                <a:ea typeface="Courier New"/>
                <a:cs typeface="Courier New"/>
                <a:sym typeface="Courier New"/>
              </a:rPr>
            </a:br>
            <a:r>
              <a:rPr lang="en" sz="1100">
                <a:solidFill>
                  <a:srgbClr val="FFFFFF"/>
                </a:solidFill>
                <a:latin typeface="Courier New"/>
                <a:ea typeface="Courier New"/>
                <a:cs typeface="Courier New"/>
                <a:sym typeface="Courier New"/>
              </a:rPr>
              <a:t>}</a:t>
            </a:r>
          </a:p>
        </p:txBody>
      </p:sp>
      <p:sp>
        <p:nvSpPr>
          <p:cNvPr id="511" name="Shape 511"/>
          <p:cNvSpPr txBox="1"/>
          <p:nvPr/>
        </p:nvSpPr>
        <p:spPr>
          <a:xfrm>
            <a:off x="509175" y="1242725"/>
            <a:ext cx="2079900" cy="3400199"/>
          </a:xfrm>
          <a:prstGeom prst="rect">
            <a:avLst/>
          </a:prstGeom>
          <a:noFill/>
          <a:ln>
            <a:noFill/>
          </a:ln>
        </p:spPr>
        <p:txBody>
          <a:bodyPr lIns="91425" tIns="91425" rIns="91425" bIns="91425" anchor="t" anchorCtr="0">
            <a:noAutofit/>
          </a:bodyPr>
          <a:lstStyle/>
          <a:p>
            <a:pPr lvl="0" rtl="0">
              <a:spcBef>
                <a:spcPts val="0"/>
              </a:spcBef>
              <a:buNone/>
            </a:pPr>
            <a:r>
              <a:rPr lang="en">
                <a:solidFill>
                  <a:srgbClr val="FFFFFF"/>
                </a:solidFill>
              </a:rPr>
              <a:t>1.  Use gradle</a:t>
            </a:r>
          </a:p>
          <a:p>
            <a:pPr lvl="0" rtl="0">
              <a:spcBef>
                <a:spcPts val="0"/>
              </a:spcBef>
              <a:buNone/>
            </a:pPr>
            <a:endParaRPr>
              <a:solidFill>
                <a:srgbClr val="FFFFFF"/>
              </a:solidFill>
            </a:endParaRPr>
          </a:p>
          <a:p>
            <a:pPr lvl="0" rtl="0">
              <a:spcBef>
                <a:spcPts val="0"/>
              </a:spcBef>
              <a:buNone/>
            </a:pPr>
            <a:r>
              <a:rPr lang="en">
                <a:solidFill>
                  <a:srgbClr val="FFFFFF"/>
                </a:solidFill>
              </a:rPr>
              <a:t>2.</a:t>
            </a:r>
          </a:p>
          <a:p>
            <a:pPr lvl="0" rtl="0">
              <a:spcBef>
                <a:spcPts val="0"/>
              </a:spcBef>
              <a:buNone/>
            </a:pPr>
            <a:endParaRPr>
              <a:solidFill>
                <a:srgbClr val="FFFFFF"/>
              </a:solidFill>
            </a:endParaRPr>
          </a:p>
          <a:p>
            <a:pPr lvl="0" rtl="0">
              <a:spcBef>
                <a:spcPts val="0"/>
              </a:spcBef>
              <a:buNone/>
            </a:pPr>
            <a:endParaRPr>
              <a:solidFill>
                <a:srgbClr val="FFFFFF"/>
              </a:solidFill>
            </a:endParaRPr>
          </a:p>
          <a:p>
            <a:pPr lvl="0" rtl="0">
              <a:spcBef>
                <a:spcPts val="0"/>
              </a:spcBef>
              <a:buNone/>
            </a:pPr>
            <a:endParaRPr>
              <a:solidFill>
                <a:srgbClr val="FFFFFF"/>
              </a:solidFill>
            </a:endParaRPr>
          </a:p>
          <a:p>
            <a:pPr lvl="0" rtl="0">
              <a:spcBef>
                <a:spcPts val="0"/>
              </a:spcBef>
              <a:buNone/>
            </a:pPr>
            <a:endParaRPr>
              <a:solidFill>
                <a:srgbClr val="FFFFFF"/>
              </a:solidFill>
            </a:endParaRPr>
          </a:p>
          <a:p>
            <a:pPr lvl="0" rtl="0">
              <a:spcBef>
                <a:spcPts val="0"/>
              </a:spcBef>
              <a:buNone/>
            </a:pPr>
            <a:endParaRPr>
              <a:solidFill>
                <a:srgbClr val="FFFFFF"/>
              </a:solidFill>
            </a:endParaRPr>
          </a:p>
          <a:p>
            <a:pPr lvl="0" rtl="0">
              <a:spcBef>
                <a:spcPts val="0"/>
              </a:spcBef>
              <a:buNone/>
            </a:pPr>
            <a:endParaRPr>
              <a:solidFill>
                <a:srgbClr val="FFFFFF"/>
              </a:solidFill>
            </a:endParaRPr>
          </a:p>
          <a:p>
            <a:pPr lvl="0" rtl="0">
              <a:spcBef>
                <a:spcPts val="0"/>
              </a:spcBef>
              <a:buNone/>
            </a:pPr>
            <a:endParaRPr>
              <a:solidFill>
                <a:srgbClr val="FFFFFF"/>
              </a:solidFill>
            </a:endParaRPr>
          </a:p>
          <a:p>
            <a:pPr lvl="0" rtl="0">
              <a:spcBef>
                <a:spcPts val="0"/>
              </a:spcBef>
              <a:buNone/>
            </a:pPr>
            <a:endParaRPr>
              <a:solidFill>
                <a:srgbClr val="FFFFFF"/>
              </a:solidFill>
            </a:endParaRPr>
          </a:p>
          <a:p>
            <a:pPr lvl="0" rtl="0">
              <a:spcBef>
                <a:spcPts val="0"/>
              </a:spcBef>
              <a:buNone/>
            </a:pPr>
            <a:endParaRPr>
              <a:solidFill>
                <a:srgbClr val="FFFFFF"/>
              </a:solidFill>
            </a:endParaRPr>
          </a:p>
          <a:p>
            <a:pPr lvl="0" rtl="0">
              <a:spcBef>
                <a:spcPts val="0"/>
              </a:spcBef>
              <a:buNone/>
            </a:pPr>
            <a:endParaRPr>
              <a:solidFill>
                <a:srgbClr val="FFFFFF"/>
              </a:solidFill>
            </a:endParaRPr>
          </a:p>
          <a:p>
            <a:pPr lvl="0" rtl="0">
              <a:spcBef>
                <a:spcPts val="0"/>
              </a:spcBef>
              <a:buNone/>
            </a:pPr>
            <a:r>
              <a:rPr lang="en">
                <a:solidFill>
                  <a:srgbClr val="FFFFFF"/>
                </a:solidFill>
              </a:rPr>
              <a:t>3. That’s it.</a:t>
            </a:r>
          </a:p>
        </p:txBody>
      </p:sp>
      <p:sp>
        <p:nvSpPr>
          <p:cNvPr id="512" name="Shape 512"/>
          <p:cNvSpPr txBox="1"/>
          <p:nvPr/>
        </p:nvSpPr>
        <p:spPr>
          <a:xfrm>
            <a:off x="914400" y="2836150"/>
            <a:ext cx="5644500" cy="897599"/>
          </a:xfrm>
          <a:prstGeom prst="rect">
            <a:avLst/>
          </a:prstGeom>
          <a:solidFill>
            <a:srgbClr val="434343"/>
          </a:solidFill>
          <a:ln>
            <a:noFill/>
          </a:ln>
        </p:spPr>
        <p:txBody>
          <a:bodyPr lIns="91425" tIns="91425" rIns="91425" bIns="91425" anchor="ctr" anchorCtr="0">
            <a:noAutofit/>
          </a:bodyPr>
          <a:lstStyle/>
          <a:p>
            <a:pPr lvl="0" rtl="0">
              <a:lnSpc>
                <a:spcPct val="136363"/>
              </a:lnSpc>
              <a:spcBef>
                <a:spcPts val="1500"/>
              </a:spcBef>
              <a:spcAft>
                <a:spcPts val="1500"/>
              </a:spcAft>
              <a:buNone/>
            </a:pPr>
            <a:r>
              <a:rPr lang="en" sz="1100">
                <a:solidFill>
                  <a:srgbClr val="FFFFFF"/>
                </a:solidFill>
                <a:latin typeface="Courier New"/>
                <a:ea typeface="Courier New"/>
                <a:cs typeface="Courier New"/>
                <a:sym typeface="Courier New"/>
              </a:rPr>
              <a:t>dependencies { </a:t>
            </a:r>
            <a:br>
              <a:rPr lang="en" sz="1100">
                <a:solidFill>
                  <a:srgbClr val="FFFFFF"/>
                </a:solidFill>
                <a:latin typeface="Courier New"/>
                <a:ea typeface="Courier New"/>
                <a:cs typeface="Courier New"/>
                <a:sym typeface="Courier New"/>
              </a:rPr>
            </a:br>
            <a:r>
              <a:rPr lang="en" sz="1100">
                <a:solidFill>
                  <a:srgbClr val="FFFFFF"/>
                </a:solidFill>
                <a:latin typeface="Courier New"/>
                <a:ea typeface="Courier New"/>
                <a:cs typeface="Courier New"/>
                <a:sym typeface="Courier New"/>
              </a:rPr>
              <a:t>  compile </a:t>
            </a:r>
            <a:r>
              <a:rPr lang="en" sz="1100">
                <a:solidFill>
                  <a:srgbClr val="8FDC33"/>
                </a:solidFill>
                <a:latin typeface="Courier New"/>
                <a:ea typeface="Courier New"/>
                <a:cs typeface="Courier New"/>
                <a:sym typeface="Courier New"/>
              </a:rPr>
              <a:t>'com.google.android.gms:play-services-wearable:7.3.0'</a:t>
            </a:r>
            <a:r>
              <a:rPr lang="en" sz="1100">
                <a:solidFill>
                  <a:srgbClr val="FFFFFF"/>
                </a:solidFill>
                <a:latin typeface="Courier New"/>
                <a:ea typeface="Courier New"/>
                <a:cs typeface="Courier New"/>
                <a:sym typeface="Courier New"/>
              </a:rPr>
              <a:t/>
            </a:r>
            <a:br>
              <a:rPr lang="en" sz="1100">
                <a:solidFill>
                  <a:srgbClr val="FFFFFF"/>
                </a:solidFill>
                <a:latin typeface="Courier New"/>
                <a:ea typeface="Courier New"/>
                <a:cs typeface="Courier New"/>
                <a:sym typeface="Courier New"/>
              </a:rPr>
            </a:br>
            <a:r>
              <a:rPr lang="en" sz="1100">
                <a:solidFill>
                  <a:srgbClr val="FFFFFF"/>
                </a:solidFill>
                <a:latin typeface="Courier New"/>
                <a:ea typeface="Courier New"/>
                <a:cs typeface="Courier New"/>
                <a:sym typeface="Courier New"/>
              </a:rPr>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3F5D71"/>
        </a:solidFill>
        <a:effectLst/>
      </p:bgPr>
    </p:bg>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267525" y="172575"/>
            <a:ext cx="8664600" cy="707699"/>
          </a:xfrm>
          <a:prstGeom prst="rect">
            <a:avLst/>
          </a:prstGeom>
          <a:noFill/>
          <a:ln>
            <a:noFill/>
          </a:ln>
        </p:spPr>
        <p:txBody>
          <a:bodyPr lIns="91425" tIns="91425" rIns="91425" bIns="91425" anchor="b" anchorCtr="0">
            <a:noAutofit/>
          </a:bodyPr>
          <a:lstStyle/>
          <a:p>
            <a:pPr lvl="0" algn="ctr" rtl="0">
              <a:spcBef>
                <a:spcPts val="0"/>
              </a:spcBef>
              <a:buNone/>
            </a:pPr>
            <a:r>
              <a:rPr lang="en" sz="2400">
                <a:solidFill>
                  <a:srgbClr val="FFFFFF"/>
                </a:solidFill>
              </a:rPr>
              <a:t>How about the depend on a tree of dependencies?</a:t>
            </a:r>
          </a:p>
        </p:txBody>
      </p:sp>
      <p:sp>
        <p:nvSpPr>
          <p:cNvPr id="523" name="Shape 523"/>
          <p:cNvSpPr txBox="1"/>
          <p:nvPr/>
        </p:nvSpPr>
        <p:spPr>
          <a:xfrm>
            <a:off x="914400" y="1769350"/>
            <a:ext cx="5490300" cy="897599"/>
          </a:xfrm>
          <a:prstGeom prst="rect">
            <a:avLst/>
          </a:prstGeom>
          <a:solidFill>
            <a:srgbClr val="434343"/>
          </a:solidFill>
          <a:ln>
            <a:noFill/>
          </a:ln>
        </p:spPr>
        <p:txBody>
          <a:bodyPr lIns="91425" tIns="91425" rIns="91425" bIns="91425" anchor="ctr" anchorCtr="0">
            <a:noAutofit/>
          </a:bodyPr>
          <a:lstStyle/>
          <a:p>
            <a:pPr lvl="0" rtl="0">
              <a:lnSpc>
                <a:spcPct val="136363"/>
              </a:lnSpc>
              <a:spcBef>
                <a:spcPts val="1500"/>
              </a:spcBef>
              <a:spcAft>
                <a:spcPts val="1500"/>
              </a:spcAft>
              <a:buNone/>
            </a:pPr>
            <a:r>
              <a:rPr lang="en" sz="1100">
                <a:solidFill>
                  <a:srgbClr val="FFFFFF"/>
                </a:solidFill>
                <a:latin typeface="Courier New"/>
                <a:ea typeface="Courier New"/>
                <a:cs typeface="Courier New"/>
                <a:sym typeface="Courier New"/>
              </a:rPr>
              <a:t>dependencies { </a:t>
            </a:r>
            <a:br>
              <a:rPr lang="en" sz="1100">
                <a:solidFill>
                  <a:srgbClr val="FFFFFF"/>
                </a:solidFill>
                <a:latin typeface="Courier New"/>
                <a:ea typeface="Courier New"/>
                <a:cs typeface="Courier New"/>
                <a:sym typeface="Courier New"/>
              </a:rPr>
            </a:br>
            <a:r>
              <a:rPr lang="en" sz="1100">
                <a:solidFill>
                  <a:srgbClr val="FFFFFF"/>
                </a:solidFill>
                <a:latin typeface="Courier New"/>
                <a:ea typeface="Courier New"/>
                <a:cs typeface="Courier New"/>
                <a:sym typeface="Courier New"/>
              </a:rPr>
              <a:t>  compile </a:t>
            </a:r>
            <a:r>
              <a:rPr lang="en" sz="1100">
                <a:solidFill>
                  <a:srgbClr val="8FDC33"/>
                </a:solidFill>
                <a:latin typeface="Courier New"/>
                <a:ea typeface="Courier New"/>
                <a:cs typeface="Courier New"/>
                <a:sym typeface="Courier New"/>
              </a:rPr>
              <a:t>'com.facebook.android:facebook-android-sdk:4.1.0'</a:t>
            </a:r>
            <a:r>
              <a:rPr lang="en" sz="1100">
                <a:solidFill>
                  <a:srgbClr val="FFFFFF"/>
                </a:solidFill>
                <a:latin typeface="Courier New"/>
                <a:ea typeface="Courier New"/>
                <a:cs typeface="Courier New"/>
                <a:sym typeface="Courier New"/>
              </a:rPr>
              <a:t/>
            </a:r>
            <a:br>
              <a:rPr lang="en" sz="1100">
                <a:solidFill>
                  <a:srgbClr val="FFFFFF"/>
                </a:solidFill>
                <a:latin typeface="Courier New"/>
                <a:ea typeface="Courier New"/>
                <a:cs typeface="Courier New"/>
                <a:sym typeface="Courier New"/>
              </a:rPr>
            </a:br>
            <a:r>
              <a:rPr lang="en" sz="1100">
                <a:solidFill>
                  <a:srgbClr val="FFFFFF"/>
                </a:solidFill>
                <a:latin typeface="Courier New"/>
                <a:ea typeface="Courier New"/>
                <a:cs typeface="Courier New"/>
                <a:sym typeface="Courier New"/>
              </a:rPr>
              <a:t>}</a:t>
            </a:r>
          </a:p>
        </p:txBody>
      </p:sp>
      <p:sp>
        <p:nvSpPr>
          <p:cNvPr id="524" name="Shape 524"/>
          <p:cNvSpPr txBox="1"/>
          <p:nvPr/>
        </p:nvSpPr>
        <p:spPr>
          <a:xfrm>
            <a:off x="914400" y="2836150"/>
            <a:ext cx="5490300" cy="897599"/>
          </a:xfrm>
          <a:prstGeom prst="rect">
            <a:avLst/>
          </a:prstGeom>
          <a:solidFill>
            <a:srgbClr val="434343"/>
          </a:solidFill>
          <a:ln>
            <a:noFill/>
          </a:ln>
        </p:spPr>
        <p:txBody>
          <a:bodyPr lIns="91425" tIns="91425" rIns="91425" bIns="91425" anchor="ctr" anchorCtr="0">
            <a:noAutofit/>
          </a:bodyPr>
          <a:lstStyle/>
          <a:p>
            <a:pPr lvl="0" rtl="0">
              <a:lnSpc>
                <a:spcPct val="136363"/>
              </a:lnSpc>
              <a:spcBef>
                <a:spcPts val="1500"/>
              </a:spcBef>
              <a:spcAft>
                <a:spcPts val="1500"/>
              </a:spcAft>
              <a:buNone/>
            </a:pPr>
            <a:r>
              <a:rPr lang="en" sz="1100" dirty="0">
                <a:solidFill>
                  <a:srgbClr val="FFFFFF"/>
                </a:solidFill>
                <a:latin typeface="Courier New"/>
                <a:ea typeface="Courier New"/>
                <a:cs typeface="Courier New"/>
                <a:sym typeface="Courier New"/>
              </a:rPr>
              <a:t>dependencies { </a:t>
            </a:r>
            <a:br>
              <a:rPr lang="en" sz="1100" dirty="0">
                <a:solidFill>
                  <a:srgbClr val="FFFFFF"/>
                </a:solidFill>
                <a:latin typeface="Courier New"/>
                <a:ea typeface="Courier New"/>
                <a:cs typeface="Courier New"/>
                <a:sym typeface="Courier New"/>
              </a:rPr>
            </a:br>
            <a:r>
              <a:rPr lang="en" sz="1100" dirty="0">
                <a:solidFill>
                  <a:srgbClr val="FFFFFF"/>
                </a:solidFill>
                <a:latin typeface="Courier New"/>
                <a:ea typeface="Courier New"/>
                <a:cs typeface="Courier New"/>
                <a:sym typeface="Courier New"/>
              </a:rPr>
              <a:t>  compile </a:t>
            </a:r>
            <a:r>
              <a:rPr lang="en" sz="1100" dirty="0">
                <a:solidFill>
                  <a:srgbClr val="8FDC33"/>
                </a:solidFill>
                <a:latin typeface="Courier New"/>
                <a:ea typeface="Courier New"/>
                <a:cs typeface="Courier New"/>
                <a:sym typeface="Courier New"/>
              </a:rPr>
              <a:t>'com.google.android.gms:play-services-wearable:7.3.0'</a:t>
            </a:r>
            <a:r>
              <a:rPr lang="en" sz="1100" dirty="0">
                <a:solidFill>
                  <a:srgbClr val="FFFFFF"/>
                </a:solidFill>
                <a:latin typeface="Courier New"/>
                <a:ea typeface="Courier New"/>
                <a:cs typeface="Courier New"/>
                <a:sym typeface="Courier New"/>
              </a:rPr>
              <a:t/>
            </a:r>
            <a:br>
              <a:rPr lang="en" sz="1100" dirty="0">
                <a:solidFill>
                  <a:srgbClr val="FFFFFF"/>
                </a:solidFill>
                <a:latin typeface="Courier New"/>
                <a:ea typeface="Courier New"/>
                <a:cs typeface="Courier New"/>
                <a:sym typeface="Courier New"/>
              </a:rPr>
            </a:br>
            <a:r>
              <a:rPr lang="en" sz="1100" dirty="0">
                <a:solidFill>
                  <a:srgbClr val="FFFFFF"/>
                </a:solidFill>
                <a:latin typeface="Courier New"/>
                <a:ea typeface="Courier New"/>
                <a:cs typeface="Courier New"/>
                <a:sym typeface="Courier New"/>
              </a:rPr>
              <a:t>}</a:t>
            </a:r>
          </a:p>
        </p:txBody>
      </p:sp>
      <p:sp>
        <p:nvSpPr>
          <p:cNvPr id="525" name="Shape 525"/>
          <p:cNvSpPr/>
          <p:nvPr/>
        </p:nvSpPr>
        <p:spPr>
          <a:xfrm>
            <a:off x="6900900" y="1864287"/>
            <a:ext cx="2243099" cy="707699"/>
          </a:xfrm>
          <a:prstGeom prst="rect">
            <a:avLst/>
          </a:prstGeom>
          <a:solidFill>
            <a:srgbClr val="434343"/>
          </a:solidFill>
          <a:ln>
            <a:noFill/>
          </a:ln>
        </p:spPr>
        <p:txBody>
          <a:bodyPr lIns="91425" tIns="91425" rIns="91425" bIns="91425" anchor="ctr" anchorCtr="0">
            <a:noAutofit/>
          </a:bodyPr>
          <a:lstStyle/>
          <a:p>
            <a:pPr algn="ctr">
              <a:spcBef>
                <a:spcPts val="0"/>
              </a:spcBef>
              <a:buNone/>
            </a:pPr>
            <a:r>
              <a:rPr lang="en">
                <a:solidFill>
                  <a:srgbClr val="FFFFFF"/>
                </a:solidFill>
              </a:rPr>
              <a:t>android-support-v4:</a:t>
            </a:r>
            <a:r>
              <a:rPr lang="en">
                <a:solidFill>
                  <a:srgbClr val="FF0000"/>
                </a:solidFill>
              </a:rPr>
              <a:t>21.0.0</a:t>
            </a:r>
          </a:p>
        </p:txBody>
      </p:sp>
      <p:sp>
        <p:nvSpPr>
          <p:cNvPr id="526" name="Shape 526"/>
          <p:cNvSpPr/>
          <p:nvPr/>
        </p:nvSpPr>
        <p:spPr>
          <a:xfrm>
            <a:off x="6900900" y="2931100"/>
            <a:ext cx="2243099" cy="707699"/>
          </a:xfrm>
          <a:prstGeom prst="rect">
            <a:avLst/>
          </a:prstGeom>
          <a:solidFill>
            <a:srgbClr val="434343"/>
          </a:solidFill>
          <a:ln>
            <a:noFill/>
          </a:ln>
        </p:spPr>
        <p:txBody>
          <a:bodyPr lIns="91425" tIns="91425" rIns="91425" bIns="91425" anchor="ctr" anchorCtr="0">
            <a:noAutofit/>
          </a:bodyPr>
          <a:lstStyle/>
          <a:p>
            <a:pPr lvl="0" algn="ctr" rtl="0">
              <a:spcBef>
                <a:spcPts val="0"/>
              </a:spcBef>
              <a:buNone/>
            </a:pPr>
            <a:r>
              <a:rPr lang="en">
                <a:solidFill>
                  <a:srgbClr val="FFFFFF"/>
                </a:solidFill>
              </a:rPr>
              <a:t>android-support-v4:</a:t>
            </a:r>
            <a:r>
              <a:rPr lang="en">
                <a:solidFill>
                  <a:srgbClr val="FF0000"/>
                </a:solidFill>
              </a:rPr>
              <a:t>22.0.0</a:t>
            </a:r>
          </a:p>
        </p:txBody>
      </p:sp>
      <p:cxnSp>
        <p:nvCxnSpPr>
          <p:cNvPr id="527" name="Shape 527"/>
          <p:cNvCxnSpPr>
            <a:stCxn id="523" idx="3"/>
            <a:endCxn id="525" idx="1"/>
          </p:cNvCxnSpPr>
          <p:nvPr/>
        </p:nvCxnSpPr>
        <p:spPr>
          <a:xfrm>
            <a:off x="6404700" y="2218149"/>
            <a:ext cx="496200" cy="0"/>
          </a:xfrm>
          <a:prstGeom prst="straightConnector1">
            <a:avLst/>
          </a:prstGeom>
          <a:noFill/>
          <a:ln w="28575" cap="flat" cmpd="sng">
            <a:solidFill>
              <a:srgbClr val="FF0000"/>
            </a:solidFill>
            <a:prstDash val="dash"/>
            <a:round/>
            <a:headEnd type="none" w="lg" len="lg"/>
            <a:tailEnd type="triangle" w="lg" len="lg"/>
          </a:ln>
        </p:spPr>
      </p:cxnSp>
      <p:cxnSp>
        <p:nvCxnSpPr>
          <p:cNvPr id="528" name="Shape 528"/>
          <p:cNvCxnSpPr>
            <a:stCxn id="524" idx="3"/>
            <a:endCxn id="526" idx="1"/>
          </p:cNvCxnSpPr>
          <p:nvPr/>
        </p:nvCxnSpPr>
        <p:spPr>
          <a:xfrm>
            <a:off x="6404700" y="3284949"/>
            <a:ext cx="496200" cy="0"/>
          </a:xfrm>
          <a:prstGeom prst="straightConnector1">
            <a:avLst/>
          </a:prstGeom>
          <a:noFill/>
          <a:ln w="28575" cap="flat" cmpd="sng">
            <a:solidFill>
              <a:srgbClr val="FF0000"/>
            </a:solidFill>
            <a:prstDash val="dash"/>
            <a:round/>
            <a:headEnd type="none" w="lg" len="lg"/>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3F5D71"/>
        </a:solidFill>
        <a:effectLst/>
      </p:bgPr>
    </p:bg>
    <p:spTree>
      <p:nvGrpSpPr>
        <p:cNvPr id="1" name="Shape 532"/>
        <p:cNvGrpSpPr/>
        <p:nvPr/>
      </p:nvGrpSpPr>
      <p:grpSpPr>
        <a:xfrm>
          <a:off x="0" y="0"/>
          <a:ext cx="0" cy="0"/>
          <a:chOff x="0" y="0"/>
          <a:chExt cx="0" cy="0"/>
        </a:xfrm>
      </p:grpSpPr>
      <p:sp>
        <p:nvSpPr>
          <p:cNvPr id="533" name="Shape 533"/>
          <p:cNvSpPr txBox="1">
            <a:spLocks noGrp="1"/>
          </p:cNvSpPr>
          <p:nvPr>
            <p:ph type="title"/>
          </p:nvPr>
        </p:nvSpPr>
        <p:spPr>
          <a:xfrm>
            <a:off x="329350" y="2217900"/>
            <a:ext cx="8664600" cy="707699"/>
          </a:xfrm>
          <a:prstGeom prst="rect">
            <a:avLst/>
          </a:prstGeom>
          <a:noFill/>
          <a:ln>
            <a:noFill/>
          </a:ln>
        </p:spPr>
        <p:txBody>
          <a:bodyPr lIns="91425" tIns="91425" rIns="91425" bIns="91425" anchor="b" anchorCtr="0">
            <a:noAutofit/>
          </a:bodyPr>
          <a:lstStyle/>
          <a:p>
            <a:pPr lvl="0" algn="ctr" rtl="0">
              <a:spcBef>
                <a:spcPts val="0"/>
              </a:spcBef>
              <a:buNone/>
            </a:pPr>
            <a:r>
              <a:rPr lang="en" sz="3200" dirty="0">
                <a:solidFill>
                  <a:srgbClr val="FFFFFF"/>
                </a:solidFill>
              </a:rPr>
              <a:t>Gradle could be even better</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3F5D71"/>
        </a:solidFill>
        <a:effectLst/>
      </p:bgPr>
    </p:bg>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p:spPr>
        <p:txBody>
          <a:bodyPr lIns="91425" tIns="91425" rIns="91425" bIns="91425" anchor="b" anchorCtr="0">
            <a:noAutofit/>
          </a:bodyPr>
          <a:lstStyle/>
          <a:p>
            <a:pPr marL="0" marR="0" lvl="0" indent="0" algn="l" rtl="0">
              <a:lnSpc>
                <a:spcPct val="78947"/>
              </a:lnSpc>
              <a:spcBef>
                <a:spcPts val="800"/>
              </a:spcBef>
              <a:spcAft>
                <a:spcPts val="800"/>
              </a:spcAft>
              <a:buNone/>
            </a:pPr>
            <a:r>
              <a:rPr lang="en" sz="2400" dirty="0">
                <a:solidFill>
                  <a:srgbClr val="FFFFFF"/>
                </a:solidFill>
              </a:rPr>
              <a:t>Transitive Dependencies on Gradle(可遞移性相依)</a:t>
            </a:r>
          </a:p>
        </p:txBody>
      </p:sp>
      <p:sp>
        <p:nvSpPr>
          <p:cNvPr id="539" name="Shape 539"/>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endParaRPr dirty="0">
              <a:solidFill>
                <a:srgbClr val="FFFFFF"/>
              </a:solidFill>
            </a:endParaRPr>
          </a:p>
          <a:p>
            <a:pPr lvl="0" rtl="0">
              <a:spcBef>
                <a:spcPts val="0"/>
              </a:spcBef>
              <a:buNone/>
            </a:pPr>
            <a:endParaRPr dirty="0">
              <a:solidFill>
                <a:srgbClr val="FFFFFF"/>
              </a:solidFill>
            </a:endParaRPr>
          </a:p>
          <a:p>
            <a:pPr lvl="0" rtl="0">
              <a:spcBef>
                <a:spcPts val="0"/>
              </a:spcBef>
              <a:buNone/>
            </a:pPr>
            <a:r>
              <a:rPr lang="en" dirty="0">
                <a:solidFill>
                  <a:srgbClr val="FFFFFF"/>
                </a:solidFill>
              </a:rPr>
              <a:t>A -&gt; B and B -&gt; C</a:t>
            </a:r>
          </a:p>
          <a:p>
            <a:pPr lvl="0" rtl="0">
              <a:spcBef>
                <a:spcPts val="0"/>
              </a:spcBef>
              <a:buNone/>
            </a:pPr>
            <a:r>
              <a:rPr lang="en" dirty="0">
                <a:solidFill>
                  <a:srgbClr val="FFFFFF"/>
                </a:solidFill>
              </a:rPr>
              <a:t>hence A -&gt; C</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Shape 107"/>
          <p:cNvPicPr preferRelativeResize="0"/>
          <p:nvPr/>
        </p:nvPicPr>
        <p:blipFill>
          <a:blip r:embed="rId3">
            <a:alphaModFix/>
          </a:blip>
          <a:stretch>
            <a:fillRect/>
          </a:stretch>
        </p:blipFill>
        <p:spPr>
          <a:xfrm>
            <a:off x="1324398" y="1081525"/>
            <a:ext cx="6420699" cy="3943799"/>
          </a:xfrm>
          <a:prstGeom prst="rect">
            <a:avLst/>
          </a:prstGeom>
          <a:noFill/>
          <a:ln>
            <a:noFill/>
          </a:ln>
        </p:spPr>
      </p:pic>
      <p:sp>
        <p:nvSpPr>
          <p:cNvPr id="108" name="Shape 108"/>
          <p:cNvSpPr/>
          <p:nvPr/>
        </p:nvSpPr>
        <p:spPr>
          <a:xfrm>
            <a:off x="3786825" y="1164750"/>
            <a:ext cx="3689873" cy="2320163"/>
          </a:xfrm>
          <a:prstGeom prst="irregularSeal2">
            <a:avLst/>
          </a:prstGeom>
          <a:noFill/>
          <a:ln w="76200"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9" name="Shape 109"/>
          <p:cNvSpPr txBox="1">
            <a:spLocks noGrp="1"/>
          </p:cNvSpPr>
          <p:nvPr>
            <p:ph type="title"/>
          </p:nvPr>
        </p:nvSpPr>
        <p:spPr>
          <a:xfrm>
            <a:off x="559075" y="233925"/>
            <a:ext cx="7230600" cy="697800"/>
          </a:xfrm>
          <a:prstGeom prst="rect">
            <a:avLst/>
          </a:prstGeom>
        </p:spPr>
        <p:txBody>
          <a:bodyPr lIns="91425" tIns="91425" rIns="91425" bIns="91425" anchor="b" anchorCtr="0">
            <a:noAutofit/>
          </a:bodyPr>
          <a:lstStyle/>
          <a:p>
            <a:pPr lvl="0" rtl="0">
              <a:spcBef>
                <a:spcPts val="0"/>
              </a:spcBef>
              <a:buNone/>
            </a:pPr>
            <a:r>
              <a:rPr lang="en"/>
              <a:t>解決問題的方法是...</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3F5D71"/>
        </a:solidFill>
        <a:effectLst/>
      </p:bgPr>
    </p:bg>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457200" y="103549"/>
            <a:ext cx="8229600" cy="517800"/>
          </a:xfrm>
          <a:prstGeom prst="rect">
            <a:avLst/>
          </a:prstGeom>
          <a:noFill/>
          <a:ln>
            <a:noFill/>
          </a:ln>
        </p:spPr>
        <p:txBody>
          <a:bodyPr lIns="91425" tIns="91425" rIns="91425" bIns="91425" anchor="b" anchorCtr="0">
            <a:noAutofit/>
          </a:bodyPr>
          <a:lstStyle/>
          <a:p>
            <a:pPr lvl="0" rtl="0">
              <a:spcBef>
                <a:spcPts val="0"/>
              </a:spcBef>
              <a:buNone/>
            </a:pPr>
            <a:r>
              <a:rPr lang="en" sz="2400" dirty="0">
                <a:solidFill>
                  <a:srgbClr val="FFFFFF"/>
                </a:solidFill>
              </a:rPr>
              <a:t>google play service aar library hierarchy on maven</a:t>
            </a:r>
          </a:p>
        </p:txBody>
      </p:sp>
      <p:pic>
        <p:nvPicPr>
          <p:cNvPr id="545" name="Shape 545"/>
          <p:cNvPicPr preferRelativeResize="0"/>
          <p:nvPr/>
        </p:nvPicPr>
        <p:blipFill>
          <a:blip r:embed="rId3">
            <a:alphaModFix/>
          </a:blip>
          <a:stretch>
            <a:fillRect/>
          </a:stretch>
        </p:blipFill>
        <p:spPr>
          <a:xfrm>
            <a:off x="3371050" y="621350"/>
            <a:ext cx="5593188" cy="4217349"/>
          </a:xfrm>
          <a:prstGeom prst="rect">
            <a:avLst/>
          </a:prstGeom>
          <a:noFill/>
          <a:ln>
            <a:noFill/>
          </a:ln>
        </p:spPr>
      </p:pic>
      <p:pic>
        <p:nvPicPr>
          <p:cNvPr id="546" name="Shape 546"/>
          <p:cNvPicPr preferRelativeResize="0"/>
          <p:nvPr/>
        </p:nvPicPr>
        <p:blipFill>
          <a:blip r:embed="rId4">
            <a:alphaModFix/>
          </a:blip>
          <a:stretch>
            <a:fillRect/>
          </a:stretch>
        </p:blipFill>
        <p:spPr>
          <a:xfrm>
            <a:off x="134300" y="716272"/>
            <a:ext cx="2538075" cy="3937074"/>
          </a:xfrm>
          <a:prstGeom prst="rect">
            <a:avLst/>
          </a:prstGeom>
          <a:noFill/>
          <a:ln>
            <a:noFill/>
          </a:ln>
        </p:spPr>
      </p:pic>
      <p:sp>
        <p:nvSpPr>
          <p:cNvPr id="547" name="Shape 547"/>
          <p:cNvSpPr/>
          <p:nvPr/>
        </p:nvSpPr>
        <p:spPr>
          <a:xfrm>
            <a:off x="2879500" y="1924500"/>
            <a:ext cx="357299" cy="293400"/>
          </a:xfrm>
          <a:prstGeom prst="rightArrow">
            <a:avLst>
              <a:gd name="adj1" fmla="val 50000"/>
              <a:gd name="adj2"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3F5D71"/>
        </a:solidFill>
        <a:effectLst/>
      </p:bgPr>
    </p:bg>
    <p:spTree>
      <p:nvGrpSpPr>
        <p:cNvPr id="1" name="Shape 551"/>
        <p:cNvGrpSpPr/>
        <p:nvPr/>
      </p:nvGrpSpPr>
      <p:grpSpPr>
        <a:xfrm>
          <a:off x="0" y="0"/>
          <a:ext cx="0" cy="0"/>
          <a:chOff x="0" y="0"/>
          <a:chExt cx="0" cy="0"/>
        </a:xfrm>
      </p:grpSpPr>
      <p:sp>
        <p:nvSpPr>
          <p:cNvPr id="552" name="Shape 552"/>
          <p:cNvSpPr txBox="1">
            <a:spLocks noGrp="1"/>
          </p:cNvSpPr>
          <p:nvPr>
            <p:ph type="title"/>
          </p:nvPr>
        </p:nvSpPr>
        <p:spPr>
          <a:xfrm>
            <a:off x="267525" y="172575"/>
            <a:ext cx="8664600" cy="707699"/>
          </a:xfrm>
          <a:prstGeom prst="rect">
            <a:avLst/>
          </a:prstGeom>
          <a:noFill/>
          <a:ln>
            <a:noFill/>
          </a:ln>
        </p:spPr>
        <p:txBody>
          <a:bodyPr lIns="91425" tIns="91425" rIns="91425" bIns="91425" anchor="b" anchorCtr="0">
            <a:noAutofit/>
          </a:bodyPr>
          <a:lstStyle/>
          <a:p>
            <a:pPr lvl="0" algn="ctr" rtl="0">
              <a:spcBef>
                <a:spcPts val="0"/>
              </a:spcBef>
              <a:buNone/>
            </a:pPr>
            <a:r>
              <a:rPr lang="en" sz="2800">
                <a:solidFill>
                  <a:srgbClr val="FFFFFF"/>
                </a:solidFill>
              </a:rPr>
              <a:t>Tips of transitive dependencies</a:t>
            </a:r>
          </a:p>
        </p:txBody>
      </p:sp>
      <p:sp>
        <p:nvSpPr>
          <p:cNvPr id="553" name="Shape 553"/>
          <p:cNvSpPr txBox="1"/>
          <p:nvPr/>
        </p:nvSpPr>
        <p:spPr>
          <a:xfrm>
            <a:off x="358500" y="1769350"/>
            <a:ext cx="5860500" cy="897599"/>
          </a:xfrm>
          <a:prstGeom prst="rect">
            <a:avLst/>
          </a:prstGeom>
          <a:solidFill>
            <a:srgbClr val="434343"/>
          </a:solidFill>
          <a:ln>
            <a:noFill/>
          </a:ln>
        </p:spPr>
        <p:txBody>
          <a:bodyPr lIns="91425" tIns="91425" rIns="91425" bIns="91425" anchor="ctr" anchorCtr="0">
            <a:noAutofit/>
          </a:bodyPr>
          <a:lstStyle/>
          <a:p>
            <a:pPr lvl="0" rtl="0">
              <a:lnSpc>
                <a:spcPct val="136363"/>
              </a:lnSpc>
              <a:spcBef>
                <a:spcPts val="1500"/>
              </a:spcBef>
              <a:spcAft>
                <a:spcPts val="1500"/>
              </a:spcAft>
              <a:buNone/>
            </a:pPr>
            <a:r>
              <a:rPr lang="en" sz="1100">
                <a:solidFill>
                  <a:srgbClr val="FFFFFF"/>
                </a:solidFill>
                <a:latin typeface="Courier New"/>
                <a:ea typeface="Courier New"/>
                <a:cs typeface="Courier New"/>
                <a:sym typeface="Courier New"/>
              </a:rPr>
              <a:t>dependencies { </a:t>
            </a:r>
            <a:br>
              <a:rPr lang="en" sz="1100">
                <a:solidFill>
                  <a:srgbClr val="FFFFFF"/>
                </a:solidFill>
                <a:latin typeface="Courier New"/>
                <a:ea typeface="Courier New"/>
                <a:cs typeface="Courier New"/>
                <a:sym typeface="Courier New"/>
              </a:rPr>
            </a:br>
            <a:r>
              <a:rPr lang="en" sz="1100">
                <a:solidFill>
                  <a:srgbClr val="FFFFFF"/>
                </a:solidFill>
                <a:latin typeface="Courier New"/>
                <a:ea typeface="Courier New"/>
                <a:cs typeface="Courier New"/>
                <a:sym typeface="Courier New"/>
              </a:rPr>
              <a:t>  compile </a:t>
            </a:r>
            <a:r>
              <a:rPr lang="en" sz="1100">
                <a:solidFill>
                  <a:srgbClr val="8FDC33"/>
                </a:solidFill>
                <a:latin typeface="Courier New"/>
                <a:ea typeface="Courier New"/>
                <a:cs typeface="Courier New"/>
                <a:sym typeface="Courier New"/>
              </a:rPr>
              <a:t>'com.facebook.android:facebook-android-sdk:4.1.0'</a:t>
            </a:r>
            <a:r>
              <a:rPr lang="en" sz="1100">
                <a:solidFill>
                  <a:srgbClr val="FFFFFF"/>
                </a:solidFill>
                <a:latin typeface="Courier New"/>
                <a:ea typeface="Courier New"/>
                <a:cs typeface="Courier New"/>
                <a:sym typeface="Courier New"/>
              </a:rPr>
              <a:t/>
            </a:r>
            <a:br>
              <a:rPr lang="en" sz="1100">
                <a:solidFill>
                  <a:srgbClr val="FFFFFF"/>
                </a:solidFill>
                <a:latin typeface="Courier New"/>
                <a:ea typeface="Courier New"/>
                <a:cs typeface="Courier New"/>
                <a:sym typeface="Courier New"/>
              </a:rPr>
            </a:br>
            <a:r>
              <a:rPr lang="en" sz="1100">
                <a:solidFill>
                  <a:srgbClr val="FFFFFF"/>
                </a:solidFill>
                <a:latin typeface="Courier New"/>
                <a:ea typeface="Courier New"/>
                <a:cs typeface="Courier New"/>
                <a:sym typeface="Courier New"/>
              </a:rPr>
              <a:t>}</a:t>
            </a:r>
          </a:p>
        </p:txBody>
      </p:sp>
      <p:sp>
        <p:nvSpPr>
          <p:cNvPr id="554" name="Shape 554"/>
          <p:cNvSpPr txBox="1"/>
          <p:nvPr/>
        </p:nvSpPr>
        <p:spPr>
          <a:xfrm>
            <a:off x="358550" y="2836150"/>
            <a:ext cx="5860500" cy="897599"/>
          </a:xfrm>
          <a:prstGeom prst="rect">
            <a:avLst/>
          </a:prstGeom>
          <a:solidFill>
            <a:srgbClr val="434343"/>
          </a:solidFill>
          <a:ln>
            <a:noFill/>
          </a:ln>
        </p:spPr>
        <p:txBody>
          <a:bodyPr lIns="91425" tIns="91425" rIns="91425" bIns="91425" anchor="ctr" anchorCtr="0">
            <a:noAutofit/>
          </a:bodyPr>
          <a:lstStyle/>
          <a:p>
            <a:pPr lvl="0" rtl="0">
              <a:lnSpc>
                <a:spcPct val="136363"/>
              </a:lnSpc>
              <a:spcBef>
                <a:spcPts val="1500"/>
              </a:spcBef>
              <a:spcAft>
                <a:spcPts val="1500"/>
              </a:spcAft>
              <a:buNone/>
            </a:pPr>
            <a:r>
              <a:rPr lang="en" sz="1100" dirty="0">
                <a:solidFill>
                  <a:srgbClr val="FFFFFF"/>
                </a:solidFill>
                <a:latin typeface="Courier New"/>
                <a:ea typeface="Courier New"/>
                <a:cs typeface="Courier New"/>
                <a:sym typeface="Courier New"/>
              </a:rPr>
              <a:t>dependencies { </a:t>
            </a:r>
            <a:br>
              <a:rPr lang="en" sz="1100" dirty="0">
                <a:solidFill>
                  <a:srgbClr val="FFFFFF"/>
                </a:solidFill>
                <a:latin typeface="Courier New"/>
                <a:ea typeface="Courier New"/>
                <a:cs typeface="Courier New"/>
                <a:sym typeface="Courier New"/>
              </a:rPr>
            </a:br>
            <a:r>
              <a:rPr lang="en" sz="1100" dirty="0">
                <a:solidFill>
                  <a:srgbClr val="FFFFFF"/>
                </a:solidFill>
                <a:latin typeface="Courier New"/>
                <a:ea typeface="Courier New"/>
                <a:cs typeface="Courier New"/>
                <a:sym typeface="Courier New"/>
              </a:rPr>
              <a:t>  compile </a:t>
            </a:r>
            <a:r>
              <a:rPr lang="en" sz="1100" dirty="0">
                <a:solidFill>
                  <a:srgbClr val="8FDC33"/>
                </a:solidFill>
                <a:latin typeface="Courier New"/>
                <a:ea typeface="Courier New"/>
                <a:cs typeface="Courier New"/>
                <a:sym typeface="Courier New"/>
              </a:rPr>
              <a:t>'com.google.android.gms:play-services-wearable</a:t>
            </a:r>
            <a:r>
              <a:rPr lang="en" sz="1100" dirty="0">
                <a:solidFill>
                  <a:srgbClr val="FF0000"/>
                </a:solidFill>
                <a:latin typeface="Courier New"/>
                <a:ea typeface="Courier New"/>
                <a:cs typeface="Courier New"/>
                <a:sym typeface="Courier New"/>
              </a:rPr>
              <a:t>@aar</a:t>
            </a:r>
            <a:r>
              <a:rPr lang="en" sz="1100" dirty="0">
                <a:solidFill>
                  <a:srgbClr val="8FDC33"/>
                </a:solidFill>
                <a:latin typeface="Courier New"/>
                <a:ea typeface="Courier New"/>
                <a:cs typeface="Courier New"/>
                <a:sym typeface="Courier New"/>
              </a:rPr>
              <a:t>:7.3.0'</a:t>
            </a:r>
            <a:r>
              <a:rPr lang="en" sz="1100" dirty="0">
                <a:solidFill>
                  <a:srgbClr val="FFFFFF"/>
                </a:solidFill>
                <a:latin typeface="Courier New"/>
                <a:ea typeface="Courier New"/>
                <a:cs typeface="Courier New"/>
                <a:sym typeface="Courier New"/>
              </a:rPr>
              <a:t/>
            </a:r>
            <a:br>
              <a:rPr lang="en" sz="1100" dirty="0">
                <a:solidFill>
                  <a:srgbClr val="FFFFFF"/>
                </a:solidFill>
                <a:latin typeface="Courier New"/>
                <a:ea typeface="Courier New"/>
                <a:cs typeface="Courier New"/>
                <a:sym typeface="Courier New"/>
              </a:rPr>
            </a:br>
            <a:r>
              <a:rPr lang="en" sz="1100" dirty="0">
                <a:solidFill>
                  <a:srgbClr val="FFFFFF"/>
                </a:solidFill>
                <a:latin typeface="Courier New"/>
                <a:ea typeface="Courier New"/>
                <a:cs typeface="Courier New"/>
                <a:sym typeface="Courier New"/>
              </a:rPr>
              <a:t>}</a:t>
            </a:r>
          </a:p>
        </p:txBody>
      </p:sp>
      <p:sp>
        <p:nvSpPr>
          <p:cNvPr id="555" name="Shape 555"/>
          <p:cNvSpPr/>
          <p:nvPr/>
        </p:nvSpPr>
        <p:spPr>
          <a:xfrm>
            <a:off x="6900900" y="1864287"/>
            <a:ext cx="2243099" cy="707699"/>
          </a:xfrm>
          <a:prstGeom prst="rect">
            <a:avLst/>
          </a:prstGeom>
          <a:solidFill>
            <a:srgbClr val="434343"/>
          </a:solidFill>
          <a:ln>
            <a:noFill/>
          </a:ln>
        </p:spPr>
        <p:txBody>
          <a:bodyPr lIns="91425" tIns="91425" rIns="91425" bIns="91425" anchor="ctr" anchorCtr="0">
            <a:noAutofit/>
          </a:bodyPr>
          <a:lstStyle/>
          <a:p>
            <a:pPr lvl="0" algn="ctr" rtl="0">
              <a:spcBef>
                <a:spcPts val="0"/>
              </a:spcBef>
              <a:buNone/>
            </a:pPr>
            <a:r>
              <a:rPr lang="en">
                <a:solidFill>
                  <a:srgbClr val="FFFFFF"/>
                </a:solidFill>
              </a:rPr>
              <a:t>android-support-v4:</a:t>
            </a:r>
            <a:r>
              <a:rPr lang="en">
                <a:solidFill>
                  <a:srgbClr val="FF0000"/>
                </a:solidFill>
              </a:rPr>
              <a:t>21.0.0</a:t>
            </a:r>
          </a:p>
        </p:txBody>
      </p:sp>
      <p:sp>
        <p:nvSpPr>
          <p:cNvPr id="556" name="Shape 556"/>
          <p:cNvSpPr/>
          <p:nvPr/>
        </p:nvSpPr>
        <p:spPr>
          <a:xfrm>
            <a:off x="6900900" y="2931100"/>
            <a:ext cx="2243099" cy="707699"/>
          </a:xfrm>
          <a:prstGeom prst="rect">
            <a:avLst/>
          </a:prstGeom>
          <a:solidFill>
            <a:srgbClr val="434343"/>
          </a:solidFill>
          <a:ln>
            <a:noFill/>
          </a:ln>
        </p:spPr>
        <p:txBody>
          <a:bodyPr lIns="91425" tIns="91425" rIns="91425" bIns="91425" anchor="ctr" anchorCtr="0">
            <a:noAutofit/>
          </a:bodyPr>
          <a:lstStyle/>
          <a:p>
            <a:pPr lvl="0" algn="ctr" rtl="0">
              <a:spcBef>
                <a:spcPts val="0"/>
              </a:spcBef>
              <a:buNone/>
            </a:pPr>
            <a:r>
              <a:rPr lang="en">
                <a:solidFill>
                  <a:srgbClr val="FFFFFF"/>
                </a:solidFill>
              </a:rPr>
              <a:t>android-support-v4:</a:t>
            </a:r>
            <a:r>
              <a:rPr lang="en">
                <a:solidFill>
                  <a:srgbClr val="FF0000"/>
                </a:solidFill>
              </a:rPr>
              <a:t>22.0.0</a:t>
            </a:r>
          </a:p>
        </p:txBody>
      </p:sp>
      <p:cxnSp>
        <p:nvCxnSpPr>
          <p:cNvPr id="557" name="Shape 557"/>
          <p:cNvCxnSpPr>
            <a:stCxn id="553" idx="3"/>
            <a:endCxn id="555" idx="1"/>
          </p:cNvCxnSpPr>
          <p:nvPr/>
        </p:nvCxnSpPr>
        <p:spPr>
          <a:xfrm>
            <a:off x="6219000" y="2218149"/>
            <a:ext cx="681900" cy="0"/>
          </a:xfrm>
          <a:prstGeom prst="straightConnector1">
            <a:avLst/>
          </a:prstGeom>
          <a:noFill/>
          <a:ln w="28575" cap="flat" cmpd="sng">
            <a:solidFill>
              <a:srgbClr val="FF0000"/>
            </a:solidFill>
            <a:prstDash val="solid"/>
            <a:round/>
            <a:headEnd type="none" w="lg" len="lg"/>
            <a:tailEnd type="triangle" w="lg" len="lg"/>
          </a:ln>
        </p:spPr>
      </p:cxnSp>
      <p:cxnSp>
        <p:nvCxnSpPr>
          <p:cNvPr id="558" name="Shape 558"/>
          <p:cNvCxnSpPr>
            <a:stCxn id="554" idx="3"/>
            <a:endCxn id="556" idx="1"/>
          </p:cNvCxnSpPr>
          <p:nvPr/>
        </p:nvCxnSpPr>
        <p:spPr>
          <a:xfrm>
            <a:off x="6219050" y="3284949"/>
            <a:ext cx="681900" cy="0"/>
          </a:xfrm>
          <a:prstGeom prst="straightConnector1">
            <a:avLst/>
          </a:prstGeom>
          <a:noFill/>
          <a:ln w="28575" cap="flat" cmpd="sng">
            <a:solidFill>
              <a:srgbClr val="FF0000"/>
            </a:solidFill>
            <a:prstDash val="dash"/>
            <a:round/>
            <a:headEnd type="none" w="lg" len="lg"/>
            <a:tailEnd type="triangle" w="lg" len="lg"/>
          </a:ln>
        </p:spPr>
      </p:cxnSp>
      <p:sp>
        <p:nvSpPr>
          <p:cNvPr id="559" name="Shape 559"/>
          <p:cNvSpPr/>
          <p:nvPr/>
        </p:nvSpPr>
        <p:spPr>
          <a:xfrm>
            <a:off x="6025650" y="2940650"/>
            <a:ext cx="754199" cy="707699"/>
          </a:xfrm>
          <a:prstGeom prst="mathMultiply">
            <a:avLst>
              <a:gd name="adj1" fmla="val 6990"/>
            </a:avLst>
          </a:prstGeom>
          <a:solidFill>
            <a:srgbClr val="FF0000"/>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3F5D71"/>
        </a:solidFill>
        <a:effectLst/>
      </p:bgPr>
    </p:bg>
    <p:spTree>
      <p:nvGrpSpPr>
        <p:cNvPr id="1" name="Shape 563"/>
        <p:cNvGrpSpPr/>
        <p:nvPr/>
      </p:nvGrpSpPr>
      <p:grpSpPr>
        <a:xfrm>
          <a:off x="0" y="0"/>
          <a:ext cx="0" cy="0"/>
          <a:chOff x="0" y="0"/>
          <a:chExt cx="0" cy="0"/>
        </a:xfrm>
      </p:grpSpPr>
      <p:sp>
        <p:nvSpPr>
          <p:cNvPr id="564" name="Shape 564"/>
          <p:cNvSpPr txBox="1">
            <a:spLocks noGrp="1"/>
          </p:cNvSpPr>
          <p:nvPr>
            <p:ph type="title"/>
          </p:nvPr>
        </p:nvSpPr>
        <p:spPr>
          <a:xfrm>
            <a:off x="267525" y="172575"/>
            <a:ext cx="8664600" cy="707699"/>
          </a:xfrm>
          <a:prstGeom prst="rect">
            <a:avLst/>
          </a:prstGeom>
          <a:noFill/>
          <a:ln>
            <a:noFill/>
          </a:ln>
        </p:spPr>
        <p:txBody>
          <a:bodyPr lIns="91425" tIns="91425" rIns="91425" bIns="91425" anchor="b" anchorCtr="0">
            <a:noAutofit/>
          </a:bodyPr>
          <a:lstStyle/>
          <a:p>
            <a:pPr lvl="0" algn="ctr" rtl="0">
              <a:spcBef>
                <a:spcPts val="0"/>
              </a:spcBef>
              <a:buNone/>
            </a:pPr>
            <a:r>
              <a:rPr lang="en" sz="2800">
                <a:solidFill>
                  <a:srgbClr val="FFFFFF"/>
                </a:solidFill>
              </a:rPr>
              <a:t>As a library provider</a:t>
            </a:r>
          </a:p>
        </p:txBody>
      </p:sp>
      <p:sp>
        <p:nvSpPr>
          <p:cNvPr id="565" name="Shape 565"/>
          <p:cNvSpPr/>
          <p:nvPr/>
        </p:nvSpPr>
        <p:spPr>
          <a:xfrm>
            <a:off x="1198750" y="1251350"/>
            <a:ext cx="3602399" cy="3538499"/>
          </a:xfrm>
          <a:prstGeom prst="rect">
            <a:avLst/>
          </a:prstGeom>
          <a:solidFill>
            <a:srgbClr val="434343"/>
          </a:solidFill>
          <a:ln>
            <a:noFill/>
          </a:ln>
        </p:spPr>
        <p:txBody>
          <a:bodyPr lIns="91425" tIns="91425" rIns="91425" bIns="91425" anchor="ctr" anchorCtr="0">
            <a:noAutofit/>
          </a:bodyPr>
          <a:lstStyle/>
          <a:p>
            <a:pPr marL="0" lvl="0" indent="0" rtl="0">
              <a:lnSpc>
                <a:spcPct val="115000"/>
              </a:lnSpc>
              <a:spcBef>
                <a:spcPts val="0"/>
              </a:spcBef>
              <a:buClr>
                <a:schemeClr val="dk1"/>
              </a:buClr>
              <a:buSzPct val="100000"/>
              <a:buFont typeface="Arial"/>
              <a:buNone/>
            </a:pPr>
            <a:r>
              <a:rPr lang="en" sz="1100" dirty="0">
                <a:solidFill>
                  <a:srgbClr val="FFFFFF"/>
                </a:solidFill>
              </a:rPr>
              <a:t>&lt;?xml version="1.0" encoding="UTF-8"?&gt;</a:t>
            </a:r>
          </a:p>
          <a:p>
            <a:pPr marL="0" lvl="0" indent="0" rtl="0">
              <a:lnSpc>
                <a:spcPct val="115000"/>
              </a:lnSpc>
              <a:spcBef>
                <a:spcPts val="0"/>
              </a:spcBef>
              <a:buClr>
                <a:schemeClr val="dk1"/>
              </a:buClr>
              <a:buSzPct val="100000"/>
              <a:buFont typeface="Arial"/>
              <a:buNone/>
            </a:pPr>
            <a:r>
              <a:rPr lang="en" sz="1100" dirty="0">
                <a:solidFill>
                  <a:srgbClr val="FFFFFF"/>
                </a:solidFill>
              </a:rPr>
              <a:t>&lt;project&gt;</a:t>
            </a:r>
          </a:p>
          <a:p>
            <a:pPr marL="0" lvl="0" indent="0" rtl="0">
              <a:lnSpc>
                <a:spcPct val="115000"/>
              </a:lnSpc>
              <a:spcBef>
                <a:spcPts val="0"/>
              </a:spcBef>
              <a:buClr>
                <a:schemeClr val="dk1"/>
              </a:buClr>
              <a:buSzPct val="100000"/>
              <a:buFont typeface="Arial"/>
              <a:buNone/>
            </a:pPr>
            <a:r>
              <a:rPr lang="en" sz="1100" dirty="0">
                <a:solidFill>
                  <a:srgbClr val="FFFFFF"/>
                </a:solidFill>
              </a:rPr>
              <a:t>    &lt;modelVersion&gt;4.0.0&lt;/modelVersion&gt;</a:t>
            </a:r>
          </a:p>
          <a:p>
            <a:pPr marL="0" lvl="0" indent="0" rtl="0">
              <a:lnSpc>
                <a:spcPct val="115000"/>
              </a:lnSpc>
              <a:spcBef>
                <a:spcPts val="0"/>
              </a:spcBef>
              <a:buClr>
                <a:schemeClr val="dk1"/>
              </a:buClr>
              <a:buSzPct val="100000"/>
              <a:buFont typeface="Arial"/>
              <a:buNone/>
            </a:pPr>
            <a:r>
              <a:rPr lang="en" sz="1100" dirty="0">
                <a:solidFill>
                  <a:srgbClr val="FFFFFF"/>
                </a:solidFill>
              </a:rPr>
              <a:t>    &lt;groupId&gt;com.google.android.gms&lt;/groupId&gt;</a:t>
            </a:r>
          </a:p>
          <a:p>
            <a:pPr marL="0" lvl="0" indent="0" rtl="0">
              <a:lnSpc>
                <a:spcPct val="115000"/>
              </a:lnSpc>
              <a:spcBef>
                <a:spcPts val="0"/>
              </a:spcBef>
              <a:buClr>
                <a:schemeClr val="dk1"/>
              </a:buClr>
              <a:buSzPct val="100000"/>
              <a:buFont typeface="Arial"/>
              <a:buNone/>
            </a:pPr>
            <a:r>
              <a:rPr lang="en" sz="1100" dirty="0">
                <a:solidFill>
                  <a:srgbClr val="FFFFFF"/>
                </a:solidFill>
              </a:rPr>
              <a:t>    &lt;artifactId&gt;play-services-location&lt;/artifactId&gt;</a:t>
            </a:r>
          </a:p>
          <a:p>
            <a:pPr marL="0" lvl="0" indent="0" rtl="0">
              <a:lnSpc>
                <a:spcPct val="115000"/>
              </a:lnSpc>
              <a:spcBef>
                <a:spcPts val="0"/>
              </a:spcBef>
              <a:buClr>
                <a:schemeClr val="dk1"/>
              </a:buClr>
              <a:buSzPct val="100000"/>
              <a:buFont typeface="Arial"/>
              <a:buNone/>
            </a:pPr>
            <a:r>
              <a:rPr lang="en" sz="1100" dirty="0">
                <a:solidFill>
                  <a:srgbClr val="FFFFFF"/>
                </a:solidFill>
              </a:rPr>
              <a:t>    &lt;version&gt;7.8.0&lt;/version&gt;</a:t>
            </a:r>
          </a:p>
          <a:p>
            <a:pPr marL="0" lvl="0" indent="0" rtl="0">
              <a:lnSpc>
                <a:spcPct val="115000"/>
              </a:lnSpc>
              <a:spcBef>
                <a:spcPts val="0"/>
              </a:spcBef>
              <a:buNone/>
            </a:pPr>
            <a:r>
              <a:rPr lang="en" sz="1100" dirty="0">
                <a:solidFill>
                  <a:srgbClr val="FFFFFF"/>
                </a:solidFill>
              </a:rPr>
              <a:t>    &lt;packaging&gt;aar&lt;/packaging&gt;</a:t>
            </a:r>
          </a:p>
          <a:p>
            <a:pPr lvl="0" rtl="0">
              <a:lnSpc>
                <a:spcPct val="115000"/>
              </a:lnSpc>
              <a:spcBef>
                <a:spcPts val="0"/>
              </a:spcBef>
              <a:buClr>
                <a:schemeClr val="dk1"/>
              </a:buClr>
              <a:buSzPct val="100000"/>
              <a:buFont typeface="Arial"/>
              <a:buNone/>
            </a:pPr>
            <a:r>
              <a:rPr lang="en" sz="1100" dirty="0">
                <a:solidFill>
                  <a:srgbClr val="FFFFFF"/>
                </a:solidFill>
              </a:rPr>
              <a:t>    &lt;dependencies&gt;</a:t>
            </a:r>
          </a:p>
          <a:p>
            <a:pPr marL="0" lvl="0" indent="0" rtl="0">
              <a:lnSpc>
                <a:spcPct val="115000"/>
              </a:lnSpc>
              <a:spcBef>
                <a:spcPts val="0"/>
              </a:spcBef>
              <a:buClr>
                <a:schemeClr val="dk1"/>
              </a:buClr>
              <a:buSzPct val="100000"/>
              <a:buFont typeface="Arial"/>
              <a:buNone/>
            </a:pPr>
            <a:r>
              <a:rPr lang="en" sz="1100" dirty="0">
                <a:solidFill>
                  <a:srgbClr val="FFFFFF"/>
                </a:solidFill>
              </a:rPr>
              <a:t>          &lt;dependency&gt;</a:t>
            </a:r>
          </a:p>
          <a:p>
            <a:pPr marL="0" lvl="0" indent="0" rtl="0">
              <a:lnSpc>
                <a:spcPct val="115000"/>
              </a:lnSpc>
              <a:spcBef>
                <a:spcPts val="0"/>
              </a:spcBef>
              <a:buClr>
                <a:schemeClr val="dk1"/>
              </a:buClr>
              <a:buSzPct val="100000"/>
              <a:buFont typeface="Arial"/>
              <a:buNone/>
            </a:pPr>
            <a:r>
              <a:rPr lang="en" sz="1100" dirty="0">
                <a:solidFill>
                  <a:srgbClr val="FFFFFF"/>
                </a:solidFill>
              </a:rPr>
              <a:t>              &lt;groupId&gt;com.google.android.gms&lt;/groupId&gt;</a:t>
            </a:r>
          </a:p>
          <a:p>
            <a:pPr marL="0" lvl="0" indent="0" rtl="0">
              <a:lnSpc>
                <a:spcPct val="115000"/>
              </a:lnSpc>
              <a:spcBef>
                <a:spcPts val="0"/>
              </a:spcBef>
              <a:buClr>
                <a:schemeClr val="dk1"/>
              </a:buClr>
              <a:buSzPct val="100000"/>
              <a:buFont typeface="Arial"/>
              <a:buNone/>
            </a:pPr>
            <a:r>
              <a:rPr lang="en" sz="1100" dirty="0">
                <a:solidFill>
                  <a:srgbClr val="FFFFFF"/>
                </a:solidFill>
              </a:rPr>
              <a:t>              &lt;artifactId&gt;play-services-maps&lt;/artifactId&gt;</a:t>
            </a:r>
          </a:p>
          <a:p>
            <a:pPr marL="0" lvl="0" indent="0" rtl="0">
              <a:lnSpc>
                <a:spcPct val="115000"/>
              </a:lnSpc>
              <a:spcBef>
                <a:spcPts val="0"/>
              </a:spcBef>
              <a:buClr>
                <a:schemeClr val="dk1"/>
              </a:buClr>
              <a:buSzPct val="100000"/>
              <a:buFont typeface="Arial"/>
              <a:buNone/>
            </a:pPr>
            <a:r>
              <a:rPr lang="en" sz="1100" dirty="0">
                <a:solidFill>
                  <a:srgbClr val="FFFFFF"/>
                </a:solidFill>
              </a:rPr>
              <a:t>              &lt;version&gt;7.8.0&lt;/version&gt;</a:t>
            </a:r>
          </a:p>
          <a:p>
            <a:pPr marL="0" lvl="0" indent="0" rtl="0">
              <a:lnSpc>
                <a:spcPct val="115000"/>
              </a:lnSpc>
              <a:spcBef>
                <a:spcPts val="0"/>
              </a:spcBef>
              <a:buClr>
                <a:schemeClr val="dk1"/>
              </a:buClr>
              <a:buSzPct val="100000"/>
              <a:buFont typeface="Arial"/>
              <a:buNone/>
            </a:pPr>
            <a:r>
              <a:rPr lang="en" sz="1100" dirty="0">
                <a:solidFill>
                  <a:srgbClr val="FFFFFF"/>
                </a:solidFill>
              </a:rPr>
              <a:t>              &lt;scope&gt;compile&lt;/scope&gt;</a:t>
            </a:r>
          </a:p>
          <a:p>
            <a:pPr marL="0" lvl="0" indent="0" rtl="0">
              <a:lnSpc>
                <a:spcPct val="115000"/>
              </a:lnSpc>
              <a:spcBef>
                <a:spcPts val="0"/>
              </a:spcBef>
              <a:buClr>
                <a:schemeClr val="dk1"/>
              </a:buClr>
              <a:buSzPct val="100000"/>
              <a:buFont typeface="Arial"/>
              <a:buNone/>
            </a:pPr>
            <a:r>
              <a:rPr lang="en" sz="1100" dirty="0">
                <a:solidFill>
                  <a:srgbClr val="FFFFFF"/>
                </a:solidFill>
              </a:rPr>
              <a:t>              &lt;type&gt;aar&lt;/type&gt;</a:t>
            </a:r>
          </a:p>
          <a:p>
            <a:pPr marL="0" lvl="0" indent="0" rtl="0">
              <a:lnSpc>
                <a:spcPct val="115000"/>
              </a:lnSpc>
              <a:spcBef>
                <a:spcPts val="0"/>
              </a:spcBef>
              <a:buClr>
                <a:schemeClr val="dk1"/>
              </a:buClr>
              <a:buSzPct val="100000"/>
              <a:buFont typeface="Arial"/>
              <a:buNone/>
            </a:pPr>
            <a:r>
              <a:rPr lang="en" sz="1100" dirty="0">
                <a:solidFill>
                  <a:srgbClr val="FFFFFF"/>
                </a:solidFill>
              </a:rPr>
              <a:t>        &lt;/dependency&gt;</a:t>
            </a:r>
          </a:p>
          <a:p>
            <a:pPr marL="0" lvl="0" indent="0" rtl="0">
              <a:lnSpc>
                <a:spcPct val="115000"/>
              </a:lnSpc>
              <a:spcBef>
                <a:spcPts val="0"/>
              </a:spcBef>
              <a:buNone/>
            </a:pPr>
            <a:r>
              <a:rPr lang="en" sz="1100" dirty="0">
                <a:solidFill>
                  <a:srgbClr val="FFFFFF"/>
                </a:solidFill>
              </a:rPr>
              <a:t>        …...</a:t>
            </a:r>
          </a:p>
        </p:txBody>
      </p:sp>
      <p:sp>
        <p:nvSpPr>
          <p:cNvPr id="566" name="Shape 566"/>
          <p:cNvSpPr/>
          <p:nvPr/>
        </p:nvSpPr>
        <p:spPr>
          <a:xfrm>
            <a:off x="6321600" y="1751900"/>
            <a:ext cx="1018350" cy="880250"/>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67" name="Shape 567"/>
          <p:cNvSpPr txBox="1"/>
          <p:nvPr/>
        </p:nvSpPr>
        <p:spPr>
          <a:xfrm>
            <a:off x="6015225" y="2727100"/>
            <a:ext cx="1631099" cy="414299"/>
          </a:xfrm>
          <a:prstGeom prst="rect">
            <a:avLst/>
          </a:prstGeom>
          <a:noFill/>
          <a:ln>
            <a:noFill/>
          </a:ln>
        </p:spPr>
        <p:txBody>
          <a:bodyPr lIns="91425" tIns="91425" rIns="91425" bIns="91425" anchor="t" anchorCtr="0">
            <a:noAutofit/>
          </a:bodyPr>
          <a:lstStyle/>
          <a:p>
            <a:pPr>
              <a:spcBef>
                <a:spcPts val="0"/>
              </a:spcBef>
              <a:buNone/>
            </a:pPr>
            <a:r>
              <a:rPr lang="en">
                <a:solidFill>
                  <a:srgbClr val="F3F3F3"/>
                </a:solidFill>
              </a:rPr>
              <a:t>Maven Repository</a:t>
            </a:r>
          </a:p>
        </p:txBody>
      </p:sp>
      <p:sp>
        <p:nvSpPr>
          <p:cNvPr id="568" name="Shape 568"/>
          <p:cNvSpPr/>
          <p:nvPr/>
        </p:nvSpPr>
        <p:spPr>
          <a:xfrm>
            <a:off x="6025225" y="2016475"/>
            <a:ext cx="142499" cy="863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69" name="Shape 569"/>
          <p:cNvSpPr/>
          <p:nvPr/>
        </p:nvSpPr>
        <p:spPr>
          <a:xfrm>
            <a:off x="5016825" y="1337600"/>
            <a:ext cx="852299" cy="3452099"/>
          </a:xfrm>
          <a:prstGeom prst="rightBrace">
            <a:avLst>
              <a:gd name="adj1" fmla="val 10125"/>
              <a:gd name="adj2" fmla="val 20801"/>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70" name="Shape 570"/>
          <p:cNvSpPr/>
          <p:nvPr/>
        </p:nvSpPr>
        <p:spPr>
          <a:xfrm>
            <a:off x="1510250" y="3020500"/>
            <a:ext cx="3210299" cy="1354799"/>
          </a:xfrm>
          <a:prstGeom prst="rect">
            <a:avLst/>
          </a:prstGeom>
          <a:noFill/>
          <a:ln w="38100" cap="flat" cmpd="sng">
            <a:solidFill>
              <a:srgbClr val="FF99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71" name="Shape 571"/>
          <p:cNvSpPr txBox="1"/>
          <p:nvPr/>
        </p:nvSpPr>
        <p:spPr>
          <a:xfrm>
            <a:off x="1164225" y="837050"/>
            <a:ext cx="1631099" cy="414299"/>
          </a:xfrm>
          <a:prstGeom prst="rect">
            <a:avLst/>
          </a:prstGeom>
          <a:noFill/>
          <a:ln>
            <a:noFill/>
          </a:ln>
        </p:spPr>
        <p:txBody>
          <a:bodyPr lIns="91425" tIns="91425" rIns="91425" bIns="91425" anchor="t" anchorCtr="0">
            <a:noAutofit/>
          </a:bodyPr>
          <a:lstStyle/>
          <a:p>
            <a:pPr lvl="0" rtl="0">
              <a:spcBef>
                <a:spcPts val="0"/>
              </a:spcBef>
              <a:buNone/>
            </a:pPr>
            <a:r>
              <a:rPr lang="en">
                <a:solidFill>
                  <a:srgbClr val="F3F3F3"/>
                </a:solidFill>
              </a:rPr>
              <a:t>pom.xml</a:t>
            </a:r>
          </a:p>
        </p:txBody>
      </p:sp>
      <p:sp>
        <p:nvSpPr>
          <p:cNvPr id="572" name="Shape 572"/>
          <p:cNvSpPr txBox="1"/>
          <p:nvPr/>
        </p:nvSpPr>
        <p:spPr>
          <a:xfrm>
            <a:off x="4857200" y="3765625"/>
            <a:ext cx="3210299" cy="586800"/>
          </a:xfrm>
          <a:prstGeom prst="rect">
            <a:avLst/>
          </a:prstGeom>
          <a:solidFill>
            <a:srgbClr val="FF9900"/>
          </a:solidFill>
          <a:ln>
            <a:noFill/>
          </a:ln>
        </p:spPr>
        <p:txBody>
          <a:bodyPr lIns="91425" tIns="91425" rIns="91425" bIns="91425" anchor="t" anchorCtr="0">
            <a:noAutofit/>
          </a:bodyPr>
          <a:lstStyle/>
          <a:p>
            <a:pPr>
              <a:spcBef>
                <a:spcPts val="0"/>
              </a:spcBef>
              <a:buNone/>
            </a:pPr>
            <a:r>
              <a:rPr lang="en">
                <a:solidFill>
                  <a:srgbClr val="FFFFFF"/>
                </a:solidFill>
              </a:rPr>
              <a:t>remember to provide your transitive dependencies in pom.xml</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lgn="ctr">
              <a:spcBef>
                <a:spcPts val="0"/>
              </a:spcBef>
              <a:buNone/>
            </a:pPr>
            <a:r>
              <a:rPr lang="en" dirty="0"/>
              <a:t>Handle dependency conflict </a:t>
            </a:r>
          </a:p>
        </p:txBody>
      </p:sp>
      <p:sp>
        <p:nvSpPr>
          <p:cNvPr id="578" name="Shape 578"/>
          <p:cNvSpPr/>
          <p:nvPr/>
        </p:nvSpPr>
        <p:spPr>
          <a:xfrm>
            <a:off x="690350" y="1672375"/>
            <a:ext cx="7603499" cy="23529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38100" lvl="0" indent="0" rtl="0">
              <a:lnSpc>
                <a:spcPct val="150000"/>
              </a:lnSpc>
              <a:spcBef>
                <a:spcPts val="0"/>
              </a:spcBef>
              <a:spcAft>
                <a:spcPts val="1200"/>
              </a:spcAft>
              <a:buClr>
                <a:schemeClr val="dk1"/>
              </a:buClr>
              <a:buSzPct val="61111"/>
              <a:buFont typeface="Arial"/>
              <a:buNone/>
            </a:pPr>
            <a:r>
              <a:rPr lang="en" sz="1800" dirty="0">
                <a:solidFill>
                  <a:srgbClr val="333333"/>
                </a:solidFill>
              </a:rPr>
              <a:t>Gradle offers the following conflict resolution strategies:</a:t>
            </a:r>
          </a:p>
          <a:p>
            <a:pPr marL="457200" lvl="0" indent="-228600" rtl="0">
              <a:lnSpc>
                <a:spcPct val="115000"/>
              </a:lnSpc>
              <a:spcBef>
                <a:spcPts val="0"/>
              </a:spcBef>
              <a:spcAft>
                <a:spcPts val="1200"/>
              </a:spcAft>
              <a:buClr>
                <a:srgbClr val="333333"/>
              </a:buClr>
              <a:buSzPct val="100000"/>
            </a:pPr>
            <a:r>
              <a:rPr lang="en" i="1" u="sng" dirty="0">
                <a:solidFill>
                  <a:srgbClr val="FF0000"/>
                </a:solidFill>
              </a:rPr>
              <a:t>Newest</a:t>
            </a:r>
            <a:r>
              <a:rPr lang="en" dirty="0">
                <a:solidFill>
                  <a:srgbClr val="333333"/>
                </a:solidFill>
              </a:rPr>
              <a:t>: The newest version of the dependency is used. This is Gradle's </a:t>
            </a:r>
            <a:r>
              <a:rPr lang="en" b="1" dirty="0">
                <a:solidFill>
                  <a:srgbClr val="333333"/>
                </a:solidFill>
              </a:rPr>
              <a:t>default</a:t>
            </a:r>
            <a:r>
              <a:rPr lang="en" dirty="0">
                <a:solidFill>
                  <a:srgbClr val="333333"/>
                </a:solidFill>
              </a:rPr>
              <a:t> strategy, and is often an appropriate choice as long </a:t>
            </a:r>
            <a:r>
              <a:rPr lang="en" b="1" dirty="0">
                <a:solidFill>
                  <a:srgbClr val="333333"/>
                </a:solidFill>
              </a:rPr>
              <a:t>as versions are backwards-compatible.</a:t>
            </a:r>
          </a:p>
          <a:p>
            <a:pPr marL="457200" lvl="0" indent="-228600" rtl="0">
              <a:lnSpc>
                <a:spcPct val="115000"/>
              </a:lnSpc>
              <a:spcBef>
                <a:spcPts val="0"/>
              </a:spcBef>
              <a:spcAft>
                <a:spcPts val="1200"/>
              </a:spcAft>
              <a:buClr>
                <a:srgbClr val="333333"/>
              </a:buClr>
              <a:buSzPct val="100000"/>
            </a:pPr>
            <a:r>
              <a:rPr lang="en" i="1" u="sng" dirty="0">
                <a:solidFill>
                  <a:srgbClr val="333333"/>
                </a:solidFill>
              </a:rPr>
              <a:t>Fail</a:t>
            </a:r>
            <a:r>
              <a:rPr lang="en" dirty="0">
                <a:solidFill>
                  <a:srgbClr val="333333"/>
                </a:solidFill>
              </a:rPr>
              <a:t>: </a:t>
            </a:r>
            <a:r>
              <a:rPr lang="en" b="1" dirty="0">
                <a:solidFill>
                  <a:srgbClr val="333333"/>
                </a:solidFill>
              </a:rPr>
              <a:t>A version conflict results in a build failure</a:t>
            </a:r>
            <a:r>
              <a:rPr lang="en" dirty="0">
                <a:solidFill>
                  <a:srgbClr val="333333"/>
                </a:solidFill>
              </a:rPr>
              <a:t>. This strategy requires all version conflicts to be resolved explicitly in the build script.</a:t>
            </a:r>
          </a:p>
          <a:p>
            <a:pPr>
              <a:spcBef>
                <a:spcPts val="0"/>
              </a:spcBef>
              <a:buNone/>
            </a:pPr>
            <a:endParaRPr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Use ‘Fail’ resolution strategy  </a:t>
            </a:r>
          </a:p>
        </p:txBody>
      </p:sp>
      <p:sp>
        <p:nvSpPr>
          <p:cNvPr id="584" name="Shape 584"/>
          <p:cNvSpPr/>
          <p:nvPr/>
        </p:nvSpPr>
        <p:spPr>
          <a:xfrm>
            <a:off x="350250" y="1789050"/>
            <a:ext cx="7846200" cy="1925100"/>
          </a:xfrm>
          <a:prstGeom prst="rect">
            <a:avLst/>
          </a:prstGeom>
          <a:solidFill>
            <a:srgbClr val="434343"/>
          </a:solidFill>
          <a:ln>
            <a:noFill/>
          </a:ln>
        </p:spPr>
        <p:txBody>
          <a:bodyPr lIns="91425" tIns="91425" rIns="91425" bIns="91425" anchor="ctr" anchorCtr="0">
            <a:noAutofit/>
          </a:bodyPr>
          <a:lstStyle/>
          <a:p>
            <a:pPr lvl="0" rtl="0">
              <a:lnSpc>
                <a:spcPct val="115000"/>
              </a:lnSpc>
              <a:spcBef>
                <a:spcPts val="0"/>
              </a:spcBef>
              <a:buNone/>
            </a:pPr>
            <a:r>
              <a:rPr lang="en" sz="1100">
                <a:solidFill>
                  <a:schemeClr val="lt1"/>
                </a:solidFill>
                <a:latin typeface="Courier New"/>
                <a:ea typeface="Courier New"/>
                <a:cs typeface="Courier New"/>
                <a:sym typeface="Courier New"/>
              </a:rPr>
              <a:t>configurations.all {</a:t>
            </a:r>
          </a:p>
          <a:p>
            <a:pPr lvl="0" rtl="0">
              <a:lnSpc>
                <a:spcPct val="115000"/>
              </a:lnSpc>
              <a:spcBef>
                <a:spcPts val="0"/>
              </a:spcBef>
              <a:buNone/>
            </a:pPr>
            <a:r>
              <a:rPr lang="en" sz="1100">
                <a:solidFill>
                  <a:schemeClr val="lt1"/>
                </a:solidFill>
                <a:latin typeface="Courier New"/>
                <a:ea typeface="Courier New"/>
                <a:cs typeface="Courier New"/>
                <a:sym typeface="Courier New"/>
              </a:rPr>
              <a:t>  resolutionStrategy {</a:t>
            </a:r>
          </a:p>
          <a:p>
            <a:pPr lvl="0" rtl="0">
              <a:lnSpc>
                <a:spcPct val="115000"/>
              </a:lnSpc>
              <a:spcBef>
                <a:spcPts val="0"/>
              </a:spcBef>
              <a:buNone/>
            </a:pPr>
            <a:r>
              <a:rPr lang="en" sz="1100">
                <a:solidFill>
                  <a:schemeClr val="lt1"/>
                </a:solidFill>
                <a:latin typeface="Courier New"/>
                <a:ea typeface="Courier New"/>
                <a:cs typeface="Courier New"/>
                <a:sym typeface="Courier New"/>
              </a:rPr>
              <a:t>    </a:t>
            </a:r>
            <a:r>
              <a:rPr lang="en" sz="1100">
                <a:solidFill>
                  <a:srgbClr val="B7B7B7"/>
                </a:solidFill>
                <a:latin typeface="Courier New"/>
                <a:ea typeface="Courier New"/>
                <a:cs typeface="Courier New"/>
                <a:sym typeface="Courier New"/>
              </a:rPr>
              <a:t>// fail eagerly on version conflict (includes transitive dependencies)</a:t>
            </a:r>
          </a:p>
          <a:p>
            <a:pPr lvl="0" rtl="0">
              <a:lnSpc>
                <a:spcPct val="115000"/>
              </a:lnSpc>
              <a:spcBef>
                <a:spcPts val="0"/>
              </a:spcBef>
              <a:buNone/>
            </a:pPr>
            <a:r>
              <a:rPr lang="en" sz="1100">
                <a:solidFill>
                  <a:srgbClr val="B7B7B7"/>
                </a:solidFill>
                <a:latin typeface="Courier New"/>
                <a:ea typeface="Courier New"/>
                <a:cs typeface="Courier New"/>
                <a:sym typeface="Courier New"/>
              </a:rPr>
              <a:t>    // e.g. multiple different versions of the same dependency (group and name are equal)</a:t>
            </a:r>
          </a:p>
          <a:p>
            <a:pPr lvl="0" rtl="0">
              <a:lnSpc>
                <a:spcPct val="115000"/>
              </a:lnSpc>
              <a:spcBef>
                <a:spcPts val="0"/>
              </a:spcBef>
              <a:buNone/>
            </a:pPr>
            <a:r>
              <a:rPr lang="en" sz="1100">
                <a:solidFill>
                  <a:schemeClr val="lt1"/>
                </a:solidFill>
                <a:latin typeface="Courier New"/>
                <a:ea typeface="Courier New"/>
                <a:cs typeface="Courier New"/>
                <a:sym typeface="Courier New"/>
              </a:rPr>
              <a:t>    failOnVersionConflict()</a:t>
            </a:r>
          </a:p>
          <a:p>
            <a:pPr lvl="0" rtl="0">
              <a:lnSpc>
                <a:spcPct val="115000"/>
              </a:lnSpc>
              <a:spcBef>
                <a:spcPts val="0"/>
              </a:spcBef>
              <a:buNone/>
            </a:pPr>
            <a:r>
              <a:rPr lang="en" sz="1100">
                <a:solidFill>
                  <a:schemeClr val="lt1"/>
                </a:solidFill>
                <a:latin typeface="Courier New"/>
                <a:ea typeface="Courier New"/>
                <a:cs typeface="Courier New"/>
                <a:sym typeface="Courier New"/>
              </a:rPr>
              <a:t>  }</a:t>
            </a:r>
          </a:p>
          <a:p>
            <a:pPr lvl="0" rtl="0">
              <a:lnSpc>
                <a:spcPct val="115000"/>
              </a:lnSpc>
              <a:spcBef>
                <a:spcPts val="0"/>
              </a:spcBef>
              <a:buNone/>
            </a:pPr>
            <a:r>
              <a:rPr lang="en" sz="1100">
                <a:solidFill>
                  <a:schemeClr val="lt1"/>
                </a:solidFill>
                <a:latin typeface="Courier New"/>
                <a:ea typeface="Courier New"/>
                <a:cs typeface="Courier New"/>
                <a:sym typeface="Courier New"/>
              </a:rPr>
              <a:t>}</a:t>
            </a:r>
          </a:p>
          <a:p>
            <a:pPr lvl="0" rtl="0">
              <a:lnSpc>
                <a:spcPct val="115000"/>
              </a:lnSpc>
              <a:spcBef>
                <a:spcPts val="0"/>
              </a:spcBef>
              <a:buNone/>
            </a:pPr>
            <a:endParaRPr sz="1100">
              <a:solidFill>
                <a:schemeClr val="lt1"/>
              </a:solidFill>
              <a:latin typeface="Courier New"/>
              <a:ea typeface="Courier New"/>
              <a:cs typeface="Courier New"/>
              <a:sym typeface="Courier New"/>
            </a:endParaRPr>
          </a:p>
        </p:txBody>
      </p:sp>
      <p:sp>
        <p:nvSpPr>
          <p:cNvPr id="585" name="Shape 585"/>
          <p:cNvSpPr txBox="1"/>
          <p:nvPr/>
        </p:nvSpPr>
        <p:spPr>
          <a:xfrm>
            <a:off x="379350" y="1373900"/>
            <a:ext cx="1674000" cy="395699"/>
          </a:xfrm>
          <a:prstGeom prst="rect">
            <a:avLst/>
          </a:prstGeom>
          <a:noFill/>
          <a:ln>
            <a:noFill/>
          </a:ln>
        </p:spPr>
        <p:txBody>
          <a:bodyPr lIns="91425" tIns="91425" rIns="91425" bIns="91425" anchor="t" anchorCtr="0">
            <a:noAutofit/>
          </a:bodyPr>
          <a:lstStyle/>
          <a:p>
            <a:pPr lvl="0" rtl="0">
              <a:spcBef>
                <a:spcPts val="0"/>
              </a:spcBef>
              <a:buNone/>
            </a:pPr>
            <a:r>
              <a:rPr lang="en" b="1"/>
              <a:t>build.gradle: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Shape 59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lgn="ctr" rtl="0">
              <a:spcBef>
                <a:spcPts val="0"/>
              </a:spcBef>
              <a:buNone/>
            </a:pPr>
            <a:r>
              <a:rPr lang="en"/>
              <a:t>Handle dependency conflict </a:t>
            </a:r>
          </a:p>
        </p:txBody>
      </p:sp>
      <p:sp>
        <p:nvSpPr>
          <p:cNvPr id="591" name="Shape 591"/>
          <p:cNvSpPr/>
          <p:nvPr/>
        </p:nvSpPr>
        <p:spPr>
          <a:xfrm>
            <a:off x="1446150" y="1769600"/>
            <a:ext cx="6251699" cy="1925100"/>
          </a:xfrm>
          <a:prstGeom prst="rect">
            <a:avLst/>
          </a:prstGeom>
          <a:solidFill>
            <a:srgbClr val="434343"/>
          </a:solidFill>
          <a:ln>
            <a:noFill/>
          </a:ln>
        </p:spPr>
        <p:txBody>
          <a:bodyPr lIns="91425" tIns="91425" rIns="91425" bIns="91425" anchor="ctr" anchorCtr="0">
            <a:noAutofit/>
          </a:bodyPr>
          <a:lstStyle/>
          <a:p>
            <a:pPr lvl="0" rtl="0">
              <a:lnSpc>
                <a:spcPct val="115000"/>
              </a:lnSpc>
              <a:spcBef>
                <a:spcPts val="0"/>
              </a:spcBef>
              <a:buNone/>
            </a:pPr>
            <a:r>
              <a:rPr lang="en" sz="1100">
                <a:solidFill>
                  <a:schemeClr val="lt1"/>
                </a:solidFill>
                <a:latin typeface="Courier New"/>
                <a:ea typeface="Courier New"/>
                <a:cs typeface="Courier New"/>
                <a:sym typeface="Courier New"/>
              </a:rPr>
              <a:t>dependencies {</a:t>
            </a:r>
          </a:p>
          <a:p>
            <a:pPr lvl="0" rtl="0">
              <a:lnSpc>
                <a:spcPct val="115000"/>
              </a:lnSpc>
              <a:spcBef>
                <a:spcPts val="0"/>
              </a:spcBef>
              <a:buNone/>
            </a:pPr>
            <a:r>
              <a:rPr lang="en" sz="1100">
                <a:solidFill>
                  <a:schemeClr val="lt1"/>
                </a:solidFill>
                <a:latin typeface="Courier New"/>
                <a:ea typeface="Courier New"/>
                <a:cs typeface="Courier New"/>
                <a:sym typeface="Courier New"/>
              </a:rPr>
              <a:t>  compile('</a:t>
            </a:r>
            <a:r>
              <a:rPr lang="en" sz="1100">
                <a:solidFill>
                  <a:srgbClr val="8FDC33"/>
                </a:solidFill>
                <a:latin typeface="Courier New"/>
                <a:ea typeface="Courier New"/>
                <a:cs typeface="Courier New"/>
                <a:sym typeface="Courier New"/>
              </a:rPr>
              <a:t>org.hibernate:hibernate:3.1</a:t>
            </a:r>
            <a:r>
              <a:rPr lang="en" sz="1100">
                <a:solidFill>
                  <a:schemeClr val="lt1"/>
                </a:solidFill>
                <a:latin typeface="Courier New"/>
                <a:ea typeface="Courier New"/>
                <a:cs typeface="Courier New"/>
                <a:sym typeface="Courier New"/>
              </a:rPr>
              <a:t>') {</a:t>
            </a:r>
          </a:p>
          <a:p>
            <a:pPr lvl="0" rtl="0">
              <a:lnSpc>
                <a:spcPct val="115000"/>
              </a:lnSpc>
              <a:spcBef>
                <a:spcPts val="0"/>
              </a:spcBef>
              <a:buNone/>
            </a:pPr>
            <a:r>
              <a:rPr lang="en" sz="1100">
                <a:solidFill>
                  <a:schemeClr val="lt1"/>
                </a:solidFill>
                <a:latin typeface="Courier New"/>
                <a:ea typeface="Courier New"/>
                <a:cs typeface="Courier New"/>
                <a:sym typeface="Courier New"/>
              </a:rPr>
              <a:t>    </a:t>
            </a:r>
            <a:r>
              <a:rPr lang="en" sz="1100">
                <a:solidFill>
                  <a:srgbClr val="B7B7B7"/>
                </a:solidFill>
                <a:latin typeface="Courier New"/>
                <a:ea typeface="Courier New"/>
                <a:cs typeface="Courier New"/>
                <a:sym typeface="Courier New"/>
              </a:rPr>
              <a:t>//in case of versions conflict '3.1' version of hibernate wins:</a:t>
            </a:r>
          </a:p>
          <a:p>
            <a:pPr lvl="0" rtl="0">
              <a:lnSpc>
                <a:spcPct val="115000"/>
              </a:lnSpc>
              <a:spcBef>
                <a:spcPts val="0"/>
              </a:spcBef>
              <a:buNone/>
            </a:pPr>
            <a:r>
              <a:rPr lang="en" sz="1100">
                <a:solidFill>
                  <a:schemeClr val="lt1"/>
                </a:solidFill>
                <a:latin typeface="Courier New"/>
                <a:ea typeface="Courier New"/>
                <a:cs typeface="Courier New"/>
                <a:sym typeface="Courier New"/>
              </a:rPr>
              <a:t>    force = true  </a:t>
            </a:r>
          </a:p>
          <a:p>
            <a:pPr lvl="0" rtl="0">
              <a:lnSpc>
                <a:spcPct val="115000"/>
              </a:lnSpc>
              <a:spcBef>
                <a:spcPts val="0"/>
              </a:spcBef>
              <a:buNone/>
            </a:pPr>
            <a:r>
              <a:rPr lang="en" sz="1100">
                <a:solidFill>
                  <a:schemeClr val="lt1"/>
                </a:solidFill>
                <a:latin typeface="Courier New"/>
                <a:ea typeface="Courier New"/>
                <a:cs typeface="Courier New"/>
                <a:sym typeface="Courier New"/>
              </a:rPr>
              <a:t>    </a:t>
            </a:r>
            <a:r>
              <a:rPr lang="en" sz="1100">
                <a:solidFill>
                  <a:srgbClr val="999999"/>
                </a:solidFill>
                <a:latin typeface="Courier New"/>
                <a:ea typeface="Courier New"/>
                <a:cs typeface="Courier New"/>
                <a:sym typeface="Courier New"/>
              </a:rPr>
              <a:t>//disabling all transitive dependencies of this dependency</a:t>
            </a:r>
          </a:p>
          <a:p>
            <a:pPr lvl="0" rtl="0">
              <a:lnSpc>
                <a:spcPct val="115000"/>
              </a:lnSpc>
              <a:spcBef>
                <a:spcPts val="0"/>
              </a:spcBef>
              <a:buNone/>
            </a:pPr>
            <a:r>
              <a:rPr lang="en" sz="1100">
                <a:solidFill>
                  <a:schemeClr val="lt1"/>
                </a:solidFill>
                <a:latin typeface="Courier New"/>
                <a:ea typeface="Courier New"/>
                <a:cs typeface="Courier New"/>
                <a:sym typeface="Courier New"/>
              </a:rPr>
              <a:t>    transitive = false</a:t>
            </a:r>
          </a:p>
          <a:p>
            <a:pPr lvl="0" rtl="0">
              <a:lnSpc>
                <a:spcPct val="115000"/>
              </a:lnSpc>
              <a:spcBef>
                <a:spcPts val="0"/>
              </a:spcBef>
              <a:buNone/>
            </a:pPr>
            <a:r>
              <a:rPr lang="en" sz="1100">
                <a:solidFill>
                  <a:schemeClr val="lt1"/>
                </a:solidFill>
                <a:latin typeface="Courier New"/>
                <a:ea typeface="Courier New"/>
                <a:cs typeface="Courier New"/>
                <a:sym typeface="Courier New"/>
              </a:rPr>
              <a:t>  }</a:t>
            </a:r>
          </a:p>
          <a:p>
            <a:pPr lvl="0" rtl="0">
              <a:lnSpc>
                <a:spcPct val="115000"/>
              </a:lnSpc>
              <a:spcBef>
                <a:spcPts val="0"/>
              </a:spcBef>
              <a:buNone/>
            </a:pPr>
            <a:r>
              <a:rPr lang="en" sz="1100">
                <a:solidFill>
                  <a:schemeClr val="lt1"/>
                </a:solidFill>
                <a:latin typeface="Courier New"/>
                <a:ea typeface="Courier New"/>
                <a:cs typeface="Courier New"/>
                <a:sym typeface="Courier New"/>
              </a:rPr>
              <a:t>}</a:t>
            </a:r>
          </a:p>
        </p:txBody>
      </p:sp>
      <p:sp>
        <p:nvSpPr>
          <p:cNvPr id="592" name="Shape 592"/>
          <p:cNvSpPr txBox="1"/>
          <p:nvPr/>
        </p:nvSpPr>
        <p:spPr>
          <a:xfrm>
            <a:off x="1446150" y="1373900"/>
            <a:ext cx="1674000" cy="395699"/>
          </a:xfrm>
          <a:prstGeom prst="rect">
            <a:avLst/>
          </a:prstGeom>
          <a:noFill/>
          <a:ln>
            <a:noFill/>
          </a:ln>
        </p:spPr>
        <p:txBody>
          <a:bodyPr lIns="91425" tIns="91425" rIns="91425" bIns="91425" anchor="t" anchorCtr="0">
            <a:noAutofit/>
          </a:bodyPr>
          <a:lstStyle/>
          <a:p>
            <a:pPr lvl="0" rtl="0">
              <a:spcBef>
                <a:spcPts val="0"/>
              </a:spcBef>
              <a:buNone/>
            </a:pPr>
            <a:r>
              <a:rPr lang="en" b="1"/>
              <a:t>build.gradle: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Shape 59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dependency substitution </a:t>
            </a:r>
          </a:p>
        </p:txBody>
      </p:sp>
      <p:sp>
        <p:nvSpPr>
          <p:cNvPr id="598" name="Shape 598"/>
          <p:cNvSpPr txBox="1">
            <a:spLocks noGrp="1"/>
          </p:cNvSpPr>
          <p:nvPr>
            <p:ph type="body" idx="1"/>
          </p:nvPr>
        </p:nvSpPr>
        <p:spPr>
          <a:xfrm>
            <a:off x="457200" y="1200150"/>
            <a:ext cx="8229600" cy="1584599"/>
          </a:xfrm>
          <a:prstGeom prst="rect">
            <a:avLst/>
          </a:prstGeom>
        </p:spPr>
        <p:txBody>
          <a:bodyPr lIns="91425" tIns="91425" rIns="91425" bIns="91425" anchor="t" anchorCtr="0">
            <a:noAutofit/>
          </a:bodyPr>
          <a:lstStyle/>
          <a:p>
            <a:pPr lvl="0" rtl="0">
              <a:lnSpc>
                <a:spcPct val="100000"/>
              </a:lnSpc>
              <a:spcBef>
                <a:spcPts val="1700"/>
              </a:spcBef>
              <a:spcAft>
                <a:spcPts val="1100"/>
              </a:spcAft>
              <a:buClr>
                <a:schemeClr val="dk1"/>
              </a:buClr>
              <a:buSzPct val="68750"/>
              <a:buFont typeface="Arial"/>
              <a:buNone/>
            </a:pPr>
            <a:r>
              <a:rPr lang="en" sz="1600">
                <a:solidFill>
                  <a:srgbClr val="007042"/>
                </a:solidFill>
              </a:rPr>
              <a:t>51.8.3.1. Substituting an external module dependency with a project dependency</a:t>
            </a:r>
          </a:p>
          <a:p>
            <a:pPr marL="38100" lvl="0" indent="0" rtl="0">
              <a:lnSpc>
                <a:spcPct val="115000"/>
              </a:lnSpc>
              <a:spcBef>
                <a:spcPts val="0"/>
              </a:spcBef>
              <a:spcAft>
                <a:spcPts val="1200"/>
              </a:spcAft>
              <a:buClr>
                <a:schemeClr val="dk1"/>
              </a:buClr>
              <a:buSzPct val="78571"/>
              <a:buFont typeface="Arial"/>
              <a:buNone/>
            </a:pPr>
            <a:r>
              <a:rPr lang="en" sz="1400">
                <a:solidFill>
                  <a:srgbClr val="333333"/>
                </a:solidFill>
              </a:rPr>
              <a:t>One use case for dependency substitution is to </a:t>
            </a:r>
            <a:r>
              <a:rPr lang="en" sz="1400" b="1">
                <a:solidFill>
                  <a:srgbClr val="333333"/>
                </a:solidFill>
              </a:rPr>
              <a:t>use a locally developed version of a module in place of one that is downloaded from an external repository</a:t>
            </a:r>
            <a:r>
              <a:rPr lang="en" sz="1400">
                <a:solidFill>
                  <a:srgbClr val="333333"/>
                </a:solidFill>
              </a:rPr>
              <a:t>. This could be useful for testing a local, patched version of a dependency.</a:t>
            </a:r>
          </a:p>
        </p:txBody>
      </p:sp>
      <p:sp>
        <p:nvSpPr>
          <p:cNvPr id="599" name="Shape 599"/>
          <p:cNvSpPr/>
          <p:nvPr/>
        </p:nvSpPr>
        <p:spPr>
          <a:xfrm>
            <a:off x="457200" y="3180450"/>
            <a:ext cx="8354400" cy="1810800"/>
          </a:xfrm>
          <a:prstGeom prst="roundRect">
            <a:avLst>
              <a:gd name="adj" fmla="val 9206"/>
            </a:avLst>
          </a:prstGeom>
          <a:solidFill>
            <a:srgbClr val="43434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30000"/>
              </a:lnSpc>
              <a:spcBef>
                <a:spcPts val="0"/>
              </a:spcBef>
              <a:spcAft>
                <a:spcPts val="700"/>
              </a:spcAft>
              <a:buNone/>
            </a:pPr>
            <a:r>
              <a:rPr lang="en" sz="1200" dirty="0">
                <a:solidFill>
                  <a:srgbClr val="FFFFFF"/>
                </a:solidFill>
                <a:latin typeface="Verdana"/>
                <a:ea typeface="Verdana"/>
                <a:cs typeface="Verdana"/>
                <a:sym typeface="Verdana"/>
              </a:rPr>
              <a:t>configurations.all {</a:t>
            </a:r>
            <a:br>
              <a:rPr lang="en" sz="1200" dirty="0">
                <a:solidFill>
                  <a:srgbClr val="FFFFFF"/>
                </a:solidFill>
                <a:latin typeface="Verdana"/>
                <a:ea typeface="Verdana"/>
                <a:cs typeface="Verdana"/>
                <a:sym typeface="Verdana"/>
              </a:rPr>
            </a:br>
            <a:r>
              <a:rPr lang="en" sz="1200" dirty="0">
                <a:solidFill>
                  <a:srgbClr val="FFFFFF"/>
                </a:solidFill>
                <a:latin typeface="Verdana"/>
                <a:ea typeface="Verdana"/>
                <a:cs typeface="Verdana"/>
                <a:sym typeface="Verdana"/>
              </a:rPr>
              <a:t>    resolutionStrategy.dependencySubstitution {</a:t>
            </a:r>
            <a:br>
              <a:rPr lang="en" sz="1200" dirty="0">
                <a:solidFill>
                  <a:srgbClr val="FFFFFF"/>
                </a:solidFill>
                <a:latin typeface="Verdana"/>
                <a:ea typeface="Verdana"/>
                <a:cs typeface="Verdana"/>
                <a:sym typeface="Verdana"/>
              </a:rPr>
            </a:br>
            <a:r>
              <a:rPr lang="en" sz="1200" dirty="0">
                <a:solidFill>
                  <a:srgbClr val="FFFFFF"/>
                </a:solidFill>
                <a:latin typeface="Verdana"/>
                <a:ea typeface="Verdana"/>
                <a:cs typeface="Verdana"/>
                <a:sym typeface="Verdana"/>
              </a:rPr>
              <a:t>        substitute module(</a:t>
            </a:r>
            <a:r>
              <a:rPr lang="en" sz="1200" dirty="0">
                <a:solidFill>
                  <a:srgbClr val="83C283"/>
                </a:solidFill>
                <a:latin typeface="Verdana"/>
                <a:ea typeface="Verdana"/>
                <a:cs typeface="Verdana"/>
                <a:sym typeface="Verdana"/>
              </a:rPr>
              <a:t>"org.utils:api"</a:t>
            </a:r>
            <a:r>
              <a:rPr lang="en" sz="1200" dirty="0">
                <a:solidFill>
                  <a:srgbClr val="FFFFFF"/>
                </a:solidFill>
                <a:latin typeface="Verdana"/>
                <a:ea typeface="Verdana"/>
                <a:cs typeface="Verdana"/>
                <a:sym typeface="Verdana"/>
              </a:rPr>
              <a:t>) with project(</a:t>
            </a:r>
            <a:r>
              <a:rPr lang="en" sz="1200" dirty="0">
                <a:solidFill>
                  <a:srgbClr val="83C283"/>
                </a:solidFill>
                <a:latin typeface="Verdana"/>
                <a:ea typeface="Verdana"/>
                <a:cs typeface="Verdana"/>
                <a:sym typeface="Verdana"/>
              </a:rPr>
              <a:t>":api"</a:t>
            </a:r>
            <a:r>
              <a:rPr lang="en" sz="1200" dirty="0">
                <a:solidFill>
                  <a:srgbClr val="FFFFFF"/>
                </a:solidFill>
                <a:latin typeface="Verdana"/>
                <a:ea typeface="Verdana"/>
                <a:cs typeface="Verdana"/>
                <a:sym typeface="Verdana"/>
              </a:rPr>
              <a:t>)</a:t>
            </a:r>
            <a:br>
              <a:rPr lang="en" sz="1200" dirty="0">
                <a:solidFill>
                  <a:srgbClr val="FFFFFF"/>
                </a:solidFill>
                <a:latin typeface="Verdana"/>
                <a:ea typeface="Verdana"/>
                <a:cs typeface="Verdana"/>
                <a:sym typeface="Verdana"/>
              </a:rPr>
            </a:br>
            <a:r>
              <a:rPr lang="en" sz="1200" dirty="0">
                <a:solidFill>
                  <a:srgbClr val="FFFFFF"/>
                </a:solidFill>
                <a:latin typeface="Verdana"/>
                <a:ea typeface="Verdana"/>
                <a:cs typeface="Verdana"/>
                <a:sym typeface="Verdana"/>
              </a:rPr>
              <a:t>        substitute module(</a:t>
            </a:r>
            <a:r>
              <a:rPr lang="en" sz="1200" dirty="0">
                <a:solidFill>
                  <a:srgbClr val="83C283"/>
                </a:solidFill>
                <a:latin typeface="Verdana"/>
                <a:ea typeface="Verdana"/>
                <a:cs typeface="Verdana"/>
                <a:sym typeface="Verdana"/>
              </a:rPr>
              <a:t>"org.utils:util:2.5"</a:t>
            </a:r>
            <a:r>
              <a:rPr lang="en" sz="1200" dirty="0">
                <a:solidFill>
                  <a:srgbClr val="FFFFFF"/>
                </a:solidFill>
                <a:latin typeface="Verdana"/>
                <a:ea typeface="Verdana"/>
                <a:cs typeface="Verdana"/>
                <a:sym typeface="Verdana"/>
              </a:rPr>
              <a:t>) with project(</a:t>
            </a:r>
            <a:r>
              <a:rPr lang="en" sz="1200" dirty="0">
                <a:solidFill>
                  <a:srgbClr val="83C283"/>
                </a:solidFill>
                <a:latin typeface="Verdana"/>
                <a:ea typeface="Verdana"/>
                <a:cs typeface="Verdana"/>
                <a:sym typeface="Verdana"/>
              </a:rPr>
              <a:t>":util"</a:t>
            </a:r>
            <a:r>
              <a:rPr lang="en" sz="1200" dirty="0">
                <a:solidFill>
                  <a:srgbClr val="FFFFFF"/>
                </a:solidFill>
                <a:latin typeface="Verdana"/>
                <a:ea typeface="Verdana"/>
                <a:cs typeface="Verdana"/>
                <a:sym typeface="Verdana"/>
              </a:rPr>
              <a:t>)</a:t>
            </a:r>
            <a:br>
              <a:rPr lang="en" sz="1200" dirty="0">
                <a:solidFill>
                  <a:srgbClr val="FFFFFF"/>
                </a:solidFill>
                <a:latin typeface="Verdana"/>
                <a:ea typeface="Verdana"/>
                <a:cs typeface="Verdana"/>
                <a:sym typeface="Verdana"/>
              </a:rPr>
            </a:br>
            <a:r>
              <a:rPr lang="en" sz="1200" dirty="0">
                <a:solidFill>
                  <a:srgbClr val="FFFFFF"/>
                </a:solidFill>
                <a:latin typeface="Verdana"/>
                <a:ea typeface="Verdana"/>
                <a:cs typeface="Verdana"/>
                <a:sym typeface="Verdana"/>
              </a:rPr>
              <a:t>    }</a:t>
            </a:r>
            <a:br>
              <a:rPr lang="en" sz="1200" dirty="0">
                <a:solidFill>
                  <a:srgbClr val="FFFFFF"/>
                </a:solidFill>
                <a:latin typeface="Verdana"/>
                <a:ea typeface="Verdana"/>
                <a:cs typeface="Verdana"/>
                <a:sym typeface="Verdana"/>
              </a:rPr>
            </a:br>
            <a:r>
              <a:rPr lang="en" sz="1200" dirty="0">
                <a:solidFill>
                  <a:srgbClr val="FFFFFF"/>
                </a:solidFill>
                <a:latin typeface="Verdana"/>
                <a:ea typeface="Verdana"/>
                <a:cs typeface="Verdana"/>
                <a:sym typeface="Verdana"/>
              </a:rPr>
              <a:t>}</a:t>
            </a:r>
          </a:p>
        </p:txBody>
      </p:sp>
      <p:sp>
        <p:nvSpPr>
          <p:cNvPr id="600" name="Shape 600"/>
          <p:cNvSpPr txBox="1"/>
          <p:nvPr/>
        </p:nvSpPr>
        <p:spPr>
          <a:xfrm>
            <a:off x="410875" y="2784800"/>
            <a:ext cx="1674000" cy="395699"/>
          </a:xfrm>
          <a:prstGeom prst="rect">
            <a:avLst/>
          </a:prstGeom>
          <a:noFill/>
          <a:ln>
            <a:noFill/>
          </a:ln>
        </p:spPr>
        <p:txBody>
          <a:bodyPr lIns="91425" tIns="91425" rIns="91425" bIns="91425" anchor="t" anchorCtr="0">
            <a:noAutofit/>
          </a:bodyPr>
          <a:lstStyle/>
          <a:p>
            <a:pPr>
              <a:spcBef>
                <a:spcPts val="0"/>
              </a:spcBef>
              <a:buNone/>
            </a:pPr>
            <a:r>
              <a:rPr lang="en" b="1"/>
              <a:t>build.gradle: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Shape 605"/>
          <p:cNvSpPr txBox="1">
            <a:spLocks noGrp="1"/>
          </p:cNvSpPr>
          <p:nvPr>
            <p:ph type="title"/>
          </p:nvPr>
        </p:nvSpPr>
        <p:spPr>
          <a:xfrm>
            <a:off x="457200" y="87853"/>
            <a:ext cx="8229600" cy="857400"/>
          </a:xfrm>
          <a:prstGeom prst="rect">
            <a:avLst/>
          </a:prstGeom>
        </p:spPr>
        <p:txBody>
          <a:bodyPr lIns="91425" tIns="91425" rIns="91425" bIns="91425" anchor="b" anchorCtr="0">
            <a:noAutofit/>
          </a:bodyPr>
          <a:lstStyle/>
          <a:p>
            <a:pPr algn="ctr">
              <a:spcBef>
                <a:spcPts val="0"/>
              </a:spcBef>
              <a:buNone/>
            </a:pPr>
            <a:r>
              <a:rPr lang="en"/>
              <a:t>Versioning Control </a:t>
            </a:r>
          </a:p>
        </p:txBody>
      </p:sp>
      <p:sp>
        <p:nvSpPr>
          <p:cNvPr id="606" name="Shape 606"/>
          <p:cNvSpPr txBox="1"/>
          <p:nvPr/>
        </p:nvSpPr>
        <p:spPr>
          <a:xfrm>
            <a:off x="891900" y="1388350"/>
            <a:ext cx="6032700" cy="776100"/>
          </a:xfrm>
          <a:prstGeom prst="rect">
            <a:avLst/>
          </a:prstGeom>
          <a:solidFill>
            <a:srgbClr val="434343"/>
          </a:solidFill>
          <a:ln>
            <a:noFill/>
          </a:ln>
        </p:spPr>
        <p:txBody>
          <a:bodyPr lIns="91425" tIns="91425" rIns="91425" bIns="91425" anchor="ctr" anchorCtr="0">
            <a:noAutofit/>
          </a:bodyPr>
          <a:lstStyle/>
          <a:p>
            <a:pPr lvl="0" rtl="0">
              <a:lnSpc>
                <a:spcPct val="136363"/>
              </a:lnSpc>
              <a:spcBef>
                <a:spcPts val="1500"/>
              </a:spcBef>
              <a:spcAft>
                <a:spcPts val="1500"/>
              </a:spcAft>
              <a:buNone/>
            </a:pPr>
            <a:r>
              <a:rPr lang="en" sz="1100">
                <a:solidFill>
                  <a:srgbClr val="FFFFFF"/>
                </a:solidFill>
                <a:latin typeface="Courier New"/>
                <a:ea typeface="Courier New"/>
                <a:cs typeface="Courier New"/>
                <a:sym typeface="Courier New"/>
              </a:rPr>
              <a:t>dependencies { </a:t>
            </a:r>
            <a:br>
              <a:rPr lang="en" sz="1100">
                <a:solidFill>
                  <a:srgbClr val="FFFFFF"/>
                </a:solidFill>
                <a:latin typeface="Courier New"/>
                <a:ea typeface="Courier New"/>
                <a:cs typeface="Courier New"/>
                <a:sym typeface="Courier New"/>
              </a:rPr>
            </a:br>
            <a:r>
              <a:rPr lang="en" sz="1100">
                <a:solidFill>
                  <a:srgbClr val="FFFFFF"/>
                </a:solidFill>
                <a:latin typeface="Courier New"/>
                <a:ea typeface="Courier New"/>
                <a:cs typeface="Courier New"/>
                <a:sym typeface="Courier New"/>
              </a:rPr>
              <a:t>  compile </a:t>
            </a:r>
            <a:r>
              <a:rPr lang="en" sz="1100">
                <a:solidFill>
                  <a:srgbClr val="8FDC33"/>
                </a:solidFill>
                <a:latin typeface="Courier New"/>
                <a:ea typeface="Courier New"/>
                <a:cs typeface="Courier New"/>
                <a:sym typeface="Courier New"/>
              </a:rPr>
              <a:t>'com.facebook.android:facebook-android-sdk:4.1.0'</a:t>
            </a:r>
            <a:r>
              <a:rPr lang="en" sz="1100">
                <a:solidFill>
                  <a:srgbClr val="FFFFFF"/>
                </a:solidFill>
                <a:latin typeface="Courier New"/>
                <a:ea typeface="Courier New"/>
                <a:cs typeface="Courier New"/>
                <a:sym typeface="Courier New"/>
              </a:rPr>
              <a:t/>
            </a:r>
            <a:br>
              <a:rPr lang="en" sz="1100">
                <a:solidFill>
                  <a:srgbClr val="FFFFFF"/>
                </a:solidFill>
                <a:latin typeface="Courier New"/>
                <a:ea typeface="Courier New"/>
                <a:cs typeface="Courier New"/>
                <a:sym typeface="Courier New"/>
              </a:rPr>
            </a:br>
            <a:r>
              <a:rPr lang="en" sz="1100">
                <a:solidFill>
                  <a:srgbClr val="FFFFFF"/>
                </a:solidFill>
                <a:latin typeface="Courier New"/>
                <a:ea typeface="Courier New"/>
                <a:cs typeface="Courier New"/>
                <a:sym typeface="Courier New"/>
              </a:rPr>
              <a:t>}</a:t>
            </a:r>
          </a:p>
        </p:txBody>
      </p:sp>
      <p:sp>
        <p:nvSpPr>
          <p:cNvPr id="607" name="Shape 607"/>
          <p:cNvSpPr txBox="1"/>
          <p:nvPr/>
        </p:nvSpPr>
        <p:spPr>
          <a:xfrm>
            <a:off x="891900" y="2607550"/>
            <a:ext cx="6032700" cy="776100"/>
          </a:xfrm>
          <a:prstGeom prst="rect">
            <a:avLst/>
          </a:prstGeom>
          <a:solidFill>
            <a:srgbClr val="434343"/>
          </a:solidFill>
          <a:ln>
            <a:noFill/>
          </a:ln>
        </p:spPr>
        <p:txBody>
          <a:bodyPr lIns="91425" tIns="91425" rIns="91425" bIns="91425" anchor="ctr" anchorCtr="0">
            <a:noAutofit/>
          </a:bodyPr>
          <a:lstStyle/>
          <a:p>
            <a:pPr lvl="0" rtl="0">
              <a:lnSpc>
                <a:spcPct val="136363"/>
              </a:lnSpc>
              <a:spcBef>
                <a:spcPts val="1500"/>
              </a:spcBef>
              <a:spcAft>
                <a:spcPts val="1500"/>
              </a:spcAft>
              <a:buNone/>
            </a:pPr>
            <a:r>
              <a:rPr lang="en" sz="1100">
                <a:solidFill>
                  <a:srgbClr val="FFFFFF"/>
                </a:solidFill>
                <a:latin typeface="Courier New"/>
                <a:ea typeface="Courier New"/>
                <a:cs typeface="Courier New"/>
                <a:sym typeface="Courier New"/>
              </a:rPr>
              <a:t>dependencies { </a:t>
            </a:r>
            <a:br>
              <a:rPr lang="en" sz="1100">
                <a:solidFill>
                  <a:srgbClr val="FFFFFF"/>
                </a:solidFill>
                <a:latin typeface="Courier New"/>
                <a:ea typeface="Courier New"/>
                <a:cs typeface="Courier New"/>
                <a:sym typeface="Courier New"/>
              </a:rPr>
            </a:br>
            <a:r>
              <a:rPr lang="en" sz="1100">
                <a:solidFill>
                  <a:srgbClr val="FFFFFF"/>
                </a:solidFill>
                <a:latin typeface="Courier New"/>
                <a:ea typeface="Courier New"/>
                <a:cs typeface="Courier New"/>
                <a:sym typeface="Courier New"/>
              </a:rPr>
              <a:t>  compile </a:t>
            </a:r>
            <a:r>
              <a:rPr lang="en" sz="1100">
                <a:solidFill>
                  <a:srgbClr val="8FDC33"/>
                </a:solidFill>
                <a:latin typeface="Courier New"/>
                <a:ea typeface="Courier New"/>
                <a:cs typeface="Courier New"/>
                <a:sym typeface="Courier New"/>
              </a:rPr>
              <a:t>'com.facebook.android:facebook-android-sdk:4.1.+'</a:t>
            </a:r>
            <a:r>
              <a:rPr lang="en" sz="1100">
                <a:solidFill>
                  <a:srgbClr val="FFFFFF"/>
                </a:solidFill>
                <a:latin typeface="Courier New"/>
                <a:ea typeface="Courier New"/>
                <a:cs typeface="Courier New"/>
                <a:sym typeface="Courier New"/>
              </a:rPr>
              <a:t/>
            </a:r>
            <a:br>
              <a:rPr lang="en" sz="1100">
                <a:solidFill>
                  <a:srgbClr val="FFFFFF"/>
                </a:solidFill>
                <a:latin typeface="Courier New"/>
                <a:ea typeface="Courier New"/>
                <a:cs typeface="Courier New"/>
                <a:sym typeface="Courier New"/>
              </a:rPr>
            </a:br>
            <a:r>
              <a:rPr lang="en" sz="1100">
                <a:solidFill>
                  <a:srgbClr val="FFFFFF"/>
                </a:solidFill>
                <a:latin typeface="Courier New"/>
                <a:ea typeface="Courier New"/>
                <a:cs typeface="Courier New"/>
                <a:sym typeface="Courier New"/>
              </a:rPr>
              <a:t>}</a:t>
            </a:r>
          </a:p>
        </p:txBody>
      </p:sp>
      <p:sp>
        <p:nvSpPr>
          <p:cNvPr id="608" name="Shape 608"/>
          <p:cNvSpPr txBox="1"/>
          <p:nvPr/>
        </p:nvSpPr>
        <p:spPr>
          <a:xfrm>
            <a:off x="891900" y="3997675"/>
            <a:ext cx="6032700" cy="776100"/>
          </a:xfrm>
          <a:prstGeom prst="rect">
            <a:avLst/>
          </a:prstGeom>
          <a:solidFill>
            <a:srgbClr val="434343"/>
          </a:solidFill>
          <a:ln>
            <a:noFill/>
          </a:ln>
        </p:spPr>
        <p:txBody>
          <a:bodyPr lIns="91425" tIns="91425" rIns="91425" bIns="91425" anchor="ctr" anchorCtr="0">
            <a:noAutofit/>
          </a:bodyPr>
          <a:lstStyle/>
          <a:p>
            <a:pPr lvl="0" rtl="0">
              <a:lnSpc>
                <a:spcPct val="136363"/>
              </a:lnSpc>
              <a:spcBef>
                <a:spcPts val="1500"/>
              </a:spcBef>
              <a:spcAft>
                <a:spcPts val="1500"/>
              </a:spcAft>
              <a:buNone/>
            </a:pPr>
            <a:r>
              <a:rPr lang="en" sz="1100">
                <a:solidFill>
                  <a:srgbClr val="FFFFFF"/>
                </a:solidFill>
                <a:latin typeface="Courier New"/>
                <a:ea typeface="Courier New"/>
                <a:cs typeface="Courier New"/>
                <a:sym typeface="Courier New"/>
              </a:rPr>
              <a:t>dependencies { </a:t>
            </a:r>
            <a:br>
              <a:rPr lang="en" sz="1100">
                <a:solidFill>
                  <a:srgbClr val="FFFFFF"/>
                </a:solidFill>
                <a:latin typeface="Courier New"/>
                <a:ea typeface="Courier New"/>
                <a:cs typeface="Courier New"/>
                <a:sym typeface="Courier New"/>
              </a:rPr>
            </a:br>
            <a:r>
              <a:rPr lang="en" sz="1100">
                <a:solidFill>
                  <a:srgbClr val="FFFFFF"/>
                </a:solidFill>
                <a:latin typeface="Courier New"/>
                <a:ea typeface="Courier New"/>
                <a:cs typeface="Courier New"/>
                <a:sym typeface="Courier New"/>
              </a:rPr>
              <a:t>  compile </a:t>
            </a:r>
            <a:r>
              <a:rPr lang="en" sz="1100">
                <a:solidFill>
                  <a:srgbClr val="8FDC33"/>
                </a:solidFill>
                <a:latin typeface="Courier New"/>
                <a:ea typeface="Courier New"/>
                <a:cs typeface="Courier New"/>
                <a:sym typeface="Courier New"/>
              </a:rPr>
              <a:t>'com.facebook.android:facebook-android-sdk:4.1.0-SNAPSHOT'</a:t>
            </a:r>
            <a:r>
              <a:rPr lang="en" sz="1100">
                <a:solidFill>
                  <a:srgbClr val="FFFFFF"/>
                </a:solidFill>
                <a:latin typeface="Courier New"/>
                <a:ea typeface="Courier New"/>
                <a:cs typeface="Courier New"/>
                <a:sym typeface="Courier New"/>
              </a:rPr>
              <a:t/>
            </a:r>
            <a:br>
              <a:rPr lang="en" sz="1100">
                <a:solidFill>
                  <a:srgbClr val="FFFFFF"/>
                </a:solidFill>
                <a:latin typeface="Courier New"/>
                <a:ea typeface="Courier New"/>
                <a:cs typeface="Courier New"/>
                <a:sym typeface="Courier New"/>
              </a:rPr>
            </a:br>
            <a:r>
              <a:rPr lang="en" sz="1100">
                <a:solidFill>
                  <a:srgbClr val="FFFFFF"/>
                </a:solidFill>
                <a:latin typeface="Courier New"/>
                <a:ea typeface="Courier New"/>
                <a:cs typeface="Courier New"/>
                <a:sym typeface="Courier New"/>
              </a:rPr>
              <a:t>}</a:t>
            </a:r>
          </a:p>
        </p:txBody>
      </p:sp>
      <p:sp>
        <p:nvSpPr>
          <p:cNvPr id="609" name="Shape 609"/>
          <p:cNvSpPr txBox="1"/>
          <p:nvPr/>
        </p:nvSpPr>
        <p:spPr>
          <a:xfrm>
            <a:off x="891900" y="929475"/>
            <a:ext cx="4708499" cy="382499"/>
          </a:xfrm>
          <a:prstGeom prst="rect">
            <a:avLst/>
          </a:prstGeom>
          <a:noFill/>
          <a:ln>
            <a:noFill/>
          </a:ln>
        </p:spPr>
        <p:txBody>
          <a:bodyPr lIns="91425" tIns="91425" rIns="91425" bIns="91425" anchor="t" anchorCtr="0">
            <a:noAutofit/>
          </a:bodyPr>
          <a:lstStyle/>
          <a:p>
            <a:pPr lvl="0" rtl="0">
              <a:spcBef>
                <a:spcPts val="600"/>
              </a:spcBef>
              <a:buClr>
                <a:schemeClr val="dk1"/>
              </a:buClr>
              <a:buSzPct val="78571"/>
              <a:buFont typeface="Arial"/>
              <a:buNone/>
            </a:pPr>
            <a:r>
              <a:rPr lang="en" dirty="0" smtClean="0"/>
              <a:t>建置系統始終應該指定專案所需外部</a:t>
            </a:r>
            <a:r>
              <a:rPr lang="zh-TW" altLang="en-US" dirty="0" smtClean="0"/>
              <a:t>類別</a:t>
            </a:r>
            <a:r>
              <a:rPr lang="en" dirty="0" smtClean="0"/>
              <a:t>庫的確切版本</a:t>
            </a:r>
            <a:r>
              <a:rPr lang="en" dirty="0"/>
              <a:t>:</a:t>
            </a:r>
          </a:p>
        </p:txBody>
      </p:sp>
      <p:sp>
        <p:nvSpPr>
          <p:cNvPr id="610" name="Shape 610"/>
          <p:cNvSpPr txBox="1"/>
          <p:nvPr/>
        </p:nvSpPr>
        <p:spPr>
          <a:xfrm>
            <a:off x="891900" y="2148675"/>
            <a:ext cx="4708499" cy="382499"/>
          </a:xfrm>
          <a:prstGeom prst="rect">
            <a:avLst/>
          </a:prstGeom>
          <a:noFill/>
          <a:ln>
            <a:noFill/>
          </a:ln>
        </p:spPr>
        <p:txBody>
          <a:bodyPr lIns="91425" tIns="91425" rIns="91425" bIns="91425" anchor="t" anchorCtr="0">
            <a:noAutofit/>
          </a:bodyPr>
          <a:lstStyle/>
          <a:p>
            <a:pPr lvl="0" rtl="0">
              <a:spcBef>
                <a:spcPts val="600"/>
              </a:spcBef>
              <a:buNone/>
            </a:pPr>
            <a:r>
              <a:rPr lang="en">
                <a:solidFill>
                  <a:schemeClr val="dk1"/>
                </a:solidFill>
              </a:rPr>
              <a:t>開發時期指定專案所需外部函式庫的最新版本:</a:t>
            </a:r>
          </a:p>
        </p:txBody>
      </p:sp>
      <p:sp>
        <p:nvSpPr>
          <p:cNvPr id="611" name="Shape 611"/>
          <p:cNvSpPr txBox="1"/>
          <p:nvPr/>
        </p:nvSpPr>
        <p:spPr>
          <a:xfrm>
            <a:off x="891900" y="3520275"/>
            <a:ext cx="6032700" cy="382499"/>
          </a:xfrm>
          <a:prstGeom prst="rect">
            <a:avLst/>
          </a:prstGeom>
          <a:noFill/>
          <a:ln>
            <a:noFill/>
          </a:ln>
        </p:spPr>
        <p:txBody>
          <a:bodyPr lIns="91425" tIns="91425" rIns="91425" bIns="91425" anchor="t" anchorCtr="0">
            <a:noAutofit/>
          </a:bodyPr>
          <a:lstStyle/>
          <a:p>
            <a:pPr lvl="0" rtl="0">
              <a:spcBef>
                <a:spcPts val="600"/>
              </a:spcBef>
              <a:buNone/>
            </a:pPr>
            <a:r>
              <a:rPr lang="en">
                <a:solidFill>
                  <a:schemeClr val="dk1"/>
                </a:solidFill>
              </a:rPr>
              <a:t>開發時期指定專案所需外部函式庫的SNAPSHOT版本:</a:t>
            </a:r>
          </a:p>
        </p:txBody>
      </p:sp>
      <p:sp>
        <p:nvSpPr>
          <p:cNvPr id="612" name="Shape 612"/>
          <p:cNvSpPr/>
          <p:nvPr/>
        </p:nvSpPr>
        <p:spPr>
          <a:xfrm>
            <a:off x="393450" y="942325"/>
            <a:ext cx="458399" cy="445499"/>
          </a:xfrm>
          <a:prstGeom prst="star5">
            <a:avLst>
              <a:gd name="adj" fmla="val 19098"/>
              <a:gd name="hf" fmla="val 105146"/>
              <a:gd name="vf" fmla="val 110557"/>
            </a:avLst>
          </a:prstGeom>
          <a:solidFill>
            <a:srgbClr val="FF9900"/>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05978"/>
            <a:ext cx="8229600" cy="561145"/>
          </a:xfrm>
        </p:spPr>
        <p:txBody>
          <a:bodyPr/>
          <a:lstStyle/>
          <a:p>
            <a:r>
              <a:rPr kumimoji="1" lang="zh-TW" altLang="en-US" dirty="0" smtClean="0"/>
              <a:t>若違背架構原則就讓建置失敗</a:t>
            </a:r>
            <a:r>
              <a:rPr kumimoji="1" lang="en-US" altLang="zh-TW" dirty="0" smtClean="0"/>
              <a:t>(optional)</a:t>
            </a:r>
            <a:endParaRPr kumimoji="1" lang="zh-TW" altLang="en-US" dirty="0"/>
          </a:p>
        </p:txBody>
      </p:sp>
      <p:pic>
        <p:nvPicPr>
          <p:cNvPr id="5" name="圖片 4" descr="螢幕快照 2015-09-01 下午8.28.3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9730" y="1615046"/>
            <a:ext cx="5574270" cy="3528454"/>
          </a:xfrm>
          <a:prstGeom prst="rect">
            <a:avLst/>
          </a:prstGeom>
        </p:spPr>
      </p:pic>
      <p:pic>
        <p:nvPicPr>
          <p:cNvPr id="6" name="圖片 5" descr="螢幕快照 2015-09-01 下午9.01.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64" y="1211471"/>
            <a:ext cx="4940300" cy="1714500"/>
          </a:xfrm>
          <a:prstGeom prst="rect">
            <a:avLst/>
          </a:prstGeom>
        </p:spPr>
      </p:pic>
      <p:sp>
        <p:nvSpPr>
          <p:cNvPr id="7" name="矩形 6"/>
          <p:cNvSpPr/>
          <p:nvPr/>
        </p:nvSpPr>
        <p:spPr>
          <a:xfrm>
            <a:off x="1005871" y="1144401"/>
            <a:ext cx="1886009" cy="38985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cxnSp>
        <p:nvCxnSpPr>
          <p:cNvPr id="9" name="肘形接點 8"/>
          <p:cNvCxnSpPr>
            <a:stCxn id="7" idx="0"/>
            <a:endCxn id="5" idx="0"/>
          </p:cNvCxnSpPr>
          <p:nvPr/>
        </p:nvCxnSpPr>
        <p:spPr>
          <a:xfrm rot="16200000" flipH="1">
            <a:off x="3917547" y="-824271"/>
            <a:ext cx="470645" cy="4407989"/>
          </a:xfrm>
          <a:prstGeom prst="bentConnector3">
            <a:avLst>
              <a:gd name="adj1" fmla="val -4857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22131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7" name="Shape 737"/>
          <p:cNvSpPr txBox="1"/>
          <p:nvPr/>
        </p:nvSpPr>
        <p:spPr>
          <a:xfrm>
            <a:off x="712975" y="171200"/>
            <a:ext cx="7480200" cy="588299"/>
          </a:xfrm>
          <a:prstGeom prst="rect">
            <a:avLst/>
          </a:prstGeom>
          <a:noFill/>
          <a:ln>
            <a:noFill/>
          </a:ln>
        </p:spPr>
        <p:txBody>
          <a:bodyPr lIns="91425" tIns="91425" rIns="91425" bIns="91425" anchor="t" anchorCtr="0">
            <a:noAutofit/>
          </a:bodyPr>
          <a:lstStyle/>
          <a:p>
            <a:pPr algn="ctr" rtl="0">
              <a:spcBef>
                <a:spcPts val="0"/>
              </a:spcBef>
              <a:buNone/>
            </a:pPr>
            <a:endParaRPr lang="en" sz="2400" dirty="0"/>
          </a:p>
        </p:txBody>
      </p:sp>
      <p:sp>
        <p:nvSpPr>
          <p:cNvPr id="740" name="Shape 740"/>
          <p:cNvSpPr txBox="1"/>
          <p:nvPr/>
        </p:nvSpPr>
        <p:spPr>
          <a:xfrm>
            <a:off x="327731" y="341421"/>
            <a:ext cx="7606060" cy="4397831"/>
          </a:xfrm>
          <a:prstGeom prst="rect">
            <a:avLst/>
          </a:prstGeom>
          <a:noFill/>
          <a:ln>
            <a:noFill/>
          </a:ln>
        </p:spPr>
        <p:txBody>
          <a:bodyPr lIns="91425" tIns="91425" rIns="91425" bIns="91425" anchor="t" anchorCtr="0">
            <a:noAutofit/>
          </a:bodyPr>
          <a:lstStyle/>
          <a:p>
            <a:pPr rtl="0">
              <a:spcBef>
                <a:spcPts val="0"/>
              </a:spcBef>
              <a:buNone/>
            </a:pPr>
            <a:r>
              <a:rPr lang="en" sz="2000" b="1" dirty="0" smtClean="0"/>
              <a:t>Reference</a:t>
            </a:r>
            <a:endParaRPr lang="en" sz="2000" b="1" dirty="0"/>
          </a:p>
          <a:p>
            <a:pPr marL="514350" lvl="0" indent="-285750" rtl="0">
              <a:spcBef>
                <a:spcPts val="0"/>
              </a:spcBef>
              <a:buFont typeface="Wingdings" charset="2"/>
              <a:buChar char="l"/>
            </a:pPr>
            <a:r>
              <a:rPr lang="en-US" sz="1800" dirty="0" smtClean="0"/>
              <a:t>Android plugin for </a:t>
            </a:r>
            <a:r>
              <a:rPr lang="en-US" sz="1800" dirty="0" err="1" smtClean="0"/>
              <a:t>gradle</a:t>
            </a:r>
            <a:r>
              <a:rPr lang="en-US" sz="1800" dirty="0" smtClean="0"/>
              <a:t>:</a:t>
            </a:r>
          </a:p>
          <a:p>
            <a:pPr marL="228600" lvl="0"/>
            <a:r>
              <a:rPr lang="en-US" sz="1800" dirty="0">
                <a:hlinkClick r:id="rId3"/>
              </a:rPr>
              <a:t>https://developer.android.com/tools/building/plugin-for-</a:t>
            </a:r>
            <a:r>
              <a:rPr lang="en-US" sz="1800" dirty="0" smtClean="0">
                <a:hlinkClick r:id="rId3"/>
              </a:rPr>
              <a:t>gradle.html</a:t>
            </a:r>
            <a:r>
              <a:rPr lang="en-US" sz="1800" dirty="0" smtClean="0"/>
              <a:t>: </a:t>
            </a:r>
          </a:p>
          <a:p>
            <a:pPr marL="514350" lvl="0" indent="-285750" rtl="0">
              <a:spcBef>
                <a:spcPts val="0"/>
              </a:spcBef>
              <a:buFont typeface="Wingdings" charset="2"/>
              <a:buChar char="l"/>
            </a:pPr>
            <a:r>
              <a:rPr lang="en-US" sz="1800" dirty="0" smtClean="0"/>
              <a:t>Android tools project site, tips:</a:t>
            </a:r>
          </a:p>
          <a:p>
            <a:pPr marL="228600" lvl="0"/>
            <a:r>
              <a:rPr lang="en-US" sz="1800" dirty="0">
                <a:hlinkClick r:id="rId4"/>
              </a:rPr>
              <a:t>http://tools.android.com/tech-docs/new-build-system/</a:t>
            </a:r>
            <a:r>
              <a:rPr lang="en-US" sz="1800" dirty="0" smtClean="0">
                <a:hlinkClick r:id="rId4"/>
              </a:rPr>
              <a:t>tips</a:t>
            </a:r>
            <a:endParaRPr lang="en-US" sz="1800" dirty="0" smtClean="0"/>
          </a:p>
          <a:p>
            <a:pPr marL="514350" lvl="0" indent="-285750" rtl="0">
              <a:spcBef>
                <a:spcPts val="0"/>
              </a:spcBef>
              <a:buFont typeface="Wingdings" charset="2"/>
              <a:buChar char="l"/>
            </a:pPr>
            <a:r>
              <a:rPr lang="en-US" sz="1800" dirty="0" err="1" smtClean="0"/>
              <a:t>Gradle</a:t>
            </a:r>
            <a:r>
              <a:rPr lang="en-US" sz="1800" dirty="0" smtClean="0"/>
              <a:t> dependency management:</a:t>
            </a:r>
          </a:p>
          <a:p>
            <a:pPr marL="228600" lvl="0"/>
            <a:r>
              <a:rPr lang="en-US" sz="1800" dirty="0">
                <a:hlinkClick r:id="rId5"/>
              </a:rPr>
              <a:t>https://docs.gradle.org/current/userguide/</a:t>
            </a:r>
            <a:r>
              <a:rPr lang="en-US" sz="1800" dirty="0" smtClean="0">
                <a:hlinkClick r:id="rId5"/>
              </a:rPr>
              <a:t>dependency_management.html</a:t>
            </a:r>
            <a:endParaRPr lang="en-US" sz="1800" dirty="0" smtClean="0"/>
          </a:p>
          <a:p>
            <a:pPr marL="514350" lvl="0" indent="-285750" rtl="0">
              <a:spcBef>
                <a:spcPts val="0"/>
              </a:spcBef>
              <a:buFont typeface="Wingdings" charset="2"/>
              <a:buChar char="l"/>
            </a:pPr>
            <a:r>
              <a:rPr lang="en-US" sz="1800" dirty="0" smtClean="0"/>
              <a:t>Google </a:t>
            </a:r>
            <a:r>
              <a:rPr lang="en-US" sz="1800" dirty="0" err="1" smtClean="0"/>
              <a:t>dev</a:t>
            </a:r>
            <a:r>
              <a:rPr lang="en-US" sz="1800" dirty="0" smtClean="0"/>
              <a:t> site, multiple </a:t>
            </a:r>
            <a:r>
              <a:rPr lang="en-US" sz="1800" dirty="0" err="1" smtClean="0"/>
              <a:t>apk</a:t>
            </a:r>
            <a:r>
              <a:rPr lang="en-US" sz="1800" dirty="0" smtClean="0"/>
              <a:t>:</a:t>
            </a:r>
          </a:p>
          <a:p>
            <a:pPr marL="228600" lvl="0"/>
            <a:r>
              <a:rPr lang="en-US" sz="1800" dirty="0">
                <a:hlinkClick r:id="rId6"/>
              </a:rPr>
              <a:t>https://developer.android.com/google/play/publishing/multiple-</a:t>
            </a:r>
            <a:r>
              <a:rPr lang="en-US" sz="1800" dirty="0" smtClean="0">
                <a:hlinkClick r:id="rId6"/>
              </a:rPr>
              <a:t>apks.html</a:t>
            </a:r>
            <a:endParaRPr lang="en-US" sz="1800" dirty="0" smtClean="0"/>
          </a:p>
          <a:p>
            <a:pPr marL="514350" lvl="0" indent="-285750">
              <a:buFont typeface="Wingdings" charset="2"/>
              <a:buChar char="l"/>
            </a:pPr>
            <a:r>
              <a:rPr lang="en-US" sz="1800" dirty="0" smtClean="0"/>
              <a:t>Project Code Rush:</a:t>
            </a:r>
          </a:p>
          <a:p>
            <a:pPr marL="228600"/>
            <a:r>
              <a:rPr lang="en" altLang="zh-TW" sz="1800" dirty="0">
                <a:hlinkClick r:id="rId7"/>
              </a:rPr>
              <a:t>https://</a:t>
            </a:r>
            <a:r>
              <a:rPr lang="en" altLang="zh-TW" sz="1800" dirty="0" smtClean="0">
                <a:hlinkClick r:id="rId7"/>
              </a:rPr>
              <a:t>archive.org/details/CodeRush</a:t>
            </a:r>
            <a:endParaRPr lang="en-US" sz="1800" dirty="0" smtClean="0"/>
          </a:p>
          <a:p>
            <a:pPr marL="514350" lvl="0" indent="-285750">
              <a:buFont typeface="Wingdings" charset="2"/>
              <a:buChar char="l"/>
            </a:pPr>
            <a:r>
              <a:rPr lang="en-US" sz="1800" dirty="0" smtClean="0"/>
              <a:t>Sample project on </a:t>
            </a:r>
            <a:r>
              <a:rPr lang="en-US" sz="1800" dirty="0" err="1" smtClean="0"/>
              <a:t>github</a:t>
            </a:r>
            <a:r>
              <a:rPr lang="en-US" sz="1800" dirty="0" smtClean="0"/>
              <a:t>:</a:t>
            </a:r>
          </a:p>
          <a:p>
            <a:pPr marL="228600" lvl="0"/>
            <a:r>
              <a:rPr lang="en-US" sz="1800" dirty="0">
                <a:hlinkClick r:id="rId8"/>
              </a:rPr>
              <a:t>https://github.com/iamsamchiu/</a:t>
            </a:r>
            <a:r>
              <a:rPr lang="en-US" sz="1800" dirty="0" smtClean="0">
                <a:hlinkClick r:id="rId8"/>
              </a:rPr>
              <a:t>AndroidSampleForGradleUsage</a:t>
            </a:r>
            <a:endParaRPr lang="en-US" sz="1800" dirty="0" smtClean="0"/>
          </a:p>
          <a:p>
            <a:pPr marL="228600" lvl="0"/>
            <a:endParaRPr lang="en-US" sz="1800" dirty="0"/>
          </a:p>
          <a:p>
            <a:pPr marL="228600" lvl="0"/>
            <a:endParaRPr lang="en-US" sz="1800" dirty="0" smtClean="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5C72"/>
        </a:solidFill>
        <a:effectLst/>
      </p:bgPr>
    </p:bg>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457200" y="559393"/>
            <a:ext cx="8229600" cy="1179042"/>
          </a:xfrm>
          <a:prstGeom prst="rect">
            <a:avLst/>
          </a:prstGeom>
        </p:spPr>
        <p:txBody>
          <a:bodyPr lIns="91425" tIns="91425" rIns="91425" bIns="91425" anchor="t" anchorCtr="0">
            <a:noAutofit/>
          </a:bodyPr>
          <a:lstStyle/>
          <a:p>
            <a:pPr algn="ctr" rtl="0">
              <a:spcBef>
                <a:spcPts val="0"/>
              </a:spcBef>
              <a:buNone/>
            </a:pPr>
            <a:r>
              <a:rPr lang="en-US" dirty="0" smtClean="0">
                <a:solidFill>
                  <a:srgbClr val="FFFFFF"/>
                </a:solidFill>
              </a:rPr>
              <a:t>Automate everything</a:t>
            </a:r>
            <a:endParaRPr lang="en" dirty="0">
              <a:solidFill>
                <a:srgbClr val="FFFFFF"/>
              </a:solidFill>
            </a:endParaRPr>
          </a:p>
          <a:p>
            <a:pPr algn="ctr" rtl="0">
              <a:spcBef>
                <a:spcPts val="0"/>
              </a:spcBef>
              <a:buNone/>
            </a:pPr>
            <a:r>
              <a:rPr lang="en" dirty="0">
                <a:solidFill>
                  <a:srgbClr val="FFFFFF"/>
                </a:solidFill>
              </a:rPr>
              <a:t>a</a:t>
            </a:r>
            <a:r>
              <a:rPr lang="en-US" dirty="0" err="1" smtClean="0">
                <a:solidFill>
                  <a:srgbClr val="FFFFFF"/>
                </a:solidFill>
              </a:rPr>
              <a:t>nd</a:t>
            </a:r>
            <a:r>
              <a:rPr lang="en-US" dirty="0" smtClean="0">
                <a:solidFill>
                  <a:srgbClr val="FFFFFF"/>
                </a:solidFill>
              </a:rPr>
              <a:t> smoothly</a:t>
            </a:r>
            <a:endParaRPr lang="en" dirty="0">
              <a:solidFill>
                <a:srgbClr val="FFFFFF"/>
              </a:solidFill>
            </a:endParaRPr>
          </a:p>
        </p:txBody>
      </p:sp>
      <p:sp>
        <p:nvSpPr>
          <p:cNvPr id="40" name="Shape 40"/>
          <p:cNvSpPr/>
          <p:nvPr/>
        </p:nvSpPr>
        <p:spPr>
          <a:xfrm>
            <a:off x="990675" y="4050501"/>
            <a:ext cx="1095899" cy="509700"/>
          </a:xfrm>
          <a:prstGeom prst="rect">
            <a:avLst/>
          </a:prstGeom>
          <a:solidFill>
            <a:srgbClr val="E06666"/>
          </a:solidFill>
          <a:ln>
            <a:noFill/>
          </a:ln>
        </p:spPr>
        <p:txBody>
          <a:bodyPr lIns="91425" tIns="91425" rIns="91425" bIns="91425" anchor="ctr" anchorCtr="0">
            <a:noAutofit/>
          </a:bodyPr>
          <a:lstStyle/>
          <a:p>
            <a:pPr algn="ctr">
              <a:spcBef>
                <a:spcPts val="0"/>
              </a:spcBef>
              <a:buNone/>
            </a:pPr>
            <a:r>
              <a:rPr lang="en">
                <a:solidFill>
                  <a:srgbClr val="FFFFFF"/>
                </a:solidFill>
              </a:rPr>
              <a:t>可重複運行</a:t>
            </a:r>
          </a:p>
        </p:txBody>
      </p:sp>
      <p:sp>
        <p:nvSpPr>
          <p:cNvPr id="41" name="Shape 41"/>
          <p:cNvSpPr/>
          <p:nvPr/>
        </p:nvSpPr>
        <p:spPr>
          <a:xfrm>
            <a:off x="2162150" y="4050501"/>
            <a:ext cx="1095899" cy="509700"/>
          </a:xfrm>
          <a:prstGeom prst="rect">
            <a:avLst/>
          </a:prstGeom>
          <a:solidFill>
            <a:srgbClr val="E06666"/>
          </a:solidFill>
          <a:ln>
            <a:noFill/>
          </a:ln>
        </p:spPr>
        <p:txBody>
          <a:bodyPr lIns="91425" tIns="91425" rIns="91425" bIns="91425" anchor="ctr" anchorCtr="0">
            <a:noAutofit/>
          </a:bodyPr>
          <a:lstStyle/>
          <a:p>
            <a:pPr lvl="0" algn="ctr" rtl="0">
              <a:spcBef>
                <a:spcPts val="0"/>
              </a:spcBef>
              <a:buNone/>
            </a:pPr>
            <a:r>
              <a:rPr lang="en">
                <a:solidFill>
                  <a:srgbClr val="FFFFFF"/>
                </a:solidFill>
              </a:rPr>
              <a:t>可重製錯誤</a:t>
            </a:r>
          </a:p>
        </p:txBody>
      </p:sp>
      <p:sp>
        <p:nvSpPr>
          <p:cNvPr id="42" name="Shape 42"/>
          <p:cNvSpPr/>
          <p:nvPr/>
        </p:nvSpPr>
        <p:spPr>
          <a:xfrm>
            <a:off x="3333625" y="4050501"/>
            <a:ext cx="1819799" cy="509700"/>
          </a:xfrm>
          <a:prstGeom prst="rect">
            <a:avLst/>
          </a:prstGeom>
          <a:solidFill>
            <a:srgbClr val="E06666"/>
          </a:solidFill>
          <a:ln>
            <a:noFill/>
          </a:ln>
        </p:spPr>
        <p:txBody>
          <a:bodyPr lIns="91425" tIns="91425" rIns="91425" bIns="91425" anchor="ctr" anchorCtr="0">
            <a:noAutofit/>
          </a:bodyPr>
          <a:lstStyle/>
          <a:p>
            <a:pPr lvl="0" algn="ctr" rtl="0">
              <a:spcBef>
                <a:spcPts val="0"/>
              </a:spcBef>
              <a:buNone/>
            </a:pPr>
            <a:r>
              <a:rPr lang="en">
                <a:solidFill>
                  <a:srgbClr val="FFFFFF"/>
                </a:solidFill>
              </a:rPr>
              <a:t>減少人為/環境錯誤</a:t>
            </a:r>
          </a:p>
        </p:txBody>
      </p:sp>
      <p:sp>
        <p:nvSpPr>
          <p:cNvPr id="43" name="Shape 43"/>
          <p:cNvSpPr/>
          <p:nvPr/>
        </p:nvSpPr>
        <p:spPr>
          <a:xfrm>
            <a:off x="5210150" y="4050501"/>
            <a:ext cx="1095899" cy="509700"/>
          </a:xfrm>
          <a:prstGeom prst="rect">
            <a:avLst/>
          </a:prstGeom>
          <a:solidFill>
            <a:srgbClr val="E06666"/>
          </a:solidFill>
          <a:ln>
            <a:noFill/>
          </a:ln>
        </p:spPr>
        <p:txBody>
          <a:bodyPr lIns="91425" tIns="91425" rIns="91425" bIns="91425" anchor="ctr" anchorCtr="0">
            <a:noAutofit/>
          </a:bodyPr>
          <a:lstStyle/>
          <a:p>
            <a:pPr lvl="0" algn="ctr" rtl="0">
              <a:spcBef>
                <a:spcPts val="0"/>
              </a:spcBef>
              <a:buNone/>
            </a:pPr>
            <a:r>
              <a:rPr lang="en">
                <a:solidFill>
                  <a:srgbClr val="FFFFFF"/>
                </a:solidFill>
              </a:rPr>
              <a:t>流程透明</a:t>
            </a:r>
          </a:p>
        </p:txBody>
      </p:sp>
      <p:sp>
        <p:nvSpPr>
          <p:cNvPr id="45" name="Shape 45"/>
          <p:cNvSpPr/>
          <p:nvPr/>
        </p:nvSpPr>
        <p:spPr>
          <a:xfrm>
            <a:off x="6371881" y="4050501"/>
            <a:ext cx="1997399" cy="509700"/>
          </a:xfrm>
          <a:prstGeom prst="rect">
            <a:avLst/>
          </a:prstGeom>
          <a:solidFill>
            <a:srgbClr val="E06666"/>
          </a:solidFill>
          <a:ln>
            <a:noFill/>
          </a:ln>
        </p:spPr>
        <p:txBody>
          <a:bodyPr lIns="91425" tIns="91425" rIns="91425" bIns="91425" anchor="ctr" anchorCtr="0">
            <a:noAutofit/>
          </a:bodyPr>
          <a:lstStyle/>
          <a:p>
            <a:pPr lvl="0" algn="ctr" rtl="0">
              <a:spcBef>
                <a:spcPts val="0"/>
              </a:spcBef>
              <a:buNone/>
            </a:pPr>
            <a:r>
              <a:rPr lang="en">
                <a:solidFill>
                  <a:srgbClr val="FFFFFF"/>
                </a:solidFill>
              </a:rPr>
              <a:t>產生更有品質的程式碼</a:t>
            </a:r>
          </a:p>
        </p:txBody>
      </p:sp>
      <p:cxnSp>
        <p:nvCxnSpPr>
          <p:cNvPr id="3" name="直線箭頭接點 2"/>
          <p:cNvCxnSpPr/>
          <p:nvPr/>
        </p:nvCxnSpPr>
        <p:spPr>
          <a:xfrm>
            <a:off x="778279" y="2615226"/>
            <a:ext cx="7802681" cy="0"/>
          </a:xfrm>
          <a:prstGeom prst="straightConnector1">
            <a:avLst/>
          </a:prstGeom>
          <a:ln w="76200" cmpd="sng">
            <a:tailEnd type="arrow"/>
          </a:ln>
        </p:spPr>
        <p:style>
          <a:lnRef idx="2">
            <a:schemeClr val="accent1"/>
          </a:lnRef>
          <a:fillRef idx="0">
            <a:schemeClr val="accent1"/>
          </a:fillRef>
          <a:effectRef idx="1">
            <a:schemeClr val="accent1"/>
          </a:effectRef>
          <a:fontRef idx="minor">
            <a:schemeClr val="tx1"/>
          </a:fontRef>
        </p:style>
      </p:cxnSp>
      <p:sp>
        <p:nvSpPr>
          <p:cNvPr id="36" name="矩形 35"/>
          <p:cNvSpPr/>
          <p:nvPr/>
        </p:nvSpPr>
        <p:spPr>
          <a:xfrm>
            <a:off x="1089423" y="2238522"/>
            <a:ext cx="1179383" cy="63490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sz="1800" dirty="0" smtClean="0">
                <a:solidFill>
                  <a:schemeClr val="tx1"/>
                </a:solidFill>
              </a:rPr>
              <a:t>Coding</a:t>
            </a:r>
            <a:endParaRPr kumimoji="1" lang="zh-TW" altLang="en-US" sz="1800" dirty="0">
              <a:solidFill>
                <a:schemeClr val="tx1"/>
              </a:solidFill>
            </a:endParaRPr>
          </a:p>
        </p:txBody>
      </p:sp>
      <p:sp>
        <p:nvSpPr>
          <p:cNvPr id="47" name="矩形 46"/>
          <p:cNvSpPr/>
          <p:nvPr/>
        </p:nvSpPr>
        <p:spPr>
          <a:xfrm>
            <a:off x="2479163" y="2238522"/>
            <a:ext cx="1179383" cy="63490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sz="1800" dirty="0" smtClean="0">
                <a:solidFill>
                  <a:schemeClr val="tx1"/>
                </a:solidFill>
              </a:rPr>
              <a:t>Check-in</a:t>
            </a:r>
            <a:endParaRPr kumimoji="1" lang="zh-TW" altLang="en-US" sz="1800" dirty="0">
              <a:solidFill>
                <a:schemeClr val="tx1"/>
              </a:solidFill>
            </a:endParaRPr>
          </a:p>
        </p:txBody>
      </p:sp>
      <p:sp>
        <p:nvSpPr>
          <p:cNvPr id="48" name="矩形 47"/>
          <p:cNvSpPr/>
          <p:nvPr/>
        </p:nvSpPr>
        <p:spPr>
          <a:xfrm>
            <a:off x="3868903" y="2238522"/>
            <a:ext cx="1179383" cy="63490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sz="1800" dirty="0" smtClean="0">
                <a:solidFill>
                  <a:schemeClr val="tx1"/>
                </a:solidFill>
              </a:rPr>
              <a:t>Build</a:t>
            </a:r>
            <a:endParaRPr kumimoji="1" lang="zh-TW" altLang="en-US" sz="1800" dirty="0">
              <a:solidFill>
                <a:schemeClr val="tx1"/>
              </a:solidFill>
            </a:endParaRPr>
          </a:p>
        </p:txBody>
      </p:sp>
      <p:sp>
        <p:nvSpPr>
          <p:cNvPr id="49" name="矩形 48"/>
          <p:cNvSpPr/>
          <p:nvPr/>
        </p:nvSpPr>
        <p:spPr>
          <a:xfrm>
            <a:off x="5258643" y="2238522"/>
            <a:ext cx="1179383" cy="63490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sz="1800" dirty="0" smtClean="0">
                <a:solidFill>
                  <a:schemeClr val="tx1"/>
                </a:solidFill>
              </a:rPr>
              <a:t>Test</a:t>
            </a:r>
            <a:endParaRPr kumimoji="1" lang="zh-TW" altLang="en-US" sz="1800" dirty="0">
              <a:solidFill>
                <a:schemeClr val="tx1"/>
              </a:solidFill>
            </a:endParaRPr>
          </a:p>
        </p:txBody>
      </p:sp>
      <p:sp>
        <p:nvSpPr>
          <p:cNvPr id="50" name="矩形 49"/>
          <p:cNvSpPr/>
          <p:nvPr/>
        </p:nvSpPr>
        <p:spPr>
          <a:xfrm>
            <a:off x="6648382" y="2238522"/>
            <a:ext cx="1179383" cy="63490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sz="1800" dirty="0" smtClean="0">
                <a:solidFill>
                  <a:schemeClr val="tx1"/>
                </a:solidFill>
              </a:rPr>
              <a:t>Publish</a:t>
            </a:r>
            <a:endParaRPr kumimoji="1" lang="zh-TW" altLang="en-US" sz="1800" dirty="0">
              <a:solidFill>
                <a:schemeClr val="tx1"/>
              </a:solidFill>
            </a:endParaRPr>
          </a:p>
        </p:txBody>
      </p:sp>
      <p:cxnSp>
        <p:nvCxnSpPr>
          <p:cNvPr id="51" name="肘形接點 50"/>
          <p:cNvCxnSpPr>
            <a:stCxn id="50" idx="2"/>
            <a:endCxn id="36" idx="2"/>
          </p:cNvCxnSpPr>
          <p:nvPr/>
        </p:nvCxnSpPr>
        <p:spPr>
          <a:xfrm rot="5400000">
            <a:off x="4458595" y="93949"/>
            <a:ext cx="12700" cy="5558959"/>
          </a:xfrm>
          <a:prstGeom prst="bentConnector3">
            <a:avLst>
              <a:gd name="adj1" fmla="val 6561205"/>
            </a:avLst>
          </a:prstGeom>
          <a:ln w="76200" cmpd="sng">
            <a:tailEnd type="arrow"/>
          </a:ln>
        </p:spPr>
        <p:style>
          <a:lnRef idx="2">
            <a:schemeClr val="accent1"/>
          </a:lnRef>
          <a:fillRef idx="0">
            <a:schemeClr val="accent1"/>
          </a:fillRef>
          <a:effectRef idx="1">
            <a:schemeClr val="accent1"/>
          </a:effectRef>
          <a:fontRef idx="minor">
            <a:schemeClr val="tx1"/>
          </a:fontRef>
        </p:style>
      </p:cxnSp>
      <p:cxnSp>
        <p:nvCxnSpPr>
          <p:cNvPr id="53" name="肘形接點 52"/>
          <p:cNvCxnSpPr>
            <a:stCxn id="49" idx="2"/>
            <a:endCxn id="36" idx="2"/>
          </p:cNvCxnSpPr>
          <p:nvPr/>
        </p:nvCxnSpPr>
        <p:spPr>
          <a:xfrm rot="5400000">
            <a:off x="3763725" y="788818"/>
            <a:ext cx="12700" cy="4169220"/>
          </a:xfrm>
          <a:prstGeom prst="bentConnector3">
            <a:avLst>
              <a:gd name="adj1" fmla="val 5013811"/>
            </a:avLst>
          </a:prstGeom>
          <a:ln w="76200" cmpd="sng">
            <a:tailEnd type="arrow"/>
          </a:ln>
        </p:spPr>
        <p:style>
          <a:lnRef idx="2">
            <a:schemeClr val="accent1"/>
          </a:lnRef>
          <a:fillRef idx="0">
            <a:schemeClr val="accent1"/>
          </a:fillRef>
          <a:effectRef idx="1">
            <a:schemeClr val="accent1"/>
          </a:effectRef>
          <a:fontRef idx="minor">
            <a:schemeClr val="tx1"/>
          </a:fontRef>
        </p:style>
      </p:cxnSp>
      <p:cxnSp>
        <p:nvCxnSpPr>
          <p:cNvPr id="57" name="肘形接點 56"/>
          <p:cNvCxnSpPr>
            <a:stCxn id="48" idx="2"/>
            <a:endCxn id="36" idx="2"/>
          </p:cNvCxnSpPr>
          <p:nvPr/>
        </p:nvCxnSpPr>
        <p:spPr>
          <a:xfrm rot="5400000">
            <a:off x="3068855" y="1483688"/>
            <a:ext cx="12700" cy="2779480"/>
          </a:xfrm>
          <a:prstGeom prst="bentConnector3">
            <a:avLst>
              <a:gd name="adj1" fmla="val 2871276"/>
            </a:avLst>
          </a:prstGeom>
          <a:ln w="76200" cmpd="sng">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Shape 752"/>
          <p:cNvSpPr txBox="1">
            <a:spLocks noGrp="1"/>
          </p:cNvSpPr>
          <p:nvPr>
            <p:ph type="title"/>
          </p:nvPr>
        </p:nvSpPr>
        <p:spPr>
          <a:xfrm>
            <a:off x="524500" y="2013403"/>
            <a:ext cx="8229600" cy="857400"/>
          </a:xfrm>
          <a:prstGeom prst="rect">
            <a:avLst/>
          </a:prstGeom>
        </p:spPr>
        <p:txBody>
          <a:bodyPr lIns="91425" tIns="91425" rIns="91425" bIns="91425" anchor="b" anchorCtr="0">
            <a:noAutofit/>
          </a:bodyPr>
          <a:lstStyle/>
          <a:p>
            <a:pPr algn="ctr">
              <a:spcBef>
                <a:spcPts val="0"/>
              </a:spcBef>
              <a:buNone/>
            </a:pPr>
            <a:r>
              <a:rPr lang="en"/>
              <a:t>Ｑ＆Ａ</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sz="3200" dirty="0" err="1" smtClean="0"/>
              <a:t>Gradle</a:t>
            </a:r>
            <a:r>
              <a:rPr kumimoji="1" lang="en-US" altLang="zh-TW" sz="3200" dirty="0" smtClean="0"/>
              <a:t> - offering thoughtful conventions</a:t>
            </a:r>
            <a:endParaRPr kumimoji="1" lang="zh-TW" altLang="en-US" sz="3200" dirty="0"/>
          </a:p>
        </p:txBody>
      </p:sp>
      <p:sp>
        <p:nvSpPr>
          <p:cNvPr id="4" name="矩形 3"/>
          <p:cNvSpPr/>
          <p:nvPr/>
        </p:nvSpPr>
        <p:spPr>
          <a:xfrm>
            <a:off x="457200" y="2131483"/>
            <a:ext cx="7239031" cy="680257"/>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TW" sz="3200" dirty="0" err="1" smtClean="0"/>
              <a:t>Gradle</a:t>
            </a:r>
            <a:r>
              <a:rPr kumimoji="1" lang="en-US" altLang="zh-TW" sz="3200" dirty="0" smtClean="0"/>
              <a:t> build files are groovy scripts</a:t>
            </a:r>
            <a:endParaRPr kumimoji="1" lang="zh-TW" altLang="en-US" sz="3200" dirty="0"/>
          </a:p>
        </p:txBody>
      </p:sp>
      <p:sp>
        <p:nvSpPr>
          <p:cNvPr id="6" name="矩形 5"/>
          <p:cNvSpPr/>
          <p:nvPr/>
        </p:nvSpPr>
        <p:spPr>
          <a:xfrm>
            <a:off x="457200" y="1209346"/>
            <a:ext cx="6709821" cy="68025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TW" sz="3200" dirty="0" smtClean="0"/>
              <a:t>From Command line to IDE to CI</a:t>
            </a:r>
            <a:endParaRPr kumimoji="1" lang="zh-TW" altLang="en-US" sz="3200" dirty="0"/>
          </a:p>
        </p:txBody>
      </p:sp>
      <p:sp>
        <p:nvSpPr>
          <p:cNvPr id="7" name="矩形 6"/>
          <p:cNvSpPr/>
          <p:nvPr/>
        </p:nvSpPr>
        <p:spPr>
          <a:xfrm>
            <a:off x="457200" y="3023366"/>
            <a:ext cx="3217033" cy="680257"/>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TW" sz="3200" dirty="0" smtClean="0"/>
              <a:t>Product Flavor</a:t>
            </a:r>
            <a:endParaRPr kumimoji="1" lang="zh-TW" altLang="en-US" sz="3200" dirty="0"/>
          </a:p>
        </p:txBody>
      </p:sp>
      <p:sp>
        <p:nvSpPr>
          <p:cNvPr id="9" name="矩形 8"/>
          <p:cNvSpPr/>
          <p:nvPr/>
        </p:nvSpPr>
        <p:spPr>
          <a:xfrm>
            <a:off x="457200" y="3930375"/>
            <a:ext cx="7753122" cy="740724"/>
          </a:xfrm>
          <a:prstGeom prst="rect">
            <a:avLst/>
          </a:prstGeom>
          <a:solidFill>
            <a:srgbClr val="3F5D71"/>
          </a:solidFill>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TW" sz="3200" dirty="0"/>
              <a:t>Powerful dependencies management</a:t>
            </a:r>
            <a:endParaRPr kumimoji="1" lang="zh-TW" altLang="en-US" sz="3200" dirty="0"/>
          </a:p>
        </p:txBody>
      </p:sp>
    </p:spTree>
    <p:extLst>
      <p:ext uri="{BB962C8B-B14F-4D97-AF65-F5344CB8AC3E}">
        <p14:creationId xmlns:p14="http://schemas.microsoft.com/office/powerpoint/2010/main" val="116541149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5C72"/>
        </a:solidFill>
        <a:effectLst/>
      </p:bgPr>
    </p:bg>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729237" y="2003299"/>
            <a:ext cx="7656600" cy="1048211"/>
          </a:xfrm>
          <a:prstGeom prst="rect">
            <a:avLst/>
          </a:prstGeom>
        </p:spPr>
        <p:txBody>
          <a:bodyPr lIns="91425" tIns="91425" rIns="91425" bIns="91425" anchor="b" anchorCtr="0">
            <a:noAutofit/>
          </a:bodyPr>
          <a:lstStyle/>
          <a:p>
            <a:pPr algn="ctr"/>
            <a:r>
              <a:rPr lang="zh-TW" altLang="en-US" dirty="0">
                <a:solidFill>
                  <a:srgbClr val="FFFFFF"/>
                </a:solidFill>
              </a:rPr>
              <a:t>消除溝通的嫌</a:t>
            </a:r>
            <a:r>
              <a:rPr lang="zh-TW" altLang="en-US" dirty="0" smtClean="0">
                <a:solidFill>
                  <a:srgbClr val="FFFFFF"/>
                </a:solidFill>
              </a:rPr>
              <a:t>隙</a:t>
            </a:r>
            <a:endParaRPr lang="en" dirty="0">
              <a:solidFill>
                <a:srgbClr val="FFFFFF"/>
              </a:solidFill>
            </a:endParaRPr>
          </a:p>
        </p:txBody>
      </p:sp>
      <p:sp>
        <p:nvSpPr>
          <p:cNvPr id="115" name="Shape 115"/>
          <p:cNvSpPr txBox="1">
            <a:spLocks noGrp="1"/>
          </p:cNvSpPr>
          <p:nvPr>
            <p:ph type="title" idx="2"/>
          </p:nvPr>
        </p:nvSpPr>
        <p:spPr>
          <a:xfrm>
            <a:off x="1320300" y="1020700"/>
            <a:ext cx="6503399" cy="857400"/>
          </a:xfrm>
          <a:prstGeom prst="rect">
            <a:avLst/>
          </a:prstGeom>
        </p:spPr>
        <p:txBody>
          <a:bodyPr lIns="91425" tIns="91425" rIns="91425" bIns="91425" anchor="b" anchorCtr="0">
            <a:noAutofit/>
          </a:bodyPr>
          <a:lstStyle/>
          <a:p>
            <a:pPr lvl="0" algn="ctr" rtl="0">
              <a:spcBef>
                <a:spcPts val="0"/>
              </a:spcBef>
              <a:buNone/>
            </a:pPr>
            <a:r>
              <a:rPr lang="en" sz="3600" dirty="0">
                <a:solidFill>
                  <a:srgbClr val="CCCCCC"/>
                </a:solidFill>
              </a:rPr>
              <a:t>Convention 1</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530475" y="1685996"/>
            <a:ext cx="8229600" cy="1728299"/>
          </a:xfrm>
          <a:prstGeom prst="rect">
            <a:avLst/>
          </a:prstGeom>
        </p:spPr>
        <p:txBody>
          <a:bodyPr lIns="91425" tIns="91425" rIns="91425" bIns="91425" anchor="b" anchorCtr="0">
            <a:noAutofit/>
          </a:bodyPr>
          <a:lstStyle/>
          <a:p>
            <a:pPr rtl="0">
              <a:spcBef>
                <a:spcPts val="0"/>
              </a:spcBef>
              <a:buNone/>
            </a:pPr>
            <a:r>
              <a:rPr lang="en" dirty="0"/>
              <a:t>一句話惹毛DevOps：</a:t>
            </a:r>
          </a:p>
          <a:p>
            <a:pPr marL="0" lvl="0" indent="0" rtl="0">
              <a:spcBef>
                <a:spcPts val="600"/>
              </a:spcBef>
              <a:buClr>
                <a:schemeClr val="dk1"/>
              </a:buClr>
              <a:buSzPct val="30555"/>
              <a:buFont typeface="Arial"/>
              <a:buNone/>
            </a:pPr>
            <a:r>
              <a:rPr lang="en" b="0" dirty="0"/>
              <a:t>                      我電腦沒這個問題呀！</a:t>
            </a:r>
          </a:p>
          <a:p>
            <a:pPr>
              <a:spcBef>
                <a:spcPts val="0"/>
              </a:spcBef>
              <a:buNone/>
            </a:pPr>
            <a:endParaRPr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cxnSp>
        <p:nvCxnSpPr>
          <p:cNvPr id="125" name="Shape 125"/>
          <p:cNvCxnSpPr/>
          <p:nvPr/>
        </p:nvCxnSpPr>
        <p:spPr>
          <a:xfrm>
            <a:off x="1718875" y="1673175"/>
            <a:ext cx="681600" cy="0"/>
          </a:xfrm>
          <a:prstGeom prst="straightConnector1">
            <a:avLst/>
          </a:prstGeom>
          <a:noFill/>
          <a:ln w="19050" cap="flat" cmpd="sng">
            <a:solidFill>
              <a:schemeClr val="dk2"/>
            </a:solidFill>
            <a:prstDash val="solid"/>
            <a:round/>
            <a:headEnd type="none" w="med" len="med"/>
            <a:tailEnd type="none" w="med" len="med"/>
          </a:ln>
        </p:spPr>
      </p:cxnSp>
      <p:sp>
        <p:nvSpPr>
          <p:cNvPr id="126" name="Shape 126"/>
          <p:cNvSpPr txBox="1">
            <a:spLocks noGrp="1"/>
          </p:cNvSpPr>
          <p:nvPr>
            <p:ph type="title"/>
          </p:nvPr>
        </p:nvSpPr>
        <p:spPr>
          <a:xfrm>
            <a:off x="77700" y="28674"/>
            <a:ext cx="8229600" cy="428700"/>
          </a:xfrm>
          <a:prstGeom prst="rect">
            <a:avLst/>
          </a:prstGeom>
        </p:spPr>
        <p:txBody>
          <a:bodyPr lIns="91425" tIns="91425" rIns="91425" bIns="91425" anchor="b" anchorCtr="0">
            <a:noAutofit/>
          </a:bodyPr>
          <a:lstStyle/>
          <a:p>
            <a:pPr lvl="0" algn="ctr" rtl="0">
              <a:spcBef>
                <a:spcPts val="0"/>
              </a:spcBef>
              <a:buNone/>
            </a:pPr>
            <a:r>
              <a:rPr lang="en" sz="2400"/>
              <a:t> 溝通的嫌隙</a:t>
            </a:r>
          </a:p>
        </p:txBody>
      </p:sp>
      <p:sp>
        <p:nvSpPr>
          <p:cNvPr id="127" name="Shape 127"/>
          <p:cNvSpPr txBox="1"/>
          <p:nvPr/>
        </p:nvSpPr>
        <p:spPr>
          <a:xfrm>
            <a:off x="6455950" y="569337"/>
            <a:ext cx="1015800" cy="360900"/>
          </a:xfrm>
          <a:prstGeom prst="rect">
            <a:avLst/>
          </a:prstGeom>
          <a:noFill/>
          <a:ln>
            <a:noFill/>
          </a:ln>
        </p:spPr>
        <p:txBody>
          <a:bodyPr lIns="91425" tIns="91425" rIns="91425" bIns="91425" anchor="t" anchorCtr="0">
            <a:noAutofit/>
          </a:bodyPr>
          <a:lstStyle/>
          <a:p>
            <a:pPr lvl="0" rtl="0">
              <a:spcBef>
                <a:spcPts val="0"/>
              </a:spcBef>
              <a:buNone/>
            </a:pPr>
            <a:r>
              <a:rPr lang="en"/>
              <a:t>module B</a:t>
            </a:r>
          </a:p>
          <a:p>
            <a:pPr lvl="0" rtl="0">
              <a:spcBef>
                <a:spcPts val="0"/>
              </a:spcBef>
              <a:buNone/>
            </a:pPr>
            <a:r>
              <a:rPr lang="en"/>
              <a:t>developer</a:t>
            </a:r>
          </a:p>
        </p:txBody>
      </p:sp>
      <p:sp>
        <p:nvSpPr>
          <p:cNvPr id="128" name="Shape 128"/>
          <p:cNvSpPr txBox="1"/>
          <p:nvPr/>
        </p:nvSpPr>
        <p:spPr>
          <a:xfrm>
            <a:off x="807775" y="2270437"/>
            <a:ext cx="1190699" cy="360900"/>
          </a:xfrm>
          <a:prstGeom prst="rect">
            <a:avLst/>
          </a:prstGeom>
          <a:noFill/>
          <a:ln>
            <a:noFill/>
          </a:ln>
        </p:spPr>
        <p:txBody>
          <a:bodyPr lIns="91425" tIns="91425" rIns="91425" bIns="91425" anchor="t" anchorCtr="0">
            <a:noAutofit/>
          </a:bodyPr>
          <a:lstStyle/>
          <a:p>
            <a:pPr lvl="0" algn="ctr" rtl="0">
              <a:spcBef>
                <a:spcPts val="0"/>
              </a:spcBef>
              <a:buNone/>
            </a:pPr>
            <a:r>
              <a:rPr lang="en"/>
              <a:t>build server</a:t>
            </a:r>
          </a:p>
        </p:txBody>
      </p:sp>
      <p:sp>
        <p:nvSpPr>
          <p:cNvPr id="129" name="Shape 129"/>
          <p:cNvSpPr txBox="1"/>
          <p:nvPr/>
        </p:nvSpPr>
        <p:spPr>
          <a:xfrm>
            <a:off x="1059225" y="627162"/>
            <a:ext cx="1015800" cy="531300"/>
          </a:xfrm>
          <a:prstGeom prst="rect">
            <a:avLst/>
          </a:prstGeom>
          <a:noFill/>
          <a:ln>
            <a:noFill/>
          </a:ln>
        </p:spPr>
        <p:txBody>
          <a:bodyPr lIns="91425" tIns="91425" rIns="91425" bIns="91425" anchor="t" anchorCtr="0">
            <a:noAutofit/>
          </a:bodyPr>
          <a:lstStyle/>
          <a:p>
            <a:pPr lvl="0" rtl="0">
              <a:spcBef>
                <a:spcPts val="0"/>
              </a:spcBef>
              <a:buNone/>
            </a:pPr>
            <a:r>
              <a:rPr lang="en"/>
              <a:t>module A</a:t>
            </a:r>
          </a:p>
          <a:p>
            <a:pPr lvl="0" rtl="0">
              <a:spcBef>
                <a:spcPts val="0"/>
              </a:spcBef>
              <a:buNone/>
            </a:pPr>
            <a:r>
              <a:rPr lang="en"/>
              <a:t>developer</a:t>
            </a:r>
          </a:p>
        </p:txBody>
      </p:sp>
      <p:sp>
        <p:nvSpPr>
          <p:cNvPr id="130" name="Shape 130"/>
          <p:cNvSpPr/>
          <p:nvPr/>
        </p:nvSpPr>
        <p:spPr>
          <a:xfrm>
            <a:off x="5022750" y="593275"/>
            <a:ext cx="1347299" cy="428700"/>
          </a:xfrm>
          <a:prstGeom prst="rect">
            <a:avLst/>
          </a:prstGeom>
          <a:solidFill>
            <a:srgbClr val="FFFFFF"/>
          </a:solid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ant</a:t>
            </a:r>
          </a:p>
        </p:txBody>
      </p:sp>
      <p:sp>
        <p:nvSpPr>
          <p:cNvPr id="131" name="Shape 131"/>
          <p:cNvSpPr txBox="1"/>
          <p:nvPr/>
        </p:nvSpPr>
        <p:spPr>
          <a:xfrm>
            <a:off x="2473625" y="4833050"/>
            <a:ext cx="860399" cy="292499"/>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4A86E8"/>
                </a:solidFill>
              </a:rPr>
              <a:t>ALPHA</a:t>
            </a:r>
          </a:p>
        </p:txBody>
      </p:sp>
      <p:sp>
        <p:nvSpPr>
          <p:cNvPr id="132" name="Shape 132"/>
          <p:cNvSpPr/>
          <p:nvPr/>
        </p:nvSpPr>
        <p:spPr>
          <a:xfrm>
            <a:off x="3097875" y="3063112"/>
            <a:ext cx="970199" cy="428700"/>
          </a:xfrm>
          <a:prstGeom prst="rect">
            <a:avLst/>
          </a:prstGeom>
          <a:solidFill>
            <a:srgbClr val="9FC5E8"/>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None/>
            </a:pPr>
            <a:r>
              <a:rPr lang="en"/>
              <a:t>proguard</a:t>
            </a:r>
          </a:p>
        </p:txBody>
      </p:sp>
      <p:sp>
        <p:nvSpPr>
          <p:cNvPr id="133" name="Shape 133"/>
          <p:cNvSpPr/>
          <p:nvPr/>
        </p:nvSpPr>
        <p:spPr>
          <a:xfrm>
            <a:off x="2036387" y="3063112"/>
            <a:ext cx="1015800" cy="428700"/>
          </a:xfrm>
          <a:prstGeom prst="rect">
            <a:avLst/>
          </a:prstGeom>
          <a:solidFill>
            <a:srgbClr val="9FC5E8"/>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None/>
            </a:pPr>
            <a:r>
              <a:rPr lang="en"/>
              <a:t>shrink</a:t>
            </a:r>
          </a:p>
          <a:p>
            <a:pPr marL="0" marR="0" lvl="0" indent="0" algn="ctr" rtl="0">
              <a:lnSpc>
                <a:spcPct val="100000"/>
              </a:lnSpc>
              <a:spcBef>
                <a:spcPts val="0"/>
              </a:spcBef>
              <a:spcAft>
                <a:spcPts val="0"/>
              </a:spcAft>
              <a:buNone/>
            </a:pPr>
            <a:r>
              <a:rPr lang="en"/>
              <a:t>resources</a:t>
            </a:r>
          </a:p>
        </p:txBody>
      </p:sp>
      <p:sp>
        <p:nvSpPr>
          <p:cNvPr id="134" name="Shape 134"/>
          <p:cNvSpPr/>
          <p:nvPr/>
        </p:nvSpPr>
        <p:spPr>
          <a:xfrm>
            <a:off x="2035625" y="2605925"/>
            <a:ext cx="2032500" cy="428700"/>
          </a:xfrm>
          <a:prstGeom prst="rect">
            <a:avLst/>
          </a:prstGeom>
          <a:solidFill>
            <a:srgbClr val="9FC5E8"/>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None/>
            </a:pPr>
            <a:r>
              <a:rPr lang="en"/>
              <a:t>android</a:t>
            </a:r>
          </a:p>
          <a:p>
            <a:pPr marL="0" marR="0" lvl="0" indent="0" algn="ctr" rtl="0">
              <a:lnSpc>
                <a:spcPct val="100000"/>
              </a:lnSpc>
              <a:spcBef>
                <a:spcPts val="0"/>
              </a:spcBef>
              <a:spcAft>
                <a:spcPts val="0"/>
              </a:spcAft>
              <a:buNone/>
            </a:pPr>
            <a:r>
              <a:rPr lang="en"/>
              <a:t>gradle plugin</a:t>
            </a:r>
          </a:p>
        </p:txBody>
      </p:sp>
      <p:cxnSp>
        <p:nvCxnSpPr>
          <p:cNvPr id="135" name="Shape 135"/>
          <p:cNvCxnSpPr/>
          <p:nvPr/>
        </p:nvCxnSpPr>
        <p:spPr>
          <a:xfrm rot="10800000" flipH="1">
            <a:off x="983225" y="4758325"/>
            <a:ext cx="8061899" cy="14099"/>
          </a:xfrm>
          <a:prstGeom prst="straightConnector1">
            <a:avLst/>
          </a:prstGeom>
          <a:noFill/>
          <a:ln w="28575" cap="flat" cmpd="sng">
            <a:solidFill>
              <a:srgbClr val="4A86E8"/>
            </a:solidFill>
            <a:prstDash val="solid"/>
            <a:round/>
            <a:headEnd type="none" w="lg" len="lg"/>
            <a:tailEnd type="triangle" w="lg" len="lg"/>
          </a:ln>
        </p:spPr>
      </p:cxnSp>
      <p:cxnSp>
        <p:nvCxnSpPr>
          <p:cNvPr id="136" name="Shape 136"/>
          <p:cNvCxnSpPr/>
          <p:nvPr/>
        </p:nvCxnSpPr>
        <p:spPr>
          <a:xfrm>
            <a:off x="2934625" y="4614800"/>
            <a:ext cx="0" cy="292499"/>
          </a:xfrm>
          <a:prstGeom prst="straightConnector1">
            <a:avLst/>
          </a:prstGeom>
          <a:noFill/>
          <a:ln w="19050" cap="flat" cmpd="sng">
            <a:solidFill>
              <a:srgbClr val="4A86E8"/>
            </a:solidFill>
            <a:prstDash val="solid"/>
            <a:round/>
            <a:headEnd type="none" w="lg" len="lg"/>
            <a:tailEnd type="none" w="lg" len="lg"/>
          </a:ln>
        </p:spPr>
      </p:cxnSp>
      <p:cxnSp>
        <p:nvCxnSpPr>
          <p:cNvPr id="137" name="Shape 137"/>
          <p:cNvCxnSpPr/>
          <p:nvPr/>
        </p:nvCxnSpPr>
        <p:spPr>
          <a:xfrm>
            <a:off x="4846825" y="4614800"/>
            <a:ext cx="0" cy="292499"/>
          </a:xfrm>
          <a:prstGeom prst="straightConnector1">
            <a:avLst/>
          </a:prstGeom>
          <a:noFill/>
          <a:ln w="19050" cap="flat" cmpd="sng">
            <a:solidFill>
              <a:srgbClr val="4A86E8"/>
            </a:solidFill>
            <a:prstDash val="solid"/>
            <a:round/>
            <a:headEnd type="none" w="lg" len="lg"/>
            <a:tailEnd type="none" w="lg" len="lg"/>
          </a:ln>
        </p:spPr>
      </p:cxnSp>
      <p:sp>
        <p:nvSpPr>
          <p:cNvPr id="138" name="Shape 138"/>
          <p:cNvSpPr txBox="1"/>
          <p:nvPr/>
        </p:nvSpPr>
        <p:spPr>
          <a:xfrm>
            <a:off x="4474375" y="4833050"/>
            <a:ext cx="744900" cy="292499"/>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4A86E8"/>
                </a:solidFill>
              </a:rPr>
              <a:t>BETA</a:t>
            </a:r>
          </a:p>
        </p:txBody>
      </p:sp>
      <p:cxnSp>
        <p:nvCxnSpPr>
          <p:cNvPr id="139" name="Shape 139"/>
          <p:cNvCxnSpPr/>
          <p:nvPr/>
        </p:nvCxnSpPr>
        <p:spPr>
          <a:xfrm>
            <a:off x="6671475" y="4616450"/>
            <a:ext cx="0" cy="292499"/>
          </a:xfrm>
          <a:prstGeom prst="straightConnector1">
            <a:avLst/>
          </a:prstGeom>
          <a:noFill/>
          <a:ln w="19050" cap="flat" cmpd="sng">
            <a:solidFill>
              <a:srgbClr val="4A86E8"/>
            </a:solidFill>
            <a:prstDash val="solid"/>
            <a:round/>
            <a:headEnd type="none" w="lg" len="lg"/>
            <a:tailEnd type="none" w="lg" len="lg"/>
          </a:ln>
        </p:spPr>
      </p:cxnSp>
      <p:sp>
        <p:nvSpPr>
          <p:cNvPr id="140" name="Shape 140"/>
          <p:cNvSpPr txBox="1"/>
          <p:nvPr/>
        </p:nvSpPr>
        <p:spPr>
          <a:xfrm>
            <a:off x="6359625" y="4833050"/>
            <a:ext cx="623700" cy="292499"/>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4A86E8"/>
                </a:solidFill>
              </a:rPr>
              <a:t>RC</a:t>
            </a:r>
          </a:p>
        </p:txBody>
      </p:sp>
      <p:sp>
        <p:nvSpPr>
          <p:cNvPr id="141" name="Shape 141"/>
          <p:cNvSpPr/>
          <p:nvPr/>
        </p:nvSpPr>
        <p:spPr>
          <a:xfrm>
            <a:off x="5023525" y="1054800"/>
            <a:ext cx="1347299" cy="428700"/>
          </a:xfrm>
          <a:prstGeom prst="rect">
            <a:avLst/>
          </a:prstGeom>
          <a:solidFill>
            <a:srgbClr val="FFFFFF"/>
          </a:solid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None/>
            </a:pPr>
            <a:r>
              <a:rPr lang="en"/>
              <a:t>SDK build.xml</a:t>
            </a:r>
          </a:p>
        </p:txBody>
      </p:sp>
      <p:sp>
        <p:nvSpPr>
          <p:cNvPr id="142" name="Shape 142"/>
          <p:cNvSpPr/>
          <p:nvPr/>
        </p:nvSpPr>
        <p:spPr>
          <a:xfrm>
            <a:off x="2028025" y="1052187"/>
            <a:ext cx="744900" cy="428700"/>
          </a:xfrm>
          <a:prstGeom prst="rect">
            <a:avLst/>
          </a:prstGeom>
          <a:solidFill>
            <a:srgbClr val="FFFFFF"/>
          </a:solid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ADT</a:t>
            </a:r>
          </a:p>
        </p:txBody>
      </p:sp>
      <p:sp>
        <p:nvSpPr>
          <p:cNvPr id="143" name="Shape 143"/>
          <p:cNvSpPr/>
          <p:nvPr/>
        </p:nvSpPr>
        <p:spPr>
          <a:xfrm>
            <a:off x="2028025" y="569350"/>
            <a:ext cx="744900" cy="428700"/>
          </a:xfrm>
          <a:prstGeom prst="rect">
            <a:avLst/>
          </a:prstGeom>
          <a:solidFill>
            <a:srgbClr val="FFFFFF"/>
          </a:solid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eclipse</a:t>
            </a:r>
          </a:p>
        </p:txBody>
      </p:sp>
      <p:sp>
        <p:nvSpPr>
          <p:cNvPr id="144" name="Shape 144"/>
          <p:cNvSpPr/>
          <p:nvPr/>
        </p:nvSpPr>
        <p:spPr>
          <a:xfrm>
            <a:off x="2035600" y="2270450"/>
            <a:ext cx="2032500" cy="292499"/>
          </a:xfrm>
          <a:prstGeom prst="rect">
            <a:avLst/>
          </a:prstGeom>
          <a:solidFill>
            <a:srgbClr val="9FC5E8"/>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gradle</a:t>
            </a:r>
          </a:p>
        </p:txBody>
      </p:sp>
      <p:sp>
        <p:nvSpPr>
          <p:cNvPr id="145" name="Shape 145"/>
          <p:cNvSpPr/>
          <p:nvPr/>
        </p:nvSpPr>
        <p:spPr>
          <a:xfrm>
            <a:off x="2036400" y="3520900"/>
            <a:ext cx="2032500" cy="292499"/>
          </a:xfrm>
          <a:prstGeom prst="rect">
            <a:avLst/>
          </a:prstGeom>
          <a:solidFill>
            <a:schemeClr val="accen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solidFill>
                  <a:schemeClr val="dk1"/>
                </a:solidFill>
              </a:rPr>
              <a:t>debug on/off</a:t>
            </a:r>
          </a:p>
        </p:txBody>
      </p:sp>
      <p:sp>
        <p:nvSpPr>
          <p:cNvPr id="146" name="Shape 146"/>
          <p:cNvSpPr txBox="1"/>
          <p:nvPr/>
        </p:nvSpPr>
        <p:spPr>
          <a:xfrm>
            <a:off x="1" y="4526750"/>
            <a:ext cx="1116624" cy="468600"/>
          </a:xfrm>
          <a:prstGeom prst="rect">
            <a:avLst/>
          </a:prstGeom>
          <a:noFill/>
          <a:ln>
            <a:noFill/>
          </a:ln>
        </p:spPr>
        <p:txBody>
          <a:bodyPr lIns="91425" tIns="91425" rIns="91425" bIns="91425" anchor="t" anchorCtr="0">
            <a:noAutofit/>
          </a:bodyPr>
          <a:lstStyle/>
          <a:p>
            <a:pPr lvl="0" algn="ctr" rtl="0">
              <a:spcBef>
                <a:spcPts val="0"/>
              </a:spcBef>
              <a:buNone/>
            </a:pPr>
            <a:r>
              <a:rPr lang="en-US" dirty="0" smtClean="0">
                <a:solidFill>
                  <a:srgbClr val="4A86E8"/>
                </a:solidFill>
              </a:rPr>
              <a:t>Production</a:t>
            </a:r>
          </a:p>
          <a:p>
            <a:pPr lvl="0" algn="ctr" rtl="0">
              <a:spcBef>
                <a:spcPts val="0"/>
              </a:spcBef>
              <a:buNone/>
            </a:pPr>
            <a:r>
              <a:rPr lang="en" dirty="0" smtClean="0">
                <a:solidFill>
                  <a:srgbClr val="4A86E8"/>
                </a:solidFill>
              </a:rPr>
              <a:t>Schedule</a:t>
            </a:r>
            <a:endParaRPr lang="en" dirty="0">
              <a:solidFill>
                <a:srgbClr val="4A86E8"/>
              </a:solidFill>
            </a:endParaRPr>
          </a:p>
        </p:txBody>
      </p:sp>
      <p:sp>
        <p:nvSpPr>
          <p:cNvPr id="147" name="Shape 147"/>
          <p:cNvSpPr txBox="1"/>
          <p:nvPr/>
        </p:nvSpPr>
        <p:spPr>
          <a:xfrm>
            <a:off x="-77700" y="1612775"/>
            <a:ext cx="1015800" cy="292499"/>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4A86E8"/>
                </a:solidFill>
              </a:rPr>
              <a:t>SCM</a:t>
            </a:r>
          </a:p>
        </p:txBody>
      </p:sp>
      <p:sp>
        <p:nvSpPr>
          <p:cNvPr id="148" name="Shape 148"/>
          <p:cNvSpPr/>
          <p:nvPr/>
        </p:nvSpPr>
        <p:spPr>
          <a:xfrm>
            <a:off x="7336275" y="4546700"/>
            <a:ext cx="1235399" cy="428700"/>
          </a:xfrm>
          <a:prstGeom prst="rect">
            <a:avLst/>
          </a:prstGeom>
          <a:solidFill>
            <a:srgbClr val="FFFFFF"/>
          </a:solid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chemeClr val="dk1"/>
                </a:solidFill>
              </a:rPr>
              <a:t>commercial</a:t>
            </a:r>
          </a:p>
          <a:p>
            <a:pPr lvl="0" algn="ctr" rtl="0">
              <a:spcBef>
                <a:spcPts val="0"/>
              </a:spcBef>
              <a:buNone/>
            </a:pPr>
            <a:r>
              <a:rPr lang="en">
                <a:solidFill>
                  <a:schemeClr val="dk1"/>
                </a:solidFill>
              </a:rPr>
              <a:t>configuration</a:t>
            </a:r>
          </a:p>
        </p:txBody>
      </p:sp>
      <p:cxnSp>
        <p:nvCxnSpPr>
          <p:cNvPr id="149" name="Shape 149"/>
          <p:cNvCxnSpPr/>
          <p:nvPr/>
        </p:nvCxnSpPr>
        <p:spPr>
          <a:xfrm>
            <a:off x="956975" y="1810787"/>
            <a:ext cx="8114399" cy="6299"/>
          </a:xfrm>
          <a:prstGeom prst="straightConnector1">
            <a:avLst/>
          </a:prstGeom>
          <a:noFill/>
          <a:ln w="28575" cap="flat" cmpd="sng">
            <a:solidFill>
              <a:schemeClr val="dk2"/>
            </a:solidFill>
            <a:prstDash val="solid"/>
            <a:round/>
            <a:headEnd type="none" w="lg" len="lg"/>
            <a:tailEnd type="triangle" w="lg" len="lg"/>
          </a:ln>
        </p:spPr>
      </p:cxnSp>
      <p:cxnSp>
        <p:nvCxnSpPr>
          <p:cNvPr id="150" name="Shape 150"/>
          <p:cNvCxnSpPr/>
          <p:nvPr/>
        </p:nvCxnSpPr>
        <p:spPr>
          <a:xfrm flipH="1">
            <a:off x="3097874" y="1643800"/>
            <a:ext cx="2477400" cy="171300"/>
          </a:xfrm>
          <a:prstGeom prst="bentConnector3">
            <a:avLst>
              <a:gd name="adj1" fmla="val 99986"/>
            </a:avLst>
          </a:prstGeom>
          <a:noFill/>
          <a:ln w="19050" cap="flat" cmpd="sng">
            <a:solidFill>
              <a:schemeClr val="dk2"/>
            </a:solidFill>
            <a:prstDash val="solid"/>
            <a:round/>
            <a:headEnd type="none" w="lg" len="lg"/>
            <a:tailEnd type="none" w="lg" len="lg"/>
          </a:ln>
        </p:spPr>
      </p:cxnSp>
      <p:cxnSp>
        <p:nvCxnSpPr>
          <p:cNvPr id="151" name="Shape 151"/>
          <p:cNvCxnSpPr>
            <a:stCxn id="152" idx="2"/>
            <a:endCxn id="144" idx="0"/>
          </p:cNvCxnSpPr>
          <p:nvPr/>
        </p:nvCxnSpPr>
        <p:spPr>
          <a:xfrm rot="5400000">
            <a:off x="4096176" y="1079125"/>
            <a:ext cx="147000" cy="2235900"/>
          </a:xfrm>
          <a:prstGeom prst="bentConnector3">
            <a:avLst>
              <a:gd name="adj1" fmla="val 49957"/>
            </a:avLst>
          </a:prstGeom>
          <a:noFill/>
          <a:ln w="19050" cap="flat" cmpd="sng">
            <a:solidFill>
              <a:schemeClr val="dk2"/>
            </a:solidFill>
            <a:prstDash val="solid"/>
            <a:round/>
            <a:headEnd type="none" w="lg" len="lg"/>
            <a:tailEnd type="none" w="lg" len="lg"/>
          </a:ln>
        </p:spPr>
      </p:cxnSp>
      <p:sp>
        <p:nvSpPr>
          <p:cNvPr id="153" name="Shape 153"/>
          <p:cNvSpPr txBox="1"/>
          <p:nvPr/>
        </p:nvSpPr>
        <p:spPr>
          <a:xfrm>
            <a:off x="3129475" y="4258175"/>
            <a:ext cx="681600" cy="360900"/>
          </a:xfrm>
          <a:prstGeom prst="rect">
            <a:avLst/>
          </a:prstGeom>
          <a:noFill/>
          <a:ln>
            <a:noFill/>
          </a:ln>
        </p:spPr>
        <p:txBody>
          <a:bodyPr lIns="91425" tIns="91425" rIns="91425" bIns="91425" anchor="t" anchorCtr="0">
            <a:noAutofit/>
          </a:bodyPr>
          <a:lstStyle/>
          <a:p>
            <a:pPr lvl="0" rtl="0">
              <a:spcBef>
                <a:spcPts val="0"/>
              </a:spcBef>
              <a:buNone/>
            </a:pPr>
            <a:r>
              <a:rPr lang="en" sz="1200"/>
              <a:t>APKs</a:t>
            </a:r>
          </a:p>
        </p:txBody>
      </p:sp>
      <p:cxnSp>
        <p:nvCxnSpPr>
          <p:cNvPr id="154" name="Shape 154"/>
          <p:cNvCxnSpPr/>
          <p:nvPr/>
        </p:nvCxnSpPr>
        <p:spPr>
          <a:xfrm>
            <a:off x="5567700" y="1471350"/>
            <a:ext cx="0" cy="174300"/>
          </a:xfrm>
          <a:prstGeom prst="straightConnector1">
            <a:avLst/>
          </a:prstGeom>
          <a:noFill/>
          <a:ln w="19050" cap="flat" cmpd="sng">
            <a:solidFill>
              <a:schemeClr val="dk2"/>
            </a:solidFill>
            <a:prstDash val="solid"/>
            <a:round/>
            <a:headEnd type="none" w="lg" len="lg"/>
            <a:tailEnd type="none" w="lg" len="lg"/>
          </a:ln>
        </p:spPr>
      </p:cxnSp>
      <p:cxnSp>
        <p:nvCxnSpPr>
          <p:cNvPr id="155" name="Shape 155"/>
          <p:cNvCxnSpPr/>
          <p:nvPr/>
        </p:nvCxnSpPr>
        <p:spPr>
          <a:xfrm rot="-5400000" flipH="1">
            <a:off x="5575275" y="1643800"/>
            <a:ext cx="599" cy="599"/>
          </a:xfrm>
          <a:prstGeom prst="bentConnector3">
            <a:avLst>
              <a:gd name="adj1" fmla="val 50000"/>
            </a:avLst>
          </a:prstGeom>
          <a:noFill/>
          <a:ln w="19050" cap="flat" cmpd="sng">
            <a:solidFill>
              <a:srgbClr val="BF9000"/>
            </a:solidFill>
            <a:prstDash val="solid"/>
            <a:round/>
            <a:headEnd type="none" w="lg" len="lg"/>
            <a:tailEnd type="none" w="lg" len="lg"/>
          </a:ln>
        </p:spPr>
      </p:cxnSp>
      <p:cxnSp>
        <p:nvCxnSpPr>
          <p:cNvPr id="156" name="Shape 156"/>
          <p:cNvCxnSpPr>
            <a:stCxn id="142" idx="2"/>
          </p:cNvCxnSpPr>
          <p:nvPr/>
        </p:nvCxnSpPr>
        <p:spPr>
          <a:xfrm>
            <a:off x="2400475" y="1480887"/>
            <a:ext cx="900" cy="185700"/>
          </a:xfrm>
          <a:prstGeom prst="straightConnector1">
            <a:avLst/>
          </a:prstGeom>
          <a:noFill/>
          <a:ln w="19050" cap="flat" cmpd="sng">
            <a:solidFill>
              <a:schemeClr val="dk2"/>
            </a:solidFill>
            <a:prstDash val="solid"/>
            <a:round/>
            <a:headEnd type="none" w="med" len="med"/>
            <a:tailEnd type="none" w="med" len="med"/>
          </a:ln>
        </p:spPr>
      </p:cxnSp>
      <p:sp>
        <p:nvSpPr>
          <p:cNvPr id="157" name="Shape 157"/>
          <p:cNvSpPr/>
          <p:nvPr/>
        </p:nvSpPr>
        <p:spPr>
          <a:xfrm>
            <a:off x="1116625" y="1599600"/>
            <a:ext cx="701100" cy="428700"/>
          </a:xfrm>
          <a:prstGeom prst="rect">
            <a:avLst/>
          </a:prstGeom>
          <a:solidFill>
            <a:srgbClr val="FFFFF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200"/>
              <a:t>module A</a:t>
            </a:r>
          </a:p>
        </p:txBody>
      </p:sp>
      <p:sp>
        <p:nvSpPr>
          <p:cNvPr id="158" name="Shape 158"/>
          <p:cNvSpPr/>
          <p:nvPr/>
        </p:nvSpPr>
        <p:spPr>
          <a:xfrm>
            <a:off x="2906137" y="1541850"/>
            <a:ext cx="701100" cy="428700"/>
          </a:xfrm>
          <a:prstGeom prst="rect">
            <a:avLst/>
          </a:prstGeom>
          <a:solidFill>
            <a:srgbClr val="FFFFFF"/>
          </a:solidFill>
          <a:ln w="19050" cap="flat" cmpd="sng">
            <a:solidFill>
              <a:schemeClr val="dk2"/>
            </a:solidFill>
            <a:prstDash val="solid"/>
            <a:round/>
            <a:headEnd type="none" w="lg" len="lg"/>
            <a:tailEnd type="none" w="lg" len="lg"/>
          </a:ln>
        </p:spPr>
        <p:txBody>
          <a:bodyPr lIns="91425" tIns="91425" rIns="91425" bIns="91425" anchor="ctr" anchorCtr="0">
            <a:noAutofit/>
          </a:bodyPr>
          <a:lstStyle/>
          <a:p>
            <a:pPr marL="0" marR="0" lvl="0" indent="0" algn="l" rtl="0">
              <a:lnSpc>
                <a:spcPct val="100000"/>
              </a:lnSpc>
              <a:spcBef>
                <a:spcPts val="0"/>
              </a:spcBef>
              <a:spcAft>
                <a:spcPts val="0"/>
              </a:spcAft>
              <a:buNone/>
            </a:pPr>
            <a:r>
              <a:rPr lang="en" sz="1200"/>
              <a:t>module B</a:t>
            </a:r>
          </a:p>
        </p:txBody>
      </p:sp>
      <p:sp>
        <p:nvSpPr>
          <p:cNvPr id="152" name="Shape 152"/>
          <p:cNvSpPr/>
          <p:nvPr/>
        </p:nvSpPr>
        <p:spPr>
          <a:xfrm>
            <a:off x="4892676" y="1694875"/>
            <a:ext cx="789900" cy="428700"/>
          </a:xfrm>
          <a:prstGeom prst="rect">
            <a:avLst/>
          </a:prstGeom>
          <a:solidFill>
            <a:srgbClr val="FFFFFF"/>
          </a:solidFill>
          <a:ln w="19050" cap="flat" cmpd="sng">
            <a:solidFill>
              <a:srgbClr val="FF0000"/>
            </a:solidFill>
            <a:prstDash val="solid"/>
            <a:round/>
            <a:headEnd type="none" w="lg" len="lg"/>
            <a:tailEnd type="none" w="lg" len="lg"/>
          </a:ln>
        </p:spPr>
        <p:txBody>
          <a:bodyPr lIns="91425" tIns="91425" rIns="91425" bIns="91425" anchor="ctr" anchorCtr="0">
            <a:noAutofit/>
          </a:bodyPr>
          <a:lstStyle/>
          <a:p>
            <a:pPr marL="0" marR="0" lvl="0" indent="0" algn="l" rtl="0">
              <a:lnSpc>
                <a:spcPct val="100000"/>
              </a:lnSpc>
              <a:spcBef>
                <a:spcPts val="0"/>
              </a:spcBef>
              <a:spcAft>
                <a:spcPts val="0"/>
              </a:spcAft>
              <a:buNone/>
            </a:pPr>
            <a:r>
              <a:rPr lang="en" sz="1200"/>
              <a:t>all</a:t>
            </a:r>
          </a:p>
          <a:p>
            <a:pPr marL="0" marR="0" lvl="0" indent="0" algn="l" rtl="0">
              <a:lnSpc>
                <a:spcPct val="100000"/>
              </a:lnSpc>
              <a:spcBef>
                <a:spcPts val="0"/>
              </a:spcBef>
              <a:spcAft>
                <a:spcPts val="0"/>
              </a:spcAft>
              <a:buNone/>
            </a:pPr>
            <a:r>
              <a:rPr lang="en" sz="1200"/>
              <a:t>modules</a:t>
            </a:r>
          </a:p>
        </p:txBody>
      </p:sp>
      <p:cxnSp>
        <p:nvCxnSpPr>
          <p:cNvPr id="159" name="Shape 159"/>
          <p:cNvCxnSpPr/>
          <p:nvPr/>
        </p:nvCxnSpPr>
        <p:spPr>
          <a:xfrm>
            <a:off x="3501450" y="4117100"/>
            <a:ext cx="0" cy="237599"/>
          </a:xfrm>
          <a:prstGeom prst="straightConnector1">
            <a:avLst/>
          </a:prstGeom>
          <a:noFill/>
          <a:ln w="19050" cap="flat" cmpd="sng">
            <a:solidFill>
              <a:schemeClr val="dk2"/>
            </a:solidFill>
            <a:prstDash val="solid"/>
            <a:round/>
            <a:headEnd type="none" w="lg" len="lg"/>
            <a:tailEnd type="none" w="lg" len="lg"/>
          </a:ln>
        </p:spPr>
      </p:cxnSp>
      <p:cxnSp>
        <p:nvCxnSpPr>
          <p:cNvPr id="160" name="Shape 160"/>
          <p:cNvCxnSpPr/>
          <p:nvPr/>
        </p:nvCxnSpPr>
        <p:spPr>
          <a:xfrm>
            <a:off x="2561250" y="4345725"/>
            <a:ext cx="3015900" cy="415800"/>
          </a:xfrm>
          <a:prstGeom prst="bentConnector3">
            <a:avLst>
              <a:gd name="adj1" fmla="val 99891"/>
            </a:avLst>
          </a:prstGeom>
          <a:noFill/>
          <a:ln w="19050" cap="flat" cmpd="sng">
            <a:solidFill>
              <a:schemeClr val="dk2"/>
            </a:solidFill>
            <a:prstDash val="solid"/>
            <a:round/>
            <a:headEnd type="none" w="lg" len="lg"/>
            <a:tailEnd type="triangle" w="lg" len="lg"/>
          </a:ln>
        </p:spPr>
      </p:cxnSp>
      <p:sp>
        <p:nvSpPr>
          <p:cNvPr id="161" name="Shape 161"/>
          <p:cNvSpPr/>
          <p:nvPr/>
        </p:nvSpPr>
        <p:spPr>
          <a:xfrm>
            <a:off x="1865525" y="2137950"/>
            <a:ext cx="2313600" cy="2120100"/>
          </a:xfrm>
          <a:prstGeom prst="rect">
            <a:avLst/>
          </a:prstGeom>
          <a:noFill/>
          <a:ln w="19050" cap="flat" cmpd="sng">
            <a:solidFill>
              <a:srgbClr val="FF0000"/>
            </a:solidFill>
            <a:prstDash val="dash"/>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2" name="Shape 162"/>
          <p:cNvSpPr/>
          <p:nvPr/>
        </p:nvSpPr>
        <p:spPr>
          <a:xfrm>
            <a:off x="2999250" y="678550"/>
            <a:ext cx="502200" cy="434400"/>
          </a:xfrm>
          <a:prstGeom prst="ellipse">
            <a:avLst/>
          </a:prstGeom>
          <a:solidFill>
            <a:srgbClr val="FF0000"/>
          </a:solidFill>
          <a:ln>
            <a:noFill/>
          </a:ln>
        </p:spPr>
        <p:txBody>
          <a:bodyPr lIns="91425" tIns="91425" rIns="91425" bIns="91425" anchor="ctr" anchorCtr="0">
            <a:noAutofit/>
          </a:bodyPr>
          <a:lstStyle/>
          <a:p>
            <a:pPr algn="ctr">
              <a:spcBef>
                <a:spcPts val="0"/>
              </a:spcBef>
              <a:buNone/>
            </a:pPr>
            <a:r>
              <a:rPr lang="en" b="1">
                <a:solidFill>
                  <a:srgbClr val="FFFFFF"/>
                </a:solidFill>
              </a:rPr>
              <a:t>1</a:t>
            </a:r>
          </a:p>
        </p:txBody>
      </p:sp>
      <p:sp>
        <p:nvSpPr>
          <p:cNvPr id="163" name="Shape 163"/>
          <p:cNvSpPr/>
          <p:nvPr/>
        </p:nvSpPr>
        <p:spPr>
          <a:xfrm>
            <a:off x="5818650" y="1897750"/>
            <a:ext cx="502200" cy="434400"/>
          </a:xfrm>
          <a:prstGeom prst="ellipse">
            <a:avLst/>
          </a:prstGeom>
          <a:solidFill>
            <a:srgbClr val="FF0000"/>
          </a:solidFill>
          <a:ln>
            <a:noFill/>
          </a:ln>
        </p:spPr>
        <p:txBody>
          <a:bodyPr lIns="91425" tIns="91425" rIns="91425" bIns="91425" anchor="ctr" anchorCtr="0">
            <a:noAutofit/>
          </a:bodyPr>
          <a:lstStyle/>
          <a:p>
            <a:pPr lvl="0" algn="ctr" rtl="0">
              <a:spcBef>
                <a:spcPts val="0"/>
              </a:spcBef>
              <a:buNone/>
            </a:pPr>
            <a:r>
              <a:rPr lang="en" b="1">
                <a:solidFill>
                  <a:srgbClr val="FFFFFF"/>
                </a:solidFill>
              </a:rPr>
              <a:t>2</a:t>
            </a:r>
          </a:p>
        </p:txBody>
      </p:sp>
      <p:sp>
        <p:nvSpPr>
          <p:cNvPr id="164" name="Shape 164"/>
          <p:cNvSpPr/>
          <p:nvPr/>
        </p:nvSpPr>
        <p:spPr>
          <a:xfrm>
            <a:off x="7599600" y="4018700"/>
            <a:ext cx="502200" cy="434400"/>
          </a:xfrm>
          <a:prstGeom prst="ellipse">
            <a:avLst/>
          </a:prstGeom>
          <a:solidFill>
            <a:srgbClr val="FF0000"/>
          </a:solidFill>
          <a:ln>
            <a:noFill/>
          </a:ln>
        </p:spPr>
        <p:txBody>
          <a:bodyPr lIns="91425" tIns="91425" rIns="91425" bIns="91425" anchor="ctr" anchorCtr="0">
            <a:noAutofit/>
          </a:bodyPr>
          <a:lstStyle/>
          <a:p>
            <a:pPr lvl="0" algn="ctr" rtl="0">
              <a:spcBef>
                <a:spcPts val="0"/>
              </a:spcBef>
              <a:buNone/>
            </a:pPr>
            <a:r>
              <a:rPr lang="en" b="1">
                <a:solidFill>
                  <a:srgbClr val="FFFFFF"/>
                </a:solidFill>
              </a:rPr>
              <a:t>3</a:t>
            </a:r>
          </a:p>
        </p:txBody>
      </p:sp>
      <p:sp>
        <p:nvSpPr>
          <p:cNvPr id="165" name="Shape 165"/>
          <p:cNvSpPr/>
          <p:nvPr/>
        </p:nvSpPr>
        <p:spPr>
          <a:xfrm>
            <a:off x="2036400" y="3842462"/>
            <a:ext cx="1015800" cy="292499"/>
          </a:xfrm>
          <a:prstGeom prst="rect">
            <a:avLst/>
          </a:prstGeom>
          <a:solidFill>
            <a:schemeClr val="accen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solidFill>
                  <a:schemeClr val="dk1"/>
                </a:solidFill>
              </a:rPr>
              <a:t>phone</a:t>
            </a:r>
          </a:p>
        </p:txBody>
      </p:sp>
      <p:sp>
        <p:nvSpPr>
          <p:cNvPr id="166" name="Shape 166"/>
          <p:cNvSpPr/>
          <p:nvPr/>
        </p:nvSpPr>
        <p:spPr>
          <a:xfrm>
            <a:off x="3097875" y="3842475"/>
            <a:ext cx="970199" cy="292499"/>
          </a:xfrm>
          <a:prstGeom prst="rect">
            <a:avLst/>
          </a:prstGeom>
          <a:solidFill>
            <a:schemeClr val="accen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tablet</a:t>
            </a:r>
          </a:p>
        </p:txBody>
      </p:sp>
      <p:cxnSp>
        <p:nvCxnSpPr>
          <p:cNvPr id="167" name="Shape 167"/>
          <p:cNvCxnSpPr>
            <a:stCxn id="165" idx="2"/>
          </p:cNvCxnSpPr>
          <p:nvPr/>
        </p:nvCxnSpPr>
        <p:spPr>
          <a:xfrm>
            <a:off x="2544300" y="4134962"/>
            <a:ext cx="6600" cy="210900"/>
          </a:xfrm>
          <a:prstGeom prst="straightConnector1">
            <a:avLst/>
          </a:prstGeom>
          <a:noFill/>
          <a:ln w="19050" cap="flat" cmpd="sng">
            <a:solidFill>
              <a:schemeClr val="dk2"/>
            </a:solidFill>
            <a:prstDash val="solid"/>
            <a:round/>
            <a:headEnd type="non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iz">
  <a:themeElements>
    <a:clrScheme name="自訂 3">
      <a:dk1>
        <a:srgbClr val="31556D"/>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7083</TotalTime>
  <Words>3011</Words>
  <Application>Microsoft Macintosh PowerPoint</Application>
  <PresentationFormat>如螢幕大小 (16:9)</PresentationFormat>
  <Paragraphs>583</Paragraphs>
  <Slides>50</Slides>
  <Notes>46</Notes>
  <HiddenSlides>0</HiddenSlides>
  <MMClips>0</MMClips>
  <ScaleCrop>false</ScaleCrop>
  <HeadingPairs>
    <vt:vector size="4" baseType="variant">
      <vt:variant>
        <vt:lpstr>佈景主題</vt:lpstr>
      </vt:variant>
      <vt:variant>
        <vt:i4>2</vt:i4>
      </vt:variant>
      <vt:variant>
        <vt:lpstr>投影片標題</vt:lpstr>
      </vt:variant>
      <vt:variant>
        <vt:i4>50</vt:i4>
      </vt:variant>
    </vt:vector>
  </HeadingPairs>
  <TitlesOfParts>
    <vt:vector size="52" baseType="lpstr">
      <vt:lpstr>simple-light</vt:lpstr>
      <vt:lpstr>biz</vt:lpstr>
      <vt:lpstr>PowerPoint 簡報</vt:lpstr>
      <vt:lpstr>“PROJECT CODE RUSH”</vt:lpstr>
      <vt:lpstr>How people do CI 15 years ago</vt:lpstr>
      <vt:lpstr>解決問題的方法是...</vt:lpstr>
      <vt:lpstr>PowerPoint 簡報</vt:lpstr>
      <vt:lpstr>Gradle - offering thoughtful conventions</vt:lpstr>
      <vt:lpstr>消除溝通的嫌隙</vt:lpstr>
      <vt:lpstr>一句話惹毛DevOps：                       我電腦沒這個問題呀！ </vt:lpstr>
      <vt:lpstr> 溝通的嫌隙</vt:lpstr>
      <vt:lpstr>減少溝通的嫌隙 From command line to IDE to continuous integration</vt:lpstr>
      <vt:lpstr>後期出現的錯誤往往影響巨大</vt:lpstr>
      <vt:lpstr>將商業版本客製盡量提前到開發時期</vt:lpstr>
      <vt:lpstr>Product Flavor and Multiple APK</vt:lpstr>
      <vt:lpstr>Example on Google dev site: Design Multi-APK for tablet and phone</vt:lpstr>
      <vt:lpstr>PowerPoint 簡報</vt:lpstr>
      <vt:lpstr>把處理邏輯都編寫至gradle設定檔中</vt:lpstr>
      <vt:lpstr>PowerPoint 簡報</vt:lpstr>
      <vt:lpstr>為什麼要把Jenkins buildNumber 寫進version name?</vt:lpstr>
      <vt:lpstr>為什麼要把Jenkins buildNumber 寫進version name?</vt:lpstr>
      <vt:lpstr>為什麼要把Jenkins buildNumber 寫進version name?</vt:lpstr>
      <vt:lpstr>What is Dogfooding?</vt:lpstr>
      <vt:lpstr>Dogfooding等於良好的版本管控策略</vt:lpstr>
      <vt:lpstr>透過Jenkins追朔程式碼</vt:lpstr>
      <vt:lpstr>程式碼和腳本Script 都寫好了 哪些東西要放上SCM？</vt:lpstr>
      <vt:lpstr>有條不紊的程式碼管理</vt:lpstr>
      <vt:lpstr>PowerPoint 簡報</vt:lpstr>
      <vt:lpstr>答案很明顯了 全部都放上SCM?</vt:lpstr>
      <vt:lpstr>PowerPoint 簡報</vt:lpstr>
      <vt:lpstr>PowerPoint 簡報</vt:lpstr>
      <vt:lpstr>gradle wrapper</vt:lpstr>
      <vt:lpstr>Dependencies Management</vt:lpstr>
      <vt:lpstr>A large scale Android App</vt:lpstr>
      <vt:lpstr>The dependency nightmare</vt:lpstr>
      <vt:lpstr>Before Maven</vt:lpstr>
      <vt:lpstr>到底用了哪一版library?</vt:lpstr>
      <vt:lpstr>After Maven</vt:lpstr>
      <vt:lpstr>How about the depend on a tree of dependencies?</vt:lpstr>
      <vt:lpstr>Gradle could be even better</vt:lpstr>
      <vt:lpstr>Transitive Dependencies on Gradle(可遞移性相依)</vt:lpstr>
      <vt:lpstr>google play service aar library hierarchy on maven</vt:lpstr>
      <vt:lpstr>Tips of transitive dependencies</vt:lpstr>
      <vt:lpstr>As a library provider</vt:lpstr>
      <vt:lpstr>Handle dependency conflict </vt:lpstr>
      <vt:lpstr>Use ‘Fail’ resolution strategy  </vt:lpstr>
      <vt:lpstr>Handle dependency conflict </vt:lpstr>
      <vt:lpstr>dependency substitution </vt:lpstr>
      <vt:lpstr>Versioning Control </vt:lpstr>
      <vt:lpstr>若違背架構原則就讓建置失敗(optional)</vt:lpstr>
      <vt:lpstr>PowerPoint 簡報</vt:lpstr>
      <vt:lpstr>Ｑ＆Ａ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productive Android development environment</dc:title>
  <cp:lastModifiedBy>Chiu Sam</cp:lastModifiedBy>
  <cp:revision>282</cp:revision>
  <dcterms:modified xsi:type="dcterms:W3CDTF">2015-09-01T13:20:11Z</dcterms:modified>
</cp:coreProperties>
</file>