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6" r:id="rId2"/>
    <p:sldId id="257" r:id="rId3"/>
    <p:sldId id="276" r:id="rId4"/>
    <p:sldId id="260" r:id="rId5"/>
    <p:sldId id="277" r:id="rId6"/>
    <p:sldId id="285" r:id="rId7"/>
    <p:sldId id="280" r:id="rId8"/>
    <p:sldId id="303" r:id="rId9"/>
    <p:sldId id="281" r:id="rId10"/>
    <p:sldId id="294" r:id="rId11"/>
    <p:sldId id="296" r:id="rId12"/>
    <p:sldId id="297" r:id="rId13"/>
    <p:sldId id="298" r:id="rId14"/>
    <p:sldId id="295" r:id="rId15"/>
    <p:sldId id="299" r:id="rId16"/>
    <p:sldId id="300" r:id="rId17"/>
    <p:sldId id="286" r:id="rId18"/>
    <p:sldId id="270" r:id="rId19"/>
    <p:sldId id="301" r:id="rId20"/>
    <p:sldId id="271" r:id="rId21"/>
    <p:sldId id="28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5" d="100"/>
          <a:sy n="85" d="100"/>
        </p:scale>
        <p:origin x="42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ED59FF-176F-46DC-ABE0-AD71CDA8903F}"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1A941CD-DA05-4BFD-977E-BB212E212E95}" type="slidenum">
              <a:rPr lang="en-IN" smtClean="0"/>
              <a:t>‹#›</a:t>
            </a:fld>
            <a:endParaRPr lang="en-IN"/>
          </a:p>
        </p:txBody>
      </p:sp>
    </p:spTree>
    <p:extLst>
      <p:ext uri="{BB962C8B-B14F-4D97-AF65-F5344CB8AC3E}">
        <p14:creationId xmlns:p14="http://schemas.microsoft.com/office/powerpoint/2010/main" val="990787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ED59FF-176F-46DC-ABE0-AD71CDA8903F}"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A941CD-DA05-4BFD-977E-BB212E212E95}" type="slidenum">
              <a:rPr lang="en-IN" smtClean="0"/>
              <a:t>‹#›</a:t>
            </a:fld>
            <a:endParaRPr lang="en-IN"/>
          </a:p>
        </p:txBody>
      </p:sp>
    </p:spTree>
    <p:extLst>
      <p:ext uri="{BB962C8B-B14F-4D97-AF65-F5344CB8AC3E}">
        <p14:creationId xmlns:p14="http://schemas.microsoft.com/office/powerpoint/2010/main" val="1716236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ED59FF-176F-46DC-ABE0-AD71CDA8903F}"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A941CD-DA05-4BFD-977E-BB212E212E9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43971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1ED59FF-176F-46DC-ABE0-AD71CDA8903F}"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A941CD-DA05-4BFD-977E-BB212E212E95}" type="slidenum">
              <a:rPr lang="en-IN" smtClean="0"/>
              <a:t>‹#›</a:t>
            </a:fld>
            <a:endParaRPr lang="en-IN"/>
          </a:p>
        </p:txBody>
      </p:sp>
    </p:spTree>
    <p:extLst>
      <p:ext uri="{BB962C8B-B14F-4D97-AF65-F5344CB8AC3E}">
        <p14:creationId xmlns:p14="http://schemas.microsoft.com/office/powerpoint/2010/main" val="1941069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1ED59FF-176F-46DC-ABE0-AD71CDA8903F}"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A941CD-DA05-4BFD-977E-BB212E212E9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37979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1ED59FF-176F-46DC-ABE0-AD71CDA8903F}"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A941CD-DA05-4BFD-977E-BB212E212E95}" type="slidenum">
              <a:rPr lang="en-IN" smtClean="0"/>
              <a:t>‹#›</a:t>
            </a:fld>
            <a:endParaRPr lang="en-IN"/>
          </a:p>
        </p:txBody>
      </p:sp>
    </p:spTree>
    <p:extLst>
      <p:ext uri="{BB962C8B-B14F-4D97-AF65-F5344CB8AC3E}">
        <p14:creationId xmlns:p14="http://schemas.microsoft.com/office/powerpoint/2010/main" val="3659552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ED59FF-176F-46DC-ABE0-AD71CDA8903F}"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A941CD-DA05-4BFD-977E-BB212E212E95}" type="slidenum">
              <a:rPr lang="en-IN" smtClean="0"/>
              <a:t>‹#›</a:t>
            </a:fld>
            <a:endParaRPr lang="en-IN"/>
          </a:p>
        </p:txBody>
      </p:sp>
    </p:spTree>
    <p:extLst>
      <p:ext uri="{BB962C8B-B14F-4D97-AF65-F5344CB8AC3E}">
        <p14:creationId xmlns:p14="http://schemas.microsoft.com/office/powerpoint/2010/main" val="1204495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ED59FF-176F-46DC-ABE0-AD71CDA8903F}"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A941CD-DA05-4BFD-977E-BB212E212E95}" type="slidenum">
              <a:rPr lang="en-IN" smtClean="0"/>
              <a:t>‹#›</a:t>
            </a:fld>
            <a:endParaRPr lang="en-IN"/>
          </a:p>
        </p:txBody>
      </p:sp>
    </p:spTree>
    <p:extLst>
      <p:ext uri="{BB962C8B-B14F-4D97-AF65-F5344CB8AC3E}">
        <p14:creationId xmlns:p14="http://schemas.microsoft.com/office/powerpoint/2010/main" val="1581073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ED59FF-176F-46DC-ABE0-AD71CDA8903F}"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A941CD-DA05-4BFD-977E-BB212E212E95}" type="slidenum">
              <a:rPr lang="en-IN" smtClean="0"/>
              <a:t>‹#›</a:t>
            </a:fld>
            <a:endParaRPr lang="en-IN"/>
          </a:p>
        </p:txBody>
      </p:sp>
    </p:spTree>
    <p:extLst>
      <p:ext uri="{BB962C8B-B14F-4D97-AF65-F5344CB8AC3E}">
        <p14:creationId xmlns:p14="http://schemas.microsoft.com/office/powerpoint/2010/main" val="242582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ED59FF-176F-46DC-ABE0-AD71CDA8903F}"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A941CD-DA05-4BFD-977E-BB212E212E95}" type="slidenum">
              <a:rPr lang="en-IN" smtClean="0"/>
              <a:t>‹#›</a:t>
            </a:fld>
            <a:endParaRPr lang="en-IN"/>
          </a:p>
        </p:txBody>
      </p:sp>
    </p:spTree>
    <p:extLst>
      <p:ext uri="{BB962C8B-B14F-4D97-AF65-F5344CB8AC3E}">
        <p14:creationId xmlns:p14="http://schemas.microsoft.com/office/powerpoint/2010/main" val="1004254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ED59FF-176F-46DC-ABE0-AD71CDA8903F}"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1A941CD-DA05-4BFD-977E-BB212E212E95}" type="slidenum">
              <a:rPr lang="en-IN" smtClean="0"/>
              <a:t>‹#›</a:t>
            </a:fld>
            <a:endParaRPr lang="en-IN"/>
          </a:p>
        </p:txBody>
      </p:sp>
    </p:spTree>
    <p:extLst>
      <p:ext uri="{BB962C8B-B14F-4D97-AF65-F5344CB8AC3E}">
        <p14:creationId xmlns:p14="http://schemas.microsoft.com/office/powerpoint/2010/main" val="359939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ED59FF-176F-46DC-ABE0-AD71CDA8903F}" type="datetimeFigureOut">
              <a:rPr lang="en-IN" smtClean="0"/>
              <a:t>10-11-2022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1A941CD-DA05-4BFD-977E-BB212E212E95}" type="slidenum">
              <a:rPr lang="en-IN" smtClean="0"/>
              <a:t>‹#›</a:t>
            </a:fld>
            <a:endParaRPr lang="en-IN"/>
          </a:p>
        </p:txBody>
      </p:sp>
    </p:spTree>
    <p:extLst>
      <p:ext uri="{BB962C8B-B14F-4D97-AF65-F5344CB8AC3E}">
        <p14:creationId xmlns:p14="http://schemas.microsoft.com/office/powerpoint/2010/main" val="3798715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ED59FF-176F-46DC-ABE0-AD71CDA8903F}" type="datetimeFigureOut">
              <a:rPr lang="en-IN" smtClean="0"/>
              <a:t>10-11-2022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1A941CD-DA05-4BFD-977E-BB212E212E95}" type="slidenum">
              <a:rPr lang="en-IN" smtClean="0"/>
              <a:t>‹#›</a:t>
            </a:fld>
            <a:endParaRPr lang="en-IN"/>
          </a:p>
        </p:txBody>
      </p:sp>
    </p:spTree>
    <p:extLst>
      <p:ext uri="{BB962C8B-B14F-4D97-AF65-F5344CB8AC3E}">
        <p14:creationId xmlns:p14="http://schemas.microsoft.com/office/powerpoint/2010/main" val="194488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ED59FF-176F-46DC-ABE0-AD71CDA8903F}" type="datetimeFigureOut">
              <a:rPr lang="en-IN" smtClean="0"/>
              <a:t>10-11-2022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1A941CD-DA05-4BFD-977E-BB212E212E95}" type="slidenum">
              <a:rPr lang="en-IN" smtClean="0"/>
              <a:t>‹#›</a:t>
            </a:fld>
            <a:endParaRPr lang="en-IN"/>
          </a:p>
        </p:txBody>
      </p:sp>
    </p:spTree>
    <p:extLst>
      <p:ext uri="{BB962C8B-B14F-4D97-AF65-F5344CB8AC3E}">
        <p14:creationId xmlns:p14="http://schemas.microsoft.com/office/powerpoint/2010/main" val="3050645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ED59FF-176F-46DC-ABE0-AD71CDA8903F}"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1A941CD-DA05-4BFD-977E-BB212E212E95}" type="slidenum">
              <a:rPr lang="en-IN" smtClean="0"/>
              <a:t>‹#›</a:t>
            </a:fld>
            <a:endParaRPr lang="en-IN"/>
          </a:p>
        </p:txBody>
      </p:sp>
    </p:spTree>
    <p:extLst>
      <p:ext uri="{BB962C8B-B14F-4D97-AF65-F5344CB8AC3E}">
        <p14:creationId xmlns:p14="http://schemas.microsoft.com/office/powerpoint/2010/main" val="50791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ED59FF-176F-46DC-ABE0-AD71CDA8903F}"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A941CD-DA05-4BFD-977E-BB212E212E95}" type="slidenum">
              <a:rPr lang="en-IN" smtClean="0"/>
              <a:t>‹#›</a:t>
            </a:fld>
            <a:endParaRPr lang="en-IN"/>
          </a:p>
        </p:txBody>
      </p:sp>
    </p:spTree>
    <p:extLst>
      <p:ext uri="{BB962C8B-B14F-4D97-AF65-F5344CB8AC3E}">
        <p14:creationId xmlns:p14="http://schemas.microsoft.com/office/powerpoint/2010/main" val="1360377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1ED59FF-176F-46DC-ABE0-AD71CDA8903F}" type="datetimeFigureOut">
              <a:rPr lang="en-IN" smtClean="0"/>
              <a:t>10-11-2022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1A941CD-DA05-4BFD-977E-BB212E212E95}" type="slidenum">
              <a:rPr lang="en-IN" smtClean="0"/>
              <a:t>‹#›</a:t>
            </a:fld>
            <a:endParaRPr lang="en-IN"/>
          </a:p>
        </p:txBody>
      </p:sp>
    </p:spTree>
    <p:extLst>
      <p:ext uri="{BB962C8B-B14F-4D97-AF65-F5344CB8AC3E}">
        <p14:creationId xmlns:p14="http://schemas.microsoft.com/office/powerpoint/2010/main" val="3401804466"/>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neptune.ai/blog/customer-segmentation-using-machine-learning" TargetMode="External"/><Relationship Id="rId2" Type="http://schemas.openxmlformats.org/officeDocument/2006/relationships/hyperlink" Target="https://data-flair.training/blogs/r-data-science-project-customer-segmentation/"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239C-DCE7-4146-B6F8-A8707444E6EF}"/>
              </a:ext>
            </a:extLst>
          </p:cNvPr>
          <p:cNvSpPr>
            <a:spLocks noGrp="1"/>
          </p:cNvSpPr>
          <p:nvPr>
            <p:ph type="ctrTitle"/>
          </p:nvPr>
        </p:nvSpPr>
        <p:spPr>
          <a:xfrm>
            <a:off x="1828800" y="1863908"/>
            <a:ext cx="8984720" cy="2186925"/>
          </a:xfrm>
        </p:spPr>
        <p:txBody>
          <a:bodyPr>
            <a:noAutofit/>
          </a:bodyPr>
          <a:lstStyle/>
          <a:p>
            <a:pPr algn="ctr">
              <a:lnSpc>
                <a:spcPct val="150000"/>
              </a:lnSpc>
            </a:pPr>
            <a:r>
              <a:rPr lang="en-US" sz="28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MINI PROJECT-2</a:t>
            </a:r>
            <a:br>
              <a:rPr lang="en-US" sz="36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28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CUSTOMER SEGMENATATION USING MACHINE LEARNING IN R</a:t>
            </a:r>
            <a:br>
              <a:rPr lang="en-IN" sz="2800" b="1" dirty="0">
                <a:solidFill>
                  <a:srgbClr val="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br>
            <a:endParaRPr lang="en-IN" sz="2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Subtitle 10">
            <a:extLst>
              <a:ext uri="{FF2B5EF4-FFF2-40B4-BE49-F238E27FC236}">
                <a16:creationId xmlns:a16="http://schemas.microsoft.com/office/drawing/2014/main" id="{216F67F5-1CF0-4301-9AA3-198D365037C6}"/>
              </a:ext>
            </a:extLst>
          </p:cNvPr>
          <p:cNvSpPr>
            <a:spLocks noGrp="1"/>
          </p:cNvSpPr>
          <p:nvPr>
            <p:ph type="subTitle" idx="1"/>
          </p:nvPr>
        </p:nvSpPr>
        <p:spPr>
          <a:xfrm>
            <a:off x="1507067" y="4050833"/>
            <a:ext cx="7766936" cy="2036487"/>
          </a:xfrm>
        </p:spPr>
        <p:txBody>
          <a:bodyPr>
            <a:normAutofit/>
          </a:bodyPr>
          <a:lstStyle/>
          <a:p>
            <a:pPr algn="l"/>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8EA63A38-64CC-4B16-B5ED-44720E1AD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484" y="219619"/>
            <a:ext cx="7759031" cy="1294484"/>
          </a:xfrm>
          <a:prstGeom prst="rect">
            <a:avLst/>
          </a:prstGeom>
        </p:spPr>
      </p:pic>
      <p:sp>
        <p:nvSpPr>
          <p:cNvPr id="3" name="TextBox 2">
            <a:extLst>
              <a:ext uri="{FF2B5EF4-FFF2-40B4-BE49-F238E27FC236}">
                <a16:creationId xmlns:a16="http://schemas.microsoft.com/office/drawing/2014/main" id="{EA52E24D-5F31-45FC-A831-8829A2F42014}"/>
              </a:ext>
            </a:extLst>
          </p:cNvPr>
          <p:cNvSpPr txBox="1"/>
          <p:nvPr/>
        </p:nvSpPr>
        <p:spPr>
          <a:xfrm>
            <a:off x="7388145" y="4191913"/>
            <a:ext cx="4408372"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By</a:t>
            </a:r>
          </a:p>
          <a:p>
            <a:r>
              <a:rPr lang="en-US" b="1" dirty="0" err="1">
                <a:latin typeface="Times New Roman" panose="02020603050405020304" pitchFamily="18" charset="0"/>
                <a:cs typeface="Times New Roman" panose="02020603050405020304" pitchFamily="18" charset="0"/>
              </a:rPr>
              <a:t>N.Srikar</a:t>
            </a:r>
            <a:r>
              <a:rPr lang="en-US" b="1" dirty="0">
                <a:latin typeface="Times New Roman" panose="02020603050405020304" pitchFamily="18" charset="0"/>
                <a:cs typeface="Times New Roman" panose="02020603050405020304" pitchFamily="18" charset="0"/>
              </a:rPr>
              <a:t>(19131A05G1)</a:t>
            </a:r>
          </a:p>
          <a:p>
            <a:r>
              <a:rPr lang="en-US" b="1" dirty="0" err="1">
                <a:latin typeface="Times New Roman" panose="02020603050405020304" pitchFamily="18" charset="0"/>
                <a:cs typeface="Times New Roman" panose="02020603050405020304" pitchFamily="18" charset="0"/>
              </a:rPr>
              <a:t>P.Divyagandh</a:t>
            </a:r>
            <a:r>
              <a:rPr lang="en-US" b="1" dirty="0">
                <a:latin typeface="Times New Roman" panose="02020603050405020304" pitchFamily="18" charset="0"/>
                <a:cs typeface="Times New Roman" panose="02020603050405020304" pitchFamily="18" charset="0"/>
              </a:rPr>
              <a:t>(19131A05H7)</a:t>
            </a:r>
          </a:p>
          <a:p>
            <a:r>
              <a:rPr lang="en-US" b="1" dirty="0">
                <a:latin typeface="Times New Roman" panose="02020603050405020304" pitchFamily="18" charset="0"/>
                <a:cs typeface="Times New Roman" panose="02020603050405020304" pitchFamily="18" charset="0"/>
              </a:rPr>
              <a:t>P. Hema Harsha Vardhan(19131A05H4)</a:t>
            </a:r>
          </a:p>
          <a:p>
            <a:r>
              <a:rPr lang="en-US" b="1" dirty="0">
                <a:latin typeface="Times New Roman" panose="02020603050405020304" pitchFamily="18" charset="0"/>
                <a:cs typeface="Times New Roman" panose="02020603050405020304" pitchFamily="18" charset="0"/>
              </a:rPr>
              <a:t>Nitin </a:t>
            </a:r>
            <a:r>
              <a:rPr lang="en-US" b="1" dirty="0" err="1">
                <a:latin typeface="Times New Roman" panose="02020603050405020304" pitchFamily="18" charset="0"/>
                <a:cs typeface="Times New Roman" panose="02020603050405020304" pitchFamily="18" charset="0"/>
              </a:rPr>
              <a:t>Ancha</a:t>
            </a:r>
            <a:r>
              <a:rPr lang="en-US" b="1" dirty="0">
                <a:latin typeface="Times New Roman" panose="02020603050405020304" pitchFamily="18" charset="0"/>
                <a:cs typeface="Times New Roman" panose="02020603050405020304" pitchFamily="18" charset="0"/>
              </a:rPr>
              <a:t>(19131A05G0)</a:t>
            </a:r>
          </a:p>
          <a:p>
            <a:r>
              <a:rPr lang="en-US" b="1" dirty="0">
                <a:latin typeface="Times New Roman" panose="02020603050405020304" pitchFamily="18" charset="0"/>
                <a:cs typeface="Times New Roman" panose="02020603050405020304" pitchFamily="18" charset="0"/>
              </a:rPr>
              <a:t>CSE - 3</a:t>
            </a:r>
          </a:p>
        </p:txBody>
      </p:sp>
      <p:sp>
        <p:nvSpPr>
          <p:cNvPr id="4" name="TextBox 3">
            <a:extLst>
              <a:ext uri="{FF2B5EF4-FFF2-40B4-BE49-F238E27FC236}">
                <a16:creationId xmlns:a16="http://schemas.microsoft.com/office/drawing/2014/main" id="{7F8D1BC4-4F16-41DE-8324-5D1C79AE5074}"/>
              </a:ext>
            </a:extLst>
          </p:cNvPr>
          <p:cNvSpPr txBox="1"/>
          <p:nvPr/>
        </p:nvSpPr>
        <p:spPr>
          <a:xfrm>
            <a:off x="1760612" y="4373121"/>
            <a:ext cx="3920610" cy="1477328"/>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Under the guidance of:</a:t>
            </a:r>
          </a:p>
          <a:p>
            <a:pPr algn="just"/>
            <a:r>
              <a:rPr lang="en-US" b="1" dirty="0">
                <a:latin typeface="Times New Roman" panose="02020603050405020304" pitchFamily="18" charset="0"/>
                <a:cs typeface="Times New Roman" panose="02020603050405020304" pitchFamily="18" charset="0"/>
              </a:rPr>
              <a:t>Dr. </a:t>
            </a:r>
            <a:r>
              <a:rPr lang="en-US" b="1" dirty="0" err="1">
                <a:latin typeface="Times New Roman" panose="02020603050405020304" pitchFamily="18" charset="0"/>
                <a:cs typeface="Times New Roman" panose="02020603050405020304" pitchFamily="18" charset="0"/>
              </a:rPr>
              <a:t>H.Parthasarathi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Pathra</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Associate Professor and</a:t>
            </a:r>
          </a:p>
          <a:p>
            <a:pPr algn="just"/>
            <a:r>
              <a:rPr lang="en-US" b="1" dirty="0">
                <a:latin typeface="Times New Roman" panose="02020603050405020304" pitchFamily="18" charset="0"/>
                <a:cs typeface="Times New Roman" panose="02020603050405020304" pitchFamily="18" charset="0"/>
              </a:rPr>
              <a:t>Department of C.S.E</a:t>
            </a:r>
          </a:p>
          <a:p>
            <a:pPr algn="just"/>
            <a:r>
              <a:rPr lang="en-US" b="1" dirty="0">
                <a:latin typeface="Times New Roman" panose="02020603050405020304" pitchFamily="18" charset="0"/>
                <a:cs typeface="Times New Roman" panose="02020603050405020304" pitchFamily="18" charset="0"/>
              </a:rPr>
              <a:t>GVP College of Engineering(A)</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362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AC3D2-0C91-486D-BCF6-7174571AE913}"/>
              </a:ext>
            </a:extLst>
          </p:cNvPr>
          <p:cNvSpPr>
            <a:spLocks noGrp="1"/>
          </p:cNvSpPr>
          <p:nvPr>
            <p:ph type="title"/>
          </p:nvPr>
        </p:nvSpPr>
        <p:spPr>
          <a:xfrm>
            <a:off x="1183168" y="642571"/>
            <a:ext cx="4989032" cy="764888"/>
          </a:xfrm>
        </p:spPr>
        <p:txBody>
          <a:bodyPr>
            <a:normAutofit/>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IMPLEMNTATION</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29B5DD0-FE81-CAC7-6AC2-DD4673F7039B}"/>
              </a:ext>
            </a:extLst>
          </p:cNvPr>
          <p:cNvPicPr>
            <a:picLocks noGrp="1" noChangeAspect="1"/>
          </p:cNvPicPr>
          <p:nvPr>
            <p:ph idx="1"/>
          </p:nvPr>
        </p:nvPicPr>
        <p:blipFill>
          <a:blip r:embed="rId2"/>
          <a:stretch>
            <a:fillRect/>
          </a:stretch>
        </p:blipFill>
        <p:spPr>
          <a:xfrm>
            <a:off x="627530" y="1679331"/>
            <a:ext cx="5801111" cy="4702192"/>
          </a:xfrm>
        </p:spPr>
      </p:pic>
      <p:pic>
        <p:nvPicPr>
          <p:cNvPr id="7" name="Picture 6">
            <a:extLst>
              <a:ext uri="{FF2B5EF4-FFF2-40B4-BE49-F238E27FC236}">
                <a16:creationId xmlns:a16="http://schemas.microsoft.com/office/drawing/2014/main" id="{C98EA421-0121-A806-227A-70B8B6CFF004}"/>
              </a:ext>
            </a:extLst>
          </p:cNvPr>
          <p:cNvPicPr>
            <a:picLocks noChangeAspect="1"/>
          </p:cNvPicPr>
          <p:nvPr/>
        </p:nvPicPr>
        <p:blipFill>
          <a:blip r:embed="rId3"/>
          <a:stretch>
            <a:fillRect/>
          </a:stretch>
        </p:blipFill>
        <p:spPr>
          <a:xfrm>
            <a:off x="6641985" y="1679331"/>
            <a:ext cx="5171439" cy="4702192"/>
          </a:xfrm>
          <a:prstGeom prst="rect">
            <a:avLst/>
          </a:prstGeom>
        </p:spPr>
      </p:pic>
    </p:spTree>
    <p:extLst>
      <p:ext uri="{BB962C8B-B14F-4D97-AF65-F5344CB8AC3E}">
        <p14:creationId xmlns:p14="http://schemas.microsoft.com/office/powerpoint/2010/main" val="2949454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5F616-12BE-90CA-B601-ADDF4A5F231C}"/>
              </a:ext>
            </a:extLst>
          </p:cNvPr>
          <p:cNvSpPr>
            <a:spLocks noGrp="1"/>
          </p:cNvSpPr>
          <p:nvPr>
            <p:ph type="title"/>
          </p:nvPr>
        </p:nvSpPr>
        <p:spPr>
          <a:xfrm>
            <a:off x="6868160" y="233680"/>
            <a:ext cx="4636452" cy="1671320"/>
          </a:xfrm>
        </p:spPr>
        <p:txBody>
          <a:bodyPr>
            <a:normAutofit/>
          </a:bodyPr>
          <a:lstStyle/>
          <a:p>
            <a:r>
              <a:rPr lang="en-IN" dirty="0"/>
              <a:t> </a:t>
            </a:r>
          </a:p>
        </p:txBody>
      </p:sp>
      <p:pic>
        <p:nvPicPr>
          <p:cNvPr id="5" name="Content Placeholder 4">
            <a:extLst>
              <a:ext uri="{FF2B5EF4-FFF2-40B4-BE49-F238E27FC236}">
                <a16:creationId xmlns:a16="http://schemas.microsoft.com/office/drawing/2014/main" id="{49759720-A11E-B56A-A023-7A33192BC9ED}"/>
              </a:ext>
            </a:extLst>
          </p:cNvPr>
          <p:cNvPicPr>
            <a:picLocks noGrp="1" noChangeAspect="1"/>
          </p:cNvPicPr>
          <p:nvPr>
            <p:ph idx="1"/>
          </p:nvPr>
        </p:nvPicPr>
        <p:blipFill>
          <a:blip r:embed="rId2"/>
          <a:stretch>
            <a:fillRect/>
          </a:stretch>
        </p:blipFill>
        <p:spPr>
          <a:xfrm>
            <a:off x="974922" y="1477108"/>
            <a:ext cx="5283638" cy="5258971"/>
          </a:xfrm>
        </p:spPr>
      </p:pic>
      <p:sp>
        <p:nvSpPr>
          <p:cNvPr id="10" name="TextBox 9">
            <a:extLst>
              <a:ext uri="{FF2B5EF4-FFF2-40B4-BE49-F238E27FC236}">
                <a16:creationId xmlns:a16="http://schemas.microsoft.com/office/drawing/2014/main" id="{B4FFEC5D-C512-86C5-8432-C4889635ABAF}"/>
              </a:ext>
            </a:extLst>
          </p:cNvPr>
          <p:cNvSpPr txBox="1"/>
          <p:nvPr/>
        </p:nvSpPr>
        <p:spPr>
          <a:xfrm>
            <a:off x="1635737" y="624470"/>
            <a:ext cx="6096000" cy="646331"/>
          </a:xfrm>
          <a:prstGeom prst="rect">
            <a:avLst/>
          </a:prstGeom>
          <a:noFill/>
        </p:spPr>
        <p:txBody>
          <a:bodyPr wrap="square">
            <a:spAutoFit/>
          </a:bodyPr>
          <a:lstStyle/>
          <a:p>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Visualization based on Age </a:t>
            </a:r>
            <a:endParaRPr lang="en-IN" b="1"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BF6B74F7-1DEF-5377-A7E6-59A024CA0790}"/>
              </a:ext>
            </a:extLst>
          </p:cNvPr>
          <p:cNvPicPr>
            <a:picLocks noChangeAspect="1"/>
          </p:cNvPicPr>
          <p:nvPr/>
        </p:nvPicPr>
        <p:blipFill>
          <a:blip r:embed="rId3"/>
          <a:stretch>
            <a:fillRect/>
          </a:stretch>
        </p:blipFill>
        <p:spPr>
          <a:xfrm>
            <a:off x="6357338" y="1468316"/>
            <a:ext cx="5658096" cy="5258971"/>
          </a:xfrm>
          <a:prstGeom prst="rect">
            <a:avLst/>
          </a:prstGeom>
        </p:spPr>
      </p:pic>
    </p:spTree>
    <p:extLst>
      <p:ext uri="{BB962C8B-B14F-4D97-AF65-F5344CB8AC3E}">
        <p14:creationId xmlns:p14="http://schemas.microsoft.com/office/powerpoint/2010/main" val="3362546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E824-88A2-1287-B261-4AC8B0D0AD24}"/>
              </a:ext>
            </a:extLst>
          </p:cNvPr>
          <p:cNvSpPr>
            <a:spLocks noGrp="1"/>
          </p:cNvSpPr>
          <p:nvPr>
            <p:ph type="title"/>
          </p:nvPr>
        </p:nvSpPr>
        <p:spPr>
          <a:xfrm>
            <a:off x="1570478" y="635123"/>
            <a:ext cx="8911687" cy="789231"/>
          </a:xfrm>
        </p:spPr>
        <p:txBody>
          <a:bodyPr>
            <a:normAutofit/>
          </a:bodyPr>
          <a:lstStyle/>
          <a:p>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Analysis for Annual Income and Spending Score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E18C7B-9D96-1D95-5924-4E132DF935B5}"/>
              </a:ext>
            </a:extLst>
          </p:cNvPr>
          <p:cNvSpPr>
            <a:spLocks noGrp="1"/>
          </p:cNvSpPr>
          <p:nvPr>
            <p:ph idx="1"/>
          </p:nvPr>
        </p:nvSpPr>
        <p:spPr/>
        <p:txBody>
          <a:bodyPr/>
          <a:lstStyle/>
          <a:p>
            <a:r>
              <a:rPr lang="en-IN" dirty="0"/>
              <a:t> </a:t>
            </a:r>
          </a:p>
        </p:txBody>
      </p:sp>
      <p:pic>
        <p:nvPicPr>
          <p:cNvPr id="5" name="Picture 4">
            <a:extLst>
              <a:ext uri="{FF2B5EF4-FFF2-40B4-BE49-F238E27FC236}">
                <a16:creationId xmlns:a16="http://schemas.microsoft.com/office/drawing/2014/main" id="{DE27FEC7-E2B6-66DC-0EDB-1CF06995B250}"/>
              </a:ext>
            </a:extLst>
          </p:cNvPr>
          <p:cNvPicPr>
            <a:picLocks noChangeAspect="1"/>
          </p:cNvPicPr>
          <p:nvPr/>
        </p:nvPicPr>
        <p:blipFill>
          <a:blip r:embed="rId2"/>
          <a:stretch>
            <a:fillRect/>
          </a:stretch>
        </p:blipFill>
        <p:spPr>
          <a:xfrm>
            <a:off x="1329417" y="1628089"/>
            <a:ext cx="5000263" cy="4788644"/>
          </a:xfrm>
          <a:prstGeom prst="rect">
            <a:avLst/>
          </a:prstGeom>
        </p:spPr>
      </p:pic>
      <p:pic>
        <p:nvPicPr>
          <p:cNvPr id="7" name="Picture 6">
            <a:extLst>
              <a:ext uri="{FF2B5EF4-FFF2-40B4-BE49-F238E27FC236}">
                <a16:creationId xmlns:a16="http://schemas.microsoft.com/office/drawing/2014/main" id="{B914FFE8-F010-9F8E-78F9-01AFBEB3FCD5}"/>
              </a:ext>
            </a:extLst>
          </p:cNvPr>
          <p:cNvPicPr>
            <a:picLocks noChangeAspect="1"/>
          </p:cNvPicPr>
          <p:nvPr/>
        </p:nvPicPr>
        <p:blipFill>
          <a:blip r:embed="rId3"/>
          <a:stretch>
            <a:fillRect/>
          </a:stretch>
        </p:blipFill>
        <p:spPr>
          <a:xfrm>
            <a:off x="6547577" y="1628087"/>
            <a:ext cx="5146583" cy="4788645"/>
          </a:xfrm>
          <a:prstGeom prst="rect">
            <a:avLst/>
          </a:prstGeom>
        </p:spPr>
      </p:pic>
    </p:spTree>
    <p:extLst>
      <p:ext uri="{BB962C8B-B14F-4D97-AF65-F5344CB8AC3E}">
        <p14:creationId xmlns:p14="http://schemas.microsoft.com/office/powerpoint/2010/main" val="2561677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9C608-DA65-5A2A-1FEE-5C391A0DED1D}"/>
              </a:ext>
            </a:extLst>
          </p:cNvPr>
          <p:cNvSpPr>
            <a:spLocks noGrp="1"/>
          </p:cNvSpPr>
          <p:nvPr>
            <p:ph type="title"/>
          </p:nvPr>
        </p:nvSpPr>
        <p:spPr>
          <a:xfrm>
            <a:off x="1640156" y="649119"/>
            <a:ext cx="8911687" cy="128089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Silhouette Graphs</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96F3F18-BDC7-F410-7655-1D4D5BCFE4E9}"/>
              </a:ext>
            </a:extLst>
          </p:cNvPr>
          <p:cNvPicPr>
            <a:picLocks noGrp="1" noChangeAspect="1"/>
          </p:cNvPicPr>
          <p:nvPr>
            <p:ph idx="1"/>
          </p:nvPr>
        </p:nvPicPr>
        <p:blipFill>
          <a:blip r:embed="rId2"/>
          <a:stretch>
            <a:fillRect/>
          </a:stretch>
        </p:blipFill>
        <p:spPr>
          <a:xfrm>
            <a:off x="508307" y="2122805"/>
            <a:ext cx="3750331" cy="3778250"/>
          </a:xfrm>
        </p:spPr>
      </p:pic>
      <p:pic>
        <p:nvPicPr>
          <p:cNvPr id="7" name="Picture 6">
            <a:extLst>
              <a:ext uri="{FF2B5EF4-FFF2-40B4-BE49-F238E27FC236}">
                <a16:creationId xmlns:a16="http://schemas.microsoft.com/office/drawing/2014/main" id="{84507538-0752-2A4C-B168-44005388AFF3}"/>
              </a:ext>
            </a:extLst>
          </p:cNvPr>
          <p:cNvPicPr>
            <a:picLocks noChangeAspect="1"/>
          </p:cNvPicPr>
          <p:nvPr/>
        </p:nvPicPr>
        <p:blipFill>
          <a:blip r:embed="rId3"/>
          <a:stretch>
            <a:fillRect/>
          </a:stretch>
        </p:blipFill>
        <p:spPr>
          <a:xfrm>
            <a:off x="4525799" y="2147173"/>
            <a:ext cx="3998441" cy="3778250"/>
          </a:xfrm>
          <a:prstGeom prst="rect">
            <a:avLst/>
          </a:prstGeom>
        </p:spPr>
      </p:pic>
      <p:pic>
        <p:nvPicPr>
          <p:cNvPr id="9" name="Picture 8">
            <a:extLst>
              <a:ext uri="{FF2B5EF4-FFF2-40B4-BE49-F238E27FC236}">
                <a16:creationId xmlns:a16="http://schemas.microsoft.com/office/drawing/2014/main" id="{A0F2478A-3A9E-5427-BF63-5D876200143B}"/>
              </a:ext>
            </a:extLst>
          </p:cNvPr>
          <p:cNvPicPr>
            <a:picLocks noChangeAspect="1"/>
          </p:cNvPicPr>
          <p:nvPr/>
        </p:nvPicPr>
        <p:blipFill>
          <a:blip r:embed="rId4"/>
          <a:stretch>
            <a:fillRect/>
          </a:stretch>
        </p:blipFill>
        <p:spPr>
          <a:xfrm>
            <a:off x="8696961" y="2147173"/>
            <a:ext cx="3495040" cy="3778250"/>
          </a:xfrm>
          <a:prstGeom prst="rect">
            <a:avLst/>
          </a:prstGeom>
        </p:spPr>
      </p:pic>
    </p:spTree>
    <p:extLst>
      <p:ext uri="{BB962C8B-B14F-4D97-AF65-F5344CB8AC3E}">
        <p14:creationId xmlns:p14="http://schemas.microsoft.com/office/powerpoint/2010/main" val="362743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328C98-A1CE-6660-3DA5-D8DC7114B38D}"/>
              </a:ext>
            </a:extLst>
          </p:cNvPr>
          <p:cNvPicPr>
            <a:picLocks noChangeAspect="1"/>
          </p:cNvPicPr>
          <p:nvPr/>
        </p:nvPicPr>
        <p:blipFill>
          <a:blip r:embed="rId2"/>
          <a:stretch>
            <a:fillRect/>
          </a:stretch>
        </p:blipFill>
        <p:spPr>
          <a:xfrm>
            <a:off x="3165231" y="1846384"/>
            <a:ext cx="7517423" cy="4713319"/>
          </a:xfrm>
          <a:prstGeom prst="rect">
            <a:avLst/>
          </a:prstGeom>
        </p:spPr>
      </p:pic>
      <p:sp>
        <p:nvSpPr>
          <p:cNvPr id="5" name="TextBox 4">
            <a:extLst>
              <a:ext uri="{FF2B5EF4-FFF2-40B4-BE49-F238E27FC236}">
                <a16:creationId xmlns:a16="http://schemas.microsoft.com/office/drawing/2014/main" id="{90AF1D39-BDF7-7E91-7136-FBA649AF69BE}"/>
              </a:ext>
            </a:extLst>
          </p:cNvPr>
          <p:cNvSpPr txBox="1"/>
          <p:nvPr/>
        </p:nvSpPr>
        <p:spPr>
          <a:xfrm>
            <a:off x="1717821" y="298297"/>
            <a:ext cx="10017760" cy="1200329"/>
          </a:xfrm>
          <a:prstGeom prst="rect">
            <a:avLst/>
          </a:prstGeom>
          <a:noFill/>
        </p:spPr>
        <p:txBody>
          <a:bodyPr wrap="square">
            <a:spAutoFit/>
          </a:bodyPr>
          <a:lstStyle/>
          <a:p>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Scatter Plot based on the Age and Spending Score and Annual Income</a:t>
            </a:r>
            <a:endParaRPr lang="en-IN" sz="3200" dirty="0"/>
          </a:p>
        </p:txBody>
      </p:sp>
    </p:spTree>
    <p:extLst>
      <p:ext uri="{BB962C8B-B14F-4D97-AF65-F5344CB8AC3E}">
        <p14:creationId xmlns:p14="http://schemas.microsoft.com/office/powerpoint/2010/main" val="611684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FB945-9F56-EA15-DCFF-0B7EB05A8EFF}"/>
              </a:ext>
            </a:extLst>
          </p:cNvPr>
          <p:cNvSpPr>
            <a:spLocks noGrp="1"/>
          </p:cNvSpPr>
          <p:nvPr>
            <p:ph type="title"/>
          </p:nvPr>
        </p:nvSpPr>
        <p:spPr>
          <a:xfrm>
            <a:off x="1620641" y="607502"/>
            <a:ext cx="9870905" cy="823690"/>
          </a:xfrm>
        </p:spPr>
        <p:txBody>
          <a:bodyPr>
            <a:norm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Scatter Plot based on the Age and Spending Score</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A11F195-984F-8CD9-3C89-810684ED9B7E}"/>
              </a:ext>
            </a:extLst>
          </p:cNvPr>
          <p:cNvPicPr>
            <a:picLocks noGrp="1" noChangeAspect="1"/>
          </p:cNvPicPr>
          <p:nvPr>
            <p:ph idx="1"/>
          </p:nvPr>
        </p:nvPicPr>
        <p:blipFill>
          <a:blip r:embed="rId2"/>
          <a:stretch>
            <a:fillRect/>
          </a:stretch>
        </p:blipFill>
        <p:spPr>
          <a:xfrm>
            <a:off x="2920437" y="1679330"/>
            <a:ext cx="6810718" cy="4801479"/>
          </a:xfrm>
        </p:spPr>
      </p:pic>
    </p:spTree>
    <p:extLst>
      <p:ext uri="{BB962C8B-B14F-4D97-AF65-F5344CB8AC3E}">
        <p14:creationId xmlns:p14="http://schemas.microsoft.com/office/powerpoint/2010/main" val="3739482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EA962-072D-F36C-05F8-90B94950C4A9}"/>
              </a:ext>
            </a:extLst>
          </p:cNvPr>
          <p:cNvSpPr>
            <a:spLocks noGrp="1"/>
          </p:cNvSpPr>
          <p:nvPr>
            <p:ph type="title"/>
          </p:nvPr>
        </p:nvSpPr>
        <p:spPr>
          <a:xfrm>
            <a:off x="1640156" y="641695"/>
            <a:ext cx="8911687" cy="128089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Final Customer segmented Clusters</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16BBEA1-9736-C865-0685-6E1D5C4518F7}"/>
              </a:ext>
            </a:extLst>
          </p:cNvPr>
          <p:cNvPicPr>
            <a:picLocks noGrp="1" noChangeAspect="1"/>
          </p:cNvPicPr>
          <p:nvPr>
            <p:ph idx="1"/>
          </p:nvPr>
        </p:nvPicPr>
        <p:blipFill>
          <a:blip r:embed="rId2"/>
          <a:stretch>
            <a:fillRect/>
          </a:stretch>
        </p:blipFill>
        <p:spPr>
          <a:xfrm>
            <a:off x="3284551" y="1723292"/>
            <a:ext cx="6070464" cy="4863590"/>
          </a:xfrm>
        </p:spPr>
      </p:pic>
    </p:spTree>
    <p:extLst>
      <p:ext uri="{BB962C8B-B14F-4D97-AF65-F5344CB8AC3E}">
        <p14:creationId xmlns:p14="http://schemas.microsoft.com/office/powerpoint/2010/main" val="3071118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E3B0-B3A5-4F26-8365-52E061FB91DC}"/>
              </a:ext>
            </a:extLst>
          </p:cNvPr>
          <p:cNvSpPr>
            <a:spLocks noGrp="1"/>
          </p:cNvSpPr>
          <p:nvPr>
            <p:ph type="title"/>
          </p:nvPr>
        </p:nvSpPr>
        <p:spPr>
          <a:xfrm>
            <a:off x="1617785" y="615318"/>
            <a:ext cx="2224453" cy="917819"/>
          </a:xfrm>
        </p:spPr>
        <p:txBody>
          <a:bodyPr/>
          <a:lstStyle/>
          <a:p>
            <a:pPr algn="ct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D95E6E2A-E0C5-4111-86EB-50A7FD8FC430}"/>
              </a:ext>
            </a:extLst>
          </p:cNvPr>
          <p:cNvSpPr>
            <a:spLocks noGrp="1"/>
          </p:cNvSpPr>
          <p:nvPr>
            <p:ph idx="1"/>
          </p:nvPr>
        </p:nvSpPr>
        <p:spPr>
          <a:xfrm>
            <a:off x="2195962" y="4451127"/>
            <a:ext cx="8915400" cy="1729890"/>
          </a:xfrm>
        </p:spPr>
        <p:txBody>
          <a:bodyPr>
            <a:noAutofit/>
          </a:bodyPr>
          <a:lstStyle/>
          <a:p>
            <a:r>
              <a:rPr lang="en-IN" sz="2000" dirty="0">
                <a:latin typeface="Times New Roman" panose="02020603050405020304" pitchFamily="18" charset="0"/>
                <a:cs typeface="Times New Roman" panose="02020603050405020304" pitchFamily="18" charset="0"/>
              </a:rPr>
              <a:t>Input Must be given in a pre-formatted Excel File</a:t>
            </a:r>
          </a:p>
          <a:p>
            <a:r>
              <a:rPr lang="en-IN" sz="2000" dirty="0">
                <a:latin typeface="Times New Roman" panose="02020603050405020304" pitchFamily="18" charset="0"/>
                <a:cs typeface="Times New Roman" panose="02020603050405020304" pitchFamily="18" charset="0"/>
              </a:rPr>
              <a:t>When Compared with all the three algorithms in K-means which are Elbow method, silhouette and Gap statistic the silhouette has more accuracy</a:t>
            </a:r>
          </a:p>
          <a:p>
            <a:r>
              <a:rPr lang="en-IN" sz="2000" dirty="0">
                <a:latin typeface="Times New Roman" panose="02020603050405020304" pitchFamily="18" charset="0"/>
                <a:cs typeface="Times New Roman" panose="02020603050405020304" pitchFamily="18" charset="0"/>
              </a:rPr>
              <a:t>The Analysed Data will be Represented in the form of Various Clusters based on their segmentation</a:t>
            </a:r>
          </a:p>
        </p:txBody>
      </p:sp>
      <p:pic>
        <p:nvPicPr>
          <p:cNvPr id="1026" name="Picture 2">
            <a:extLst>
              <a:ext uri="{FF2B5EF4-FFF2-40B4-BE49-F238E27FC236}">
                <a16:creationId xmlns:a16="http://schemas.microsoft.com/office/drawing/2014/main" id="{EF73F92A-91B1-417C-2754-A4C0A16B8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3348" y="1338728"/>
            <a:ext cx="4937760" cy="277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17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FBA1C-B438-4F65-9D33-524B403E7E51}"/>
              </a:ext>
            </a:extLst>
          </p:cNvPr>
          <p:cNvSpPr>
            <a:spLocks noGrp="1"/>
          </p:cNvSpPr>
          <p:nvPr>
            <p:ph type="title"/>
          </p:nvPr>
        </p:nvSpPr>
        <p:spPr>
          <a:xfrm>
            <a:off x="1662435" y="330642"/>
            <a:ext cx="5995666" cy="1505194"/>
          </a:xfrm>
        </p:spPr>
        <p:txBody>
          <a:bodyPr>
            <a:normAutofit fontScale="90000"/>
          </a:bodyPr>
          <a:lstStyle/>
          <a:p>
            <a:pPr>
              <a:lnSpc>
                <a:spcPct val="115000"/>
              </a:lnSpc>
            </a:pPr>
            <a:r>
              <a:rPr lang="en-US" sz="1800" b="1" dirty="0">
                <a:effectLst/>
                <a:latin typeface="Times New Roman" panose="02020603050405020304" pitchFamily="18" charset="0"/>
                <a:ea typeface="Times New Roman" panose="02020603050405020304" pitchFamily="18" charset="0"/>
              </a:rPr>
              <a:t>                                                             </a:t>
            </a:r>
            <a:r>
              <a:rPr lang="en-US" sz="40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CONCLUSION</a:t>
            </a:r>
            <a:br>
              <a:rPr lang="en-IN" sz="1800" dirty="0">
                <a:effectLst/>
                <a:latin typeface="Arial" panose="020B0604020202020204" pitchFamily="34" charset="0"/>
                <a:ea typeface="Arial" panose="020B0604020202020204" pitchFamily="34" charset="0"/>
              </a:rPr>
            </a:br>
            <a:r>
              <a:rPr lang="en-US" sz="1800" b="1" u="none" strike="noStrike" dirty="0">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D52C22AD-72AA-4E65-972D-BF8D8123F7C6}"/>
              </a:ext>
            </a:extLst>
          </p:cNvPr>
          <p:cNvSpPr>
            <a:spLocks noGrp="1"/>
          </p:cNvSpPr>
          <p:nvPr>
            <p:ph idx="1"/>
          </p:nvPr>
        </p:nvSpPr>
        <p:spPr>
          <a:xfrm>
            <a:off x="1583634" y="1475587"/>
            <a:ext cx="9922565" cy="2138051"/>
          </a:xfrm>
        </p:spPr>
        <p:txBody>
          <a:bodyPr>
            <a:normAutofit/>
          </a:bodyPr>
          <a:lstStyle/>
          <a:p>
            <a:pPr marL="0" indent="0" algn="just">
              <a:lnSpc>
                <a:spcPct val="150000"/>
              </a:lnSpc>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 this data science project, we went through the customer segmentation model. We developed this using a class of machine learning known as unsupervised learning. Specifically, we made use of a clustering algorithm called K-means clustering. We analyzed and visualized the data and then proceeded to implement our algorithm.</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2" descr="SWAYAM-NPTEL LocalChapter">
            <a:extLst>
              <a:ext uri="{FF2B5EF4-FFF2-40B4-BE49-F238E27FC236}">
                <a16:creationId xmlns:a16="http://schemas.microsoft.com/office/drawing/2014/main" id="{8C94AFFE-EE47-41D0-9556-7F2DA77D48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7588" y="0"/>
            <a:ext cx="1244412" cy="14755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9C2557B-52BC-B876-0A3F-C665E3669721}"/>
              </a:ext>
            </a:extLst>
          </p:cNvPr>
          <p:cNvPicPr>
            <a:picLocks noChangeAspect="1"/>
          </p:cNvPicPr>
          <p:nvPr/>
        </p:nvPicPr>
        <p:blipFill>
          <a:blip r:embed="rId3"/>
          <a:stretch>
            <a:fillRect/>
          </a:stretch>
        </p:blipFill>
        <p:spPr>
          <a:xfrm>
            <a:off x="4237892" y="3690486"/>
            <a:ext cx="3174756" cy="2797475"/>
          </a:xfrm>
          <a:prstGeom prst="rect">
            <a:avLst/>
          </a:prstGeom>
        </p:spPr>
      </p:pic>
      <p:sp>
        <p:nvSpPr>
          <p:cNvPr id="6" name="Arrow: Down 5">
            <a:extLst>
              <a:ext uri="{FF2B5EF4-FFF2-40B4-BE49-F238E27FC236}">
                <a16:creationId xmlns:a16="http://schemas.microsoft.com/office/drawing/2014/main" id="{777E261A-9CFA-2FBA-632D-FBFC4DF184EF}"/>
              </a:ext>
            </a:extLst>
          </p:cNvPr>
          <p:cNvSpPr/>
          <p:nvPr/>
        </p:nvSpPr>
        <p:spPr>
          <a:xfrm rot="10800000">
            <a:off x="7857393" y="3880280"/>
            <a:ext cx="650631" cy="24178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38588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0B93-70EB-713C-FC5E-712393F747E8}"/>
              </a:ext>
            </a:extLst>
          </p:cNvPr>
          <p:cNvSpPr>
            <a:spLocks noGrp="1"/>
          </p:cNvSpPr>
          <p:nvPr>
            <p:ph type="title"/>
          </p:nvPr>
        </p:nvSpPr>
        <p:spPr>
          <a:xfrm>
            <a:off x="1590602" y="659279"/>
            <a:ext cx="4036475" cy="1280890"/>
          </a:xfrm>
        </p:spPr>
        <p:txBody>
          <a:bodyPr>
            <a:normAutofit/>
          </a:bodyPr>
          <a:lstStyle/>
          <a:p>
            <a:r>
              <a:rPr lang="en-US"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FUTURE SCOPE</a:t>
            </a:r>
            <a:r>
              <a:rPr lang="en-US" sz="3600" b="1" i="0" u="none" strike="noStrike" baseline="0" dirty="0">
                <a:solidFill>
                  <a:srgbClr val="000000"/>
                </a:solidFill>
                <a:latin typeface="Times New Roman" panose="02020603050405020304" pitchFamily="18" charset="0"/>
              </a:rPr>
              <a:t> </a:t>
            </a:r>
            <a:br>
              <a:rPr lang="en-US" sz="4000" b="1" i="0" u="none" strike="noStrike" baseline="0" dirty="0">
                <a:solidFill>
                  <a:srgbClr val="000000"/>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39EC216-E8B0-AF4A-9EF4-5B3091B78B9C}"/>
              </a:ext>
            </a:extLst>
          </p:cNvPr>
          <p:cNvSpPr>
            <a:spLocks noGrp="1"/>
          </p:cNvSpPr>
          <p:nvPr>
            <p:ph idx="1"/>
          </p:nvPr>
        </p:nvSpPr>
        <p:spPr>
          <a:xfrm>
            <a:off x="1590602" y="1540189"/>
            <a:ext cx="8915400" cy="1422819"/>
          </a:xfrm>
        </p:spPr>
        <p:txBody>
          <a:bodyPr>
            <a:noAutofit/>
          </a:bodyPr>
          <a:lstStyle/>
          <a:p>
            <a:pPr marL="0" indent="0" algn="just">
              <a:lnSpc>
                <a:spcPct val="150000"/>
              </a:lnSpc>
              <a:buNone/>
            </a:pPr>
            <a:r>
              <a:rPr lang="en-US" sz="2000" i="0" u="none" strike="noStrike" baseline="0" dirty="0">
                <a:solidFill>
                  <a:srgbClr val="000000"/>
                </a:solidFill>
                <a:latin typeface="Times New Roman" panose="02020603050405020304" pitchFamily="18" charset="0"/>
              </a:rPr>
              <a:t>In Future if r</a:t>
            </a:r>
            <a:r>
              <a:rPr lang="en-US" sz="2000" dirty="0">
                <a:solidFill>
                  <a:srgbClr val="000000"/>
                </a:solidFill>
                <a:latin typeface="Times New Roman" panose="02020603050405020304" pitchFamily="18" charset="0"/>
              </a:rPr>
              <a:t>equired the project can be integrated to a website to develop and make the service available for anyone so that though a web page the csv file can be taken as an input and Directly display the clusters which is nothing but the segmented customers as per the given data.</a:t>
            </a:r>
            <a:endParaRPr lang="en-IN" sz="2000" dirty="0"/>
          </a:p>
        </p:txBody>
      </p:sp>
      <p:pic>
        <p:nvPicPr>
          <p:cNvPr id="4" name="Picture 3">
            <a:extLst>
              <a:ext uri="{FF2B5EF4-FFF2-40B4-BE49-F238E27FC236}">
                <a16:creationId xmlns:a16="http://schemas.microsoft.com/office/drawing/2014/main" id="{CD92E9E7-74CD-C8E3-B610-C3EF582F0822}"/>
              </a:ext>
            </a:extLst>
          </p:cNvPr>
          <p:cNvPicPr>
            <a:picLocks noChangeAspect="1"/>
          </p:cNvPicPr>
          <p:nvPr/>
        </p:nvPicPr>
        <p:blipFill>
          <a:blip r:embed="rId2"/>
          <a:stretch>
            <a:fillRect/>
          </a:stretch>
        </p:blipFill>
        <p:spPr>
          <a:xfrm>
            <a:off x="2720413" y="3516923"/>
            <a:ext cx="6655777" cy="2681798"/>
          </a:xfrm>
          <a:prstGeom prst="rect">
            <a:avLst/>
          </a:prstGeom>
        </p:spPr>
      </p:pic>
    </p:spTree>
    <p:extLst>
      <p:ext uri="{BB962C8B-B14F-4D97-AF65-F5344CB8AC3E}">
        <p14:creationId xmlns:p14="http://schemas.microsoft.com/office/powerpoint/2010/main" val="288872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2F3A5-ADE2-447B-8595-429FAA89B39F}"/>
              </a:ext>
            </a:extLst>
          </p:cNvPr>
          <p:cNvSpPr>
            <a:spLocks noGrp="1"/>
          </p:cNvSpPr>
          <p:nvPr>
            <p:ph type="title"/>
          </p:nvPr>
        </p:nvSpPr>
        <p:spPr>
          <a:xfrm>
            <a:off x="718468" y="624553"/>
            <a:ext cx="4455844" cy="1280890"/>
          </a:xfrm>
        </p:spPr>
        <p:txBody>
          <a:bodyPr>
            <a:normAutofit/>
          </a:bodyPr>
          <a:lstStyle/>
          <a:p>
            <a:pPr algn="ct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7B527929-DA26-4B49-9529-8E780FFA384E}"/>
              </a:ext>
            </a:extLst>
          </p:cNvPr>
          <p:cNvSpPr>
            <a:spLocks noGrp="1"/>
          </p:cNvSpPr>
          <p:nvPr>
            <p:ph idx="1"/>
          </p:nvPr>
        </p:nvSpPr>
        <p:spPr>
          <a:xfrm>
            <a:off x="1754372" y="1799924"/>
            <a:ext cx="9750240" cy="4111298"/>
          </a:xfrm>
        </p:spPr>
        <p:txBody>
          <a:bodyPr>
            <a:normAutofit fontScale="85000" lnSpcReduction="20000"/>
          </a:bodyPr>
          <a:lstStyle/>
          <a:p>
            <a:pPr>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DRAWBACKS OF EXISTING WORK</a:t>
            </a:r>
          </a:p>
          <a:p>
            <a:pPr>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PROPOSED WORK</a:t>
            </a:r>
          </a:p>
          <a:p>
            <a:pPr>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SOFTWARE AND HARDWARE REQUIREMENTS</a:t>
            </a:r>
          </a:p>
          <a:p>
            <a:pPr>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IMPLEMENTATION</a:t>
            </a:r>
          </a:p>
          <a:p>
            <a:pPr>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RESULTS</a:t>
            </a:r>
          </a:p>
          <a:p>
            <a:pPr>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FUTUR SCOPE</a:t>
            </a:r>
          </a:p>
          <a:p>
            <a:pPr>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REFERENCES</a:t>
            </a:r>
          </a:p>
          <a:p>
            <a:endParaRPr lang="en-IN" sz="2400" dirty="0">
              <a:latin typeface="Times New Roman" panose="02020603050405020304" pitchFamily="18" charset="0"/>
              <a:cs typeface="Times New Roman" panose="02020603050405020304" pitchFamily="18" charset="0"/>
            </a:endParaRPr>
          </a:p>
        </p:txBody>
      </p:sp>
      <p:pic>
        <p:nvPicPr>
          <p:cNvPr id="1026" name="Picture 2" descr="SWAYAM-NPTEL LocalChapter">
            <a:extLst>
              <a:ext uri="{FF2B5EF4-FFF2-40B4-BE49-F238E27FC236}">
                <a16:creationId xmlns:a16="http://schemas.microsoft.com/office/drawing/2014/main" id="{050C98BC-A380-4298-BB15-E0F483A37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7588" y="0"/>
            <a:ext cx="1244412" cy="147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916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97537-F392-4863-A133-E950C15F731A}"/>
              </a:ext>
            </a:extLst>
          </p:cNvPr>
          <p:cNvSpPr>
            <a:spLocks noGrp="1"/>
          </p:cNvSpPr>
          <p:nvPr>
            <p:ph type="title"/>
          </p:nvPr>
        </p:nvSpPr>
        <p:spPr>
          <a:xfrm>
            <a:off x="465289" y="168866"/>
            <a:ext cx="5630711" cy="1710447"/>
          </a:xfrm>
        </p:spPr>
        <p:txBody>
          <a:bodyPr>
            <a:normAutofit fontScale="90000"/>
          </a:bodyPr>
          <a:lstStyle/>
          <a:p>
            <a:pPr algn="ctr"/>
            <a:r>
              <a:rPr lang="en-US" sz="3600" b="1" dirty="0">
                <a:effectLst/>
                <a:latin typeface="Times New Roman" panose="02020603050405020304" pitchFamily="18" charset="0"/>
                <a:ea typeface="Times New Roman" panose="02020603050405020304" pitchFamily="18" charset="0"/>
              </a:rPr>
              <a:t>                                                                                    </a:t>
            </a:r>
            <a:r>
              <a:rPr lang="en-US" sz="40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REFERENCES</a:t>
            </a:r>
            <a:r>
              <a:rPr lang="en-US" sz="40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B62B37F4-3F19-461F-82BF-CA5DDD518828}"/>
              </a:ext>
            </a:extLst>
          </p:cNvPr>
          <p:cNvSpPr>
            <a:spLocks noGrp="1"/>
          </p:cNvSpPr>
          <p:nvPr>
            <p:ph idx="1"/>
          </p:nvPr>
        </p:nvSpPr>
        <p:spPr>
          <a:xfrm>
            <a:off x="1652478" y="1705999"/>
            <a:ext cx="10306878" cy="4652963"/>
          </a:xfrm>
        </p:spPr>
        <p:txBody>
          <a:bodyPr>
            <a:normAutofit/>
          </a:bodyPr>
          <a:lstStyle/>
          <a:p>
            <a:pPr marL="0" marR="0" indent="0">
              <a:lnSpc>
                <a:spcPct val="200000"/>
              </a:lnSpc>
              <a:spcBef>
                <a:spcPts val="0"/>
              </a:spcBef>
              <a:spcAft>
                <a:spcPts val="800"/>
              </a:spcAft>
              <a:buNone/>
            </a:pPr>
            <a:r>
              <a:rPr lang="en-IN" i="1" u="sng" dirty="0">
                <a:solidFill>
                  <a:schemeClr val="tx1"/>
                </a:solidFill>
                <a:latin typeface="Times New Roman" panose="02020603050405020304" pitchFamily="18" charset="0"/>
                <a:ea typeface="Calibri" panose="020F0502020204030204" pitchFamily="34" charset="0"/>
              </a:rPr>
              <a:t>[1] https://towardsdatascience.com/mall-customers-segmentation-using-machine-learning-274ddf5575d</a:t>
            </a:r>
          </a:p>
          <a:p>
            <a:pPr marL="0" marR="0" indent="0">
              <a:lnSpc>
                <a:spcPct val="200000"/>
              </a:lnSpc>
              <a:spcBef>
                <a:spcPts val="0"/>
              </a:spcBef>
              <a:spcAft>
                <a:spcPts val="800"/>
              </a:spcAft>
              <a:buNone/>
            </a:pPr>
            <a:r>
              <a:rPr lang="en-IN" sz="2000" i="1" u="sng" dirty="0">
                <a:solidFill>
                  <a:schemeClr val="tx1"/>
                </a:solidFill>
                <a:latin typeface="Times New Roman" panose="02020603050405020304" pitchFamily="18" charset="0"/>
                <a:ea typeface="Calibri" panose="020F0502020204030204" pitchFamily="34" charset="0"/>
              </a:rPr>
              <a:t>[2] https://analyticsindiamag.com/data-preprocessing-with-r-hands-on-tutorial/</a:t>
            </a:r>
          </a:p>
          <a:p>
            <a:pPr marL="0" marR="0" indent="0">
              <a:lnSpc>
                <a:spcPct val="200000"/>
              </a:lnSpc>
              <a:spcBef>
                <a:spcPts val="0"/>
              </a:spcBef>
              <a:spcAft>
                <a:spcPts val="800"/>
              </a:spcAft>
              <a:buNone/>
            </a:pPr>
            <a:r>
              <a:rPr lang="en-IN" sz="2000" i="1" u="sng" dirty="0">
                <a:solidFill>
                  <a:schemeClr val="tx1"/>
                </a:solidFill>
                <a:latin typeface="Times New Roman" panose="02020603050405020304" pitchFamily="18" charset="0"/>
                <a:ea typeface="Calibri" panose="020F0502020204030204" pitchFamily="34" charset="0"/>
                <a:hlinkClick r:id="rId2">
                  <a:extLst>
                    <a:ext uri="{A12FA001-AC4F-418D-AE19-62706E023703}">
                      <ahyp:hlinkClr xmlns:ahyp="http://schemas.microsoft.com/office/drawing/2018/hyperlinkcolor" val="tx"/>
                    </a:ext>
                  </a:extLst>
                </a:hlinkClick>
              </a:rPr>
              <a:t>[3] https://data-flair.training/blogs/r-data-science-project-customer-segmentation/</a:t>
            </a:r>
            <a:endParaRPr lang="en-IN" sz="2000" i="1" u="sng" dirty="0">
              <a:solidFill>
                <a:schemeClr val="tx1"/>
              </a:solidFill>
              <a:latin typeface="Times New Roman" panose="02020603050405020304" pitchFamily="18" charset="0"/>
              <a:ea typeface="Calibri" panose="020F0502020204030204" pitchFamily="34" charset="0"/>
            </a:endParaRPr>
          </a:p>
          <a:p>
            <a:pPr marL="0" marR="0" indent="0">
              <a:lnSpc>
                <a:spcPct val="200000"/>
              </a:lnSpc>
              <a:spcBef>
                <a:spcPts val="0"/>
              </a:spcBef>
              <a:spcAft>
                <a:spcPts val="800"/>
              </a:spcAft>
              <a:buNone/>
            </a:pPr>
            <a:r>
              <a:rPr lang="en-IN" sz="2000" i="1" u="sng" dirty="0">
                <a:solidFill>
                  <a:schemeClr val="tx1"/>
                </a:solidFill>
                <a:latin typeface="Times New Roman" panose="02020603050405020304" pitchFamily="18" charset="0"/>
                <a:ea typeface="Calibri" panose="020F0502020204030204" pitchFamily="34" charset="0"/>
                <a:hlinkClick r:id="rId3">
                  <a:extLst>
                    <a:ext uri="{A12FA001-AC4F-418D-AE19-62706E023703}">
                      <ahyp:hlinkClr xmlns:ahyp="http://schemas.microsoft.com/office/drawing/2018/hyperlinkcolor" val="tx"/>
                    </a:ext>
                  </a:extLst>
                </a:hlinkClick>
              </a:rPr>
              <a:t>[4] https://neptune.ai/blog/customer-segmentation-using-machine-learning</a:t>
            </a:r>
            <a:endParaRPr lang="en-IN" sz="2000" i="1" u="sng" dirty="0">
              <a:solidFill>
                <a:schemeClr val="tx1"/>
              </a:solidFill>
              <a:latin typeface="Times New Roman" panose="02020603050405020304" pitchFamily="18" charset="0"/>
              <a:ea typeface="Calibri" panose="020F0502020204030204" pitchFamily="34" charset="0"/>
            </a:endParaRPr>
          </a:p>
          <a:p>
            <a:pPr marL="0" marR="0" indent="0">
              <a:lnSpc>
                <a:spcPct val="200000"/>
              </a:lnSpc>
              <a:spcBef>
                <a:spcPts val="0"/>
              </a:spcBef>
              <a:spcAft>
                <a:spcPts val="800"/>
              </a:spcAft>
              <a:buNone/>
            </a:pPr>
            <a:r>
              <a:rPr lang="en-IN" sz="2000" i="1" u="sng" dirty="0">
                <a:solidFill>
                  <a:schemeClr val="tx1"/>
                </a:solidFill>
                <a:latin typeface="Times New Roman" panose="02020603050405020304" pitchFamily="18" charset="0"/>
                <a:ea typeface="Calibri" panose="020F0502020204030204" pitchFamily="34" charset="0"/>
              </a:rPr>
              <a:t>[5] https://www.yourarticlelibrary.com/marketing/marketing-management/advantages-and-disadvantages-of-market-segmentation/27955</a:t>
            </a:r>
          </a:p>
          <a:p>
            <a:pPr marL="0" marR="0">
              <a:lnSpc>
                <a:spcPct val="200000"/>
              </a:lnSpc>
              <a:spcBef>
                <a:spcPts val="0"/>
              </a:spcBef>
              <a:spcAft>
                <a:spcPts val="800"/>
              </a:spcAft>
              <a:buFont typeface="Wingdings" panose="05000000000000000000" pitchFamily="2" charset="2"/>
              <a:buChar char="Ø"/>
            </a:pPr>
            <a:endParaRPr lang="en-IN" sz="2000" u="sng" dirty="0">
              <a:solidFill>
                <a:schemeClr val="tx1"/>
              </a:solidFill>
              <a:latin typeface="Times New Roman" panose="02020603050405020304" pitchFamily="18" charset="0"/>
              <a:ea typeface="Calibri" panose="020F0502020204030204" pitchFamily="34" charset="0"/>
            </a:endParaRPr>
          </a:p>
        </p:txBody>
      </p:sp>
      <p:pic>
        <p:nvPicPr>
          <p:cNvPr id="4" name="Picture 2" descr="SWAYAM-NPTEL LocalChapter">
            <a:extLst>
              <a:ext uri="{FF2B5EF4-FFF2-40B4-BE49-F238E27FC236}">
                <a16:creationId xmlns:a16="http://schemas.microsoft.com/office/drawing/2014/main" id="{316801DB-C457-493D-AE94-0C3049AEFB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7588" y="0"/>
            <a:ext cx="1244412" cy="147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058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AD28BF9-352F-410B-BB95-52AF8795BD8D}"/>
              </a:ext>
            </a:extLst>
          </p:cNvPr>
          <p:cNvSpPr>
            <a:spLocks noGrp="1"/>
          </p:cNvSpPr>
          <p:nvPr>
            <p:ph type="title"/>
          </p:nvPr>
        </p:nvSpPr>
        <p:spPr>
          <a:xfrm>
            <a:off x="1536070" y="2448026"/>
            <a:ext cx="9726568" cy="1306289"/>
          </a:xfrm>
        </p:spPr>
        <p:txBody>
          <a:bodyPr>
            <a:normAutofit/>
          </a:bodyPr>
          <a:lstStyle/>
          <a:p>
            <a:pPr algn="ctr"/>
            <a:r>
              <a:rPr lang="en-IN" sz="4400" dirty="0">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THANK YOU</a:t>
            </a:r>
          </a:p>
        </p:txBody>
      </p:sp>
      <p:pic>
        <p:nvPicPr>
          <p:cNvPr id="3" name="Picture 2" descr="SWAYAM-NPTEL LocalChapter">
            <a:extLst>
              <a:ext uri="{FF2B5EF4-FFF2-40B4-BE49-F238E27FC236}">
                <a16:creationId xmlns:a16="http://schemas.microsoft.com/office/drawing/2014/main" id="{2992CC1D-2C9B-4760-A916-E563BC13EF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7588" y="0"/>
            <a:ext cx="1244412" cy="147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781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6C02B-24D2-406E-AD3D-922FE76F8C88}"/>
              </a:ext>
            </a:extLst>
          </p:cNvPr>
          <p:cNvSpPr>
            <a:spLocks noGrp="1"/>
          </p:cNvSpPr>
          <p:nvPr>
            <p:ph type="title"/>
          </p:nvPr>
        </p:nvSpPr>
        <p:spPr>
          <a:xfrm>
            <a:off x="615462" y="606209"/>
            <a:ext cx="4789984" cy="1002671"/>
          </a:xfrm>
        </p:spPr>
        <p:txBody>
          <a:bodyPr>
            <a:normAutofit/>
          </a:bodyPr>
          <a:lstStyle/>
          <a:p>
            <a:pPr algn="ct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20259B71-3B72-4A02-A9A1-951298AF8D35}"/>
              </a:ext>
            </a:extLst>
          </p:cNvPr>
          <p:cNvSpPr>
            <a:spLocks noGrp="1"/>
          </p:cNvSpPr>
          <p:nvPr>
            <p:ph idx="1"/>
          </p:nvPr>
        </p:nvSpPr>
        <p:spPr>
          <a:xfrm>
            <a:off x="1424539" y="1742173"/>
            <a:ext cx="9769642" cy="4649002"/>
          </a:xfrm>
        </p:spPr>
        <p:txBody>
          <a:bodyPr>
            <a:normAutofit/>
          </a:bodyPr>
          <a:lstStyle/>
          <a:p>
            <a:pPr>
              <a:lnSpc>
                <a:spcPct val="150000"/>
              </a:lnSpc>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We all know that to run a business customers are important. The business people believe that “customers should be treated as Gods”. To maintain relationship between customer and owner and their trust is more important to run a business for long term. Here we get a solution for that, using our Customer Segmentation that company could know about the customer and produce products, give special offers and act according to customer needs, so there would be a great relationship between customer and owner. We used Machine Learning in R, we visualize and analyse the data based on age, gender, income and spending score. We also use clustering Techniques. We try increase the clusters of customers for more analysis.</a:t>
            </a:r>
          </a:p>
        </p:txBody>
      </p:sp>
      <p:pic>
        <p:nvPicPr>
          <p:cNvPr id="5" name="Picture 2" descr="SWAYAM-NPTEL LocalChapter">
            <a:extLst>
              <a:ext uri="{FF2B5EF4-FFF2-40B4-BE49-F238E27FC236}">
                <a16:creationId xmlns:a16="http://schemas.microsoft.com/office/drawing/2014/main" id="{3DC2CEE8-BCEB-40B1-A0B5-9DF3E67945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7588" y="0"/>
            <a:ext cx="1244412" cy="147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364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4122-8D49-4AD9-928E-665A8692FFD9}"/>
              </a:ext>
            </a:extLst>
          </p:cNvPr>
          <p:cNvSpPr>
            <a:spLocks noGrp="1"/>
          </p:cNvSpPr>
          <p:nvPr>
            <p:ph type="title"/>
          </p:nvPr>
        </p:nvSpPr>
        <p:spPr>
          <a:xfrm>
            <a:off x="-741184" y="610878"/>
            <a:ext cx="6970643" cy="742122"/>
          </a:xfrm>
        </p:spPr>
        <p:txBody>
          <a:bodyPr>
            <a:normAutofit/>
          </a:bodyPr>
          <a:lstStyle/>
          <a:p>
            <a:pPr algn="ctr"/>
            <a:r>
              <a:rPr lang="en-IN" sz="3600" b="1" dirty="0">
                <a:latin typeface="Times New Roman" panose="02020603050405020304" pitchFamily="18" charset="0"/>
                <a:cs typeface="Times New Roman" panose="02020603050405020304" pitchFamily="18" charset="0"/>
              </a:rPr>
              <a:t>              </a:t>
            </a:r>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217DE28-420F-465D-8653-F8C9C070C01E}"/>
              </a:ext>
            </a:extLst>
          </p:cNvPr>
          <p:cNvSpPr>
            <a:spLocks noGrp="1"/>
          </p:cNvSpPr>
          <p:nvPr>
            <p:ph idx="1"/>
          </p:nvPr>
        </p:nvSpPr>
        <p:spPr>
          <a:xfrm>
            <a:off x="1511331" y="1475587"/>
            <a:ext cx="9852275" cy="4400474"/>
          </a:xfrm>
        </p:spPr>
        <p:txBody>
          <a:bodyPr>
            <a:normAutofit fontScale="92500" lnSpcReduction="10000"/>
          </a:bodyPr>
          <a:lstStyle/>
          <a:p>
            <a:pPr marR="0" algn="just">
              <a:lnSpc>
                <a:spcPct val="110000"/>
              </a:lnSpc>
              <a:spcBef>
                <a:spcPts val="0"/>
              </a:spcBef>
              <a:spcAft>
                <a:spcPts val="800"/>
              </a:spcAft>
              <a:buFont typeface="Wingdings" panose="05000000000000000000" pitchFamily="2" charset="2"/>
              <a:buChar char="Ø"/>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What is Customer Segmentation?</a:t>
            </a:r>
          </a:p>
          <a:p>
            <a:pPr marL="0" marR="0" indent="0" algn="just">
              <a:lnSpc>
                <a:spcPct val="110000"/>
              </a:lnSpc>
              <a:spcBef>
                <a:spcPts val="0"/>
              </a:spcBef>
              <a:spcAft>
                <a:spcPts val="800"/>
              </a:spcAf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Customer Segmentation is the process of division of customer base into several groups of 			individuals that share a similarity in different ways that are relevant to marketing such as 				gender, age, interests, and miscellaneous spending habits</a:t>
            </a:r>
            <a:r>
              <a:rPr lang="en-US" dirty="0">
                <a:latin typeface="Times New Roman" panose="02020603050405020304" pitchFamily="18" charset="0"/>
                <a:ea typeface="Calibri" panose="020F0502020204030204" pitchFamily="34" charset="0"/>
                <a:cs typeface="Times New Roman" panose="02020603050405020304" pitchFamily="18" charset="0"/>
              </a:rPr>
              <a:t>.</a:t>
            </a:r>
          </a:p>
          <a:p>
            <a:pPr marR="0" algn="just">
              <a:lnSpc>
                <a:spcPct val="110000"/>
              </a:lnSpc>
              <a:spcBef>
                <a:spcPts val="0"/>
              </a:spcBef>
              <a:spcAft>
                <a:spcPts val="800"/>
              </a:spcAft>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There are different methodologies for customer segmentation, and they depend on four types of parameters: </a:t>
            </a:r>
          </a:p>
          <a:p>
            <a:pPr marL="0" marR="0" indent="0" algn="just">
              <a:lnSpc>
                <a:spcPct val="110000"/>
              </a:lnSpc>
              <a:spcBef>
                <a:spcPts val="0"/>
              </a:spcBef>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		1.Geographic</a:t>
            </a:r>
          </a:p>
          <a:p>
            <a:pPr marL="0" marR="0" indent="0" algn="just">
              <a:lnSpc>
                <a:spcPct val="110000"/>
              </a:lnSpc>
              <a:spcBef>
                <a:spcPts val="0"/>
              </a:spcBef>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		2.Demographic</a:t>
            </a:r>
          </a:p>
          <a:p>
            <a:pPr marL="0" marR="0" indent="0" algn="just">
              <a:lnSpc>
                <a:spcPct val="110000"/>
              </a:lnSpc>
              <a:spcBef>
                <a:spcPts val="0"/>
              </a:spcBef>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		3.Behavioral</a:t>
            </a:r>
          </a:p>
          <a:p>
            <a:pPr marL="0" marR="0" indent="0" algn="just">
              <a:lnSpc>
                <a:spcPct val="110000"/>
              </a:lnSpc>
              <a:spcBef>
                <a:spcPts val="0"/>
              </a:spcBef>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		4.Psychological.</a:t>
            </a:r>
          </a:p>
          <a:p>
            <a:pPr marR="0" algn="just">
              <a:lnSpc>
                <a:spcPct val="110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It’s not wise to serve all customers with the same product model, email, text message campaign, or ad. Customers have different needs. A one-size-for-all approach to business will generally result in less engagement, lower-click through rates, and ultimately fewer sales. Customer segmentation is the cure for this problem</a:t>
            </a:r>
          </a:p>
        </p:txBody>
      </p:sp>
      <p:pic>
        <p:nvPicPr>
          <p:cNvPr id="4" name="Picture 2" descr="SWAYAM-NPTEL LocalChapter">
            <a:extLst>
              <a:ext uri="{FF2B5EF4-FFF2-40B4-BE49-F238E27FC236}">
                <a16:creationId xmlns:a16="http://schemas.microsoft.com/office/drawing/2014/main" id="{845954AD-1BAC-456E-BA9D-D38466B8B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7588" y="0"/>
            <a:ext cx="1244412" cy="147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346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7E28-85FF-4A05-AF73-CFEDF244DDCE}"/>
              </a:ext>
            </a:extLst>
          </p:cNvPr>
          <p:cNvSpPr>
            <a:spLocks noGrp="1"/>
          </p:cNvSpPr>
          <p:nvPr>
            <p:ph type="title"/>
          </p:nvPr>
        </p:nvSpPr>
        <p:spPr>
          <a:xfrm>
            <a:off x="1334969" y="668934"/>
            <a:ext cx="7553739" cy="846881"/>
          </a:xfrm>
        </p:spPr>
        <p:txBody>
          <a:bodyPr>
            <a:noAutofit/>
          </a:bodyPr>
          <a:lstStyle/>
          <a:p>
            <a:pPr algn="ct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DRAWBACKS OF EXISTING WORK</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B166D7-CE7D-4445-BF36-99F3A7C62C0D}"/>
              </a:ext>
            </a:extLst>
          </p:cNvPr>
          <p:cNvSpPr>
            <a:spLocks noGrp="1"/>
          </p:cNvSpPr>
          <p:nvPr>
            <p:ph idx="1"/>
          </p:nvPr>
        </p:nvSpPr>
        <p:spPr>
          <a:xfrm>
            <a:off x="2114458" y="1748835"/>
            <a:ext cx="8833130" cy="4440231"/>
          </a:xfrm>
        </p:spPr>
        <p:txBody>
          <a:bodyPr>
            <a:normAutofit fontScale="92500" lnSpcReduction="10000"/>
          </a:bodyPr>
          <a:lstStyle/>
          <a:p>
            <a:pPr algn="just">
              <a:lnSpc>
                <a:spcPct val="150000"/>
              </a:lnSpc>
              <a:buFont typeface="Wingdings" panose="05000000000000000000" pitchFamily="2" charset="2"/>
              <a:buChar char="Ø"/>
            </a:pPr>
            <a:r>
              <a:rPr lang="en-US" sz="2400" dirty="0">
                <a:solidFill>
                  <a:srgbClr val="000000"/>
                </a:solidFill>
                <a:latin typeface="Times New Roman" panose="02020603050405020304" pitchFamily="18" charset="0"/>
                <a:ea typeface="Calibri" panose="020F0502020204030204" pitchFamily="34" charset="0"/>
              </a:rPr>
              <a:t>One of the biggest issues with customer segmentation is data quality. Inaccurate data in source systems will usually result in poor grouping</a:t>
            </a:r>
          </a:p>
          <a:p>
            <a:pPr algn="just">
              <a:lnSpc>
                <a:spcPct val="150000"/>
              </a:lnSpc>
              <a:buFont typeface="Wingdings" panose="05000000000000000000" pitchFamily="2" charset="2"/>
              <a:buChar char="Ø"/>
            </a:pPr>
            <a:r>
              <a:rPr lang="en-US" sz="2400" dirty="0">
                <a:solidFill>
                  <a:srgbClr val="424142"/>
                </a:solidFill>
                <a:latin typeface="Georgia" panose="02040502050405020303" pitchFamily="18" charset="0"/>
                <a:ea typeface="Calibri" panose="020F0502020204030204" pitchFamily="34" charset="0"/>
              </a:rPr>
              <a:t>Larger Inventory is to be maintained by both manufacturer and distributor</a:t>
            </a:r>
          </a:p>
          <a:p>
            <a:pPr algn="just">
              <a:lnSpc>
                <a:spcPct val="150000"/>
              </a:lnSpc>
              <a:buFont typeface="Wingdings" panose="05000000000000000000" pitchFamily="2" charset="2"/>
              <a:buChar char="Ø"/>
            </a:pPr>
            <a:r>
              <a:rPr lang="en-US" sz="2400" dirty="0">
                <a:solidFill>
                  <a:srgbClr val="424142"/>
                </a:solidFill>
                <a:latin typeface="Georgia" panose="02040502050405020303" pitchFamily="18" charset="0"/>
                <a:ea typeface="Calibri" panose="020F0502020204030204" pitchFamily="34" charset="0"/>
              </a:rPr>
              <a:t>It is not Cost Effective</a:t>
            </a:r>
          </a:p>
          <a:p>
            <a:pPr algn="just">
              <a:lnSpc>
                <a:spcPct val="150000"/>
              </a:lnSpc>
              <a:buFont typeface="Wingdings" panose="05000000000000000000" pitchFamily="2" charset="2"/>
              <a:buChar char="Ø"/>
            </a:pPr>
            <a:r>
              <a:rPr lang="en-US" sz="2400" dirty="0">
                <a:solidFill>
                  <a:srgbClr val="424142"/>
                </a:solidFill>
                <a:latin typeface="Georgia" panose="02040502050405020303" pitchFamily="18" charset="0"/>
                <a:ea typeface="Calibri" panose="020F0502020204030204" pitchFamily="34" charset="0"/>
              </a:rPr>
              <a:t>Expenditure increases based on the market </a:t>
            </a:r>
          </a:p>
          <a:p>
            <a:pPr algn="just">
              <a:lnSpc>
                <a:spcPct val="150000"/>
              </a:lnSpc>
              <a:buFont typeface="Wingdings" panose="05000000000000000000" pitchFamily="2" charset="2"/>
              <a:buChar char="Ø"/>
            </a:pPr>
            <a:r>
              <a:rPr lang="en-US" sz="2400" dirty="0">
                <a:solidFill>
                  <a:srgbClr val="424142"/>
                </a:solidFill>
                <a:latin typeface="Georgia" panose="02040502050405020303" pitchFamily="18" charset="0"/>
                <a:ea typeface="Calibri" panose="020F0502020204030204" pitchFamily="34" charset="0"/>
              </a:rPr>
              <a:t>If there is a sudden change in the market all the investment made might be Useless</a:t>
            </a:r>
          </a:p>
          <a:p>
            <a:pPr algn="just">
              <a:lnSpc>
                <a:spcPct val="150000"/>
              </a:lnSpc>
              <a:buFont typeface="Wingdings" panose="05000000000000000000" pitchFamily="2" charset="2"/>
              <a:buChar char="Ø"/>
            </a:pPr>
            <a:endParaRPr lang="en-IN" sz="2400" dirty="0">
              <a:solidFill>
                <a:srgbClr val="000000"/>
              </a:solidFill>
              <a:latin typeface="Times New Roman" panose="02020603050405020304" pitchFamily="18" charset="0"/>
              <a:ea typeface="Calibri" panose="020F0502020204030204" pitchFamily="34" charset="0"/>
            </a:endParaRPr>
          </a:p>
        </p:txBody>
      </p:sp>
      <p:pic>
        <p:nvPicPr>
          <p:cNvPr id="4" name="Picture 2" descr="SWAYAM-NPTEL LocalChapter">
            <a:extLst>
              <a:ext uri="{FF2B5EF4-FFF2-40B4-BE49-F238E27FC236}">
                <a16:creationId xmlns:a16="http://schemas.microsoft.com/office/drawing/2014/main" id="{82239792-7E94-4A92-8D16-030113CDCA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7588" y="0"/>
            <a:ext cx="1244412" cy="147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987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D288-C8A7-40E5-8139-4414EED4C85D}"/>
              </a:ext>
            </a:extLst>
          </p:cNvPr>
          <p:cNvSpPr>
            <a:spLocks noGrp="1"/>
          </p:cNvSpPr>
          <p:nvPr>
            <p:ph type="title"/>
          </p:nvPr>
        </p:nvSpPr>
        <p:spPr>
          <a:xfrm>
            <a:off x="1023586" y="625834"/>
            <a:ext cx="5447554" cy="1280890"/>
          </a:xfrm>
        </p:spPr>
        <p:txBody>
          <a:bodyPr>
            <a:normAutofit/>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WORK</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47D9E7-CC84-483D-A9B2-EA75157565CD}"/>
              </a:ext>
            </a:extLst>
          </p:cNvPr>
          <p:cNvSpPr>
            <a:spLocks noGrp="1"/>
          </p:cNvSpPr>
          <p:nvPr>
            <p:ph idx="1"/>
          </p:nvPr>
        </p:nvSpPr>
        <p:spPr>
          <a:xfrm>
            <a:off x="2001198" y="1774668"/>
            <a:ext cx="9099175" cy="4616823"/>
          </a:xfrm>
        </p:spPr>
        <p:txBody>
          <a:bodyPr>
            <a:normAutofit/>
          </a:bodyPr>
          <a:lstStyle/>
          <a:p>
            <a:pPr algn="just">
              <a:buFont typeface="Wingdings" panose="05000000000000000000" pitchFamily="2" charset="2"/>
              <a:buChar char="Ø"/>
            </a:pPr>
            <a:r>
              <a:rPr lang="en-IN" dirty="0">
                <a:solidFill>
                  <a:srgbClr val="000000"/>
                </a:solidFill>
                <a:latin typeface="Times New Roman" panose="02020603050405020304" pitchFamily="18" charset="0"/>
                <a:ea typeface="Calibri" panose="020F0502020204030204" pitchFamily="34" charset="0"/>
              </a:rPr>
              <a:t>Creating clusters with more data quality which is more cost effective.</a:t>
            </a:r>
          </a:p>
          <a:p>
            <a:pPr algn="just">
              <a:buFont typeface="Wingdings" panose="05000000000000000000" pitchFamily="2" charset="2"/>
              <a:buChar char="Ø"/>
            </a:pPr>
            <a:r>
              <a:rPr lang="en-IN" dirty="0">
                <a:solidFill>
                  <a:srgbClr val="000000"/>
                </a:solidFill>
                <a:latin typeface="Times New Roman" panose="02020603050405020304" pitchFamily="18" charset="0"/>
                <a:ea typeface="Calibri" panose="020F0502020204030204" pitchFamily="34" charset="0"/>
              </a:rPr>
              <a:t>It is based in quality grouping.</a:t>
            </a:r>
            <a:endPar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
            </a:pP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Advantages of our Proposed Work</a:t>
            </a:r>
            <a:endPar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Implementing customer segmentation leads to plenty of new business opportunities. </a:t>
            </a:r>
          </a:p>
          <a:p>
            <a:pPr algn="just">
              <a:buFont typeface="Wingdings" panose="05000000000000000000" pitchFamily="2" charset="2"/>
              <a:buChar char="Ø"/>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You can do a lot of optimization in:</a:t>
            </a:r>
          </a:p>
          <a:p>
            <a:pPr lvl="1" algn="jus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Budgeting</a:t>
            </a:r>
          </a:p>
          <a:p>
            <a:pPr lvl="1" algn="jus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product design</a:t>
            </a:r>
          </a:p>
          <a:p>
            <a:pPr lvl="1" algn="jus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Promotion</a:t>
            </a:r>
            <a:endPar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lvl="1" algn="jus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Marketing</a:t>
            </a:r>
          </a:p>
          <a:p>
            <a:pPr lvl="1" algn="jus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customer satisfaction</a:t>
            </a:r>
            <a:endParaRPr lang="en-IN" sz="1800" dirty="0">
              <a:solidFill>
                <a:srgbClr val="000000"/>
              </a:solidFill>
              <a:effectLst/>
              <a:latin typeface="Calibri" panose="020F0502020204030204" pitchFamily="34" charset="0"/>
              <a:ea typeface="Calibri" panose="020F0502020204030204" pitchFamily="34" charset="0"/>
            </a:endParaRPr>
          </a:p>
          <a:p>
            <a:pPr marL="0" indent="0" algn="just">
              <a:buNone/>
            </a:pPr>
            <a:endParaRPr lang="en-IN" dirty="0">
              <a:solidFill>
                <a:srgbClr val="000000"/>
              </a:solidFill>
              <a:effectLst/>
              <a:latin typeface="Calibri" panose="020F0502020204030204" pitchFamily="34" charset="0"/>
              <a:ea typeface="Calibri" panose="020F0502020204030204" pitchFamily="34" charset="0"/>
            </a:endParaRPr>
          </a:p>
          <a:p>
            <a:pPr marL="0" indent="0">
              <a:buNone/>
            </a:pPr>
            <a:endParaRPr lang="en-IN" dirty="0"/>
          </a:p>
        </p:txBody>
      </p:sp>
      <p:pic>
        <p:nvPicPr>
          <p:cNvPr id="4" name="Picture 2" descr="SWAYAM-NPTEL LocalChapter">
            <a:extLst>
              <a:ext uri="{FF2B5EF4-FFF2-40B4-BE49-F238E27FC236}">
                <a16:creationId xmlns:a16="http://schemas.microsoft.com/office/drawing/2014/main" id="{A9CAE82F-597B-4BFC-9E56-AE69D3E311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7588" y="0"/>
            <a:ext cx="1244412" cy="147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156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F241-CAE3-4F06-835A-5048413E544E}"/>
              </a:ext>
            </a:extLst>
          </p:cNvPr>
          <p:cNvSpPr>
            <a:spLocks noGrp="1"/>
          </p:cNvSpPr>
          <p:nvPr>
            <p:ph type="title"/>
          </p:nvPr>
        </p:nvSpPr>
        <p:spPr>
          <a:xfrm>
            <a:off x="1359436" y="651627"/>
            <a:ext cx="5735957" cy="641405"/>
          </a:xfrm>
        </p:spPr>
        <p:txBody>
          <a:bodyPr>
            <a:normAutofit/>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FLOW DIAGRAM</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2" descr="SWAYAM-NPTEL LocalChapter">
            <a:extLst>
              <a:ext uri="{FF2B5EF4-FFF2-40B4-BE49-F238E27FC236}">
                <a16:creationId xmlns:a16="http://schemas.microsoft.com/office/drawing/2014/main" id="{8DDD9BD5-7D77-4400-85BC-8536B5B86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7588" y="0"/>
            <a:ext cx="1244412" cy="1475587"/>
          </a:xfrm>
          <a:prstGeom prst="rect">
            <a:avLst/>
          </a:prstGeom>
          <a:noFill/>
          <a:extLst>
            <a:ext uri="{909E8E84-426E-40DD-AFC4-6F175D3DCCD1}">
              <a14:hiddenFill xmlns:a14="http://schemas.microsoft.com/office/drawing/2010/main">
                <a:solidFill>
                  <a:srgbClr val="FFFFFF"/>
                </a:solidFill>
              </a14:hiddenFill>
            </a:ext>
          </a:extLst>
        </p:spPr>
      </p:pic>
      <p:pic>
        <p:nvPicPr>
          <p:cNvPr id="12" name="Content Placeholder 11">
            <a:extLst>
              <a:ext uri="{FF2B5EF4-FFF2-40B4-BE49-F238E27FC236}">
                <a16:creationId xmlns:a16="http://schemas.microsoft.com/office/drawing/2014/main" id="{435B5342-4A9F-AF19-E961-A5117D932CA0}"/>
              </a:ext>
            </a:extLst>
          </p:cNvPr>
          <p:cNvPicPr>
            <a:picLocks noGrp="1" noChangeAspect="1"/>
          </p:cNvPicPr>
          <p:nvPr>
            <p:ph idx="1"/>
          </p:nvPr>
        </p:nvPicPr>
        <p:blipFill>
          <a:blip r:embed="rId3"/>
          <a:stretch>
            <a:fillRect/>
          </a:stretch>
        </p:blipFill>
        <p:spPr>
          <a:xfrm>
            <a:off x="1804400" y="1990163"/>
            <a:ext cx="9691247" cy="36486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8095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613A1C2-F5CE-C341-9A0E-AEA7058F73B5}"/>
              </a:ext>
            </a:extLst>
          </p:cNvPr>
          <p:cNvPicPr>
            <a:picLocks noGrp="1" noChangeAspect="1"/>
          </p:cNvPicPr>
          <p:nvPr>
            <p:ph idx="1"/>
          </p:nvPr>
        </p:nvPicPr>
        <p:blipFill>
          <a:blip r:embed="rId2"/>
          <a:stretch>
            <a:fillRect/>
          </a:stretch>
        </p:blipFill>
        <p:spPr>
          <a:xfrm>
            <a:off x="2008951" y="1406769"/>
            <a:ext cx="8804502" cy="46807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AutoShape 2">
            <a:extLst>
              <a:ext uri="{FF2B5EF4-FFF2-40B4-BE49-F238E27FC236}">
                <a16:creationId xmlns:a16="http://schemas.microsoft.com/office/drawing/2014/main" id="{C3B486DD-CBE3-D84D-BDFF-91E0225DEEDC}"/>
              </a:ext>
            </a:extLst>
          </p:cNvPr>
          <p:cNvSpPr>
            <a:spLocks noGrp="1" noChangeAspect="1" noChangeArrowheads="1"/>
          </p:cNvSpPr>
          <p:nvPr>
            <p:ph type="title"/>
          </p:nvPr>
        </p:nvSpPr>
        <p:spPr bwMode="auto">
          <a:xfrm>
            <a:off x="1573823" y="624110"/>
            <a:ext cx="4950069" cy="7826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USECASE DIAGRAM</a:t>
            </a:r>
            <a:endParaRPr lang="en-IN" dirty="0"/>
          </a:p>
        </p:txBody>
      </p:sp>
    </p:spTree>
    <p:extLst>
      <p:ext uri="{BB962C8B-B14F-4D97-AF65-F5344CB8AC3E}">
        <p14:creationId xmlns:p14="http://schemas.microsoft.com/office/powerpoint/2010/main" val="663388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CB5A-1B9B-41E0-A255-9C3BC5595CAF}"/>
              </a:ext>
            </a:extLst>
          </p:cNvPr>
          <p:cNvSpPr>
            <a:spLocks noGrp="1"/>
          </p:cNvSpPr>
          <p:nvPr>
            <p:ph type="title"/>
          </p:nvPr>
        </p:nvSpPr>
        <p:spPr>
          <a:xfrm>
            <a:off x="1562071" y="666689"/>
            <a:ext cx="10063496" cy="1074188"/>
          </a:xfrm>
        </p:spPr>
        <p:txBody>
          <a:bodyPr>
            <a:no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9EA952-C980-4B24-821B-D3DD3229BBC7}"/>
              </a:ext>
            </a:extLst>
          </p:cNvPr>
          <p:cNvSpPr>
            <a:spLocks noGrp="1"/>
          </p:cNvSpPr>
          <p:nvPr>
            <p:ph idx="1"/>
          </p:nvPr>
        </p:nvSpPr>
        <p:spPr>
          <a:xfrm>
            <a:off x="1683027" y="1563757"/>
            <a:ext cx="9821585" cy="4627554"/>
          </a:xfrm>
        </p:spPr>
        <p:txBody>
          <a:bodyPr>
            <a:normAutofit fontScale="92500" lnSpcReduction="10000"/>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HARDWARE REQUIREMENTS: </a:t>
            </a:r>
            <a:r>
              <a:rPr lang="en-US" dirty="0">
                <a:latin typeface="Times New Roman" panose="02020603050405020304" pitchFamily="18" charset="0"/>
                <a:cs typeface="Times New Roman" panose="02020603050405020304" pitchFamily="18" charset="0"/>
              </a:rPr>
              <a:t>Minimum hardware requirements for this project are </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1.Processor -Intel Core i3</a:t>
            </a:r>
          </a:p>
          <a:p>
            <a:pPr marL="0" indent="0">
              <a:buNone/>
            </a:pPr>
            <a:r>
              <a:rPr lang="en-IN" dirty="0">
                <a:latin typeface="Times New Roman" panose="02020603050405020304" pitchFamily="18" charset="0"/>
                <a:cs typeface="Times New Roman" panose="02020603050405020304" pitchFamily="18" charset="0"/>
              </a:rPr>
              <a:t>        2.Hard Disk – 256GB </a:t>
            </a:r>
          </a:p>
          <a:p>
            <a:pPr marL="0" indent="0">
              <a:buNone/>
            </a:pPr>
            <a:r>
              <a:rPr lang="en-IN" dirty="0">
                <a:latin typeface="Times New Roman" panose="02020603050405020304" pitchFamily="18" charset="0"/>
                <a:cs typeface="Times New Roman" panose="02020603050405020304" pitchFamily="18" charset="0"/>
              </a:rPr>
              <a:t>        3.RAM - 4GB</a:t>
            </a: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SOFTWARE REQUIREMENTS: </a:t>
            </a:r>
            <a:r>
              <a:rPr lang="en-IN" dirty="0">
                <a:latin typeface="Times New Roman" panose="02020603050405020304" pitchFamily="18" charset="0"/>
                <a:cs typeface="Times New Roman" panose="02020603050405020304" pitchFamily="18" charset="0"/>
              </a:rPr>
              <a:t>Minimum software requirements are</a:t>
            </a:r>
            <a:endParaRPr lang="en-IN" sz="1200" b="1" dirty="0">
              <a:latin typeface="Times New Roman" panose="02020603050405020304" pitchFamily="18" charset="0"/>
              <a:cs typeface="Times New Roman" panose="02020603050405020304" pitchFamily="18" charset="0"/>
            </a:endParaRPr>
          </a:p>
          <a:p>
            <a:pPr marL="0" indent="0">
              <a:buNone/>
            </a:pPr>
            <a:r>
              <a:rPr lang="en-IN"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1.</a:t>
            </a:r>
            <a:r>
              <a:rPr lang="en-IN" sz="1600" dirty="0">
                <a:solidFill>
                  <a:srgbClr val="000000"/>
                </a:solidFill>
                <a:effectLst/>
                <a:latin typeface="Times New Roman" panose="02020603050405020304" pitchFamily="18" charset="0"/>
                <a:ea typeface="Times New Roman" panose="02020603050405020304" pitchFamily="18" charset="0"/>
              </a:rPr>
              <a:t> IDE – Google </a:t>
            </a:r>
            <a:r>
              <a:rPr lang="en-IN" sz="1600" dirty="0" err="1">
                <a:solidFill>
                  <a:srgbClr val="000000"/>
                </a:solidFill>
                <a:effectLst/>
                <a:latin typeface="Times New Roman" panose="02020603050405020304" pitchFamily="18" charset="0"/>
                <a:ea typeface="Times New Roman" panose="02020603050405020304" pitchFamily="18" charset="0"/>
              </a:rPr>
              <a:t>Colab</a:t>
            </a:r>
            <a:r>
              <a:rPr lang="en-IN" sz="1600" dirty="0">
                <a:solidFill>
                  <a:srgbClr val="000000"/>
                </a:solidFill>
                <a:effectLst/>
                <a:latin typeface="Times New Roman" panose="02020603050405020304" pitchFamily="18" charset="0"/>
                <a:ea typeface="Times New Roman" panose="02020603050405020304" pitchFamily="18" charset="0"/>
              </a:rPr>
              <a:t> </a:t>
            </a:r>
            <a:endParaRPr lang="en-IN" sz="1600" dirty="0">
              <a:solidFill>
                <a:srgbClr val="000000"/>
              </a:solidFill>
              <a:latin typeface="Times New Roman" panose="02020603050405020304" pitchFamily="18" charset="0"/>
              <a:ea typeface="Times New Roman" panose="02020603050405020304" pitchFamily="18" charset="0"/>
            </a:endParaRPr>
          </a:p>
          <a:p>
            <a:pPr marL="0" indent="0">
              <a:buNone/>
            </a:pPr>
            <a:r>
              <a:rPr lang="en-IN" sz="1600" dirty="0">
                <a:solidFill>
                  <a:srgbClr val="000000"/>
                </a:solidFill>
                <a:latin typeface="Times New Roman" panose="02020603050405020304" pitchFamily="18" charset="0"/>
                <a:ea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rPr>
              <a:t>2.</a:t>
            </a:r>
            <a:r>
              <a:rPr lang="en-IN" sz="1800" dirty="0">
                <a:solidFill>
                  <a:srgbClr val="000000"/>
                </a:solidFill>
                <a:effectLst/>
                <a:latin typeface="Times New Roman" panose="02020603050405020304" pitchFamily="18" charset="0"/>
                <a:ea typeface="Times New Roman" panose="02020603050405020304" pitchFamily="18" charset="0"/>
              </a:rPr>
              <a:t> R Programming </a:t>
            </a:r>
          </a:p>
          <a:p>
            <a:pPr>
              <a:buFont typeface="Wingdings" panose="05000000000000000000" pitchFamily="2" charset="2"/>
              <a:buChar char="Ø"/>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Packages Required: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All the Packages required are</a:t>
            </a:r>
          </a:p>
          <a:p>
            <a:pPr marL="0" indent="0">
              <a:buNone/>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 </a:t>
            </a: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Plotrix</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GridExtra</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3. NbClust</a:t>
            </a:r>
          </a:p>
          <a:p>
            <a:pPr marL="0" indent="0">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FactoExtra</a:t>
            </a: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Purrr</a:t>
            </a:r>
            <a:endParaRPr lang="en-IN" sz="1100" dirty="0">
              <a:solidFill>
                <a:srgbClr val="000000"/>
              </a:solidFill>
              <a:effectLst/>
              <a:latin typeface="Calibri" panose="020F0502020204030204" pitchFamily="34" charset="0"/>
              <a:ea typeface="Calibri" panose="020F0502020204030204" pitchFamily="34"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2" descr="SWAYAM-NPTEL LocalChapter">
            <a:extLst>
              <a:ext uri="{FF2B5EF4-FFF2-40B4-BE49-F238E27FC236}">
                <a16:creationId xmlns:a16="http://schemas.microsoft.com/office/drawing/2014/main" id="{719449A9-B0CF-4B8C-AF6D-8D9FD9FDD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7588" y="0"/>
            <a:ext cx="1244412" cy="147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6989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2223</TotalTime>
  <Words>857</Words>
  <Application>Microsoft Office PowerPoint</Application>
  <PresentationFormat>Widescreen</PresentationFormat>
  <Paragraphs>94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Century Gothic</vt:lpstr>
      <vt:lpstr>Georgia</vt:lpstr>
      <vt:lpstr>Times New Roman</vt:lpstr>
      <vt:lpstr>Wingdings</vt:lpstr>
      <vt:lpstr>Wingdings 3</vt:lpstr>
      <vt:lpstr>Wisp</vt:lpstr>
      <vt:lpstr>MINI PROJECT-2 CUSTOMER SEGMENATATION USING MACHINE LEARNING IN R </vt:lpstr>
      <vt:lpstr>CONTENTS</vt:lpstr>
      <vt:lpstr>ABSTRACT</vt:lpstr>
      <vt:lpstr>              INTRODUCTION</vt:lpstr>
      <vt:lpstr>DRAWBACKS OF EXISTING WORK</vt:lpstr>
      <vt:lpstr>PROPOSED WORK</vt:lpstr>
      <vt:lpstr>DATA FLOW DIAGRAM</vt:lpstr>
      <vt:lpstr>USECASE DIAGRAM</vt:lpstr>
      <vt:lpstr>SOFTWARE AND HARDWARE REQUIREMENTS</vt:lpstr>
      <vt:lpstr>IMPLEMNTATION</vt:lpstr>
      <vt:lpstr> </vt:lpstr>
      <vt:lpstr>Analysis for Annual Income and Spending Score</vt:lpstr>
      <vt:lpstr>Silhouette Graphs</vt:lpstr>
      <vt:lpstr>PowerPoint Presentation</vt:lpstr>
      <vt:lpstr>Scatter Plot based on the Age and Spending Score</vt:lpstr>
      <vt:lpstr>Final Customer segmented Clusters</vt:lpstr>
      <vt:lpstr>RESULTS</vt:lpstr>
      <vt:lpstr>                                                             CONCLUSION   </vt:lpstr>
      <vt:lpstr>FUTURE SCOPE  </vt:lpstr>
      <vt:lpstr>                                                                                    REFERENCES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ASHA SHINY</dc:creator>
  <cp:lastModifiedBy>harsha vardhan</cp:lastModifiedBy>
  <cp:revision>56</cp:revision>
  <dcterms:created xsi:type="dcterms:W3CDTF">2022-01-08T16:39:45Z</dcterms:created>
  <dcterms:modified xsi:type="dcterms:W3CDTF">2022-11-10T08:13:45Z</dcterms:modified>
</cp:coreProperties>
</file>