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0" r:id="rId9"/>
    <p:sldId id="261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77" r:id="rId21"/>
    <p:sldId id="278" r:id="rId22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24"/>
      <p:bold r:id="rId25"/>
      <p:italic r:id="rId26"/>
      <p:boldItalic r:id="rId27"/>
    </p:embeddedFont>
    <p:embeddedFont>
      <p:font typeface="Century Gothic" panose="020B0502020202020204" pitchFamily="34" charset="0"/>
      <p:regular r:id="rId28"/>
      <p:bold r:id="rId29"/>
      <p:italic r:id="rId30"/>
      <p:boldItalic r:id="rId31"/>
    </p:embeddedFont>
    <p:embeddedFont>
      <p:font typeface="Wingdings 3" panose="05040102010807070707" pitchFamily="18" charset="2"/>
      <p:regular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165A6C-86BE-4AA5-8095-885B456DCC35}">
  <a:tblStyle styleId="{2F165A6C-86BE-4AA5-8095-885B456DCC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ed594a92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2ed594a92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ed594a92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2ed594a92b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ed594a92b6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4" name="Google Shape;434;g2ed594a92b6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AD6EE87-EBD5-4F12-A48A-63ACA297AC8F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328321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81503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66801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082098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97767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12671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450291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4CD73815-2707-4475-8F1A-B873CB631BB4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15816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2A4AFB99-0EAB-4182-AFF8-E214C82A68F6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758894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552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99708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559444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22287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192168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9365604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853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889410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36583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656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roup 330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28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9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0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32" name="Rectangle 331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6DFBE54E-A701-4039-AC57-CF06B37CC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36" name="Freeform 5">
            <a:extLst>
              <a:ext uri="{FF2B5EF4-FFF2-40B4-BE49-F238E27FC236}">
                <a16:creationId xmlns:a16="http://schemas.microsoft.com/office/drawing/2014/main" id="{D33A9890-FE1F-4F08-8EF4-FD2B43954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190"/>
            <a:ext cx="9144000" cy="5142310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280" name="Picture 279" descr="A blackboard with math equations&#10;&#10;Description automatically generated">
            <a:extLst>
              <a:ext uri="{FF2B5EF4-FFF2-40B4-BE49-F238E27FC236}">
                <a16:creationId xmlns:a16="http://schemas.microsoft.com/office/drawing/2014/main" id="{82AA2E4F-135C-81DF-EDF7-D5D8614CF54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7635" r="9090" b="7418"/>
          <a:stretch/>
        </p:blipFill>
        <p:spPr>
          <a:xfrm>
            <a:off x="329830" y="370769"/>
            <a:ext cx="8432801" cy="4432300"/>
          </a:xfrm>
          <a:prstGeom prst="rect">
            <a:avLst/>
          </a:prstGeom>
        </p:spPr>
      </p:pic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572691" y="567785"/>
            <a:ext cx="8062494" cy="14296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marL="0" lvl="0" indent="0" defTabSz="457200">
              <a:lnSpc>
                <a:spcPct val="90000"/>
              </a:lnSpc>
              <a:spcAft>
                <a:spcPts val="0"/>
              </a:spcAft>
              <a:buSzPts val="3600"/>
            </a:pPr>
            <a:r>
              <a:rPr lang="en-US" sz="2800" spc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Exploring Mathematical Reasoning in Large Language Models:</a:t>
            </a:r>
            <a:br>
              <a:rPr lang="en-US" sz="2800" spc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spc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800" b="1" spc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Case-Driven </a:t>
            </a:r>
            <a:r>
              <a:rPr lang="en-US" sz="2400" b="1" spc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sz="2800" b="1" spc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Rule-Based Approaches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92515798-C8A3-40E7-A830-82681C81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66215" y="1938486"/>
            <a:ext cx="6619244" cy="257636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ts val="1000"/>
              </a:spcBef>
            </a:pPr>
            <a:r>
              <a:rPr lang="en-US" sz="11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</a:t>
            </a:r>
          </a:p>
          <a:p>
            <a:pPr marL="171450" lvl="0" indent="-171450" defTabSz="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Veera Venkata Satya Sai Bhargavi Manda - R1190175</a:t>
            </a:r>
          </a:p>
          <a:p>
            <a:pPr marL="171450" lvl="0" indent="-171450" defTabSz="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Hema Harsha Vardhan </a:t>
            </a:r>
            <a:r>
              <a:rPr lang="en-US" sz="11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Peela</a:t>
            </a:r>
            <a:r>
              <a:rPr lang="en-US" sz="1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R11912124</a:t>
            </a:r>
          </a:p>
          <a:p>
            <a:pPr marL="171450" lvl="0" indent="-171450" defTabSz="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sz="11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Sasi</a:t>
            </a:r>
            <a:r>
              <a:rPr lang="en-US" sz="1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Kiran Boyapati- R11900425</a:t>
            </a:r>
          </a:p>
          <a:p>
            <a:pPr marL="171450" lvl="0" indent="-171450" defTabSz="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sz="11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Nithish</a:t>
            </a:r>
            <a:r>
              <a:rPr lang="en-US" sz="1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Chandra Vyas </a:t>
            </a:r>
            <a:r>
              <a:rPr lang="en-US" sz="11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Talluru</a:t>
            </a:r>
            <a:r>
              <a:rPr lang="en-US" sz="1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R11842825</a:t>
            </a:r>
          </a:p>
          <a:p>
            <a:pPr marL="171450" lvl="0" indent="-171450" defTabSz="4572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Priscilla Grace </a:t>
            </a:r>
            <a:r>
              <a:rPr lang="en-US" sz="11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Kolagani</a:t>
            </a:r>
            <a:r>
              <a:rPr lang="en-US" sz="1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R11902787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3FA3-E52D-F948-CE85-419459B4A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Setup for Error Correction Mechanism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453C0-3C54-638D-F308-0122A8EDC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943" y="1877785"/>
            <a:ext cx="7919357" cy="3265715"/>
          </a:xfrm>
        </p:spPr>
        <p:txBody>
          <a:bodyPr>
            <a:normAutofit/>
          </a:bodyPr>
          <a:lstStyle/>
          <a:p>
            <a:pPr marL="146050" indent="0" rtl="0"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Setup: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rtl="0"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Models Used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Adaptive Hybrid Model enhanced with an error correction mechanism.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rtl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nput Data: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Arithmetic Problems with longer and complex calculations, prone to intermediate errors.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Tested on multi-step operations to evaluate error correction effectiveness.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rtl="0"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 Improvement: How much the model's accuracy improved after applying error corrections.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Correction Iterations: How many attempts were needed to get the correct answer.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test if the error correction mechanism effectively identifies mistakes and improves accuracy through reinforcement learning.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rtl="0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094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E5107-6DC4-F361-7123-89E55000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Error Correction Mechanism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3539A-6652-C80A-6BBE-D382D49E0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230" y="1747156"/>
            <a:ext cx="3853228" cy="33963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(PPO)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Proximal Policy Optimization (PPO)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adjust model parameters.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and Correction Process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Output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Compares model output with the expected answer.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 Calculation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Reward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correct answers.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Reward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incorrect answers.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Corrections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receives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correct its mistakes.</a:t>
            </a:r>
          </a:p>
          <a:p>
            <a:pPr marL="1143000" lvl="2" indent="-22860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Repeats until output matches expected results.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of 5 Iterations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ensure the answer is corrected without excessive retries.</a:t>
            </a:r>
          </a:p>
          <a:p>
            <a:pPr marL="14605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9BC9A7-0EEF-BA46-948A-40F2839EB8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976"/>
          <a:stretch/>
        </p:blipFill>
        <p:spPr>
          <a:xfrm>
            <a:off x="5154206" y="1902279"/>
            <a:ext cx="3695565" cy="286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7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26B64-7991-0148-D663-AC37FED6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5F263-77EB-85EC-7301-0EFE6DD9E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588" y="1730829"/>
            <a:ext cx="3518806" cy="3241221"/>
          </a:xfrm>
        </p:spPr>
        <p:txBody>
          <a:bodyPr>
            <a:normAutofit fontScale="85000" lnSpcReduction="10000"/>
          </a:bodyPr>
          <a:lstStyle/>
          <a:p>
            <a:pPr marL="146050" indent="0" rtl="0">
              <a:buNone/>
            </a:pPr>
            <a:r>
              <a:rPr lang="en-US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 Results (Baseline vs. Adaptive Hybrid Model)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rtl="0">
              <a:buNone/>
            </a:pPr>
            <a:r>
              <a:rPr lang="en-US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Overview: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baseline models (GPT-3, </a:t>
            </a:r>
          </a:p>
          <a:p>
            <a:pPr marL="146050" indent="0" rtl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Llama-7B) with the Adaptive Hybrid Model.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rtl="0">
              <a:buNone/>
            </a:pPr>
            <a:r>
              <a:rPr lang="en-US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Findings:</a:t>
            </a:r>
          </a:p>
          <a:p>
            <a:r>
              <a:rPr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Adaptive Hybrid Model showed consistently higher accuracy for all input lengths.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GPT-3 and Llama-7B performed better with Scratchpad and RFFT methods but lagged behind the Hybrid Model.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Largest gap in accuracy observed for digit lengths 6-10, where Hybrid Model maintained better performance.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rtl="0">
              <a:buNone/>
            </a:pPr>
            <a:r>
              <a:rPr lang="en-US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Adaptation of reasoning style allowed the Hybrid Model to outperform fixed approaches.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Improvement in Efficiency and Accuracy: Effective balance of speed for simple inputs and accuracy for complex ones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rtl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0078462-B48D-7D2E-86C2-E1A84109C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776" y="1935303"/>
            <a:ext cx="4071524" cy="242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90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FC076-146C-7D50-181F-E0CD441C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9C4FC-00A4-0B0D-D85E-87DF54EFE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5557" y="1796143"/>
            <a:ext cx="2686050" cy="3037114"/>
          </a:xfrm>
        </p:spPr>
        <p:txBody>
          <a:bodyPr>
            <a:normAutofit fontScale="77500" lnSpcReduction="20000"/>
          </a:bodyPr>
          <a:lstStyle/>
          <a:p>
            <a:pPr marL="146050" indent="0" rtl="0">
              <a:buNone/>
            </a:pPr>
            <a:r>
              <a:rPr lang="en-US" sz="17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Results:</a:t>
            </a: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rtl="0">
              <a:buNone/>
            </a:pPr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 Analysis across different digit lengths (1-10) for:GPT-3 Model,Llama-7B Model, Adaptive Hybrid Model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rtl="0">
              <a:buNone/>
            </a:pPr>
            <a:r>
              <a:rPr lang="en-US" sz="17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Observations:</a:t>
            </a: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Adaptive Hybrid Model consistently outperformed other models.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Highest Accuracy for both short and long digit inputs.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Llama-7B RFFT also performed well, especially for long inputs but was slightly less consistent than the hybrid approach.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rtl="0">
              <a:buNone/>
            </a:pP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155E07-1945-DF1C-3126-AAE3B4AE9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066403"/>
              </p:ext>
            </p:extLst>
          </p:nvPr>
        </p:nvGraphicFramePr>
        <p:xfrm>
          <a:off x="3061607" y="1898557"/>
          <a:ext cx="5917293" cy="2289498"/>
        </p:xfrm>
        <a:graphic>
          <a:graphicData uri="http://schemas.openxmlformats.org/drawingml/2006/table">
            <a:tbl>
              <a:tblPr firstRow="1" firstCol="1" bandRow="1">
                <a:tableStyleId>{2F165A6C-86BE-4AA5-8095-885B456DCC35}</a:tableStyleId>
              </a:tblPr>
              <a:tblGrid>
                <a:gridCol w="665480">
                  <a:extLst>
                    <a:ext uri="{9D8B030D-6E8A-4147-A177-3AD203B41FA5}">
                      <a16:colId xmlns:a16="http://schemas.microsoft.com/office/drawing/2014/main" val="3159787335"/>
                    </a:ext>
                  </a:extLst>
                </a:gridCol>
                <a:gridCol w="661035">
                  <a:extLst>
                    <a:ext uri="{9D8B030D-6E8A-4147-A177-3AD203B41FA5}">
                      <a16:colId xmlns:a16="http://schemas.microsoft.com/office/drawing/2014/main" val="1252525026"/>
                    </a:ext>
                  </a:extLst>
                </a:gridCol>
                <a:gridCol w="808230">
                  <a:extLst>
                    <a:ext uri="{9D8B030D-6E8A-4147-A177-3AD203B41FA5}">
                      <a16:colId xmlns:a16="http://schemas.microsoft.com/office/drawing/2014/main" val="2791394157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137353420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989005244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942225851"/>
                    </a:ext>
                  </a:extLst>
                </a:gridCol>
                <a:gridCol w="778998">
                  <a:extLst>
                    <a:ext uri="{9D8B030D-6E8A-4147-A177-3AD203B41FA5}">
                      <a16:colId xmlns:a16="http://schemas.microsoft.com/office/drawing/2014/main" val="336579492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518455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Digit Length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GPT-3 Direct accuracy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GPT-3 Scratchpad accuracy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GPT-3 RFFT accuracy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Llama-7B Direct accuracy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Llama-7B Scratchpad accuracy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Llama-7B RFFT accuracy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Adaptive Hybrid Model accuracy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4655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0.84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0.91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0.96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0.87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0.93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0.98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0.98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4637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0.79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0.89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0.95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0.83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0.92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0.97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0.98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6504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0.66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0.81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0.94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0.7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0.88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0.96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0.97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8281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0.52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0.71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0.93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0.6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0.83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0.95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0.97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3865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0.42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0.62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0.92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0.5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0.75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0.94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0.96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483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0.31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0.52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0.91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0.7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0.93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0.96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9061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0.22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0.42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0.9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0.65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0.92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0.95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5132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0.18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0.37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0.89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0.25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0.6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0.91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0.94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6457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0.13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0.32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0.88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0.55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0.9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0.94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0279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0.1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0.28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0.87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0.18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0.5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0.89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dirty="0">
                          <a:effectLst/>
                        </a:rPr>
                        <a:t>0.93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1993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939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1485-BE52-5147-B806-0A09741EA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 - Error Correction Mechanism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00681-5C8C-0D26-0880-FDCB7A079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277" y="1672680"/>
            <a:ext cx="2606892" cy="3112918"/>
          </a:xfrm>
        </p:spPr>
        <p:txBody>
          <a:bodyPr>
            <a:normAutofit lnSpcReduction="10000"/>
          </a:bodyPr>
          <a:lstStyle/>
          <a:p>
            <a:pPr marL="146050" indent="0" rtl="0"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 of Error Correction Mechanism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rtl="0"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 Improvement: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 Accuracy for inputs of length 5-10 ranged from 0.87 to 0.92.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correction, accuracy improved to 0.93 to 0.96.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rtl="0"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Insight: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Correction Mechanism helps refine model accuracy significantly, especially for complex inputs with multiple intermediate steps.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graph with a line and a red line&#10;&#10;Description automatically generated with medium confidence">
            <a:extLst>
              <a:ext uri="{FF2B5EF4-FFF2-40B4-BE49-F238E27FC236}">
                <a16:creationId xmlns:a16="http://schemas.microsoft.com/office/drawing/2014/main" id="{00A78D70-4670-FC34-AB1E-A7A2BD3E2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417" y="2030534"/>
            <a:ext cx="4018925" cy="241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91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D078-78D5-DF06-5472-7B4CE70E3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 of Error Correction on Hybrid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EC13D-36E3-DD91-C8B0-A1CD1E6E8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7418" y="1986248"/>
            <a:ext cx="8009164" cy="3118756"/>
          </a:xfrm>
        </p:spPr>
        <p:txBody>
          <a:bodyPr>
            <a:normAutofit/>
          </a:bodyPr>
          <a:lstStyle/>
          <a:p>
            <a:pPr marL="146050" indent="0" rtl="0">
              <a:buNone/>
            </a:pPr>
            <a:r>
              <a:rPr lang="en-US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Correction Impact: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rtl="0">
              <a:buNone/>
            </a:pPr>
            <a:r>
              <a:rPr lang="en-US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Significant Accuracy Boost</a:t>
            </a:r>
            <a:r>
              <a:rPr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 improved from 0.87-0.92 (initial) to 0.93-0.96 after corrections.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Consistent improvement across input lengths of 5-10 digits.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rtl="0">
              <a:buNone/>
            </a:pPr>
            <a:r>
              <a:rPr lang="en-US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Reduction: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Corrected errors in complex arithmetic through reinforcement learning (PPO).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Reduced impact of intermediate calculation errors.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rtl="0">
              <a:buNone/>
            </a:pPr>
            <a:r>
              <a:rPr lang="en-US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Robustness: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Made the hybrid model more reliable for complex tasks.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Iterative corrections ensured high accuracy, reducing the need for retraining.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060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7487-A577-8301-7FAC-4A69ED7E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216C5-C13D-E54A-AFA9-93F00768D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171" y="1720339"/>
            <a:ext cx="7323365" cy="3178232"/>
          </a:xfrm>
        </p:spPr>
        <p:txBody>
          <a:bodyPr>
            <a:normAutofit fontScale="92500" lnSpcReduction="10000"/>
          </a:bodyPr>
          <a:lstStyle/>
          <a:p>
            <a:pPr marL="146050" indent="0" rtl="0"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rtl="0">
              <a:buNone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Adaptive Hybrid Model: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improved accuracy and efficiency by switching between case-based and rule-following reasoning.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rtl="0">
              <a:buNone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Correction Mechanism: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 enhanced model reliability through iterative feedback and reinforcement learning.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rtl="0">
              <a:buNone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Robust Solution: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combined approach proved effective in handling diverse input complexities with consistent accuracy improvements.</a:t>
            </a:r>
          </a:p>
          <a:p>
            <a:pPr marL="146050" indent="0" rtl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rtl="0"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rtl="0">
              <a:buNone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Error Detection: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more sophisticated verification techniques to identify subtle errors.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rtl="0">
              <a:buNone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Adaptive Threshold Optimization: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dynamic thresholding to adapt based on input complexity in real time.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rtl="0">
              <a:buNone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Broader Application: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Apply this approach to other domains like complex multi-step reasoning or logical problem-solving to further validate model adaptability.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711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roup 469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77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8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9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81" name="Rectangle 480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36" name="Google Shape;436;p34"/>
          <p:cNvSpPr txBox="1">
            <a:spLocks noGrp="1"/>
          </p:cNvSpPr>
          <p:nvPr>
            <p:ph type="title"/>
          </p:nvPr>
        </p:nvSpPr>
        <p:spPr>
          <a:xfrm>
            <a:off x="866215" y="730251"/>
            <a:ext cx="6571060" cy="53022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SzPts val="2800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37" name="Google Shape;437;p34"/>
          <p:cNvSpPr txBox="1">
            <a:spLocks noGrp="1"/>
          </p:cNvSpPr>
          <p:nvPr>
            <p:ph type="body" idx="1"/>
          </p:nvPr>
        </p:nvSpPr>
        <p:spPr>
          <a:xfrm>
            <a:off x="866215" y="1952625"/>
            <a:ext cx="3908984" cy="25622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323850" lvl="0" indent="-171450" algn="just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Case-Based and Rule-Based Reasoning:</a:t>
            </a:r>
          </a:p>
          <a:p>
            <a:pPr marL="152400" lvl="0" indent="0" algn="just" defTabSz="457200">
              <a:lnSpc>
                <a:spcPct val="90000"/>
              </a:lnSpc>
              <a:spcBef>
                <a:spcPts val="1000"/>
              </a:spcBef>
              <a:buSzPct val="80000"/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Aamodt, A., &amp; Plaza, E. (1994). "Case-Based Reasoning: Foundational Issues, Methodological Variations, and System Approaches." AI Communications.</a:t>
            </a:r>
          </a:p>
          <a:p>
            <a:pPr marL="457200" lvl="0" indent="-304800" algn="just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Switching Between Reasoning Styles:</a:t>
            </a:r>
          </a:p>
          <a:p>
            <a:pPr marL="152400" lvl="0" indent="0" algn="just" defTabSz="457200">
              <a:lnSpc>
                <a:spcPct val="90000"/>
              </a:lnSpc>
              <a:spcBef>
                <a:spcPts val="1000"/>
              </a:spcBef>
              <a:buSzPct val="80000"/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Leake, D. B. (1996). "CBR in Context: The Present and Future." Case-Based Reasoning Experiences, Lessons, and Future Directions.</a:t>
            </a:r>
            <a:r>
              <a:rPr lang="en-US" sz="11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.</a:t>
            </a:r>
          </a:p>
          <a:p>
            <a:pPr marL="457200" lvl="0" indent="-304800" algn="just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Correction Using Reinforcement Learning:</a:t>
            </a:r>
          </a:p>
          <a:p>
            <a:pPr marL="152400" lvl="0" indent="0" algn="just" defTabSz="457200">
              <a:lnSpc>
                <a:spcPct val="90000"/>
              </a:lnSpc>
              <a:spcBef>
                <a:spcPts val="1000"/>
              </a:spcBef>
              <a:buSzPct val="80000"/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Schulman, J., et al. (2017). "Proximal Policy Optimization Algorithms."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arXiv:1707.06347.</a:t>
            </a:r>
            <a:endParaRPr lang="en-US" sz="1100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439" name="Picture 438" descr="Drawings on colorful paper">
            <a:extLst>
              <a:ext uri="{FF2B5EF4-FFF2-40B4-BE49-F238E27FC236}">
                <a16:creationId xmlns:a16="http://schemas.microsoft.com/office/drawing/2014/main" id="{1539FFA1-D1D9-8E51-2224-0AA9B0700D2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444" b="4"/>
          <a:stretch/>
        </p:blipFill>
        <p:spPr>
          <a:xfrm>
            <a:off x="5099049" y="2081963"/>
            <a:ext cx="3258768" cy="230037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roup 472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7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77" name="Rectangle 476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79" name="Freeform 5">
            <a:extLst>
              <a:ext uri="{FF2B5EF4-FFF2-40B4-BE49-F238E27FC236}">
                <a16:creationId xmlns:a16="http://schemas.microsoft.com/office/drawing/2014/main" id="{31D248D0-90D8-4EAF-84EE-DA386851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190"/>
            <a:ext cx="9144000" cy="5142310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442" name="Google Shape;442;p35"/>
          <p:cNvSpPr txBox="1">
            <a:spLocks noGrp="1"/>
          </p:cNvSpPr>
          <p:nvPr>
            <p:ph type="title"/>
          </p:nvPr>
        </p:nvSpPr>
        <p:spPr>
          <a:xfrm>
            <a:off x="487482" y="2804676"/>
            <a:ext cx="8169820" cy="143695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  <a:buSzPts val="2800"/>
            </a:pPr>
            <a:r>
              <a:rPr lang="en-US" sz="4000" b="0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time!</a:t>
            </a:r>
            <a:br>
              <a:rPr lang="en-US" sz="4000" b="0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0" i="0" kern="1200" dirty="0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r" defTabSz="457200">
              <a:spcBef>
                <a:spcPct val="0"/>
              </a:spcBef>
              <a:spcAft>
                <a:spcPts val="0"/>
              </a:spcAft>
              <a:buSzPts val="2800"/>
            </a:pPr>
            <a:endParaRPr lang="en-US" sz="1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68" name="Graphic 467" descr="Handshake">
            <a:extLst>
              <a:ext uri="{FF2B5EF4-FFF2-40B4-BE49-F238E27FC236}">
                <a16:creationId xmlns:a16="http://schemas.microsoft.com/office/drawing/2014/main" id="{1C022EE5-0A0B-F7C3-22CA-63FEC38DDB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4416" y="700548"/>
            <a:ext cx="1887794" cy="18877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81" name="Rectangle 480">
            <a:extLst>
              <a:ext uri="{FF2B5EF4-FFF2-40B4-BE49-F238E27FC236}">
                <a16:creationId xmlns:a16="http://schemas.microsoft.com/office/drawing/2014/main" id="{0775805F-9E56-4330-9EA3-04D38DCEC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roup 322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30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1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2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34" name="Rectangle 333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866215" y="730251"/>
            <a:ext cx="6571060" cy="53022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SzPts val="2800"/>
            </a:pPr>
            <a:r>
              <a:rPr lang="en-US" sz="4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84" name="Google Shape;284;p14"/>
          <p:cNvSpPr txBox="1"/>
          <p:nvPr/>
        </p:nvSpPr>
        <p:spPr>
          <a:xfrm>
            <a:off x="866215" y="1887684"/>
            <a:ext cx="2924735" cy="291254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 marL="457200" lvl="0" indent="-32385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 marL="457200" lvl="0" indent="-32385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Novel Solutions &amp; Research</a:t>
            </a:r>
          </a:p>
          <a:p>
            <a:pPr marL="457200" lvl="0" indent="-32385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pPr marL="457200" lvl="0" indent="-32385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setting</a:t>
            </a:r>
          </a:p>
          <a:p>
            <a:pPr marL="457200" lvl="0" indent="-32385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pPr marL="457200" lvl="0" indent="-32385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</a:p>
          <a:p>
            <a:pPr marL="457200" lvl="0" indent="-32385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57200" lvl="0" indent="-32385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pic>
        <p:nvPicPr>
          <p:cNvPr id="4" name="Picture 3" descr="Close-up of a logo on a black background&#10;&#10;Description automatically generated">
            <a:extLst>
              <a:ext uri="{FF2B5EF4-FFF2-40B4-BE49-F238E27FC236}">
                <a16:creationId xmlns:a16="http://schemas.microsoft.com/office/drawing/2014/main" id="{D31D002F-B438-6134-F565-0E4D908EC4A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3241"/>
          <a:stretch/>
        </p:blipFill>
        <p:spPr>
          <a:xfrm>
            <a:off x="4253593" y="2184231"/>
            <a:ext cx="4414107" cy="219828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  <a:buSzPts val="2800"/>
            </a:pPr>
            <a:r>
              <a:rPr lang="en-US" sz="32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768096" y="1714500"/>
            <a:ext cx="4892251" cy="3017520"/>
          </a:xfrm>
          <a:prstGeom prst="rect">
            <a:avLst/>
          </a:prstGeom>
        </p:spPr>
        <p:txBody>
          <a:bodyPr spcFirstLastPara="1" vert="horz" lIns="45720" tIns="45720" rIns="45720" bIns="45720" rtlCol="0" anchorCtr="0">
            <a:normAutofit/>
          </a:bodyPr>
          <a:lstStyle/>
          <a:p>
            <a:pPr marL="146050" indent="0" defTabSz="914400">
              <a:spcAft>
                <a:spcPts val="60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Previous Work</a:t>
            </a:r>
          </a:p>
          <a:p>
            <a:pPr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Models Evaluated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GPT-3 and Llama-7B with Direct Answer, Scratchpad, and RFFT methods.</a:t>
            </a:r>
          </a:p>
          <a:p>
            <a:pPr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Reasoning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Models used fixed methods, inefficient for diverse input types.</a:t>
            </a:r>
          </a:p>
          <a:p>
            <a:pPr marL="146050" indent="0" defTabSz="914400">
              <a:spcAft>
                <a:spcPts val="600"/>
              </a:spcAft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defTabSz="914400">
              <a:spcAft>
                <a:spcPts val="60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Challenge</a:t>
            </a:r>
          </a:p>
          <a:p>
            <a:pPr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Adaptability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Inability to switch reasoning methods based on input complexity, leading to inefficiencies and reduced accuracy.</a:t>
            </a:r>
          </a:p>
          <a:p>
            <a:pPr marL="457200" lvl="0" indent="-304800" defTabSz="914400">
              <a:spcBef>
                <a:spcPts val="0"/>
              </a:spcBef>
              <a:spcAft>
                <a:spcPts val="600"/>
              </a:spcAft>
              <a:buSzPts val="1200"/>
              <a:buFont typeface="Arial"/>
              <a:buChar char="●"/>
            </a:pPr>
            <a:endParaRPr lang="en-US" dirty="0"/>
          </a:p>
        </p:txBody>
      </p:sp>
      <p:pic>
        <p:nvPicPr>
          <p:cNvPr id="292" name="Picture 291" descr="Colorful math learning objects">
            <a:extLst>
              <a:ext uri="{FF2B5EF4-FFF2-40B4-BE49-F238E27FC236}">
                <a16:creationId xmlns:a16="http://schemas.microsoft.com/office/drawing/2014/main" id="{13EE2740-D1AA-3264-BE69-270BA37E81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379" r="20610" b="2"/>
          <a:stretch/>
        </p:blipFill>
        <p:spPr>
          <a:xfrm>
            <a:off x="6011575" y="1789938"/>
            <a:ext cx="2364329" cy="25866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Solutions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708930" y="1597875"/>
            <a:ext cx="73983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3333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Hybrid Model</a:t>
            </a:r>
            <a:r>
              <a:rPr lang="en" sz="2800" b="1" dirty="0">
                <a:solidFill>
                  <a:srgbClr val="1E1E1E"/>
                </a:solidFill>
                <a:latin typeface="Times New Roman" panose="02020603050405020304" pitchFamily="18" charset="0"/>
                <a:ea typeface="Maven Pro"/>
                <a:cs typeface="Times New Roman" panose="02020603050405020304" pitchFamily="18" charset="0"/>
                <a:sym typeface="Maven Pro"/>
              </a:rPr>
              <a:t>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3333"/>
              <a:buNone/>
            </a:pPr>
            <a:endParaRPr sz="2800" b="1" dirty="0">
              <a:solidFill>
                <a:srgbClr val="1E1E1E"/>
              </a:solidFill>
              <a:latin typeface="Times New Roman" panose="02020603050405020304" pitchFamily="18" charset="0"/>
              <a:ea typeface="Maven Pro"/>
              <a:cs typeface="Times New Roman" panose="02020603050405020304" pitchFamily="18" charset="0"/>
              <a:sym typeface="Maven Pro"/>
            </a:endParaRPr>
          </a:p>
          <a:p>
            <a:pPr marL="146050" indent="0" rtl="0">
              <a:buNone/>
            </a:pPr>
            <a:r>
              <a:rPr lang="en-US" sz="15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sz="1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Dynamically adapt reasoning style based on input complexity.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sz="1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Balance efficiency (for simple tasks) and accuracy (for complex tasks).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rtl="0">
              <a:buNone/>
            </a:pPr>
            <a:r>
              <a:rPr lang="en-US" sz="15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Goal: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sz="1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model that selects case-based reasoning for short inputs and rule-following for long inputs.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sz="1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 computational overhead while improving model reliability for diverse arithmetic problems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rtl="0">
              <a:buNone/>
            </a:pPr>
            <a:endParaRPr sz="18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05675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Solutions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628650" y="1526721"/>
            <a:ext cx="7333117" cy="3456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l" rtl="0">
              <a:lnSpc>
                <a:spcPct val="1625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7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Correction Mechanism</a:t>
            </a:r>
          </a:p>
          <a:p>
            <a:pPr marL="0" lvl="0" indent="0" algn="l" rtl="0">
              <a:lnSpc>
                <a:spcPct val="1625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lang="en" sz="2857" b="1" dirty="0">
              <a:solidFill>
                <a:srgbClr val="09090B"/>
              </a:solidFill>
              <a:highlight>
                <a:schemeClr val="lt1"/>
              </a:highlight>
              <a:latin typeface="Times New Roman" panose="02020603050405020304" pitchFamily="18" charset="0"/>
              <a:ea typeface="Maven Pro"/>
              <a:cs typeface="Times New Roman" panose="02020603050405020304" pitchFamily="18" charset="0"/>
              <a:sym typeface="Maven Pro"/>
            </a:endParaRPr>
          </a:p>
          <a:p>
            <a:pPr marL="146050" indent="0" rtl="0">
              <a:buNone/>
            </a:pPr>
            <a:r>
              <a:rPr lang="en-US" sz="4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Iteratively correct errors in model output to improve overall accuracy.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Minimize the effect of error propagation in complex calculations.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rtl="0">
              <a:buNone/>
            </a:pPr>
            <a:r>
              <a:rPr lang="en-US" sz="4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Goal: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reinforcement learning (PPO) to identify and correct mistakes.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feedback loop that enhances the model’s reasoning through reward-based correction.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rtl="0">
              <a:buNone/>
            </a:pP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625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2857" b="1" dirty="0">
              <a:solidFill>
                <a:srgbClr val="09090B"/>
              </a:solidFill>
              <a:highlight>
                <a:schemeClr val="lt1"/>
              </a:highlight>
              <a:latin typeface="Times New Roman" panose="02020603050405020304" pitchFamily="18" charset="0"/>
              <a:ea typeface="Maven Pro"/>
              <a:cs typeface="Times New Roman" panose="02020603050405020304" pitchFamily="18" charset="0"/>
              <a:sym typeface="Maven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for Adaptive Hybrid Model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" name="Google Shape;308;p18"/>
          <p:cNvSpPr txBox="1">
            <a:spLocks noGrp="1"/>
          </p:cNvSpPr>
          <p:nvPr>
            <p:ph type="body" idx="1"/>
          </p:nvPr>
        </p:nvSpPr>
        <p:spPr>
          <a:xfrm>
            <a:off x="506186" y="1757117"/>
            <a:ext cx="7581064" cy="328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146050" indent="0" rtl="0">
              <a:buNone/>
            </a:pP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Complexity-Based Switching: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sz="2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Case-Based Reasoning for short inputs: Fast and efficient, leveraging memorized patterns.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sz="2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Rule-Following Reasoning for long inputs: Systematic breakdown to handle complexity accurately.</a:t>
            </a:r>
          </a:p>
          <a:p>
            <a:pPr marL="146050" indent="0" rtl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rtl="0">
              <a:buNone/>
            </a:pPr>
            <a:r>
              <a:rPr lang="en-US" sz="25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Threshold Mechanism: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sz="2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Threshold Length determines which reasoning style to use.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sz="2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Optimizes accuracy and efficiency based on input characteristics.</a:t>
            </a:r>
          </a:p>
          <a:p>
            <a:pPr marL="146050" indent="0" rtl="0">
              <a:buNone/>
            </a:pPr>
            <a:endParaRPr lang="en-US" sz="25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rtl="0">
              <a:buNone/>
            </a:pPr>
            <a:r>
              <a:rPr lang="en-US" sz="25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it Works: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sz="2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short inputs, the model uses simple recall to generate an answer.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sz="2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complex inputs, the model follows structured steps to reach an accurate solution.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rtl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lvl="0" indent="0" algn="l" rtl="0">
              <a:spcBef>
                <a:spcPts val="2100"/>
              </a:spcBef>
              <a:spcAft>
                <a:spcPts val="0"/>
              </a:spcAft>
              <a:buClr>
                <a:srgbClr val="09090B"/>
              </a:buClr>
              <a:buSzPts val="1200"/>
              <a:buNone/>
            </a:pPr>
            <a:endParaRPr sz="1225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453FA-BBD3-C8B6-333A-EBDC80EB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for Error Correction Mechanism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D0C23-F619-37C6-7889-6F898F830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7393" y="1796142"/>
            <a:ext cx="8196943" cy="3118757"/>
          </a:xfrm>
        </p:spPr>
        <p:txBody>
          <a:bodyPr>
            <a:normAutofit lnSpcReduction="10000"/>
          </a:bodyPr>
          <a:lstStyle/>
          <a:p>
            <a:pPr marL="146050" indent="0" rtl="0">
              <a:buNone/>
            </a:pPr>
            <a:r>
              <a:rPr lang="en-US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and Correction Loop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verifies generated outputs using rule-based checks.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Incorrect outputs are fed back for correction until a satisfactory answer is achieved.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rtl="0">
              <a:buNone/>
            </a:pPr>
            <a:r>
              <a:rPr lang="en-US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(PPO):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Positive and Negative Rewards: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rtl="0"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	&gt;Correct outputs are rewarded positively.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rtl="0"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	&gt;Incorrect outputs trigger corrections and negative rewards.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Iterative Refinement ensures the model learns from its mistakes and becomes more accurate over time.</a:t>
            </a:r>
          </a:p>
          <a:p>
            <a:pPr marL="146050" indent="0" rtl="0">
              <a:buNone/>
            </a:pPr>
            <a:r>
              <a:rPr lang="en-US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it Works: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generates an initial output, which is verified.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incorrect, it goes through PPO-based corrections until the correct answer is reached.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rtl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23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98E60-6046-D898-A623-061101531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Setup for Adaptive Hybrid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CDDA0-DDA4-A82E-4449-1A4C67214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543" y="1738992"/>
            <a:ext cx="8319407" cy="3347357"/>
          </a:xfrm>
        </p:spPr>
        <p:txBody>
          <a:bodyPr>
            <a:normAutofit/>
          </a:bodyPr>
          <a:lstStyle/>
          <a:p>
            <a:pPr marL="146050" indent="0" rtl="0"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Setup:</a:t>
            </a:r>
          </a:p>
          <a:p>
            <a:pPr marL="146050" indent="0" rtl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rtl="0"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Models Used: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GPT-3 and Llama-7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baseline models.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Adaptive Hybrid Model combining case-based and rule-following reasoning.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rtl="0"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Data: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Arithmetic Problems with varying digit lengths (1 to 10 digits).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Tested on both simple (e.g., single-digit addition) and complex (e.g., multi-digit calculations) inputs.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rtl="0"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Accuracy: Measured how well each approach performed across different input complexities.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Efficiency: Compared computation time for simple and complex tasks.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rtl="0"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if the hybrid model improves accuracy and efficiency by switching reasoning based on input complexity.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rtl="0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018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EB00-7B00-7E4C-2ECC-F5AEBBBC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Adaptive Hybrid Approach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2E55D-C7B5-CBA1-B352-0DE012AA2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264" y="1551820"/>
            <a:ext cx="6138242" cy="2038662"/>
          </a:xfrm>
        </p:spPr>
        <p:txBody>
          <a:bodyPr>
            <a:normAutofit fontScale="92500" lnSpcReduction="10000"/>
          </a:bodyPr>
          <a:lstStyle/>
          <a:p>
            <a:pPr marL="146050" indent="0" rtl="0">
              <a:buNone/>
            </a:pPr>
            <a:r>
              <a:rPr lang="en-US" sz="15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Used: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Pre-trained GPT-3 model with Python and Hugging Face transformers library.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rtl="0"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It Works: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Threshold Length: Defines when to switch between two reasoning styles.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Short Inputs (e.g., "7 + 8"): Use case-based reasoning for quick answers.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 Inputs (e.g., "567 + 123"): Use rule-following reasoning for step-by-step accuracy.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rtl="0"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Hybrid Reasoning Process: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Evaluated: Model checks input length.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Case-Based or Rule-Based Method: Chooses reasoning style accordingly.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A9DBA8-F9DD-67E3-3E17-D7AA4B519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168" y="3097321"/>
            <a:ext cx="3669568" cy="188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01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e6d2610-57e5-4db1-abc2-db6b632b650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674EEBEB808B408156E83C75F2447C" ma:contentTypeVersion="6" ma:contentTypeDescription="Create a new document." ma:contentTypeScope="" ma:versionID="e15fa80b22e06c2f62ad13a68e5a0772">
  <xsd:schema xmlns:xsd="http://www.w3.org/2001/XMLSchema" xmlns:xs="http://www.w3.org/2001/XMLSchema" xmlns:p="http://schemas.microsoft.com/office/2006/metadata/properties" xmlns:ns3="8e6d2610-57e5-4db1-abc2-db6b632b650d" targetNamespace="http://schemas.microsoft.com/office/2006/metadata/properties" ma:root="true" ma:fieldsID="2243efae61dc2dfb0679aa2adc170963" ns3:_="">
    <xsd:import namespace="8e6d2610-57e5-4db1-abc2-db6b632b650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6d2610-57e5-4db1-abc2-db6b632b65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6FF1EB-AB40-460F-AD4C-CF23D954DB8C}">
  <ds:schemaRefs>
    <ds:schemaRef ds:uri="http://schemas.microsoft.com/office/2006/metadata/properties"/>
    <ds:schemaRef ds:uri="http://schemas.microsoft.com/office/infopath/2007/PartnerControls"/>
    <ds:schemaRef ds:uri="8e6d2610-57e5-4db1-abc2-db6b632b650d"/>
  </ds:schemaRefs>
</ds:datastoreItem>
</file>

<file path=customXml/itemProps2.xml><?xml version="1.0" encoding="utf-8"?>
<ds:datastoreItem xmlns:ds="http://schemas.openxmlformats.org/officeDocument/2006/customXml" ds:itemID="{577E8B48-03BA-4053-96E6-59173BB34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6d2610-57e5-4db1-abc2-db6b632b65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F6FF1B-ECE9-4732-A9B5-C590D67296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1533</TotalTime>
  <Words>1480</Words>
  <Application>Microsoft Office PowerPoint</Application>
  <PresentationFormat>On-screen Show (16:9)</PresentationFormat>
  <Paragraphs>267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Century Gothic</vt:lpstr>
      <vt:lpstr>Wingdings</vt:lpstr>
      <vt:lpstr>Times New Roman</vt:lpstr>
      <vt:lpstr>Courier New</vt:lpstr>
      <vt:lpstr>Cambria</vt:lpstr>
      <vt:lpstr>Wingdings 3</vt:lpstr>
      <vt:lpstr>Ion Boardroom</vt:lpstr>
      <vt:lpstr>Exploring Mathematical Reasoning in Large Language Models:           Case-Driven vs Rule-Based Approaches</vt:lpstr>
      <vt:lpstr>Contents</vt:lpstr>
      <vt:lpstr>Overview</vt:lpstr>
      <vt:lpstr>Novel Solutions</vt:lpstr>
      <vt:lpstr>Novel Solutions</vt:lpstr>
      <vt:lpstr>Approach for Adaptive Hybrid Model</vt:lpstr>
      <vt:lpstr>Approach for Error Correction Mechanism</vt:lpstr>
      <vt:lpstr>Experimental Setup for Adaptive Hybrid Model</vt:lpstr>
      <vt:lpstr>Implementation of Adaptive Hybrid Approach </vt:lpstr>
      <vt:lpstr>Experimental Setup for Error Correction Mechanism</vt:lpstr>
      <vt:lpstr>Implementation of Error Correction Mechanism</vt:lpstr>
      <vt:lpstr>Experimental Results</vt:lpstr>
      <vt:lpstr>Experimental Results</vt:lpstr>
      <vt:lpstr>Experimental Result - Error Correction Mechanism</vt:lpstr>
      <vt:lpstr>Impact of Error Correction on Hybrid Model</vt:lpstr>
      <vt:lpstr>Conclusion and Future Work </vt:lpstr>
      <vt:lpstr>References</vt:lpstr>
      <vt:lpstr>Thank you for your time!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kolaganipriscilla</dc:creator>
  <cp:lastModifiedBy>Sai Bhargavi</cp:lastModifiedBy>
  <cp:revision>12</cp:revision>
  <dcterms:modified xsi:type="dcterms:W3CDTF">2024-12-06T05:16:33Z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0x010100DE674EEBEB808B408156E83C75F2447C</vt:lpwstr>
  </property>
</Properties>
</file>