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025a7af0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4025a7af0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025a7af0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025a7af0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025a7af0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4025a7af0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025a7af0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025a7af0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025a7af0_0_1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025a7af0_0_1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025a7af0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4025a7af0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025a7af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025a7af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4450" y="4595000"/>
            <a:ext cx="1619825" cy="4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9" name="Google Shape;149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10" name="Google Shape;210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30" name="Google Shape;230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6" name="Google Shape;266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70" name="Google Shape;270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4" name="Google Shape;274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2" name="Google Shape;52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3" name="Google Shape;53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0" name="Google Shape;60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" name="Google Shape;83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4450" y="4595000"/>
            <a:ext cx="1619825" cy="4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8" name="Google Shape;88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4450" y="4595000"/>
            <a:ext cx="1619825" cy="4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6" name="Google Shape;96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4450" y="4595000"/>
            <a:ext cx="1619825" cy="4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5" name="Google Shape;10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4450" y="4595000"/>
            <a:ext cx="1619825" cy="4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2" name="Google Shape;112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9" name="Google Shape;119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20" name="Google Shape;12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4" name="Google Shape;124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8" name="Google Shape;12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" name="Google Shape;130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4450" y="4595000"/>
            <a:ext cx="1619825" cy="4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5" name="Google Shape;135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0" name="Google Shape;140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43" name="Google Shape;143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6" name="Google Shape;146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and </a:t>
            </a:r>
            <a:r>
              <a:rPr lang="en"/>
              <a:t>Andragogical</a:t>
            </a:r>
            <a:r>
              <a:rPr lang="en"/>
              <a:t> Review</a:t>
            </a:r>
            <a:endParaRPr/>
          </a:p>
        </p:txBody>
      </p:sp>
      <p:pic>
        <p:nvPicPr>
          <p:cNvPr id="284" name="Google Shape;2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00" y="2393800"/>
            <a:ext cx="3864599" cy="11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Our Philosophy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Pedagogy vs Andragogy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Our Curriculum: Highlights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Content Preview (2 lessons)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Philosophy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300">
                <a:latin typeface="Lato"/>
                <a:ea typeface="Lato"/>
                <a:cs typeface="Lato"/>
                <a:sym typeface="Lato"/>
              </a:rPr>
              <a:t>We believe </a:t>
            </a:r>
            <a:r>
              <a:rPr i="1" lang="en" sz="1300" u="sng">
                <a:latin typeface="Lato"/>
                <a:ea typeface="Lato"/>
                <a:cs typeface="Lato"/>
                <a:sym typeface="Lato"/>
              </a:rPr>
              <a:t>AI</a:t>
            </a:r>
            <a:r>
              <a:rPr b="0" i="1" lang="en" sz="1300">
                <a:latin typeface="Lato"/>
                <a:ea typeface="Lato"/>
                <a:cs typeface="Lato"/>
                <a:sym typeface="Lato"/>
              </a:rPr>
              <a:t> skills are the core trades skills of the future and aim to </a:t>
            </a:r>
            <a:r>
              <a:rPr b="0" i="1" lang="en" sz="1300">
                <a:latin typeface="Lato"/>
                <a:ea typeface="Lato"/>
                <a:cs typeface="Lato"/>
                <a:sym typeface="Lato"/>
              </a:rPr>
              <a:t>disrupt</a:t>
            </a:r>
            <a:r>
              <a:rPr b="0" i="1" lang="en" sz="1300">
                <a:latin typeface="Lato"/>
                <a:ea typeface="Lato"/>
                <a:cs typeface="Lato"/>
                <a:sym typeface="Lato"/>
              </a:rPr>
              <a:t> the education </a:t>
            </a:r>
            <a:r>
              <a:rPr b="0" i="1" lang="en" sz="1300">
                <a:latin typeface="Lato"/>
                <a:ea typeface="Lato"/>
                <a:cs typeface="Lato"/>
                <a:sym typeface="Lato"/>
              </a:rPr>
              <a:t>space</a:t>
            </a:r>
            <a:r>
              <a:rPr b="0" i="1" lang="en" sz="1300">
                <a:latin typeface="Lato"/>
                <a:ea typeface="Lato"/>
                <a:cs typeface="Lato"/>
                <a:sym typeface="Lato"/>
              </a:rPr>
              <a:t> with a new approach to learning.</a:t>
            </a:r>
            <a:endParaRPr b="0" i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824000" y="9419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Pedagogy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Andragogy</a:t>
            </a:r>
            <a:endParaRPr/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883100" y="29244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Pedagogy</a:t>
            </a:r>
            <a:r>
              <a:rPr lang="en"/>
              <a:t>: the method and practice of teaching children, especially as an academic subject or theoretical concept.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858175" y="38991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Andragogy</a:t>
            </a:r>
            <a:r>
              <a:rPr lang="en"/>
              <a:t>: </a:t>
            </a:r>
            <a:r>
              <a:rPr lang="en"/>
              <a:t>the method and practice of teaching </a:t>
            </a:r>
            <a:r>
              <a:rPr b="1" lang="en" u="sng"/>
              <a:t>adult learners</a:t>
            </a:r>
            <a:r>
              <a:rPr lang="en"/>
              <a:t>; adult education.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ctrTitle"/>
          </p:nvPr>
        </p:nvSpPr>
        <p:spPr>
          <a:xfrm>
            <a:off x="818625" y="9590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Pedagogy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Andragogy</a:t>
            </a:r>
            <a:endParaRPr/>
          </a:p>
        </p:txBody>
      </p:sp>
      <p:sp>
        <p:nvSpPr>
          <p:cNvPr id="307" name="Google Shape;307;p17"/>
          <p:cNvSpPr txBox="1"/>
          <p:nvPr>
            <p:ph idx="1" type="subTitle"/>
          </p:nvPr>
        </p:nvSpPr>
        <p:spPr>
          <a:xfrm>
            <a:off x="861625" y="2779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Key Differences: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Learning Behavior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role of learners’ experience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Orientation to learning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Readiness to learn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Motivation for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ctrTitle"/>
          </p:nvPr>
        </p:nvSpPr>
        <p:spPr>
          <a:xfrm>
            <a:off x="528400" y="-337200"/>
            <a:ext cx="6609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Curriculum</a:t>
            </a:r>
            <a:endParaRPr/>
          </a:p>
        </p:txBody>
      </p:sp>
      <p:sp>
        <p:nvSpPr>
          <p:cNvPr id="313" name="Google Shape;313;p18"/>
          <p:cNvSpPr txBox="1"/>
          <p:nvPr>
            <p:ph idx="1" type="subTitle"/>
          </p:nvPr>
        </p:nvSpPr>
        <p:spPr>
          <a:xfrm>
            <a:off x="372525" y="1145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Learning Behavior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Self-Directed with the support of a skilled mentor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The role of learners’ experience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Scenario-based with real world projects and real-world pitfalls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Orientation to learning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Highly skill-based, targeted subject matter - little fluff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Multi-modality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Readiness to learn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Encourages self-</a:t>
            </a:r>
            <a:r>
              <a:rPr lang="en" sz="1600"/>
              <a:t>improvement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Motivation for learning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Replicates a real job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Learning Journey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Preview</a:t>
            </a:r>
            <a:endParaRPr/>
          </a:p>
        </p:txBody>
      </p:sp>
      <p:sp>
        <p:nvSpPr>
          <p:cNvPr id="319" name="Google Shape;319;p19"/>
          <p:cNvSpPr txBox="1"/>
          <p:nvPr>
            <p:ph idx="1" type="subTitle"/>
          </p:nvPr>
        </p:nvSpPr>
        <p:spPr>
          <a:xfrm>
            <a:off x="410150" y="2838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Two lessons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