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9" r:id="rId5"/>
    <p:sldId id="258" r:id="rId6"/>
    <p:sldId id="261" r:id="rId7"/>
    <p:sldId id="391" r:id="rId8"/>
    <p:sldId id="257" r:id="rId9"/>
    <p:sldId id="378" r:id="rId10"/>
    <p:sldId id="266" r:id="rId11"/>
    <p:sldId id="324" r:id="rId12"/>
    <p:sldId id="318" r:id="rId13"/>
    <p:sldId id="271" r:id="rId14"/>
    <p:sldId id="322" r:id="rId15"/>
    <p:sldId id="379" r:id="rId16"/>
    <p:sldId id="323" r:id="rId17"/>
    <p:sldId id="392" r:id="rId18"/>
    <p:sldId id="380" r:id="rId19"/>
    <p:sldId id="381" r:id="rId20"/>
    <p:sldId id="393" r:id="rId21"/>
    <p:sldId id="394" r:id="rId22"/>
    <p:sldId id="395" r:id="rId23"/>
    <p:sldId id="396" r:id="rId24"/>
    <p:sldId id="397" r:id="rId25"/>
    <p:sldId id="398" r:id="rId26"/>
    <p:sldId id="400" r:id="rId27"/>
    <p:sldId id="401" r:id="rId28"/>
    <p:sldId id="402" r:id="rId29"/>
    <p:sldId id="403" r:id="rId30"/>
    <p:sldId id="278" r:id="rId31"/>
    <p:sldId id="351" r:id="rId32"/>
    <p:sldId id="290" r:id="rId33"/>
  </p:sldIdLst>
  <p:sldSz cx="9144000" cy="5143500" type="screen16x9"/>
  <p:notesSz cx="6858000" cy="9144000"/>
  <p:embeddedFontLst>
    <p:embeddedFont>
      <p:font typeface="Viga" panose="020B0800030000020004"/>
      <p:regular r:id="rId37"/>
    </p:embeddedFont>
    <p:embeddedFont>
      <p:font typeface="DM Sans"/>
      <p:regular r:id="rId38"/>
    </p:embeddedFont>
    <p:embeddedFont>
      <p:font typeface="Calibri"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109" d="100"/>
          <a:sy n="109" d="100"/>
        </p:scale>
        <p:origin x="696" y="86"/>
      </p:cViewPr>
      <p:guideLst>
        <p:guide orient="horz" pos="499"/>
        <p:guide pos="2880"/>
        <p:guide pos="491"/>
        <p:guide orient="horz" pos="1785"/>
        <p:guide orient="horz" pos="264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100">
                <a:solidFill>
                  <a:schemeClr val="lt2"/>
                </a:solidFill>
                <a:latin typeface="DM Sans"/>
                <a:ea typeface="DM Sans"/>
                <a:cs typeface="DM Sans"/>
                <a:sym typeface="DM Sans"/>
              </a:rPr>
              <a:t>CREDITS: This presentation template was created by </a:t>
            </a:r>
            <a:r>
              <a:rPr lang="en-GB" sz="1100" b="1">
                <a:solidFill>
                  <a:schemeClr val="lt2"/>
                </a:solidFill>
                <a:uFill>
                  <a:noFill/>
                </a:uFill>
                <a:latin typeface="DM Sans"/>
                <a:ea typeface="DM Sans"/>
                <a:cs typeface="DM Sans"/>
                <a:sym typeface="DM Sans"/>
                <a:hlinkClick r:id="rId2"/>
              </a:rPr>
              <a:t>Slidesgo</a:t>
            </a:r>
            <a:r>
              <a:rPr lang="en-GB" sz="1100">
                <a:solidFill>
                  <a:schemeClr val="lt2"/>
                </a:solidFill>
                <a:latin typeface="DM Sans"/>
                <a:ea typeface="DM Sans"/>
                <a:cs typeface="DM Sans"/>
                <a:sym typeface="DM Sans"/>
              </a:rPr>
              <a:t>, including icons by </a:t>
            </a:r>
            <a:r>
              <a:rPr lang="en-GB" sz="1100" b="1">
                <a:solidFill>
                  <a:schemeClr val="lt2"/>
                </a:solidFill>
                <a:uFill>
                  <a:noFill/>
                </a:uFill>
                <a:latin typeface="DM Sans"/>
                <a:ea typeface="DM Sans"/>
                <a:cs typeface="DM Sans"/>
                <a:sym typeface="DM Sans"/>
                <a:hlinkClick r:id="rId3"/>
              </a:rPr>
              <a:t>Flaticon</a:t>
            </a:r>
            <a:r>
              <a:rPr lang="en-GB" sz="1100">
                <a:solidFill>
                  <a:schemeClr val="lt2"/>
                </a:solidFill>
                <a:latin typeface="DM Sans"/>
                <a:ea typeface="DM Sans"/>
                <a:cs typeface="DM Sans"/>
                <a:sym typeface="DM Sans"/>
              </a:rPr>
              <a:t>, infographics &amp; images by </a:t>
            </a:r>
            <a:r>
              <a:rPr lang="en-GB" sz="1100" b="1">
                <a:solidFill>
                  <a:schemeClr val="lt2"/>
                </a:solidFill>
                <a:uFill>
                  <a:noFill/>
                </a:uFill>
                <a:latin typeface="DM Sans"/>
                <a:ea typeface="DM Sans"/>
                <a:cs typeface="DM Sans"/>
                <a:sym typeface="DM Sans"/>
                <a:hlinkClick r:id="rId4"/>
              </a:rPr>
              <a:t>Freepik</a:t>
            </a:r>
            <a:r>
              <a:rPr lang="en-GB" sz="1100">
                <a:solidFill>
                  <a:schemeClr val="lt2"/>
                </a:solidFill>
                <a:latin typeface="DM Sans"/>
                <a:ea typeface="DM Sans"/>
                <a:cs typeface="DM Sans"/>
                <a:sym typeface="DM Sans"/>
              </a:rPr>
              <a:t> and illustrations by </a:t>
            </a:r>
            <a:r>
              <a:rPr lang="en-GB"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panose="020B0800030000020004"/>
              <a:buNone/>
              <a:defRPr sz="2800">
                <a:solidFill>
                  <a:schemeClr val="lt2"/>
                </a:solidFill>
                <a:latin typeface="Viga" panose="020B0800030000020004"/>
                <a:ea typeface="Viga" panose="020B0800030000020004"/>
                <a:cs typeface="Viga" panose="020B0800030000020004"/>
                <a:sym typeface="Viga" panose="020B0800030000020004"/>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9"/>
          <p:cNvSpPr txBox="1">
            <a:spLocks noGrp="1"/>
          </p:cNvSpPr>
          <p:nvPr>
            <p:ph type="ctrTitle"/>
          </p:nvPr>
        </p:nvSpPr>
        <p:spPr>
          <a:xfrm>
            <a:off x="-161925" y="-300990"/>
            <a:ext cx="7536815" cy="30054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sv-SE" b="1" dirty="0">
                <a:solidFill>
                  <a:schemeClr val="lt2"/>
                </a:solidFill>
                <a:latin typeface="+mj-lt"/>
              </a:rPr>
              <a:t>Website Donation</a:t>
            </a:r>
            <a:endParaRPr lang="en-US" altLang="sv-SE" b="1" dirty="0">
              <a:solidFill>
                <a:schemeClr val="lt2"/>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745" y="136525"/>
            <a:ext cx="7535545" cy="5397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MÔ HÌNH ERD BIỂU DIỄN BẰNG CASE STUDIO</a:t>
            </a:r>
            <a:endParaRPr lang="en-US" altLang="en-GB" b="1" dirty="0">
              <a:latin typeface="+mj-lt"/>
            </a:endParaRPr>
          </a:p>
        </p:txBody>
      </p:sp>
      <p:pic>
        <p:nvPicPr>
          <p:cNvPr id="24" name="Picture 11"/>
          <p:cNvPicPr>
            <a:picLocks noChangeAspect="1"/>
          </p:cNvPicPr>
          <p:nvPr/>
        </p:nvPicPr>
        <p:blipFill>
          <a:blip r:embed="rId1"/>
          <a:stretch>
            <a:fillRect/>
          </a:stretch>
        </p:blipFill>
        <p:spPr>
          <a:xfrm>
            <a:off x="387350" y="676275"/>
            <a:ext cx="8186420" cy="3997960"/>
          </a:xfrm>
          <a:prstGeom prst="rect">
            <a:avLst/>
          </a:prstGeom>
          <a:noFill/>
          <a:ln>
            <a:noFill/>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44"/>
          <p:cNvSpPr txBox="1">
            <a:spLocks noGrp="1"/>
          </p:cNvSpPr>
          <p:nvPr>
            <p:ph type="title"/>
          </p:nvPr>
        </p:nvSpPr>
        <p:spPr>
          <a:xfrm>
            <a:off x="2171435" y="1686305"/>
            <a:ext cx="4327165"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4000" b="1" dirty="0">
                <a:latin typeface="+mj-lt"/>
              </a:rPr>
              <a:t>CÔNG NGHỆ SỬ DỤNG</a:t>
            </a:r>
            <a:endParaRPr lang="en-US" altLang="en-GB" sz="4000" b="1" dirty="0">
              <a:latin typeface="+mj-lt"/>
            </a:endParaRPr>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CÔNG NGHỆ SỬ DỤNG</a:t>
            </a:r>
            <a:endParaRPr lang="en-US" altLang="en-GB" b="1" dirty="0">
              <a:latin typeface="+mj-lt"/>
            </a:endParaRPr>
          </a:p>
        </p:txBody>
      </p:sp>
      <p:pic>
        <p:nvPicPr>
          <p:cNvPr id="2" name="Picture -2147482620" descr="Tất tần tật từ JDK 8 đến JDK 17"/>
          <p:cNvPicPr>
            <a:picLocks noChangeAspect="1"/>
          </p:cNvPicPr>
          <p:nvPr/>
        </p:nvPicPr>
        <p:blipFill>
          <a:blip r:embed="rId1"/>
          <a:stretch>
            <a:fillRect/>
          </a:stretch>
        </p:blipFill>
        <p:spPr>
          <a:xfrm>
            <a:off x="478790" y="819785"/>
            <a:ext cx="2645410" cy="1412240"/>
          </a:xfrm>
          <a:prstGeom prst="rect">
            <a:avLst/>
          </a:prstGeom>
          <a:noFill/>
          <a:ln w="9525">
            <a:noFill/>
          </a:ln>
        </p:spPr>
      </p:pic>
      <p:pic>
        <p:nvPicPr>
          <p:cNvPr id="235" name="Picture 11" descr="IMG_256"/>
          <p:cNvPicPr>
            <a:picLocks noChangeAspect="1"/>
          </p:cNvPicPr>
          <p:nvPr/>
        </p:nvPicPr>
        <p:blipFill>
          <a:blip r:embed="rId2"/>
          <a:stretch>
            <a:fillRect/>
          </a:stretch>
        </p:blipFill>
        <p:spPr>
          <a:xfrm>
            <a:off x="3373120" y="718185"/>
            <a:ext cx="2515235" cy="1462405"/>
          </a:xfrm>
          <a:prstGeom prst="rect">
            <a:avLst/>
          </a:prstGeom>
          <a:noFill/>
          <a:ln w="9525">
            <a:noFill/>
          </a:ln>
        </p:spPr>
      </p:pic>
      <p:pic>
        <p:nvPicPr>
          <p:cNvPr id="238" name="Picture 14" descr="IMG_256"/>
          <p:cNvPicPr>
            <a:picLocks noChangeAspect="1"/>
          </p:cNvPicPr>
          <p:nvPr/>
        </p:nvPicPr>
        <p:blipFill>
          <a:blip r:embed="rId3"/>
          <a:stretch>
            <a:fillRect/>
          </a:stretch>
        </p:blipFill>
        <p:spPr>
          <a:xfrm>
            <a:off x="1703705" y="2716530"/>
            <a:ext cx="2857500" cy="1600200"/>
          </a:xfrm>
          <a:prstGeom prst="rect">
            <a:avLst/>
          </a:prstGeom>
          <a:noFill/>
          <a:ln w="9525">
            <a:noFill/>
          </a:ln>
        </p:spPr>
      </p:pic>
      <p:pic>
        <p:nvPicPr>
          <p:cNvPr id="26" name="Picture 12" descr="IMG_256"/>
          <p:cNvPicPr>
            <a:picLocks noChangeAspect="1"/>
          </p:cNvPicPr>
          <p:nvPr/>
        </p:nvPicPr>
        <p:blipFill>
          <a:blip r:embed="rId4"/>
          <a:stretch>
            <a:fillRect/>
          </a:stretch>
        </p:blipFill>
        <p:spPr>
          <a:xfrm>
            <a:off x="6137275" y="844550"/>
            <a:ext cx="2771775" cy="1362075"/>
          </a:xfrm>
          <a:prstGeom prst="rect">
            <a:avLst/>
          </a:prstGeom>
          <a:noFill/>
          <a:ln w="9525">
            <a:noFill/>
          </a:ln>
        </p:spPr>
      </p:pic>
      <p:pic>
        <p:nvPicPr>
          <p:cNvPr id="100" name="Picture 99"/>
          <p:cNvPicPr/>
          <p:nvPr/>
        </p:nvPicPr>
        <p:blipFill>
          <a:blip r:embed="rId5"/>
          <a:stretch>
            <a:fillRect/>
          </a:stretch>
        </p:blipFill>
        <p:spPr>
          <a:xfrm>
            <a:off x="5888106" y="2662341"/>
            <a:ext cx="1869938" cy="1873678"/>
          </a:xfrm>
          <a:prstGeom prst="rect">
            <a:avLst/>
          </a:prstGeom>
          <a:noFill/>
          <a:ln w="9525">
            <a:noFill/>
          </a:ln>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288155" y="1459230"/>
            <a:ext cx="3967480" cy="263271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4000" b="1" dirty="0">
                <a:latin typeface="+mj-lt"/>
              </a:rPr>
              <a:t>GIAO DIỆN VÀ CHỨC NĂNG</a:t>
            </a:r>
            <a:endParaRPr lang="en-US" altLang="en-GB" sz="4000" b="1" dirty="0">
              <a:latin typeface="+mj-lt"/>
            </a:endParaRPr>
          </a:p>
        </p:txBody>
      </p:sp>
      <p:sp>
        <p:nvSpPr>
          <p:cNvPr id="1024" name="Google Shape;1024;p39"/>
          <p:cNvSpPr txBox="1">
            <a:spLocks noGrp="1"/>
          </p:cNvSpPr>
          <p:nvPr>
            <p:ph type="title" idx="2"/>
          </p:nvPr>
        </p:nvSpPr>
        <p:spPr>
          <a:xfrm>
            <a:off x="5597951" y="79877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0</a:t>
            </a:r>
            <a:r>
              <a:rPr lang="en-US" altLang="en-GB"/>
              <a:t>3</a:t>
            </a:r>
            <a:endParaRPr lang="en-US" altLang="en-GB"/>
          </a:p>
        </p:txBody>
      </p:sp>
      <p:grpSp>
        <p:nvGrpSpPr>
          <p:cNvPr id="2089" name="Google Shape;2089;p51"/>
          <p:cNvGrpSpPr/>
          <p:nvPr/>
        </p:nvGrpSpPr>
        <p:grpSpPr>
          <a:xfrm>
            <a:off x="412699" y="350251"/>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ĐĂNG NHẬP</a:t>
            </a:r>
            <a:endParaRPr lang="en-US" altLang="en-GB" b="1" dirty="0">
              <a:latin typeface="+mj-lt"/>
            </a:endParaRPr>
          </a:p>
        </p:txBody>
      </p:sp>
      <p:pic>
        <p:nvPicPr>
          <p:cNvPr id="27" name="Picture 27" descr="login"/>
          <p:cNvPicPr>
            <a:picLocks noChangeAspect="1"/>
          </p:cNvPicPr>
          <p:nvPr/>
        </p:nvPicPr>
        <p:blipFill>
          <a:blip r:embed="rId1"/>
          <a:stretch>
            <a:fillRect/>
          </a:stretch>
        </p:blipFill>
        <p:spPr>
          <a:xfrm>
            <a:off x="243840" y="781050"/>
            <a:ext cx="8655685" cy="40214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ĐĂNG KÝ</a:t>
            </a:r>
            <a:endParaRPr lang="en-US" altLang="en-GB" b="1" dirty="0">
              <a:latin typeface="+mj-lt"/>
            </a:endParaRPr>
          </a:p>
        </p:txBody>
      </p:sp>
      <p:pic>
        <p:nvPicPr>
          <p:cNvPr id="28" name="Picture 28" descr="regis"/>
          <p:cNvPicPr>
            <a:picLocks noChangeAspect="1"/>
          </p:cNvPicPr>
          <p:nvPr/>
        </p:nvPicPr>
        <p:blipFill>
          <a:blip r:embed="rId1"/>
          <a:stretch>
            <a:fillRect/>
          </a:stretch>
        </p:blipFill>
        <p:spPr>
          <a:xfrm>
            <a:off x="332105" y="874395"/>
            <a:ext cx="8681085" cy="3708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CHỦ</a:t>
            </a:r>
            <a:endParaRPr lang="en-US" altLang="en-GB" b="1" dirty="0">
              <a:latin typeface="+mj-lt"/>
            </a:endParaRPr>
          </a:p>
        </p:txBody>
      </p:sp>
      <p:pic>
        <p:nvPicPr>
          <p:cNvPr id="2" name="Picture 29" descr="home"/>
          <p:cNvPicPr>
            <a:picLocks noChangeAspect="1"/>
          </p:cNvPicPr>
          <p:nvPr/>
        </p:nvPicPr>
        <p:blipFill>
          <a:blip r:embed="rId1"/>
          <a:stretch>
            <a:fillRect/>
          </a:stretch>
        </p:blipFill>
        <p:spPr>
          <a:xfrm>
            <a:off x="2142808" y="719455"/>
            <a:ext cx="4858385" cy="3970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DANH SÁCH TOPIC</a:t>
            </a:r>
            <a:endParaRPr lang="en-US" altLang="en-GB" b="1" dirty="0">
              <a:latin typeface="+mj-lt"/>
            </a:endParaRPr>
          </a:p>
        </p:txBody>
      </p:sp>
      <p:pic>
        <p:nvPicPr>
          <p:cNvPr id="30" name="Picture 30" descr="topic"/>
          <p:cNvPicPr>
            <a:picLocks noChangeAspect="1"/>
          </p:cNvPicPr>
          <p:nvPr/>
        </p:nvPicPr>
        <p:blipFill>
          <a:blip r:embed="rId1"/>
          <a:stretch>
            <a:fillRect/>
          </a:stretch>
        </p:blipFill>
        <p:spPr>
          <a:xfrm>
            <a:off x="1910715" y="676275"/>
            <a:ext cx="5321935" cy="42138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CHI TIẾT TOPIC</a:t>
            </a:r>
            <a:endParaRPr lang="en-US" altLang="en-GB" b="1" dirty="0">
              <a:latin typeface="+mj-lt"/>
            </a:endParaRPr>
          </a:p>
        </p:txBody>
      </p:sp>
      <p:pic>
        <p:nvPicPr>
          <p:cNvPr id="31" name="Picture 31" descr="topicdetail"/>
          <p:cNvPicPr>
            <a:picLocks noChangeAspect="1"/>
          </p:cNvPicPr>
          <p:nvPr/>
        </p:nvPicPr>
        <p:blipFill>
          <a:blip r:embed="rId1"/>
          <a:stretch>
            <a:fillRect/>
          </a:stretch>
        </p:blipFill>
        <p:spPr>
          <a:xfrm>
            <a:off x="2185035" y="676275"/>
            <a:ext cx="4773295" cy="4314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DONATE</a:t>
            </a:r>
            <a:endParaRPr lang="en-US" altLang="en-GB" b="1" dirty="0">
              <a:latin typeface="+mj-lt"/>
            </a:endParaRPr>
          </a:p>
        </p:txBody>
      </p:sp>
      <p:pic>
        <p:nvPicPr>
          <p:cNvPr id="32" name="Picture 32" descr="donate"/>
          <p:cNvPicPr>
            <a:picLocks noChangeAspect="1"/>
          </p:cNvPicPr>
          <p:nvPr/>
        </p:nvPicPr>
        <p:blipFill>
          <a:blip r:embed="rId1"/>
          <a:stretch>
            <a:fillRect/>
          </a:stretch>
        </p:blipFill>
        <p:spPr>
          <a:xfrm>
            <a:off x="1877060" y="807720"/>
            <a:ext cx="5389880" cy="41503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2180" y="33754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Thành viên nhóm 9</a:t>
            </a:r>
            <a:endParaRPr lang="en-US" altLang="en-GB"/>
          </a:p>
        </p:txBody>
      </p:sp>
      <p:grpSp>
        <p:nvGrpSpPr>
          <p:cNvPr id="2199" name="Google Shape;2199;p52"/>
          <p:cNvGrpSpPr/>
          <p:nvPr/>
        </p:nvGrpSpPr>
        <p:grpSpPr>
          <a:xfrm>
            <a:off x="4212685" y="1123941"/>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02" name="Google Shape;2302;p52"/>
          <p:cNvSpPr txBox="1">
            <a:spLocks noGrp="1"/>
          </p:cNvSpPr>
          <p:nvPr>
            <p:ph type="body" idx="4294967295"/>
          </p:nvPr>
        </p:nvSpPr>
        <p:spPr>
          <a:xfrm>
            <a:off x="1091565" y="1403235"/>
            <a:ext cx="2743200" cy="69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panose="020B0604020202020204"/>
              <a:buNone/>
            </a:pPr>
            <a:r>
              <a:rPr lang="en-US" sz="1400" dirty="0"/>
              <a:t>MSSV: 1911067502</a:t>
            </a:r>
            <a:endParaRPr sz="1400" dirty="0"/>
          </a:p>
          <a:p>
            <a:pPr marL="0" lvl="0" indent="0" algn="r" rtl="0">
              <a:spcBef>
                <a:spcPts val="1600"/>
              </a:spcBef>
              <a:spcAft>
                <a:spcPts val="1600"/>
              </a:spcAft>
              <a:buNone/>
            </a:pPr>
            <a:endParaRPr sz="1400" dirty="0"/>
          </a:p>
        </p:txBody>
      </p:sp>
      <p:sp>
        <p:nvSpPr>
          <p:cNvPr id="2303" name="Google Shape;2303;p52"/>
          <p:cNvSpPr txBox="1">
            <a:spLocks noGrp="1"/>
          </p:cNvSpPr>
          <p:nvPr>
            <p:ph type="title" idx="4294967295"/>
          </p:nvPr>
        </p:nvSpPr>
        <p:spPr>
          <a:xfrm>
            <a:off x="928384" y="877445"/>
            <a:ext cx="2906178"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1800" b="1" dirty="0">
                <a:latin typeface="+mj-lt"/>
              </a:rPr>
              <a:t>Đào Nguyễn Ngọc Đức</a:t>
            </a:r>
            <a:endParaRPr sz="1800" b="1" dirty="0">
              <a:latin typeface="+mj-lt"/>
            </a:endParaRPr>
          </a:p>
        </p:txBody>
      </p:sp>
      <p:sp>
        <p:nvSpPr>
          <p:cNvPr id="2" name="Google Shape;2303;p52"/>
          <p:cNvSpPr txBox="1">
            <a:spLocks noGrp="1"/>
          </p:cNvSpPr>
          <p:nvPr/>
        </p:nvSpPr>
        <p:spPr>
          <a:xfrm>
            <a:off x="928384" y="1940435"/>
            <a:ext cx="2906178" cy="539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panose="020B0800030000020004"/>
              <a:buNone/>
              <a:defRPr sz="2800" b="0" i="0" u="none" strike="noStrike" cap="none">
                <a:solidFill>
                  <a:schemeClr val="lt2"/>
                </a:solidFill>
                <a:latin typeface="Viga" panose="020B0800030000020004"/>
                <a:ea typeface="Viga" panose="020B0800030000020004"/>
                <a:cs typeface="Viga" panose="020B0800030000020004"/>
                <a:sym typeface="Viga" panose="020B0800030000020004"/>
              </a:defRPr>
            </a:lvl1pPr>
            <a:lvl2pPr marR="0" lvl="1"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r>
              <a:rPr lang="en-GB" sz="1800" b="1" dirty="0">
                <a:latin typeface="+mj-lt"/>
              </a:rPr>
              <a:t>Bùi Văn Thành Đạt</a:t>
            </a:r>
            <a:endParaRPr lang="en-GB" sz="1800" b="1" dirty="0">
              <a:latin typeface="+mj-lt"/>
            </a:endParaRPr>
          </a:p>
        </p:txBody>
      </p:sp>
      <p:sp>
        <p:nvSpPr>
          <p:cNvPr id="3" name="Google Shape;2302;p52"/>
          <p:cNvSpPr txBox="1">
            <a:spLocks noGrp="1"/>
          </p:cNvSpPr>
          <p:nvPr/>
        </p:nvSpPr>
        <p:spPr>
          <a:xfrm>
            <a:off x="1010285" y="2388120"/>
            <a:ext cx="2743200" cy="6942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lvl="0" indent="0" algn="r" rtl="0">
              <a:spcBef>
                <a:spcPts val="0"/>
              </a:spcBef>
              <a:spcAft>
                <a:spcPts val="0"/>
              </a:spcAft>
              <a:buClr>
                <a:schemeClr val="dk1"/>
              </a:buClr>
              <a:buSzPts val="1100"/>
              <a:buFont typeface="Arial" panose="020B0604020202020204"/>
              <a:buNone/>
            </a:pPr>
            <a:r>
              <a:rPr lang="en-US" sz="1400" dirty="0"/>
              <a:t>MSSV: 1911066029</a:t>
            </a:r>
            <a:endParaRPr lang="en-US" sz="1400" dirty="0"/>
          </a:p>
          <a:p>
            <a:pPr marL="0" lvl="0" indent="0" algn="r" rtl="0">
              <a:spcBef>
                <a:spcPts val="1600"/>
              </a:spcBef>
              <a:spcAft>
                <a:spcPts val="1600"/>
              </a:spcAft>
              <a:buNone/>
            </a:pPr>
            <a:endParaRPr sz="1400" dirty="0"/>
          </a:p>
        </p:txBody>
      </p:sp>
      <p:sp>
        <p:nvSpPr>
          <p:cNvPr id="4" name="Google Shape;2303;p52"/>
          <p:cNvSpPr txBox="1">
            <a:spLocks noGrp="1"/>
          </p:cNvSpPr>
          <p:nvPr/>
        </p:nvSpPr>
        <p:spPr>
          <a:xfrm>
            <a:off x="1010299" y="2771650"/>
            <a:ext cx="2906178" cy="539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panose="020B0800030000020004"/>
              <a:buNone/>
              <a:defRPr sz="2800" b="0" i="0" u="none" strike="noStrike" cap="none">
                <a:solidFill>
                  <a:schemeClr val="lt2"/>
                </a:solidFill>
                <a:latin typeface="Viga" panose="020B0800030000020004"/>
                <a:ea typeface="Viga" panose="020B0800030000020004"/>
                <a:cs typeface="Viga" panose="020B0800030000020004"/>
                <a:sym typeface="Viga" panose="020B0800030000020004"/>
              </a:defRPr>
            </a:lvl1pPr>
            <a:lvl2pPr marR="0" lvl="1"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r>
              <a:rPr lang="en-GB" sz="1800" b="1" dirty="0">
                <a:latin typeface="+mj-lt"/>
              </a:rPr>
              <a:t>Võ Thành Tín Đạt</a:t>
            </a:r>
            <a:endParaRPr lang="en-GB" sz="1800" b="1" dirty="0">
              <a:latin typeface="+mj-lt"/>
            </a:endParaRPr>
          </a:p>
        </p:txBody>
      </p:sp>
      <p:sp>
        <p:nvSpPr>
          <p:cNvPr id="5" name="Google Shape;2302;p52"/>
          <p:cNvSpPr txBox="1">
            <a:spLocks noGrp="1"/>
          </p:cNvSpPr>
          <p:nvPr/>
        </p:nvSpPr>
        <p:spPr>
          <a:xfrm>
            <a:off x="1218565" y="3251085"/>
            <a:ext cx="2743200" cy="6942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lvl="0" indent="0" algn="r" rtl="0">
              <a:spcBef>
                <a:spcPts val="0"/>
              </a:spcBef>
              <a:spcAft>
                <a:spcPts val="0"/>
              </a:spcAft>
              <a:buClr>
                <a:schemeClr val="dk1"/>
              </a:buClr>
              <a:buSzPts val="1100"/>
              <a:buFont typeface="Arial" panose="020B0604020202020204"/>
              <a:buNone/>
            </a:pPr>
            <a:r>
              <a:rPr lang="en-US" sz="1400" dirty="0"/>
              <a:t>MSSV: 1911066041</a:t>
            </a:r>
            <a:endParaRPr lang="en-US" sz="1400" dirty="0"/>
          </a:p>
          <a:p>
            <a:pPr marL="0" lvl="0" indent="0" algn="r" rtl="0">
              <a:spcBef>
                <a:spcPts val="1600"/>
              </a:spcBef>
              <a:spcAft>
                <a:spcPts val="1600"/>
              </a:spcAft>
              <a:buNone/>
            </a:pPr>
            <a:endParaRPr sz="1400" dirty="0"/>
          </a:p>
        </p:txBody>
      </p:sp>
      <p:sp>
        <p:nvSpPr>
          <p:cNvPr id="6" name="Google Shape;2303;p52"/>
          <p:cNvSpPr txBox="1">
            <a:spLocks noGrp="1"/>
          </p:cNvSpPr>
          <p:nvPr/>
        </p:nvSpPr>
        <p:spPr>
          <a:xfrm>
            <a:off x="1136664" y="3687320"/>
            <a:ext cx="2906178" cy="539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panose="020B0800030000020004"/>
              <a:buNone/>
              <a:defRPr sz="2800" b="0" i="0" u="none" strike="noStrike" cap="none">
                <a:solidFill>
                  <a:schemeClr val="lt2"/>
                </a:solidFill>
                <a:latin typeface="Viga" panose="020B0800030000020004"/>
                <a:ea typeface="Viga" panose="020B0800030000020004"/>
                <a:cs typeface="Viga" panose="020B0800030000020004"/>
                <a:sym typeface="Viga" panose="020B0800030000020004"/>
              </a:defRPr>
            </a:lvl1pPr>
            <a:lvl2pPr marR="0" lvl="1"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lt2"/>
              </a:buClr>
              <a:buSzPts val="2800"/>
              <a:buFont typeface="Arial" panose="020B0604020202020204"/>
              <a:buNone/>
              <a:defRPr sz="2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r>
              <a:rPr lang="en-GB" sz="1800" b="1" dirty="0">
                <a:latin typeface="+mj-lt"/>
              </a:rPr>
              <a:t>Nguyễn Hải Phi</a:t>
            </a:r>
            <a:endParaRPr lang="en-GB" sz="1800" b="1" dirty="0">
              <a:latin typeface="+mj-lt"/>
            </a:endParaRPr>
          </a:p>
        </p:txBody>
      </p:sp>
      <p:sp>
        <p:nvSpPr>
          <p:cNvPr id="7" name="Google Shape;2302;p52"/>
          <p:cNvSpPr txBox="1">
            <a:spLocks noGrp="1"/>
          </p:cNvSpPr>
          <p:nvPr/>
        </p:nvSpPr>
        <p:spPr>
          <a:xfrm>
            <a:off x="1380490" y="4051185"/>
            <a:ext cx="2743200" cy="6942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lvl="0" indent="0" algn="r" rtl="0">
              <a:spcBef>
                <a:spcPts val="0"/>
              </a:spcBef>
              <a:spcAft>
                <a:spcPts val="0"/>
              </a:spcAft>
              <a:buClr>
                <a:schemeClr val="dk1"/>
              </a:buClr>
              <a:buSzPts val="1100"/>
              <a:buFont typeface="Arial" panose="020B0604020202020204"/>
              <a:buNone/>
            </a:pPr>
            <a:r>
              <a:rPr lang="en-US" sz="1400" dirty="0"/>
              <a:t>MSSV: 1711060956</a:t>
            </a:r>
            <a:endParaRPr lang="en-US" sz="1400" dirty="0"/>
          </a:p>
          <a:p>
            <a:pPr marL="0" lvl="0" indent="0" algn="r" rtl="0">
              <a:spcBef>
                <a:spcPts val="1600"/>
              </a:spcBef>
              <a:spcAft>
                <a:spcPts val="1600"/>
              </a:spcAft>
              <a:buNone/>
            </a:pP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ADMIN</a:t>
            </a:r>
            <a:endParaRPr lang="en-US" altLang="en-GB" b="1" dirty="0">
              <a:latin typeface="+mj-lt"/>
            </a:endParaRPr>
          </a:p>
        </p:txBody>
      </p:sp>
      <p:pic>
        <p:nvPicPr>
          <p:cNvPr id="33" name="Picture 33" descr="admin"/>
          <p:cNvPicPr>
            <a:picLocks noChangeAspect="1"/>
          </p:cNvPicPr>
          <p:nvPr/>
        </p:nvPicPr>
        <p:blipFill>
          <a:blip r:embed="rId1"/>
          <a:stretch>
            <a:fillRect/>
          </a:stretch>
        </p:blipFill>
        <p:spPr>
          <a:xfrm>
            <a:off x="779780" y="941070"/>
            <a:ext cx="7962900" cy="36995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DONATIONS</a:t>
            </a:r>
            <a:endParaRPr lang="en-US" altLang="en-GB" b="1" dirty="0">
              <a:latin typeface="+mj-lt"/>
            </a:endParaRPr>
          </a:p>
        </p:txBody>
      </p:sp>
      <p:pic>
        <p:nvPicPr>
          <p:cNvPr id="34" name="Picture 34" descr="admindonations"/>
          <p:cNvPicPr>
            <a:picLocks noChangeAspect="1"/>
          </p:cNvPicPr>
          <p:nvPr/>
        </p:nvPicPr>
        <p:blipFill>
          <a:blip r:embed="rId1"/>
          <a:stretch>
            <a:fillRect/>
          </a:stretch>
        </p:blipFill>
        <p:spPr>
          <a:xfrm>
            <a:off x="805180" y="878840"/>
            <a:ext cx="7902575" cy="36715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TOPICS</a:t>
            </a:r>
            <a:endParaRPr lang="en-US" altLang="en-GB" b="1" dirty="0">
              <a:latin typeface="+mj-lt"/>
            </a:endParaRPr>
          </a:p>
        </p:txBody>
      </p:sp>
      <p:pic>
        <p:nvPicPr>
          <p:cNvPr id="35" name="Picture 35" descr="admintopic"/>
          <p:cNvPicPr>
            <a:picLocks noChangeAspect="1"/>
          </p:cNvPicPr>
          <p:nvPr/>
        </p:nvPicPr>
        <p:blipFill>
          <a:blip r:embed="rId1"/>
          <a:stretch>
            <a:fillRect/>
          </a:stretch>
        </p:blipFill>
        <p:spPr>
          <a:xfrm>
            <a:off x="1874520" y="628015"/>
            <a:ext cx="5394960" cy="43135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UPDATE TOPIC</a:t>
            </a:r>
            <a:endParaRPr lang="en-US" altLang="en-GB" b="1" dirty="0">
              <a:latin typeface="+mj-lt"/>
            </a:endParaRPr>
          </a:p>
        </p:txBody>
      </p:sp>
      <p:pic>
        <p:nvPicPr>
          <p:cNvPr id="37" name="Picture 37" descr="updatetopic"/>
          <p:cNvPicPr>
            <a:picLocks noChangeAspect="1"/>
          </p:cNvPicPr>
          <p:nvPr/>
        </p:nvPicPr>
        <p:blipFill>
          <a:blip r:embed="rId1"/>
          <a:stretch>
            <a:fillRect/>
          </a:stretch>
        </p:blipFill>
        <p:spPr>
          <a:xfrm>
            <a:off x="1874520" y="737235"/>
            <a:ext cx="5394960" cy="41865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USERS</a:t>
            </a:r>
            <a:endParaRPr lang="en-US" altLang="en-GB" b="1" dirty="0">
              <a:latin typeface="+mj-lt"/>
            </a:endParaRPr>
          </a:p>
        </p:txBody>
      </p:sp>
      <p:pic>
        <p:nvPicPr>
          <p:cNvPr id="40" name="Picture 40" descr="adminusers"/>
          <p:cNvPicPr>
            <a:picLocks noChangeAspect="1"/>
          </p:cNvPicPr>
          <p:nvPr/>
        </p:nvPicPr>
        <p:blipFill>
          <a:blip r:embed="rId1"/>
          <a:stretch>
            <a:fillRect/>
          </a:stretch>
        </p:blipFill>
        <p:spPr>
          <a:xfrm>
            <a:off x="1874520" y="860425"/>
            <a:ext cx="5394960" cy="40024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UPDATE USER</a:t>
            </a:r>
            <a:endParaRPr lang="en-US" altLang="en-GB" b="1" dirty="0">
              <a:latin typeface="+mj-lt"/>
            </a:endParaRPr>
          </a:p>
        </p:txBody>
      </p:sp>
      <p:pic>
        <p:nvPicPr>
          <p:cNvPr id="41" name="Picture 41" descr="updateuser"/>
          <p:cNvPicPr>
            <a:picLocks noChangeAspect="1"/>
          </p:cNvPicPr>
          <p:nvPr/>
        </p:nvPicPr>
        <p:blipFill>
          <a:blip r:embed="rId1"/>
          <a:stretch>
            <a:fillRect/>
          </a:stretch>
        </p:blipFill>
        <p:spPr>
          <a:xfrm>
            <a:off x="1874520" y="676275"/>
            <a:ext cx="5394960" cy="41903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ORGANIZATIONS</a:t>
            </a:r>
            <a:endParaRPr lang="en-US" altLang="en-GB" b="1" dirty="0">
              <a:latin typeface="+mj-lt"/>
            </a:endParaRPr>
          </a:p>
        </p:txBody>
      </p:sp>
      <p:pic>
        <p:nvPicPr>
          <p:cNvPr id="44" name="Picture 44" descr="adminorganization"/>
          <p:cNvPicPr>
            <a:picLocks noChangeAspect="1"/>
          </p:cNvPicPr>
          <p:nvPr/>
        </p:nvPicPr>
        <p:blipFill>
          <a:blip r:embed="rId1"/>
          <a:stretch>
            <a:fillRect/>
          </a:stretch>
        </p:blipFill>
        <p:spPr>
          <a:xfrm>
            <a:off x="1874520" y="654050"/>
            <a:ext cx="5394960" cy="43592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TRANG UPDATE ORGANIZATIONS</a:t>
            </a:r>
            <a:endParaRPr lang="en-US" altLang="en-GB" b="1" dirty="0">
              <a:latin typeface="+mj-lt"/>
            </a:endParaRPr>
          </a:p>
        </p:txBody>
      </p:sp>
      <p:pic>
        <p:nvPicPr>
          <p:cNvPr id="45" name="Picture 45" descr="updateorg"/>
          <p:cNvPicPr>
            <a:picLocks noChangeAspect="1"/>
          </p:cNvPicPr>
          <p:nvPr/>
        </p:nvPicPr>
        <p:blipFill>
          <a:blip r:embed="rId1"/>
          <a:stretch>
            <a:fillRect/>
          </a:stretch>
        </p:blipFill>
        <p:spPr>
          <a:xfrm>
            <a:off x="1874520" y="675640"/>
            <a:ext cx="5394960" cy="43897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4000" b="1" dirty="0">
                <a:latin typeface="+mj-lt"/>
              </a:rPr>
              <a:t>KẾT LUẬN</a:t>
            </a:r>
            <a:endParaRPr lang="en-US" altLang="en-GB" sz="4000" b="1" dirty="0">
              <a:latin typeface="+mj-lt"/>
            </a:endParaRPr>
          </a:p>
        </p:txBody>
      </p:sp>
      <p:sp>
        <p:nvSpPr>
          <p:cNvPr id="2088" name="Google Shape;2088;p51"/>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04</a:t>
            </a:r>
            <a:endParaRPr lang="en-GB"/>
          </a:p>
        </p:txBody>
      </p:sp>
      <p:grpSp>
        <p:nvGrpSpPr>
          <p:cNvPr id="2089" name="Google Shape;2089;p51"/>
          <p:cNvGrpSpPr/>
          <p:nvPr/>
        </p:nvGrpSpPr>
        <p:grpSpPr>
          <a:xfrm>
            <a:off x="5191074" y="918576"/>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940650"/>
            <a:ext cx="7322400" cy="3262200"/>
          </a:xfrm>
          <a:prstGeom prst="rect">
            <a:avLst/>
          </a:prstGeom>
        </p:spPr>
        <p:txBody>
          <a:bodyPr spcFirstLastPara="1" wrap="square" lIns="91425" tIns="91425" rIns="91425" bIns="91425" anchor="t" anchorCtr="0">
            <a:noAutofit/>
          </a:bodyPr>
          <a:lstStyle/>
          <a:p>
            <a:pPr marL="0" indent="0">
              <a:lnSpc>
                <a:spcPct val="120000"/>
              </a:lnSpc>
              <a:buNone/>
            </a:pPr>
            <a:r>
              <a:rPr lang="en-US" sz="1800" dirty="0">
                <a:effectLst/>
                <a:latin typeface="Arial (Headings)"/>
                <a:ea typeface="Times New Roman" panose="02020603050405020304" pitchFamily="18" charset="0"/>
              </a:rPr>
              <a:t>- Trang web đã có thể cung cấp các chức năng quyên góp cho người dùng và quản lý dành cho admin. </a:t>
            </a:r>
            <a:endParaRPr lang="en-US" sz="1800" dirty="0">
              <a:effectLst/>
              <a:latin typeface="Arial (Headings)"/>
              <a:ea typeface="Times New Roman" panose="02020603050405020304" pitchFamily="18" charset="0"/>
            </a:endParaRPr>
          </a:p>
          <a:p>
            <a:pPr marL="0" indent="0">
              <a:lnSpc>
                <a:spcPct val="120000"/>
              </a:lnSpc>
              <a:buNone/>
            </a:pPr>
            <a:endParaRPr lang="en-US" sz="1800" dirty="0">
              <a:effectLst/>
              <a:latin typeface="Arial (Headings)"/>
              <a:ea typeface="Times New Roman" panose="02020603050405020304" pitchFamily="18" charset="0"/>
            </a:endParaRPr>
          </a:p>
          <a:p>
            <a:pPr marL="0" indent="0">
              <a:lnSpc>
                <a:spcPct val="120000"/>
              </a:lnSpc>
              <a:buNone/>
            </a:pPr>
            <a:r>
              <a:rPr lang="en-US" sz="1800" dirty="0">
                <a:effectLst/>
                <a:latin typeface="Arial (Headings)"/>
                <a:ea typeface="Times New Roman" panose="02020603050405020304" pitchFamily="18" charset="0"/>
              </a:rPr>
              <a:t>- Tuy nhiên trang web chưa thể làm được những việc sau: Xem thông tin cá nhân, Đổi mật khẩu, Upload file ảnh, Cho các tổ chức tự đăng thông tin chiến dịch … Những thiếu sót này sẽ được nhóm tập trung phát triển và sẽ có mặt ở trong các bản cập nhật sắp tới.</a:t>
            </a:r>
            <a:endParaRPr lang="en-US" sz="1800" dirty="0">
              <a:effectLst/>
              <a:latin typeface="Arial (Headings)"/>
              <a:ea typeface="Times New Roman" panose="02020603050405020304" pitchFamily="18" charset="0"/>
            </a:endParaRPr>
          </a:p>
        </p:txBody>
      </p:sp>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KẾT LUẬN</a:t>
            </a:r>
            <a:endParaRPr lang="en-US" altLang="en-GB" b="1" dirty="0">
              <a:latin typeface="+mj-lt"/>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2303" y="120681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490803" y="1347636"/>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b="1" dirty="0">
                <a:solidFill>
                  <a:schemeClr val="lt2"/>
                </a:solidFill>
                <a:latin typeface="+mj-lt"/>
              </a:rPr>
              <a:t>MÔ TẢ WEBSITE</a:t>
            </a:r>
            <a:endParaRPr lang="en-US" altLang="en-GB" b="1" dirty="0">
              <a:solidFill>
                <a:schemeClr val="lt2"/>
              </a:solidFill>
              <a:latin typeface="+mj-lt"/>
            </a:endParaRPr>
          </a:p>
        </p:txBody>
      </p:sp>
      <p:sp>
        <p:nvSpPr>
          <p:cNvPr id="307" name="Google Shape;307;p31"/>
          <p:cNvSpPr txBox="1">
            <a:spLocks noGrp="1"/>
          </p:cNvSpPr>
          <p:nvPr>
            <p:ph type="ctrTitle" idx="2"/>
          </p:nvPr>
        </p:nvSpPr>
        <p:spPr>
          <a:xfrm>
            <a:off x="34290" y="3384550"/>
            <a:ext cx="3342640" cy="45783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b="1" dirty="0">
                <a:solidFill>
                  <a:schemeClr val="lt2"/>
                </a:solidFill>
                <a:latin typeface="+mj-lt"/>
              </a:rPr>
              <a:t>GIAO DIỆN VÀ CHỨC NĂNG</a:t>
            </a:r>
            <a:endParaRPr lang="en-US" altLang="en-GB" b="1" dirty="0">
              <a:solidFill>
                <a:schemeClr val="lt2"/>
              </a:solidFill>
              <a:latin typeface="+mj-lt"/>
            </a:endParaRPr>
          </a:p>
        </p:txBody>
      </p:sp>
      <p:sp>
        <p:nvSpPr>
          <p:cNvPr id="311" name="Google Shape;311;p31"/>
          <p:cNvSpPr txBox="1">
            <a:spLocks noGrp="1"/>
          </p:cNvSpPr>
          <p:nvPr>
            <p:ph type="title" idx="7"/>
          </p:nvPr>
        </p:nvSpPr>
        <p:spPr>
          <a:xfrm>
            <a:off x="3377303" y="3218637"/>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sp>
        <p:nvSpPr>
          <p:cNvPr id="313" name="Google Shape;313;p31"/>
          <p:cNvSpPr txBox="1">
            <a:spLocks noGrp="1"/>
          </p:cNvSpPr>
          <p:nvPr>
            <p:ph type="title" idx="9"/>
          </p:nvPr>
        </p:nvSpPr>
        <p:spPr>
          <a:xfrm>
            <a:off x="4569503" y="120681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02</a:t>
            </a:r>
            <a:endParaRPr dirty="0"/>
          </a:p>
        </p:txBody>
      </p:sp>
      <p:sp>
        <p:nvSpPr>
          <p:cNvPr id="314" name="Google Shape;314;p31"/>
          <p:cNvSpPr txBox="1">
            <a:spLocks noGrp="1"/>
          </p:cNvSpPr>
          <p:nvPr>
            <p:ph type="title" idx="13"/>
          </p:nvPr>
        </p:nvSpPr>
        <p:spPr>
          <a:xfrm>
            <a:off x="4574503" y="3218637"/>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04</a:t>
            </a:r>
            <a:endParaRPr dirty="0"/>
          </a:p>
        </p:txBody>
      </p:sp>
      <p:sp>
        <p:nvSpPr>
          <p:cNvPr id="316" name="Google Shape;316;p31"/>
          <p:cNvSpPr txBox="1">
            <a:spLocks noGrp="1"/>
          </p:cNvSpPr>
          <p:nvPr>
            <p:ph type="ctrTitle" idx="15"/>
          </p:nvPr>
        </p:nvSpPr>
        <p:spPr>
          <a:xfrm>
            <a:off x="5767070" y="1149985"/>
            <a:ext cx="2292350" cy="10680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b="1" dirty="0">
                <a:solidFill>
                  <a:schemeClr val="lt2"/>
                </a:solidFill>
                <a:latin typeface="+mj-lt"/>
              </a:rPr>
              <a:t>THIẾT KẾ HỆ THỐNG VÀ CÔNG NGHỆ SỬ DỤNG</a:t>
            </a:r>
            <a:endParaRPr lang="en-US" altLang="en-GB" b="1" dirty="0">
              <a:solidFill>
                <a:schemeClr val="lt2"/>
              </a:solidFill>
              <a:latin typeface="+mj-lt"/>
            </a:endParaRPr>
          </a:p>
        </p:txBody>
      </p:sp>
      <p:sp>
        <p:nvSpPr>
          <p:cNvPr id="318" name="Google Shape;318;p31"/>
          <p:cNvSpPr txBox="1">
            <a:spLocks noGrp="1"/>
          </p:cNvSpPr>
          <p:nvPr>
            <p:ph type="ctrTitle" idx="17"/>
          </p:nvPr>
        </p:nvSpPr>
        <p:spPr>
          <a:xfrm>
            <a:off x="5771540" y="3384928"/>
            <a:ext cx="2314979"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b="1" dirty="0">
                <a:solidFill>
                  <a:schemeClr val="lt2"/>
                </a:solidFill>
                <a:latin typeface="+mj-lt"/>
              </a:rPr>
              <a:t>KẾT LUẬN</a:t>
            </a:r>
            <a:endParaRPr lang="en-US" altLang="en-GB" b="1" dirty="0">
              <a:solidFill>
                <a:schemeClr val="lt2"/>
              </a:solidFill>
              <a:latin typeface="+mj-lt"/>
            </a:endParaRPr>
          </a:p>
        </p:txBody>
      </p:sp>
      <p:cxnSp>
        <p:nvCxnSpPr>
          <p:cNvPr id="323" name="Google Shape;323;p31"/>
          <p:cNvCxnSpPr/>
          <p:nvPr/>
        </p:nvCxnSpPr>
        <p:spPr>
          <a:xfrm>
            <a:off x="899753" y="2718159"/>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THANKS!</a:t>
            </a:r>
            <a:endParaRPr dirty="0"/>
          </a:p>
        </p:txBody>
      </p:sp>
      <p:sp>
        <p:nvSpPr>
          <p:cNvPr id="3013" name="Google Shape;3013;p63"/>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dirty="0"/>
              <a:t>Do you have any questions?</a:t>
            </a:r>
            <a:endParaRPr dirty="0"/>
          </a:p>
          <a:p>
            <a:pPr marL="0" lvl="0" indent="0" algn="l" rtl="0">
              <a:spcBef>
                <a:spcPts val="0"/>
              </a:spcBef>
              <a:spcAft>
                <a:spcPts val="0"/>
              </a:spcAft>
              <a:buNone/>
            </a:pPr>
            <a:r>
              <a:rPr lang="en-US" dirty="0"/>
              <a:t>daoduc132@gmail.com</a:t>
            </a:r>
            <a:endParaRPr lang="en-US" dirty="0"/>
          </a:p>
        </p:txBody>
      </p:sp>
      <p:grpSp>
        <p:nvGrpSpPr>
          <p:cNvPr id="3014" name="Google Shape;3014;p63"/>
          <p:cNvGrpSpPr/>
          <p:nvPr/>
        </p:nvGrpSpPr>
        <p:grpSpPr>
          <a:xfrm>
            <a:off x="4165642" y="47697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64" name="Google Shape;3064;p63"/>
          <p:cNvSpPr/>
          <p:nvPr/>
        </p:nvSpPr>
        <p:spPr>
          <a:xfrm>
            <a:off x="756875" y="2670800"/>
            <a:ext cx="279075" cy="279383"/>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65" name="Google Shape;3065;p63"/>
          <p:cNvGrpSpPr/>
          <p:nvPr/>
        </p:nvGrpSpPr>
        <p:grpSpPr>
          <a:xfrm>
            <a:off x="1119645" y="2670754"/>
            <a:ext cx="279371" cy="279062"/>
            <a:chOff x="3303268" y="3817349"/>
            <a:chExt cx="346056" cy="345674"/>
          </a:xfrm>
        </p:grpSpPr>
        <p:sp>
          <p:nvSpPr>
            <p:cNvPr id="3066" name="Google Shape;3066;p6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6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6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9" name="Google Shape;3069;p6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70" name="Google Shape;3070;p63"/>
          <p:cNvGrpSpPr/>
          <p:nvPr/>
        </p:nvGrpSpPr>
        <p:grpSpPr>
          <a:xfrm>
            <a:off x="1482195" y="2670754"/>
            <a:ext cx="279371" cy="279062"/>
            <a:chOff x="3752358" y="3817349"/>
            <a:chExt cx="346056" cy="345674"/>
          </a:xfrm>
        </p:grpSpPr>
        <p:sp>
          <p:nvSpPr>
            <p:cNvPr id="3071" name="Google Shape;3071;p6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6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6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6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75" name="Google Shape;3075;p63"/>
          <p:cNvSpPr txBox="1"/>
          <p:nvPr/>
        </p:nvSpPr>
        <p:spPr>
          <a:xfrm>
            <a:off x="671150" y="4072725"/>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000">
                <a:solidFill>
                  <a:schemeClr val="lt2"/>
                </a:solidFill>
                <a:latin typeface="Viga" panose="020B0800030000020004"/>
                <a:ea typeface="Viga" panose="020B0800030000020004"/>
                <a:cs typeface="Viga" panose="020B0800030000020004"/>
                <a:sym typeface="Viga" panose="020B0800030000020004"/>
              </a:rPr>
              <a:t>Please keep this slide for attribution.</a:t>
            </a:r>
            <a:endParaRPr sz="1000">
              <a:solidFill>
                <a:schemeClr val="lt2"/>
              </a:solidFill>
              <a:latin typeface="Viga" panose="020B0800030000020004"/>
              <a:ea typeface="Viga" panose="020B0800030000020004"/>
              <a:cs typeface="Viga" panose="020B0800030000020004"/>
              <a:sym typeface="Viga" panose="020B080003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4000" b="1" dirty="0">
                <a:latin typeface="+mj-lt"/>
              </a:rPr>
              <a:t>MÔ TẢ WEBSITE</a:t>
            </a:r>
            <a:endParaRPr lang="en-US" altLang="en-GB" sz="4000" b="1" dirty="0">
              <a:latin typeface="+mj-lt"/>
            </a:endParaRPr>
          </a:p>
        </p:txBody>
      </p:sp>
      <p:sp>
        <p:nvSpPr>
          <p:cNvPr id="530" name="Google Shape;530;p34"/>
          <p:cNvSpPr/>
          <p:nvPr/>
        </p:nvSpPr>
        <p:spPr>
          <a:xfrm>
            <a:off x="4752315" y="1353334"/>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1" name="Google Shape;531;p34"/>
          <p:cNvGrpSpPr/>
          <p:nvPr/>
        </p:nvGrpSpPr>
        <p:grpSpPr>
          <a:xfrm>
            <a:off x="7295569" y="154124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5" name="Google Shape;555;p34"/>
          <p:cNvGrpSpPr/>
          <p:nvPr/>
        </p:nvGrpSpPr>
        <p:grpSpPr>
          <a:xfrm>
            <a:off x="5179803" y="1970970"/>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01</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745" y="1029335"/>
            <a:ext cx="7322185" cy="3794760"/>
          </a:xfrm>
          <a:prstGeom prst="rect">
            <a:avLst/>
          </a:prstGeom>
        </p:spPr>
        <p:txBody>
          <a:bodyPr spcFirstLastPara="1" wrap="square" lIns="91425" tIns="91425" rIns="91425" bIns="91425" anchor="t" anchorCtr="0">
            <a:noAutofit/>
          </a:bodyPr>
          <a:lstStyle/>
          <a:p>
            <a:pPr marL="0" indent="0">
              <a:spcAft>
                <a:spcPts val="1600"/>
              </a:spcAft>
              <a:buNone/>
            </a:pPr>
            <a:r>
              <a:rPr lang="vi-VN" sz="1800" dirty="0">
                <a:latin typeface="+mn-lt"/>
              </a:rPr>
              <a:t>- Trang web donation được tạo ra với mục đích giúp đỡ các tổ chức phi lợi nhuận, các dự án từ thiện và những người cần được hỗ trợ tài chính. </a:t>
            </a:r>
            <a:endParaRPr lang="vi-VN" sz="1800" dirty="0">
              <a:latin typeface="+mn-lt"/>
            </a:endParaRPr>
          </a:p>
          <a:p>
            <a:pPr marL="0" indent="0">
              <a:spcAft>
                <a:spcPts val="1600"/>
              </a:spcAft>
              <a:buNone/>
            </a:pPr>
            <a:r>
              <a:rPr lang="en-US" altLang="vi-VN" sz="1800" dirty="0">
                <a:latin typeface="+mn-lt"/>
              </a:rPr>
              <a:t>- </a:t>
            </a:r>
            <a:r>
              <a:rPr lang="vi-VN" sz="1800" dirty="0">
                <a:latin typeface="+mn-lt"/>
              </a:rPr>
              <a:t>Trang web này cho phép người dùng truy cập và tìm kiếm các dự án từ thiện và tổ chức phi lợi nhuận trên toàn thế giới. </a:t>
            </a:r>
            <a:endParaRPr lang="vi-VN" sz="1800" dirty="0">
              <a:latin typeface="+mn-lt"/>
            </a:endParaRPr>
          </a:p>
          <a:p>
            <a:pPr marL="0" indent="0">
              <a:spcAft>
                <a:spcPts val="1600"/>
              </a:spcAft>
              <a:buNone/>
            </a:pPr>
            <a:r>
              <a:rPr lang="en-US" altLang="vi-VN" sz="1800" dirty="0">
                <a:latin typeface="+mn-lt"/>
              </a:rPr>
              <a:t>- </a:t>
            </a:r>
            <a:r>
              <a:rPr lang="vi-VN" sz="1800" dirty="0">
                <a:latin typeface="+mn-lt"/>
              </a:rPr>
              <a:t>Người dùng có thể đăng ký và tạo tài khoản ủng hộ các dự án đã có sẵn do các tổ chức uy tín phát động.  </a:t>
            </a:r>
            <a:endParaRPr lang="vi-VN" sz="1800" dirty="0">
              <a:latin typeface="+mn-lt"/>
            </a:endParaRPr>
          </a:p>
          <a:p>
            <a:pPr marL="0" lvl="0" indent="0" algn="l" rtl="0">
              <a:spcBef>
                <a:spcPts val="0"/>
              </a:spcBef>
              <a:spcAft>
                <a:spcPts val="1600"/>
              </a:spcAft>
              <a:buNone/>
            </a:pPr>
            <a:endParaRPr sz="1800" dirty="0">
              <a:latin typeface="+mn-lt"/>
            </a:endParaRPr>
          </a:p>
        </p:txBody>
      </p:sp>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MỤC ĐÍCH TẠO RA TRANG WEB</a:t>
            </a:r>
            <a:endParaRPr b="1" dirty="0">
              <a:latin typeface="+mj-lt"/>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745" y="1029335"/>
            <a:ext cx="7322185" cy="3794760"/>
          </a:xfrm>
          <a:prstGeom prst="rect">
            <a:avLst/>
          </a:prstGeom>
        </p:spPr>
        <p:txBody>
          <a:bodyPr spcFirstLastPara="1" wrap="square" lIns="91425" tIns="91425" rIns="91425" bIns="91425" anchor="t" anchorCtr="0">
            <a:noAutofit/>
          </a:bodyPr>
          <a:lstStyle/>
          <a:p>
            <a:pPr marL="0" indent="0">
              <a:spcAft>
                <a:spcPts val="1600"/>
              </a:spcAft>
              <a:buNone/>
            </a:pPr>
            <a:r>
              <a:rPr lang="vi-VN" sz="1800" dirty="0">
                <a:latin typeface="+mn-lt"/>
              </a:rPr>
              <a:t>- Cho phép người dùng đăng nhập, đăng ký, đăng xuất.</a:t>
            </a:r>
            <a:endParaRPr lang="vi-VN" sz="1800" dirty="0">
              <a:latin typeface="+mn-lt"/>
            </a:endParaRPr>
          </a:p>
          <a:p>
            <a:pPr marL="0" indent="0">
              <a:spcAft>
                <a:spcPts val="1600"/>
              </a:spcAft>
              <a:buNone/>
            </a:pPr>
            <a:r>
              <a:rPr lang="vi-VN" sz="1800" dirty="0">
                <a:latin typeface="+mn-lt"/>
              </a:rPr>
              <a:t>- Cho người dùng thấy danh sách các chiến dịch từ thiện và xem chi tiết một chiến dịch. </a:t>
            </a:r>
            <a:endParaRPr lang="vi-VN" sz="1800" dirty="0">
              <a:latin typeface="+mn-lt"/>
            </a:endParaRPr>
          </a:p>
          <a:p>
            <a:pPr marL="0" indent="0">
              <a:spcAft>
                <a:spcPts val="1600"/>
              </a:spcAft>
              <a:buNone/>
            </a:pPr>
            <a:r>
              <a:rPr lang="vi-VN" sz="1800" dirty="0">
                <a:latin typeface="+mn-lt"/>
              </a:rPr>
              <a:t>- Người dùng có thể quyên góp cho chiến dịch.  </a:t>
            </a:r>
            <a:endParaRPr lang="vi-VN" sz="1800" dirty="0">
              <a:latin typeface="+mn-lt"/>
            </a:endParaRPr>
          </a:p>
          <a:p>
            <a:pPr marL="0" indent="0">
              <a:spcAft>
                <a:spcPts val="1600"/>
              </a:spcAft>
              <a:buNone/>
            </a:pPr>
            <a:r>
              <a:rPr lang="vi-VN" sz="1800" dirty="0">
                <a:latin typeface="+mn-lt"/>
              </a:rPr>
              <a:t>- Người quản trị có thể quản lý thông tin các tổ chức phi lợi nhuận, các chiến dịch từ họ. </a:t>
            </a:r>
            <a:endParaRPr lang="vi-VN" sz="1800" dirty="0">
              <a:latin typeface="+mn-lt"/>
            </a:endParaRPr>
          </a:p>
          <a:p>
            <a:pPr marL="0" indent="0">
              <a:spcAft>
                <a:spcPts val="1600"/>
              </a:spcAft>
              <a:buNone/>
            </a:pPr>
            <a:r>
              <a:rPr lang="vi-VN" sz="1800" dirty="0">
                <a:latin typeface="+mn-lt"/>
              </a:rPr>
              <a:t>- Người quản trị có thể quản lý thông tin các tài khoản người dùng. </a:t>
            </a:r>
            <a:endParaRPr lang="vi-VN" sz="1800" dirty="0">
              <a:latin typeface="+mn-lt"/>
            </a:endParaRPr>
          </a:p>
          <a:p>
            <a:pPr marL="0" indent="0">
              <a:spcAft>
                <a:spcPts val="1600"/>
              </a:spcAft>
              <a:buNone/>
            </a:pPr>
            <a:r>
              <a:rPr lang="vi-VN" sz="1800" dirty="0">
                <a:latin typeface="+mn-lt"/>
              </a:rPr>
              <a:t>- Xem các quyên góp đã được thực hiện. </a:t>
            </a:r>
            <a:endParaRPr lang="vi-VN" sz="1800" dirty="0">
              <a:latin typeface="+mn-lt"/>
            </a:endParaRPr>
          </a:p>
        </p:txBody>
      </p:sp>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CÁC CHỨC NĂNG CHÍNH</a:t>
            </a:r>
            <a:endParaRPr b="1" dirty="0">
              <a:latin typeface="+mj-lt"/>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556775" y="1036139"/>
            <a:ext cx="7322400" cy="3262200"/>
          </a:xfrm>
          <a:prstGeom prst="rect">
            <a:avLst/>
          </a:prstGeom>
        </p:spPr>
        <p:txBody>
          <a:bodyPr spcFirstLastPara="1" wrap="square" lIns="91425" tIns="91425" rIns="91425" bIns="91425" anchor="t" anchorCtr="0">
            <a:noAutofit/>
          </a:bodyPr>
          <a:lstStyle/>
          <a:p>
            <a:pPr marL="0" indent="0">
              <a:lnSpc>
                <a:spcPct val="115000"/>
              </a:lnSpc>
              <a:spcAft>
                <a:spcPts val="10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 user(id,ho_ten,email,password,dia_chi).</a:t>
            </a:r>
            <a:endParaRPr lang="en-US"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 donations(id, so_tien, ngay_tao, tin_nhan, credit_number, expiration_date, security_code, name_card).</a:t>
            </a:r>
            <a:endParaRPr lang="en-US"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 role(id,ten_role).</a:t>
            </a:r>
            <a:endParaRPr lang="en-US"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 to_chuc(id,ten_tc,website,mo_ta).</a:t>
            </a:r>
            <a:endParaRPr lang="en-US"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000000"/>
                </a:solidFill>
                <a:effectLst/>
                <a:latin typeface="+mj-lt"/>
                <a:ea typeface="Calibri" panose="020F0502020204030204" pitchFamily="34" charset="0"/>
                <a:cs typeface="Times New Roman" panose="02020603050405020304" pitchFamily="18" charset="0"/>
              </a:rPr>
              <a:t>- topic(id,ten_topic,mo_ta,noi_dung,so_tien,money_donor,img).</a:t>
            </a:r>
            <a:endParaRPr lang="en-US" sz="1800" dirty="0">
              <a:solidFill>
                <a:srgbClr val="000000"/>
              </a:solidFill>
              <a:effectLst/>
              <a:latin typeface="+mj-lt"/>
              <a:ea typeface="Calibri" panose="020F0502020204030204" pitchFamily="34" charset="0"/>
              <a:cs typeface="Times New Roman" panose="02020603050405020304" pitchFamily="18" charset="0"/>
            </a:endParaRPr>
          </a:p>
        </p:txBody>
      </p:sp>
      <p:sp>
        <p:nvSpPr>
          <p:cNvPr id="297" name="Google Shape;297;p30"/>
          <p:cNvSpPr txBox="1">
            <a:spLocks noGrp="1"/>
          </p:cNvSpPr>
          <p:nvPr>
            <p:ph type="title"/>
          </p:nvPr>
        </p:nvSpPr>
        <p:spPr>
          <a:xfrm>
            <a:off x="626625" y="13646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dirty="0">
                <a:latin typeface="+mj-lt"/>
              </a:rPr>
              <a:t>CÁC THỰC THỂ</a:t>
            </a:r>
            <a:endParaRPr lang="en-US" altLang="en-GB" b="1"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288155" y="1459230"/>
            <a:ext cx="3967480" cy="263271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en-GB" sz="4000" b="1" dirty="0">
                <a:latin typeface="+mj-lt"/>
              </a:rPr>
              <a:t>THIẾT KẾ HỆ THỐNG VÀ CÔNG NGHỆ SỬ DỤNG</a:t>
            </a:r>
            <a:endParaRPr lang="en-US" altLang="en-GB" sz="4000" b="1" dirty="0">
              <a:latin typeface="+mj-lt"/>
            </a:endParaRPr>
          </a:p>
        </p:txBody>
      </p:sp>
      <p:sp>
        <p:nvSpPr>
          <p:cNvPr id="1024" name="Google Shape;1024;p39"/>
          <p:cNvSpPr txBox="1">
            <a:spLocks noGrp="1"/>
          </p:cNvSpPr>
          <p:nvPr>
            <p:ph type="title" idx="2"/>
          </p:nvPr>
        </p:nvSpPr>
        <p:spPr>
          <a:xfrm>
            <a:off x="5597951" y="79877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02</a:t>
            </a:r>
            <a:endParaRPr lang="en-GB"/>
          </a:p>
        </p:txBody>
      </p:sp>
      <p:grpSp>
        <p:nvGrpSpPr>
          <p:cNvPr id="2089" name="Google Shape;2089;p51"/>
          <p:cNvGrpSpPr/>
          <p:nvPr/>
        </p:nvGrpSpPr>
        <p:grpSpPr>
          <a:xfrm>
            <a:off x="412699" y="350251"/>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2821" name="Google Shape;2821;p59"/>
          <p:cNvSpPr txBox="1">
            <a:spLocks noGrp="1"/>
          </p:cNvSpPr>
          <p:nvPr>
            <p:ph type="title"/>
          </p:nvPr>
        </p:nvSpPr>
        <p:spPr>
          <a:xfrm>
            <a:off x="675271" y="1761967"/>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latin typeface="+mj-lt"/>
              </a:rPr>
              <a:t>THIẾT KẾ HỆ THỐNG</a:t>
            </a:r>
            <a:endParaRPr sz="4000" b="1" dirty="0">
              <a:latin typeface="+mj-lt"/>
            </a:endParaRPr>
          </a:p>
        </p:txBody>
      </p:sp>
      <p:grpSp>
        <p:nvGrpSpPr>
          <p:cNvPr id="2824" name="Google Shape;2824;p59"/>
          <p:cNvGrpSpPr/>
          <p:nvPr/>
        </p:nvGrpSpPr>
        <p:grpSpPr>
          <a:xfrm>
            <a:off x="4419625" y="1840835"/>
            <a:ext cx="4292053" cy="2898570"/>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2160</Words>
  <Application>WPS Presentation</Application>
  <PresentationFormat>On-screen Show (16:9)</PresentationFormat>
  <Paragraphs>129</Paragraphs>
  <Slides>30</Slides>
  <Notes>61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SimSun</vt:lpstr>
      <vt:lpstr>Wingdings</vt:lpstr>
      <vt:lpstr>Arial</vt:lpstr>
      <vt:lpstr>Viga</vt:lpstr>
      <vt:lpstr>DM Sans</vt:lpstr>
      <vt:lpstr>Calibri</vt:lpstr>
      <vt:lpstr>Times New Roman</vt:lpstr>
      <vt:lpstr>Microsoft YaHei</vt:lpstr>
      <vt:lpstr>Arial Unicode MS</vt:lpstr>
      <vt:lpstr>Arial (Headings)</vt:lpstr>
      <vt:lpstr>Cyber Security Business Plan</vt:lpstr>
      <vt:lpstr>Website Donation</vt:lpstr>
      <vt:lpstr>Đào Nguyễn Ngọc Đức</vt:lpstr>
      <vt:lpstr>KẾT LUẬN</vt:lpstr>
      <vt:lpstr>01</vt:lpstr>
      <vt:lpstr>MỤC ĐÍCH TẠO RA TRANG WEB</vt:lpstr>
      <vt:lpstr>CÁC CHỨC NĂNG CHÍNH</vt:lpstr>
      <vt:lpstr>CÁC THỰC THỂ</vt:lpstr>
      <vt:lpstr>02</vt:lpstr>
      <vt:lpstr>THIẾT KẾ HỆ THỐNG</vt:lpstr>
      <vt:lpstr>MÔ HÌNH ERD BIỂU DIỄN BẰNG CASE STUDIO</vt:lpstr>
      <vt:lpstr>CÔNG NGHỆ SỬ DỤNG</vt:lpstr>
      <vt:lpstr>CÔNG NGHỆ SỬ DỤNG</vt:lpstr>
      <vt:lpstr>03</vt:lpstr>
      <vt:lpstr>ĐĂNG NHẬP</vt:lpstr>
      <vt:lpstr>ĐĂNG KÝ</vt:lpstr>
      <vt:lpstr>TRANG CHỦ</vt:lpstr>
      <vt:lpstr>TRANG DANH SÁCH TOPIC</vt:lpstr>
      <vt:lpstr>TRANG CHI TIẾT TOPIC</vt:lpstr>
      <vt:lpstr>TRANG DONATE</vt:lpstr>
      <vt:lpstr>TRANG ADMIN</vt:lpstr>
      <vt:lpstr>TRANG DONATIONS</vt:lpstr>
      <vt:lpstr>TRANG TOPICS</vt:lpstr>
      <vt:lpstr>TRANG UPDATE TOPIC</vt:lpstr>
      <vt:lpstr>TRANG USERS</vt:lpstr>
      <vt:lpstr>TRANG UPDATE USER</vt:lpstr>
      <vt:lpstr>TRANG ORGANIZATIONS</vt:lpstr>
      <vt:lpstr>TRANG UPDATE ORGANIZATIONS</vt:lpstr>
      <vt:lpstr>04</vt:lpstr>
      <vt:lpstr>KẾT LUẬN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THÔNG TIN KERBEROS</dc:title>
  <dc:creator>Minh Kha Đỗ</dc:creator>
  <cp:lastModifiedBy>NgocDuc</cp:lastModifiedBy>
  <cp:revision>43</cp:revision>
  <dcterms:created xsi:type="dcterms:W3CDTF">2022-12-12T12:17:00Z</dcterms:created>
  <dcterms:modified xsi:type="dcterms:W3CDTF">2023-03-31T15:51:51Z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CC9136742514454BB44D73A8C8E0F2DC</vt:lpwstr>
  </property>
  <property fmtid="{D5CDD505-2E9C-101B-9397-08002B2CF9AE}" pid="3" name="KSOProductBuildVer">
    <vt:lpwstr>1033-11.2.0.11516</vt:lpwstr>
  </property>
</Properties>
</file>