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68" r:id="rId5"/>
    <p:sldId id="267" r:id="rId6"/>
    <p:sldId id="269" r:id="rId7"/>
    <p:sldId id="270" r:id="rId8"/>
    <p:sldId id="273" r:id="rId9"/>
    <p:sldId id="272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5D2"/>
    <a:srgbClr val="BEE5FC"/>
    <a:srgbClr val="C5C5C5"/>
    <a:srgbClr val="00385E"/>
    <a:srgbClr val="003150"/>
    <a:srgbClr val="00A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53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3B57-0DF8-264D-B4A7-E16EDB8EAA38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0124-C470-4342-B15F-421D6F722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3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Could not use magnetometer data because the calculation did not return correct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F0124-C470-4342-B15F-421D6F722B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9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Switch to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F0124-C470-4342-B15F-421D6F722B4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page1image825137872">
            <a:extLst>
              <a:ext uri="{FF2B5EF4-FFF2-40B4-BE49-F238E27FC236}">
                <a16:creationId xmlns:a16="http://schemas.microsoft.com/office/drawing/2014/main" id="{3956D685-6D95-0A97-57D3-FBE6D3AB3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8" y="176233"/>
            <a:ext cx="3180403" cy="34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7995C0-B954-7000-8C8A-A9CE8E711E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2204" y="1883535"/>
            <a:ext cx="6173494" cy="230646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0385E"/>
                </a:solidFill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DEFC6A-6CD0-45E8-F178-DA6BCC3F11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6808" y="4790886"/>
            <a:ext cx="6173493" cy="365125"/>
          </a:xfrm>
        </p:spPr>
        <p:txBody>
          <a:bodyPr/>
          <a:lstStyle>
            <a:lvl1pPr marL="0" indent="0" algn="l">
              <a:buNone/>
              <a:defRPr sz="2200">
                <a:solidFill>
                  <a:srgbClr val="BEE5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</a:t>
            </a:r>
            <a:endParaRPr lang="en-GB" dirty="0"/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49529DD5-1105-2D0B-2D37-F50418FBA6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13" y="1139903"/>
            <a:ext cx="8747760" cy="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B6F3526-DECD-52C7-81ED-1B4A7C3866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4508" y="4189996"/>
            <a:ext cx="6173492" cy="5715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434787CB-33EC-9BF5-548F-530867CDE6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36FBEB-212F-E64C-B613-75DF72312834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803F27-F520-0C23-F1E2-841A60F12D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4F78055-7809-C0BB-17F9-3990D4DEF2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79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FD97-982C-884A-1812-DBE98A6A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365125"/>
            <a:ext cx="9169400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33F1E4-E68C-E194-7D8A-292DA57C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CA6856-06CF-34A6-7BEC-222EEC1A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F658-D7A8-2346-906C-D16FC0D658AB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777DB9-E27C-17F3-FE8E-6034C5D7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EBFF03-ED08-67F2-4B00-E444275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31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4CCF02-146A-7BD2-882A-9AA2B9B7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9495E4-5486-A742-E989-DCCB1C05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D28666-238D-BF9B-B50A-909BD8CA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615F-D4C2-FF4E-86E1-91894DC1F49A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E4EA51-83C3-A85C-B777-25C2D3C2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83985D-ECD1-DC67-DC66-7B482C5E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5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05BC1-179E-664D-EBAA-8C47B4B9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246" y="365125"/>
            <a:ext cx="9044553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E6555-817B-7DFC-A20A-A0EAD559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4381616"/>
          </a:xfrm>
        </p:spPr>
        <p:txBody>
          <a:bodyPr/>
          <a:lstStyle>
            <a:lvl1pPr>
              <a:buClr>
                <a:srgbClr val="00385E"/>
              </a:buClr>
              <a:buSzPct val="110000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Clr>
                <a:srgbClr val="BEE5FC"/>
              </a:buClr>
              <a:buSzPct val="90000"/>
              <a:buFont typeface="Wingdings" pitchFamily="2" charset="2"/>
              <a:buChar char="§"/>
              <a:defRPr/>
            </a:lvl3pPr>
            <a:lvl4pPr marL="1600200" indent="-228600">
              <a:buClr>
                <a:srgbClr val="C5C5C5"/>
              </a:buCl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10" name="Picture 4" descr="page1image825135488">
            <a:extLst>
              <a:ext uri="{FF2B5EF4-FFF2-40B4-BE49-F238E27FC236}">
                <a16:creationId xmlns:a16="http://schemas.microsoft.com/office/drawing/2014/main" id="{4FA89750-6DA8-E80E-16F6-0023F15EEC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90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962E2C-A159-70C4-628A-CD6B2EB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417D-6AB6-E542-A34E-E0554BDEE487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9E64F8-79E2-E07F-124D-0D0BD15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6C73AC-1E21-5C7A-6AD8-F1EE17BB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1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9AC4-25A1-7BA5-953B-75F44E6C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14" y="1709738"/>
            <a:ext cx="892763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4F650-9B5A-7A13-8C20-5DA1869B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814" y="4589463"/>
            <a:ext cx="89276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BC07D-C4BA-199C-8D6F-18D31A3B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1E58-889A-9449-9564-8BE08DE8AE12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C545D-8BEC-9982-F073-BF36E4EA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47375-E27C-3A71-C66F-98023103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5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78534-306D-00E8-6809-C134132D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B083B-8788-4A08-875E-CC1977BC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0209"/>
            <a:ext cx="5181600" cy="35267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03140-D725-B5B0-090F-65B9148E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34D48ACF-2E9E-AA80-F963-8820130DA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3948A3D8-94CD-83BD-9E90-D04F354E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6C2-BCF1-F84F-B61A-218433570199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1FA39947-479D-3448-9394-2276DF95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CD1CECD-4CCA-6A9B-7014-4ACD768D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1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B1476-FBCE-2406-0D2F-8D4DDBD7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5050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A4CAC-7F58-6191-C3A1-9303E67A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28987"/>
            <a:ext cx="5157787" cy="2860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A05D1D-C257-F9F5-E8BD-7ED9AF68C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0040F1-219A-D0E6-F61A-3A7D0CA5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223DFCB-737B-E052-529F-FF44D73E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15" name="Picture 4" descr="page1image825135488">
            <a:extLst>
              <a:ext uri="{FF2B5EF4-FFF2-40B4-BE49-F238E27FC236}">
                <a16:creationId xmlns:a16="http://schemas.microsoft.com/office/drawing/2014/main" id="{0C150A46-1477-81E6-AE7F-E6298D4367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D05F8-621E-5EEF-78B3-111FC674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C1FE-DBB7-9A4D-B100-578E83B19349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9DEB86B-5210-6A4F-5FC6-5386ED37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5E7DC9-E261-F510-DD29-59C4E7F2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44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10E612A5-A0D8-F62E-DC97-E2C40A81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6B4E03AE-0882-A47C-22D5-BCA9C3E4C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5A08B6-9631-011D-2839-5CEF9513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273B-BEDA-C944-A96F-201EAFD7DE7D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4CA488-A83A-A474-71CE-703E9E77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AB9F95-FE02-6897-E792-D8841FE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48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19215-CE33-5DB2-14C3-FC9E5D4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DC1C-C9B6-A74E-95B7-ADACB16162E4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6DA808-9FC8-6644-4952-09A0660B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1A383-5420-9B87-0D70-4AD259C2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19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E117E-F1F7-7776-2A1B-78D8194D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89ADC-CEA9-D3EE-3EF9-1AA8C973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01C604-D2C2-144A-A25F-AEF5FC64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C6E54A9-0CD2-A077-3591-1FC7FFD4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4713-F3D7-2542-9599-D3A2950A63E7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212E06C-5AAE-C974-B70C-6BAE7244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18B5794-3EF9-A75A-463E-9C64041C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82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B991DF-F93A-E6E0-CC64-F8A227AC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1E6818D-AFD5-2896-56DA-4F1802E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9A80AD4-1BEF-14FA-B8DE-ACEF1C269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21F956-A788-CEB1-E23C-C086C14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A4E8-89B9-7E4D-AED6-A543D4F2EE9B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313BE3-9968-1B76-2E77-03F220BB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AE7A174-6EF7-F7BD-1622-62B8DA3A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10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1image825140816">
            <a:extLst>
              <a:ext uri="{FF2B5EF4-FFF2-40B4-BE49-F238E27FC236}">
                <a16:creationId xmlns:a16="http://schemas.microsoft.com/office/drawing/2014/main" id="{0A13063B-939A-447C-61E6-8A034823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6" y="475643"/>
            <a:ext cx="1581517" cy="209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11FDC-B666-2E6A-43CE-41030942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795347"/>
            <a:ext cx="9169401" cy="438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F99EA-5F46-132A-E483-67D16288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1475" y="6345354"/>
            <a:ext cx="1346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4AC08A-DD06-3447-896B-0ECAF1DA3B33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FE2B4-FDAF-0BA9-6F7C-E4036974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332" y="6345199"/>
            <a:ext cx="6291897" cy="365125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ct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A3A18-A109-F86D-B196-FBF004EF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elplatzhalter 6">
            <a:extLst>
              <a:ext uri="{FF2B5EF4-FFF2-40B4-BE49-F238E27FC236}">
                <a16:creationId xmlns:a16="http://schemas.microsoft.com/office/drawing/2014/main" id="{1083EB2B-0114-348B-D32A-E5E4F83D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398" y="365125"/>
            <a:ext cx="91694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7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5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385E"/>
        </a:buClr>
        <a:buSzPct val="110000"/>
        <a:buFont typeface="Wingdings" pitchFamily="2" charset="2"/>
        <a:buChar char="§"/>
        <a:defRPr sz="2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A95D2"/>
        </a:buClr>
        <a:buFont typeface="Wingdings" pitchFamily="2" charset="2"/>
        <a:buChar char="§"/>
        <a:defRPr sz="24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EE5FC"/>
        </a:buClr>
        <a:buSzPct val="90000"/>
        <a:buFont typeface="Wingdings" pitchFamily="2" charset="2"/>
        <a:buChar char="§"/>
        <a:defRPr sz="20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5C5C5"/>
        </a:buClr>
        <a:buSzPct val="80000"/>
        <a:buFont typeface="Wingdings" pitchFamily="2" charset="2"/>
        <a:buChar char="§"/>
        <a:defRPr sz="1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rgbClr val="0038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84A3-2D23-F081-9A87-E69E28A42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Accel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37750-01C2-97EA-C105-C07DF6DF6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Philipp Ahrendt, Christian Siman, Song xxx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9A5A-010B-4AF9-C553-9C50BDBD1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Robotics Project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2A539-176E-1848-3DC6-5C7D5EEE58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A91698-296D-4945-8B2F-234263524B5A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CB63-E7B9-B447-979D-8E4E7401AD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69DF3-4A2B-9735-71D0-319A3B4805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2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1AAD-6C8C-45EC-CD43-9988DE4A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14" y="1709738"/>
            <a:ext cx="7624299" cy="2852737"/>
          </a:xfrm>
        </p:spPr>
        <p:txBody>
          <a:bodyPr anchor="ctr" anchorCtr="0"/>
          <a:lstStyle/>
          <a:p>
            <a:pPr algn="ctr"/>
            <a:r>
              <a:rPr lang="en-DE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93A2-447A-6146-522D-B816E338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814" y="4589463"/>
            <a:ext cx="7618880" cy="1500187"/>
          </a:xfrm>
        </p:spPr>
        <p:txBody>
          <a:bodyPr/>
          <a:lstStyle/>
          <a:p>
            <a:pPr algn="ctr"/>
            <a:r>
              <a:rPr lang="en-DE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BD24-57CD-AAD0-0319-620D8534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1E58-889A-9449-9564-8BE08DE8AE12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4F37-A2F6-BC77-F85F-ABB7AADD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941C-7BC8-0DCF-314B-DB7F1262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60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55A6-69B3-ADA7-48D9-74470CFC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FF82-B543-D145-22FE-E13FF761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 robotic application</a:t>
            </a:r>
          </a:p>
          <a:p>
            <a:r>
              <a:rPr lang="en-GB" dirty="0"/>
              <a:t>Use sensors to estimate position or attitude of object</a:t>
            </a:r>
          </a:p>
          <a:p>
            <a:r>
              <a:rPr lang="en-GB" dirty="0"/>
              <a:t>Our phones have the common sensors most robots use</a:t>
            </a:r>
          </a:p>
          <a:p>
            <a:pPr lvl="1"/>
            <a:r>
              <a:rPr lang="en-GB" dirty="0"/>
              <a:t>Accelerometer</a:t>
            </a:r>
          </a:p>
          <a:p>
            <a:pPr lvl="1"/>
            <a:r>
              <a:rPr lang="en-GB" dirty="0" err="1"/>
              <a:t>Gyrometer</a:t>
            </a:r>
            <a:endParaRPr lang="en-GB" dirty="0"/>
          </a:p>
          <a:p>
            <a:pPr lvl="1"/>
            <a:r>
              <a:rPr lang="en-GB" dirty="0"/>
              <a:t>Magnetometer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26A7-2B37-9218-D3C9-CD8EAAED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58BD-8CB2-9A44-9656-99EE1F04FB14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99AC-04B9-FF6C-2C2C-A9AA4D50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F8FB-6EA4-15DB-0D7C-1CD024FF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76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41B4-18D2-A4C5-869C-3DA1FC59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First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7E66-9A9A-C85B-579B-A04E6614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mouse on the table (with a sliding case) similar to a regular mouse </a:t>
            </a:r>
          </a:p>
          <a:p>
            <a:r>
              <a:rPr lang="en-GB" dirty="0"/>
              <a:t>Assumption: </a:t>
            </a:r>
          </a:p>
          <a:p>
            <a:pPr lvl="1"/>
            <a:r>
              <a:rPr lang="en-GB" dirty="0"/>
              <a:t>Use our sensors to estimate delta x &amp; y (change in position) </a:t>
            </a:r>
          </a:p>
          <a:p>
            <a:pPr lvl="2"/>
            <a:r>
              <a:rPr lang="en-GB" dirty="0" err="1"/>
              <a:t>Gyrometer</a:t>
            </a:r>
            <a:r>
              <a:rPr lang="en-GB" dirty="0"/>
              <a:t> </a:t>
            </a:r>
            <a:r>
              <a:rPr lang="en-US" dirty="0"/>
              <a:t>and magnetometer don’t help for this </a:t>
            </a:r>
          </a:p>
          <a:p>
            <a:pPr lvl="2"/>
            <a:r>
              <a:rPr lang="en-US" dirty="0"/>
              <a:t>So only Accelerometer is left</a:t>
            </a:r>
          </a:p>
          <a:p>
            <a:pPr lvl="3"/>
            <a:r>
              <a:rPr lang="en-US" dirty="0"/>
              <a:t>Problem: sensor fusion is not possible with one sensor and most estimation get a lot more robust with at least two sensors</a:t>
            </a:r>
          </a:p>
          <a:p>
            <a:pPr lvl="2"/>
            <a:r>
              <a:rPr lang="en-US" dirty="0"/>
              <a:t>Technically you could still compute the delta by double integration of accelerometer data</a:t>
            </a:r>
          </a:p>
          <a:p>
            <a:pPr lvl="3"/>
            <a:r>
              <a:rPr lang="en-US" dirty="0"/>
              <a:t>Problem: there is noise in the sensor so with integration there is a drift over time between the actual and estimated velocity</a:t>
            </a:r>
          </a:p>
          <a:p>
            <a:pPr lvl="3"/>
            <a:r>
              <a:rPr lang="en-DE" dirty="0"/>
              <a:t>Integrating the velocity to get the position increases the drift even more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28E3-A8B6-EFAB-C9F4-CA43B754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417D-6AB6-E542-A34E-E0554BDEE487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F1AA-2753-7BC4-DF62-C7858619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10D9-F3A0-CCC4-61A5-F53FC7E1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14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22E4-4187-06B7-737B-B023F047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BCCB-6838-ED1D-1942-8653AF4D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Picture of Server and Client (Phone)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9202-B1E6-B05A-4812-B0B259D2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417D-6AB6-E542-A34E-E0554BDEE487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000F-A850-4E83-F4C3-5B653CBE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6193-D52F-9070-0C31-6FED4CC1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9133-59FF-D83D-6FDD-B63151D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9CD1-539E-8BE7-54E8-176263D2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Server</a:t>
            </a:r>
          </a:p>
          <a:p>
            <a:pPr lvl="1"/>
            <a:r>
              <a:rPr lang="en-DE" dirty="0"/>
              <a:t>Handling the incoming data</a:t>
            </a:r>
          </a:p>
          <a:p>
            <a:pPr lvl="1"/>
            <a:r>
              <a:rPr lang="en-DE" dirty="0"/>
              <a:t>Maps pitch and yaw attitude to pixels of display</a:t>
            </a:r>
          </a:p>
          <a:p>
            <a:pPr lvl="1"/>
            <a:r>
              <a:rPr lang="en-DE" dirty="0"/>
              <a:t>Controls the mouse through a &lt;python&gt; library with calculated pixels as destination input</a:t>
            </a:r>
          </a:p>
          <a:p>
            <a:r>
              <a:rPr lang="en-DE" dirty="0"/>
              <a:t>iPhone as client</a:t>
            </a:r>
          </a:p>
          <a:p>
            <a:pPr lvl="1"/>
            <a:r>
              <a:rPr lang="en-DE" dirty="0"/>
              <a:t>Swift library to get the accelerometer, magnetometer and gyrometer data</a:t>
            </a:r>
          </a:p>
          <a:p>
            <a:pPr lvl="1"/>
            <a:r>
              <a:rPr lang="en-DE" dirty="0"/>
              <a:t>Calculate roll from accelerometer data &lt;insert formula&gt;</a:t>
            </a:r>
          </a:p>
          <a:p>
            <a:pPr lvl="1"/>
            <a:r>
              <a:rPr lang="en-DE" dirty="0"/>
              <a:t>Calculate yaw from gyroscope data with numerical integration &lt;insert formula&gt;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A5F1-3B81-3EAA-A767-5F8A7375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417D-6AB6-E542-A34E-E0554BDEE487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082C8-0ACC-9930-4464-518BCEB5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1F97F-E64F-8631-46A4-2AE141D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24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5B5E-5360-1BC0-0D9C-67997FA1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7044-5B69-F2B9-8155-D5C17450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Picture of screen and pitched phone showing displacement on y-axis</a:t>
            </a:r>
          </a:p>
          <a:p>
            <a:pPr lvl="1"/>
            <a:r>
              <a:rPr lang="en-DE" dirty="0"/>
              <a:t>Show corresponding angle values and pixel values</a:t>
            </a:r>
          </a:p>
          <a:p>
            <a:r>
              <a:rPr lang="en-DE" dirty="0"/>
              <a:t>Picture of screen and rotated phone showing displacement on x-axis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FD83-3726-CE21-B285-0A59C5D8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417D-6AB6-E542-A34E-E0554BDEE487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BB30-A891-E8E3-5F5F-77D979D7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0C05-A18D-6889-42DF-20CA96DC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79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1866-A097-7CC3-141D-45C492B1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0D15-844F-75FA-D099-C49895D0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Switch to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D5C8-F419-8125-81E1-31052FB5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417D-6AB6-E542-A34E-E0554BDEE487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280E-E644-0D50-1C74-8A1FFDFE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79069-8D9F-EEDF-D999-06F8D429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23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CE1F-2C87-44D4-491E-882E7E78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302E-29CD-3622-007D-87908EAF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Pitch complimentary filter </a:t>
            </a:r>
          </a:p>
          <a:p>
            <a:r>
              <a:rPr lang="en-GB" dirty="0"/>
              <a:t>Y</a:t>
            </a:r>
            <a:r>
              <a:rPr lang="en-DE" dirty="0"/>
              <a:t>aw filter was impossible since we could only use one sensor</a:t>
            </a:r>
          </a:p>
          <a:p>
            <a:r>
              <a:rPr lang="en-DE"/>
              <a:t>No need to use quaternions since we do not need the 90° degree pitch angle and do not use the magnetometer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A7608-0672-C5D1-B7FC-2FCFBE61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417D-6AB6-E542-A34E-E0554BDEE487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0B60-5DD4-7A7F-4461-92C23731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D821-8E52-C19F-520A-5F917527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4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1379-01AF-8414-EFCF-5D236685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552F-7CFE-B5E5-DD1F-CA10E228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3BA4-41F2-65F7-89AF-F8A03AE1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417D-6AB6-E542-A34E-E0554BDEE487}" type="datetime3">
              <a:rPr lang="de-DE" smtClean="0"/>
              <a:t>08/10/2022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80FA-6737-4015-780B-CCFA6D42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Polytech Nice Sophia - Robotics Project  Philipp Ahrendt, Christian Siman, Song xxx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1DDC-1457-6CF1-8922-663CA071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49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_project 3" id="{23643F62-83BA-2C4E-8A07-72A9A7B3159A}" vid="{3588CEFA-3532-5442-B92A-64D8774F297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4738</TotalTime>
  <Words>482</Words>
  <Application>Microsoft Macintosh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</vt:lpstr>
      <vt:lpstr>Accel Mouse</vt:lpstr>
      <vt:lpstr>Introduction</vt:lpstr>
      <vt:lpstr>First try</vt:lpstr>
      <vt:lpstr>Structure</vt:lpstr>
      <vt:lpstr>Structure</vt:lpstr>
      <vt:lpstr>Mechanics</vt:lpstr>
      <vt:lpstr>PowerPoint Presentation</vt:lpstr>
      <vt:lpstr>Filter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 Mouse</dc:title>
  <dc:creator>usfiq</dc:creator>
  <cp:lastModifiedBy>usfiq</cp:lastModifiedBy>
  <cp:revision>1</cp:revision>
  <dcterms:created xsi:type="dcterms:W3CDTF">2022-10-05T10:09:39Z</dcterms:created>
  <dcterms:modified xsi:type="dcterms:W3CDTF">2022-10-08T17:07:51Z</dcterms:modified>
</cp:coreProperties>
</file>