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4" r:id="rId8"/>
    <p:sldId id="268" r:id="rId9"/>
    <p:sldId id="270" r:id="rId10"/>
    <p:sldId id="263" r:id="rId11"/>
    <p:sldId id="271" r:id="rId12"/>
    <p:sldId id="272" r:id="rId13"/>
    <p:sldId id="273" r:id="rId14"/>
    <p:sldId id="274" r:id="rId15"/>
    <p:sldId id="262" r:id="rId16"/>
    <p:sldId id="266" r:id="rId17"/>
    <p:sldId id="265" r:id="rId18"/>
    <p:sldId id="267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</a:t>
            </a:r>
            <a:br>
              <a:rPr lang="en-US" altLang="zh-CN" dirty="0"/>
            </a:br>
            <a:r>
              <a:rPr lang="en-US" altLang="zh-CN" dirty="0"/>
              <a:t>CMM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季高强</a:t>
            </a:r>
            <a:endParaRPr lang="en-US" altLang="zh-CN" dirty="0"/>
          </a:p>
          <a:p>
            <a:r>
              <a:rPr lang="zh-CN" altLang="en-US" dirty="0"/>
              <a:t>吴逸飞</a:t>
            </a:r>
            <a:endParaRPr lang="en-US" altLang="zh-CN" dirty="0"/>
          </a:p>
          <a:p>
            <a:r>
              <a:rPr lang="zh-CN" altLang="en-US" dirty="0"/>
              <a:t>高晨熙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595" y="15165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LLVM </a:t>
            </a:r>
            <a:r>
              <a:rPr lang="zh-CN" altLang="en-US" dirty="0"/>
              <a:t>已经提供了很多 </a:t>
            </a:r>
            <a:r>
              <a:rPr lang="en-US" altLang="zh-CN" dirty="0"/>
              <a:t>Pass </a:t>
            </a:r>
            <a:r>
              <a:rPr lang="zh-CN" altLang="en-US" dirty="0"/>
              <a:t>的实现，将他们应用到函数代码上即可：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70" y="2070894"/>
            <a:ext cx="6449060" cy="3100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70" y="5170964"/>
            <a:ext cx="6449060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Redundant Instructions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2658110"/>
            <a:ext cx="53340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90" y="1399540"/>
            <a:ext cx="3942080" cy="5204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91475" y="2219325"/>
            <a:ext cx="2625090" cy="15563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91475" y="5294630"/>
            <a:ext cx="2625725" cy="7537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Reassociate Expressions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18" y="2696210"/>
            <a:ext cx="5054600" cy="107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604" y="1544955"/>
            <a:ext cx="3733800" cy="5118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8568" y="3061970"/>
            <a:ext cx="2546350" cy="949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07938" y="5713730"/>
            <a:ext cx="2546350" cy="2832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Value Numbering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450"/>
            <a:ext cx="4295140" cy="158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79" y="1441450"/>
            <a:ext cx="5023485" cy="5034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3240"/>
            <a:ext cx="4295775" cy="3710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29354" y="4307840"/>
            <a:ext cx="3653155" cy="5289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29354" y="5316855"/>
            <a:ext cx="3653155" cy="5289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5405120"/>
            <a:ext cx="3653155" cy="7835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 CFG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7490"/>
            <a:ext cx="4030345" cy="324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695960"/>
            <a:ext cx="3367405" cy="57410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13700" y="5650230"/>
            <a:ext cx="2899410" cy="5092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3700" y="1770380"/>
            <a:ext cx="2898775" cy="24288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Promote Mem to Reg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1005"/>
            <a:ext cx="3187700" cy="215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139" y="802591"/>
            <a:ext cx="3806825" cy="5699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14164" y="2141806"/>
            <a:ext cx="2956560" cy="16065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33214" y="5187266"/>
            <a:ext cx="2956560" cy="7848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 </a:t>
            </a:r>
            <a:r>
              <a:rPr lang="zh-CN" altLang="en-US" dirty="0"/>
              <a:t>可视化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/>
              <a:t>根据 </a:t>
            </a:r>
            <a:r>
              <a:rPr lang="en-US" altLang="zh-CN"/>
              <a:t>AST </a:t>
            </a:r>
            <a:r>
              <a:rPr lang="zh-CN" altLang="en-US"/>
              <a:t>结构生成 </a:t>
            </a:r>
            <a:r>
              <a:rPr lang="en-US" altLang="zh-CN"/>
              <a:t>dot </a:t>
            </a:r>
            <a:r>
              <a:rPr lang="zh-CN" altLang="en-US"/>
              <a:t>文件</a:t>
            </a:r>
          </a:p>
          <a:p>
            <a:pPr>
              <a:lnSpc>
                <a:spcPct val="100000"/>
              </a:lnSpc>
            </a:pPr>
            <a:r>
              <a:rPr lang="zh-CN" altLang="en-US"/>
              <a:t>利用 </a:t>
            </a:r>
            <a:r>
              <a:rPr lang="en-US" altLang="zh-CN"/>
              <a:t>Graphviz </a:t>
            </a:r>
            <a:r>
              <a:rPr lang="zh-CN" altLang="en-US"/>
              <a:t>对 </a:t>
            </a:r>
            <a:r>
              <a:rPr lang="en-US" altLang="zh-CN"/>
              <a:t>dot </a:t>
            </a:r>
            <a:r>
              <a:rPr lang="zh-CN" altLang="en-US"/>
              <a:t>文件进行可视化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3735"/>
            <a:ext cx="4102100" cy="1574800"/>
          </a:xfrm>
          <a:prstGeom prst="rect">
            <a:avLst/>
          </a:prstGeom>
        </p:spPr>
      </p:pic>
      <p:pic>
        <p:nvPicPr>
          <p:cNvPr id="5" name="Picture 4" descr="xx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30" y="3213735"/>
            <a:ext cx="1808480" cy="3377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Important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1620"/>
            <a:ext cx="3299460" cy="50082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66640" y="1531620"/>
            <a:ext cx="2606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递归定义的结构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1991995"/>
            <a:ext cx="4832350" cy="4658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1440"/>
            <a:ext cx="824039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56910" y="2291715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非终结符节点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318760" y="26600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子图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318760" y="42170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子图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475"/>
            <a:ext cx="2658110" cy="4919345"/>
          </a:xfrm>
          <a:prstGeom prst="rect">
            <a:avLst/>
          </a:prstGeom>
        </p:spPr>
      </p:pic>
      <p:pic>
        <p:nvPicPr>
          <p:cNvPr id="6" name="Picture 5" descr="a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85" y="2843530"/>
            <a:ext cx="9391015" cy="2395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5"/>
            <a:ext cx="8130102" cy="349335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采用</a:t>
            </a:r>
            <a:r>
              <a:rPr lang="en-US" altLang="zh-CN" sz="2500" dirty="0"/>
              <a:t>PEG</a:t>
            </a:r>
            <a:r>
              <a:rPr lang="zh-CN" altLang="en-US" sz="2500" dirty="0"/>
              <a:t>进行描述</a:t>
            </a:r>
          </a:p>
          <a:p>
            <a:pPr>
              <a:lnSpc>
                <a:spcPct val="120000"/>
              </a:lnSpc>
            </a:pPr>
            <a:r>
              <a:rPr lang="zh-CN" altLang="en-US" sz="2500" dirty="0">
                <a:sym typeface="+mn-ea"/>
              </a:rPr>
              <a:t>PEG在2004年由Bryan Ford推出，它与20世纪70年代初引入的自顶向下的语法分析语言家族密切相关。在语法上，PEG很接近CFG</a:t>
            </a:r>
          </a:p>
          <a:p>
            <a:pPr>
              <a:lnSpc>
                <a:spcPct val="110000"/>
              </a:lnSpc>
            </a:pPr>
            <a:r>
              <a:rPr lang="zh-CN" altLang="en-US" sz="2500" dirty="0">
                <a:sym typeface="+mn-ea"/>
              </a:rPr>
              <a:t>匹配关键字、运算符、变量名</a:t>
            </a:r>
            <a:endParaRPr lang="zh-CN" altLang="en-US" sz="2500" dirty="0"/>
          </a:p>
          <a:p>
            <a:pPr>
              <a:lnSpc>
                <a:spcPct val="110000"/>
              </a:lnSpc>
            </a:pPr>
            <a:r>
              <a:rPr lang="zh-CN" altLang="en-US" sz="2500" dirty="0"/>
              <a:t>支持对</a:t>
            </a:r>
            <a:r>
              <a:rPr lang="en-US" altLang="zh-CN" sz="2500" dirty="0"/>
              <a:t>//</a:t>
            </a:r>
            <a:r>
              <a:rPr lang="zh-CN" altLang="en-US" sz="2500" dirty="0"/>
              <a:t>和</a:t>
            </a:r>
            <a:r>
              <a:rPr lang="en-US" altLang="zh-CN" sz="2500" dirty="0"/>
              <a:t>/* */</a:t>
            </a:r>
            <a:r>
              <a:rPr lang="zh-CN" altLang="en-US" sz="2500" dirty="0"/>
              <a:t>注释的匹配</a:t>
            </a:r>
          </a:p>
          <a:p>
            <a:pPr>
              <a:lnSpc>
                <a:spcPct val="110000"/>
              </a:lnSpc>
            </a:pPr>
            <a:r>
              <a:rPr lang="zh-CN" altLang="en-US" sz="2500" dirty="0"/>
              <a:t>支持十进制数，二进制数，八进制数和十六进制数</a:t>
            </a:r>
          </a:p>
          <a:p>
            <a:endParaRPr lang="zh-CN" altLang="en-US" sz="2500" dirty="0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060420429"/>
              </p:ext>
            </p:extLst>
          </p:nvPr>
        </p:nvGraphicFramePr>
        <p:xfrm>
          <a:off x="1107927" y="5264195"/>
          <a:ext cx="6035416" cy="129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15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COMMENT = _{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("/*" ~ (!"*/" ~ ANY)* ~ "*/")             // Block comment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| ("//" ~ (!"\n" ~ ANY)* ~ ("\n" | EOI))   // Line comment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6E7C90-F62F-046B-3556-E4F284CF4388}"/>
              </a:ext>
            </a:extLst>
          </p:cNvPr>
          <p:cNvSpPr txBox="1"/>
          <p:nvPr/>
        </p:nvSpPr>
        <p:spPr>
          <a:xfrm>
            <a:off x="316832" y="284598"/>
            <a:ext cx="35702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>
                <a:latin typeface="+mj-lt"/>
                <a:ea typeface="+mj-ea"/>
                <a:cs typeface="+mj-cs"/>
              </a:rPr>
              <a:t>词法分析相关</a:t>
            </a:r>
            <a:endParaRPr lang="en-US" altLang="zh-CN" sz="44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3263464-0C14-F07A-1FD2-60865BCFFDE6}"/>
              </a:ext>
            </a:extLst>
          </p:cNvPr>
          <p:cNvGraphicFramePr>
            <a:graphicFrameLocks noGrp="1"/>
          </p:cNvGraphicFramePr>
          <p:nvPr/>
        </p:nvGraphicFramePr>
        <p:xfrm>
          <a:off x="449179" y="986329"/>
          <a:ext cx="11742821" cy="5745324"/>
        </p:xfrm>
        <a:graphic>
          <a:graphicData uri="http://schemas.openxmlformats.org/drawingml/2006/table">
            <a:tbl>
              <a:tblPr/>
              <a:tblGrid>
                <a:gridCol w="4630994">
                  <a:extLst>
                    <a:ext uri="{9D8B030D-6E8A-4147-A177-3AD203B41FA5}">
                      <a16:colId xmlns:a16="http://schemas.microsoft.com/office/drawing/2014/main" val="3955859983"/>
                    </a:ext>
                  </a:extLst>
                </a:gridCol>
                <a:gridCol w="4470784">
                  <a:extLst>
                    <a:ext uri="{9D8B030D-6E8A-4147-A177-3AD203B41FA5}">
                      <a16:colId xmlns:a16="http://schemas.microsoft.com/office/drawing/2014/main" val="344033588"/>
                    </a:ext>
                  </a:extLst>
                </a:gridCol>
                <a:gridCol w="2641043">
                  <a:extLst>
                    <a:ext uri="{9D8B030D-6E8A-4147-A177-3AD203B41FA5}">
                      <a16:colId xmlns:a16="http://schemas.microsoft.com/office/drawing/2014/main" val="2497904580"/>
                    </a:ext>
                  </a:extLst>
                </a:gridCol>
              </a:tblGrid>
              <a:tr h="287938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词法规则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正确样例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effectLst/>
                        </a:rPr>
                        <a:t>典型错误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406153"/>
                  </a:ext>
                </a:extLst>
              </a:tr>
              <a:tr h="935798"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ID</a:t>
                      </a:r>
                      <a:r>
                        <a:rPr lang="zh-CN" altLang="en-US" sz="2400">
                          <a:effectLst/>
                        </a:rPr>
                        <a:t>为以</a:t>
                      </a:r>
                      <a:r>
                        <a:rPr lang="en-US" altLang="zh-CN" sz="2400">
                          <a:effectLst/>
                        </a:rPr>
                        <a:t>_</a:t>
                      </a:r>
                      <a:r>
                        <a:rPr lang="zh-CN" altLang="en-US" sz="2400">
                          <a:effectLst/>
                        </a:rPr>
                        <a:t>或字母开头的字符串，同时不能是关键字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int _abc1;int add(int a_,int_ b){}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1a_;int return;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35077"/>
                  </a:ext>
                </a:extLst>
              </a:tr>
              <a:tr h="719846">
                <a:tc>
                  <a:txBody>
                    <a:bodyPr/>
                    <a:lstStyle/>
                    <a:p>
                      <a:r>
                        <a:rPr lang="en-US" altLang="zh-CN" sz="2400">
                          <a:effectLst/>
                        </a:rPr>
                        <a:t>num</a:t>
                      </a:r>
                      <a:r>
                        <a:rPr lang="zh-CN" altLang="en-US" sz="2400">
                          <a:effectLst/>
                        </a:rPr>
                        <a:t>为数字的组合</a:t>
                      </a:r>
                      <a:r>
                        <a:rPr lang="en-US" altLang="zh-CN" sz="2400">
                          <a:effectLst/>
                        </a:rPr>
                        <a:t>(</a:t>
                      </a:r>
                      <a:r>
                        <a:rPr lang="zh-CN" altLang="en-US" sz="2400">
                          <a:effectLst/>
                        </a:rPr>
                        <a:t>不包括</a:t>
                      </a:r>
                      <a:r>
                        <a:rPr lang="en-US" altLang="zh-CN" sz="2400">
                          <a:effectLst/>
                        </a:rPr>
                        <a:t>-</a:t>
                      </a:r>
                      <a:r>
                        <a:rPr lang="zh-CN" altLang="en-US" sz="2400">
                          <a:effectLst/>
                        </a:rPr>
                        <a:t>等符号</a:t>
                      </a:r>
                      <a:r>
                        <a:rPr lang="en-US" altLang="zh-CN" sz="2400">
                          <a:effectLst/>
                        </a:rPr>
                        <a:t>)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a=10;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a=-10;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81758"/>
                  </a:ext>
                </a:extLst>
              </a:tr>
              <a:tr h="935798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支持二进制、八进制、十六进制和十进制数字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</a:rPr>
                        <a:t>a=0b1;b=0o7;c=0xf;C=0xF;d=10;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a=0o9;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18511"/>
                  </a:ext>
                </a:extLst>
              </a:tr>
              <a:tr h="503892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注释为</a:t>
                      </a:r>
                      <a:r>
                        <a:rPr lang="en-US" altLang="zh-CN" sz="2400">
                          <a:effectLst/>
                        </a:rPr>
                        <a:t>/*...*/</a:t>
                      </a:r>
                      <a:r>
                        <a:rPr lang="zh-CN" altLang="en-US" sz="2400">
                          <a:effectLst/>
                        </a:rPr>
                        <a:t>或</a:t>
                      </a:r>
                      <a:r>
                        <a:rPr lang="en-US" altLang="zh-CN" sz="2400">
                          <a:effectLst/>
                        </a:rPr>
                        <a:t>//</a:t>
                      </a:r>
                      <a:r>
                        <a:rPr lang="zh-CN" altLang="en-US" sz="2400">
                          <a:effectLst/>
                        </a:rPr>
                        <a:t>的形式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//a comment /*a comment*/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/*wrong*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9704"/>
                  </a:ext>
                </a:extLst>
              </a:tr>
              <a:tr h="93579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仅支持部分运算符</a:t>
                      </a:r>
                      <a:r>
                        <a:rPr lang="en-US" altLang="zh-CN" sz="2400" dirty="0">
                          <a:effectLst/>
                        </a:rPr>
                        <a:t>+-*/\&gt;&lt;&gt;=&lt;=&amp;|^&lt;&lt;&gt;&gt;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a=a&amp;1;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a=!1;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04921"/>
                  </a:ext>
                </a:extLst>
              </a:tr>
              <a:tr h="719846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空格、</a:t>
                      </a:r>
                      <a:r>
                        <a:rPr lang="en-US" altLang="zh-CN" sz="2400">
                          <a:effectLst/>
                        </a:rPr>
                        <a:t>tab</a:t>
                      </a:r>
                      <a:r>
                        <a:rPr lang="zh-CN" altLang="en-US" sz="2400">
                          <a:effectLst/>
                        </a:rPr>
                        <a:t>、换行等空白字符会被忽略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int a =10;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一般不会有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66729"/>
                  </a:ext>
                </a:extLst>
              </a:tr>
              <a:tr h="503892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匹配</a:t>
                      </a:r>
                      <a:r>
                        <a:rPr lang="en-US" sz="2400">
                          <a:effectLst/>
                        </a:rPr>
                        <a:t>int void return</a:t>
                      </a:r>
                      <a:r>
                        <a:rPr lang="zh-CN" altLang="en-US" sz="2400">
                          <a:effectLst/>
                        </a:rPr>
                        <a:t>等关键字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int a;return 0;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return;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83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2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A0427579-F87D-FB84-391B-A3CFE57B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98900"/>
              </p:ext>
            </p:extLst>
          </p:nvPr>
        </p:nvGraphicFramePr>
        <p:xfrm>
          <a:off x="433137" y="920170"/>
          <a:ext cx="11758863" cy="5801472"/>
        </p:xfrm>
        <a:graphic>
          <a:graphicData uri="http://schemas.openxmlformats.org/drawingml/2006/table">
            <a:tbl>
              <a:tblPr/>
              <a:tblGrid>
                <a:gridCol w="4892842">
                  <a:extLst>
                    <a:ext uri="{9D8B030D-6E8A-4147-A177-3AD203B41FA5}">
                      <a16:colId xmlns:a16="http://schemas.microsoft.com/office/drawing/2014/main" val="3955859983"/>
                    </a:ext>
                  </a:extLst>
                </a:gridCol>
                <a:gridCol w="4224978">
                  <a:extLst>
                    <a:ext uri="{9D8B030D-6E8A-4147-A177-3AD203B41FA5}">
                      <a16:colId xmlns:a16="http://schemas.microsoft.com/office/drawing/2014/main" val="344033588"/>
                    </a:ext>
                  </a:extLst>
                </a:gridCol>
                <a:gridCol w="2641043">
                  <a:extLst>
                    <a:ext uri="{9D8B030D-6E8A-4147-A177-3AD203B41FA5}">
                      <a16:colId xmlns:a16="http://schemas.microsoft.com/office/drawing/2014/main" val="2497904580"/>
                    </a:ext>
                  </a:extLst>
                </a:gridCol>
              </a:tblGrid>
              <a:tr h="445558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语法规则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正确样例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effectLst/>
                        </a:rPr>
                        <a:t>典型错误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406153"/>
                  </a:ext>
                </a:extLst>
              </a:tr>
              <a:tr h="987406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定义语句只能为</a:t>
                      </a:r>
                      <a:r>
                        <a:rPr lang="en-US" altLang="zh-CN" sz="2400" dirty="0">
                          <a:effectLst/>
                        </a:rPr>
                        <a:t>Type ID;</a:t>
                      </a:r>
                      <a:r>
                        <a:rPr lang="zh-CN" altLang="en-US" sz="2400" dirty="0">
                          <a:effectLst/>
                        </a:rPr>
                        <a:t>的形式，不能在定义同时赋值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a; int b[20];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int a=50;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35077"/>
                  </a:ext>
                </a:extLst>
              </a:tr>
              <a:tr h="831489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局部变量的定义语句结束后不能在该函数中再次定义变量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>
                          <a:effectLst/>
                        </a:rPr>
                        <a:t>int a;int b;a=10;b=20;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effectLst/>
                        </a:rPr>
                        <a:t>int a;a=10;int b;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81758"/>
                  </a:ext>
                </a:extLst>
              </a:tr>
              <a:tr h="987406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括号</a:t>
                      </a:r>
                      <a:r>
                        <a:rPr lang="en-US" altLang="zh-CN" sz="2400" dirty="0">
                          <a:effectLst/>
                        </a:rPr>
                        <a:t>((,[,{,},],))</a:t>
                      </a:r>
                      <a:r>
                        <a:rPr lang="zh-CN" altLang="en-US" sz="2400" dirty="0">
                          <a:effectLst/>
                        </a:rPr>
                        <a:t>需匹配完整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add(int a[],int b[]){}</a:t>
                      </a:r>
                      <a:endParaRPr lang="pt-BR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括号不匹配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18511"/>
                  </a:ext>
                </a:extLst>
              </a:tr>
              <a:tr h="531681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数组使用</a:t>
                      </a:r>
                      <a:r>
                        <a:rPr lang="en-US" altLang="zh-CN" sz="2400" dirty="0">
                          <a:effectLst/>
                        </a:rPr>
                        <a:t>`Type ID[num]`</a:t>
                      </a:r>
                      <a:r>
                        <a:rPr lang="zh-CN" altLang="en-US" sz="2400" dirty="0">
                          <a:effectLst/>
                        </a:rPr>
                        <a:t>的形式表示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def[10];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Int def[10;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9704"/>
                  </a:ext>
                </a:extLst>
              </a:tr>
              <a:tr h="987406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没有函数声明，只有函数定义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add(int a[],int b[]){}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add();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04921"/>
                  </a:ext>
                </a:extLst>
              </a:tr>
              <a:tr h="1030526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函数定义时若无参数则不写，不应该使用</a:t>
                      </a:r>
                      <a:r>
                        <a:rPr lang="en-US" altLang="zh-CN" sz="2400" dirty="0">
                          <a:effectLst/>
                        </a:rPr>
                        <a:t>void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test(){}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int test(void){}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36672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776773D-C991-3B25-DF28-9E343AA1053B}"/>
              </a:ext>
            </a:extLst>
          </p:cNvPr>
          <p:cNvSpPr txBox="1"/>
          <p:nvPr/>
        </p:nvSpPr>
        <p:spPr>
          <a:xfrm>
            <a:off x="316832" y="284598"/>
            <a:ext cx="354776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>
                <a:latin typeface="+mj-lt"/>
                <a:ea typeface="+mj-ea"/>
                <a:cs typeface="+mj-cs"/>
              </a:rPr>
              <a:t>语法分析相关</a:t>
            </a:r>
            <a:endParaRPr lang="en-US" altLang="zh-CN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0160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A0427579-F87D-FB84-391B-A3CFE57BBE04}"/>
              </a:ext>
            </a:extLst>
          </p:cNvPr>
          <p:cNvGraphicFramePr>
            <a:graphicFrameLocks noGrp="1"/>
          </p:cNvGraphicFramePr>
          <p:nvPr/>
        </p:nvGraphicFramePr>
        <p:xfrm>
          <a:off x="417095" y="920171"/>
          <a:ext cx="11774905" cy="5400417"/>
        </p:xfrm>
        <a:graphic>
          <a:graphicData uri="http://schemas.openxmlformats.org/drawingml/2006/table">
            <a:tbl>
              <a:tblPr/>
              <a:tblGrid>
                <a:gridCol w="4973052">
                  <a:extLst>
                    <a:ext uri="{9D8B030D-6E8A-4147-A177-3AD203B41FA5}">
                      <a16:colId xmlns:a16="http://schemas.microsoft.com/office/drawing/2014/main" val="3955859983"/>
                    </a:ext>
                  </a:extLst>
                </a:gridCol>
                <a:gridCol w="4160810">
                  <a:extLst>
                    <a:ext uri="{9D8B030D-6E8A-4147-A177-3AD203B41FA5}">
                      <a16:colId xmlns:a16="http://schemas.microsoft.com/office/drawing/2014/main" val="344033588"/>
                    </a:ext>
                  </a:extLst>
                </a:gridCol>
                <a:gridCol w="2641043">
                  <a:extLst>
                    <a:ext uri="{9D8B030D-6E8A-4147-A177-3AD203B41FA5}">
                      <a16:colId xmlns:a16="http://schemas.microsoft.com/office/drawing/2014/main" val="2497904580"/>
                    </a:ext>
                  </a:extLst>
                </a:gridCol>
              </a:tblGrid>
              <a:tr h="481354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语法规则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正确样例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典型错误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406153"/>
                  </a:ext>
                </a:extLst>
              </a:tr>
              <a:tr h="1066735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函数定义时需要写完整的参数名，不能只写类型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add(int a[],int b[]){}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int add(int, int){}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35077"/>
                  </a:ext>
                </a:extLst>
              </a:tr>
              <a:tr h="820567">
                <a:tc>
                  <a:txBody>
                    <a:bodyPr/>
                    <a:lstStyle/>
                    <a:p>
                      <a:r>
                        <a:rPr lang="zh-CN" altLang="en-US" sz="2400">
                          <a:effectLst/>
                        </a:rPr>
                        <a:t>运算符使用时要符合规则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effectLst/>
                        </a:rPr>
                        <a:t>a=(a+1)^3/2*5;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effectLst/>
                        </a:rPr>
                        <a:t>a=+a;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81758"/>
                  </a:ext>
                </a:extLst>
              </a:tr>
              <a:tr h="1066735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effectLst/>
                        </a:rPr>
                        <a:t>语句末需要有</a:t>
                      </a:r>
                      <a:r>
                        <a:rPr lang="en-US" altLang="zh-CN" sz="2400" dirty="0">
                          <a:effectLst/>
                        </a:rPr>
                        <a:t>;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a;</a:t>
                      </a:r>
                      <a:endParaRPr lang="pt-BR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Int a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18511"/>
                  </a:ext>
                </a:extLst>
              </a:tr>
              <a:tr h="8982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if</a:t>
                      </a:r>
                      <a:r>
                        <a:rPr lang="zh-CN" altLang="en-US" sz="2400" dirty="0">
                          <a:effectLst/>
                        </a:rPr>
                        <a:t>和</a:t>
                      </a:r>
                      <a:r>
                        <a:rPr lang="en-US" altLang="zh-CN" sz="2400" dirty="0">
                          <a:effectLst/>
                        </a:rPr>
                        <a:t>else</a:t>
                      </a:r>
                      <a:r>
                        <a:rPr lang="zh-CN" altLang="en-US" sz="2400" dirty="0">
                          <a:effectLst/>
                        </a:rPr>
                        <a:t>要匹配，不允许出现额外的</a:t>
                      </a:r>
                      <a:r>
                        <a:rPr lang="en-US" altLang="zh-CN" sz="2400" dirty="0">
                          <a:effectLst/>
                        </a:rPr>
                        <a:t>else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if(a){}else if(b){} else{}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if(a){}else{}else{}</a:t>
                      </a:r>
                      <a:endParaRPr lang="en-US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69704"/>
                  </a:ext>
                </a:extLst>
              </a:tr>
              <a:tr h="106673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effectLst/>
                        </a:rPr>
                        <a:t>while</a:t>
                      </a:r>
                      <a:r>
                        <a:rPr lang="zh-CN" altLang="en-US" sz="2400" dirty="0">
                          <a:effectLst/>
                        </a:rPr>
                        <a:t>语句和</a:t>
                      </a:r>
                      <a:r>
                        <a:rPr lang="en-US" altLang="zh-CN" sz="2400" dirty="0">
                          <a:effectLst/>
                        </a:rPr>
                        <a:t>if else</a:t>
                      </a:r>
                      <a:r>
                        <a:rPr lang="zh-CN" altLang="en-US" sz="2400" dirty="0">
                          <a:effectLst/>
                        </a:rPr>
                        <a:t>语句要符合使用规则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while(a){}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if(){}</a:t>
                      </a:r>
                      <a:r>
                        <a:rPr lang="zh-CN" altLang="en-US" sz="2400" dirty="0">
                          <a:effectLst/>
                        </a:rPr>
                        <a:t>和</a:t>
                      </a:r>
                      <a:r>
                        <a:rPr lang="en-US" sz="2400" dirty="0">
                          <a:effectLst/>
                        </a:rPr>
                        <a:t>while(){}</a:t>
                      </a:r>
                    </a:p>
                  </a:txBody>
                  <a:tcPr marL="61220" marR="61220" marT="28255" marB="28255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049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E99C398-20A9-262E-8FD2-C3785EE8D890}"/>
              </a:ext>
            </a:extLst>
          </p:cNvPr>
          <p:cNvSpPr txBox="1"/>
          <p:nvPr/>
        </p:nvSpPr>
        <p:spPr>
          <a:xfrm>
            <a:off x="316832" y="284598"/>
            <a:ext cx="3547766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>
                <a:latin typeface="+mj-lt"/>
                <a:ea typeface="+mj-ea"/>
                <a:cs typeface="+mj-cs"/>
              </a:rPr>
              <a:t>语法分析相关</a:t>
            </a:r>
            <a:endParaRPr lang="en-US" altLang="zh-CN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514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5AAED33-68C1-664E-3686-1ACF058F822D}"/>
              </a:ext>
            </a:extLst>
          </p:cNvPr>
          <p:cNvSpPr txBox="1"/>
          <p:nvPr/>
        </p:nvSpPr>
        <p:spPr>
          <a:xfrm>
            <a:off x="361950" y="1047750"/>
            <a:ext cx="6143626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变量使用前需要先定义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变量使用时需要符合变量定义的类型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变量定义时不能使用已定义的变量名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运算符两边的运算数类型需要符合运算符的规则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函数定义时不能使用已定义的函数名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函数定义时的返回类型需要与</a:t>
            </a:r>
            <a:r>
              <a:rPr lang="en-US" altLang="zh-CN" dirty="0"/>
              <a:t>return</a:t>
            </a:r>
            <a:r>
              <a:rPr lang="zh-CN" altLang="en-US" dirty="0"/>
              <a:t>语句相匹配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必须先定义函数，然后才能调用函数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调用函数时的参数需要与函数定义时的参数类型相匹配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文件中需要有</a:t>
            </a:r>
            <a:r>
              <a:rPr lang="en-US" altLang="zh-CN" dirty="0"/>
              <a:t>main()</a:t>
            </a:r>
            <a:r>
              <a:rPr lang="zh-CN" altLang="en-US" dirty="0"/>
              <a:t>作为入口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访问数组时下标不能越界，需要在定义时限定的范围内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可以使用变量作为</a:t>
            </a:r>
            <a:r>
              <a:rPr lang="en-US" altLang="zh-CN" dirty="0"/>
              <a:t>int main()</a:t>
            </a:r>
            <a:r>
              <a:rPr lang="zh-CN" altLang="en-US" dirty="0"/>
              <a:t>的返回值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函数执行到</a:t>
            </a:r>
            <a:r>
              <a:rPr lang="en-US" altLang="zh-CN" dirty="0"/>
              <a:t>return</a:t>
            </a:r>
            <a:r>
              <a:rPr lang="zh-CN" altLang="en-US" dirty="0"/>
              <a:t>语句时需要退出该函数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C3FB5A-9C0C-9732-4E10-B0D1D24E9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34" y="79325"/>
            <a:ext cx="2546481" cy="1936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6DCCF4-D6D9-E2B7-324F-F03147A1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15" y="164209"/>
            <a:ext cx="3441877" cy="9271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058F58-AE4E-D10B-073A-9AD6CEA4B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515" y="1077492"/>
            <a:ext cx="3029106" cy="952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A0ED33-A900-66BC-DBFA-365EF282D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338" y="2030041"/>
            <a:ext cx="4838949" cy="12065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758D46-80B9-121D-7CD8-95B7C08C7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338" y="3015084"/>
            <a:ext cx="3359323" cy="2921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546063-A687-363A-98A7-D4A701FE7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338" y="271382"/>
            <a:ext cx="4299171" cy="28449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D72FBF-AD8E-B51E-EE7C-80848BC00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4310" y="3223501"/>
            <a:ext cx="1892397" cy="9398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09E16C-6D62-8D4E-DB3C-9ECFEF67C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0999" y="4573131"/>
            <a:ext cx="2546481" cy="13653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4606CC-20E6-C8F7-3C09-6B17B35020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1338" y="2250858"/>
            <a:ext cx="5366026" cy="11875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27FB9AE-30A8-BF48-0857-FFC4C78F4847}"/>
              </a:ext>
            </a:extLst>
          </p:cNvPr>
          <p:cNvSpPr txBox="1"/>
          <p:nvPr/>
        </p:nvSpPr>
        <p:spPr>
          <a:xfrm>
            <a:off x="316832" y="284598"/>
            <a:ext cx="35702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>
                <a:latin typeface="+mj-lt"/>
                <a:ea typeface="+mj-ea"/>
                <a:cs typeface="+mj-cs"/>
              </a:rPr>
              <a:t>语义测试相关</a:t>
            </a:r>
            <a:endParaRPr lang="en-US" altLang="zh-CN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07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5AAED33-68C1-664E-3686-1ACF058F822D}"/>
              </a:ext>
            </a:extLst>
          </p:cNvPr>
          <p:cNvSpPr txBox="1"/>
          <p:nvPr/>
        </p:nvSpPr>
        <p:spPr>
          <a:xfrm>
            <a:off x="361950" y="1047750"/>
            <a:ext cx="6143626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测试冒泡排序、快速排序、归并排序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函数参数传递数组，对数组进行读写测试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测试嵌套的</a:t>
            </a:r>
            <a:r>
              <a:rPr lang="en-US" altLang="zh-CN" dirty="0"/>
              <a:t>while</a:t>
            </a:r>
            <a:r>
              <a:rPr lang="zh-CN" altLang="en-US" dirty="0"/>
              <a:t>语句、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测试递归函数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测试使用</a:t>
            </a:r>
            <a:r>
              <a:rPr lang="en-US" altLang="zh-CN" dirty="0"/>
              <a:t>return</a:t>
            </a:r>
            <a:r>
              <a:rPr lang="zh-CN" altLang="en-US" dirty="0"/>
              <a:t>语句结束调用的函数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测试变量的作用域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0ED727-52C1-60CE-09D1-F87A47A9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21" y="0"/>
            <a:ext cx="5524979" cy="68128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CF7883-5C8A-8DD6-0443-035B31300808}"/>
              </a:ext>
            </a:extLst>
          </p:cNvPr>
          <p:cNvSpPr txBox="1"/>
          <p:nvPr/>
        </p:nvSpPr>
        <p:spPr>
          <a:xfrm>
            <a:off x="316832" y="284598"/>
            <a:ext cx="357020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>
                <a:latin typeface="+mj-lt"/>
                <a:ea typeface="+mj-ea"/>
                <a:cs typeface="+mj-cs"/>
              </a:rPr>
              <a:t>语义测试相关</a:t>
            </a:r>
            <a:endParaRPr lang="en-US" altLang="zh-CN" sz="4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117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8CD35B-FE2D-EEF0-1367-54B9330A1A61}"/>
              </a:ext>
            </a:extLst>
          </p:cNvPr>
          <p:cNvSpPr txBox="1"/>
          <p:nvPr/>
        </p:nvSpPr>
        <p:spPr>
          <a:xfrm>
            <a:off x="449179" y="335396"/>
            <a:ext cx="671209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400" b="1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CN" sz="4400" b="1" dirty="0">
                <a:latin typeface="+mj-lt"/>
                <a:ea typeface="+mj-ea"/>
                <a:cs typeface="+mj-cs"/>
              </a:rPr>
              <a:t>GitHub</a:t>
            </a:r>
            <a:r>
              <a:rPr lang="zh-CN" altLang="en-US" sz="4400" b="1" dirty="0">
                <a:latin typeface="+mj-lt"/>
                <a:ea typeface="+mj-ea"/>
                <a:cs typeface="+mj-cs"/>
              </a:rPr>
              <a:t>的</a:t>
            </a:r>
            <a:r>
              <a:rPr lang="en-US" altLang="zh-CN" sz="4400" b="1" dirty="0">
                <a:latin typeface="+mj-lt"/>
                <a:ea typeface="+mj-ea"/>
                <a:cs typeface="+mj-cs"/>
              </a:rPr>
              <a:t>CI</a:t>
            </a:r>
            <a:r>
              <a:rPr lang="zh-CN" altLang="en-US" sz="4400" b="1" dirty="0">
                <a:latin typeface="+mj-lt"/>
                <a:ea typeface="+mj-ea"/>
                <a:cs typeface="+mj-cs"/>
              </a:rPr>
              <a:t>自动化测试</a:t>
            </a:r>
            <a:endParaRPr lang="en-US" altLang="zh-CN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AAED33-68C1-664E-3686-1ACF058F822D}"/>
              </a:ext>
            </a:extLst>
          </p:cNvPr>
          <p:cNvSpPr txBox="1"/>
          <p:nvPr/>
        </p:nvSpPr>
        <p:spPr>
          <a:xfrm>
            <a:off x="561331" y="1104179"/>
            <a:ext cx="6143626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编写了</a:t>
            </a:r>
            <a:r>
              <a:rPr lang="en-US" altLang="zh-CN" dirty="0"/>
              <a:t>GitHub workflow </a:t>
            </a:r>
            <a:r>
              <a:rPr lang="zh-CN" altLang="en-US" dirty="0"/>
              <a:t>文件，实现了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 request</a:t>
            </a:r>
            <a:r>
              <a:rPr lang="zh-CN" altLang="en-US" dirty="0"/>
              <a:t>后的自动测试功能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1D7119-4505-3D65-553C-9B8B8E59C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3"/>
          <a:stretch/>
        </p:blipFill>
        <p:spPr>
          <a:xfrm>
            <a:off x="434896" y="2249496"/>
            <a:ext cx="3401458" cy="19224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FB0D64-8FFB-6750-F932-F03C4F4D1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66"/>
          <a:stretch/>
        </p:blipFill>
        <p:spPr>
          <a:xfrm>
            <a:off x="3836354" y="2248729"/>
            <a:ext cx="3253440" cy="1828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7A7F1A-8243-7C70-8F05-27D84154A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6" y="4137965"/>
            <a:ext cx="3401457" cy="25289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FB7B42-05E8-1014-E710-72E3B5C75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091" y="4077423"/>
            <a:ext cx="3251965" cy="25895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74A0E8-C2B2-EEE2-9B11-D3984C9F46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802"/>
          <a:stretch/>
        </p:blipFill>
        <p:spPr>
          <a:xfrm>
            <a:off x="7346750" y="0"/>
            <a:ext cx="4506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095"/>
            <a:ext cx="8215648" cy="34930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500" dirty="0"/>
              <a:t>采用</a:t>
            </a:r>
            <a:r>
              <a:rPr lang="en-US" altLang="zh-CN" sz="2500" dirty="0"/>
              <a:t>PEG</a:t>
            </a:r>
            <a:r>
              <a:rPr lang="zh-CN" altLang="en-US" sz="2500" dirty="0"/>
              <a:t>进行描述</a:t>
            </a:r>
          </a:p>
          <a:p>
            <a:pPr>
              <a:lnSpc>
                <a:spcPct val="100000"/>
              </a:lnSpc>
            </a:pPr>
            <a:r>
              <a:rPr lang="zh-CN" altLang="en-US" sz="2500" dirty="0"/>
              <a:t>Pest 是一个用 Rust 编写的通用解析器，专注于可访问性、正确性和性能</a:t>
            </a:r>
            <a:endParaRPr lang="en-US" altLang="zh-CN" sz="2500" dirty="0"/>
          </a:p>
          <a:p>
            <a:pPr>
              <a:lnSpc>
                <a:spcPct val="100000"/>
              </a:lnSpc>
            </a:pPr>
            <a:r>
              <a:rPr lang="zh-CN" altLang="en-US" sz="2500" dirty="0"/>
              <a:t>利用Pest能够根据PEG生成对应的解析代码，以此解析C源代码</a:t>
            </a:r>
            <a:endParaRPr lang="en-US" altLang="zh-CN" sz="2500" dirty="0"/>
          </a:p>
          <a:p>
            <a:pPr>
              <a:lnSpc>
                <a:spcPct val="100000"/>
              </a:lnSpc>
            </a:pPr>
            <a:r>
              <a:rPr lang="zh-CN" altLang="en-US" sz="2500" dirty="0"/>
              <a:t>解析的结果是生成一棵</a:t>
            </a:r>
            <a:r>
              <a:rPr lang="en-US" altLang="zh-CN" sz="2500" dirty="0"/>
              <a:t>P</a:t>
            </a:r>
            <a:r>
              <a:rPr lang="zh-CN" altLang="en-US" sz="2500" dirty="0"/>
              <a:t>arsing </a:t>
            </a:r>
            <a:r>
              <a:rPr lang="en-US" altLang="zh-CN" sz="2500" dirty="0"/>
              <a:t>T</a:t>
            </a:r>
            <a:r>
              <a:rPr lang="zh-CN" altLang="en-US" sz="2500" dirty="0"/>
              <a:t>ree</a:t>
            </a:r>
          </a:p>
          <a:p>
            <a:pPr>
              <a:lnSpc>
                <a:spcPct val="100000"/>
              </a:lnSpc>
            </a:pPr>
            <a:r>
              <a:rPr lang="zh-CN" altLang="en-US" sz="2500" dirty="0"/>
              <a:t>对</a:t>
            </a:r>
            <a:r>
              <a:rPr lang="en-US" altLang="zh-CN" sz="2500" dirty="0"/>
              <a:t>Parsing Tree</a:t>
            </a:r>
            <a:r>
              <a:rPr lang="zh-CN" altLang="en-US" sz="2500" dirty="0"/>
              <a:t>做进一步的处理，得到</a:t>
            </a:r>
            <a:r>
              <a:rPr lang="en-US" altLang="zh-CN" sz="2500" dirty="0"/>
              <a:t>Abstract Syntax Tree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C2A80-EE65-F386-8E3F-D27DA5457AC5}"/>
              </a:ext>
            </a:extLst>
          </p:cNvPr>
          <p:cNvSpPr/>
          <p:nvPr/>
        </p:nvSpPr>
        <p:spPr>
          <a:xfrm>
            <a:off x="9499779" y="783685"/>
            <a:ext cx="1976907" cy="105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PEG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C31326C-AD88-E3AA-05C2-648D7B47D5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488233" y="1841675"/>
            <a:ext cx="0" cy="37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DCCE7AC-0133-93CB-EE76-0D275F2B2933}"/>
              </a:ext>
            </a:extLst>
          </p:cNvPr>
          <p:cNvSpPr/>
          <p:nvPr/>
        </p:nvSpPr>
        <p:spPr>
          <a:xfrm>
            <a:off x="9510514" y="2222915"/>
            <a:ext cx="1976907" cy="105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61C0A0-F4DD-037B-0B47-513DAEA1D160}"/>
              </a:ext>
            </a:extLst>
          </p:cNvPr>
          <p:cNvSpPr txBox="1"/>
          <p:nvPr/>
        </p:nvSpPr>
        <p:spPr>
          <a:xfrm>
            <a:off x="10550477" y="1868745"/>
            <a:ext cx="6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Pest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E87863-63F0-748F-4918-14CA0C4C8CAA}"/>
              </a:ext>
            </a:extLst>
          </p:cNvPr>
          <p:cNvSpPr/>
          <p:nvPr/>
        </p:nvSpPr>
        <p:spPr>
          <a:xfrm>
            <a:off x="9499779" y="3679859"/>
            <a:ext cx="1976907" cy="105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Parsing Tree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AA9C3D-E689-B88D-B587-EB34ADB473A2}"/>
              </a:ext>
            </a:extLst>
          </p:cNvPr>
          <p:cNvSpPr/>
          <p:nvPr/>
        </p:nvSpPr>
        <p:spPr>
          <a:xfrm>
            <a:off x="9499778" y="5150644"/>
            <a:ext cx="1976907" cy="105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Abstract Syntax Tree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582418-FD1B-069E-E0BE-35C7B72BD1F1}"/>
              </a:ext>
            </a:extLst>
          </p:cNvPr>
          <p:cNvSpPr txBox="1"/>
          <p:nvPr/>
        </p:nvSpPr>
        <p:spPr>
          <a:xfrm>
            <a:off x="10550476" y="3300869"/>
            <a:ext cx="100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源代码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3C549AB-7D2C-2AF0-0DC7-60F8ED90B31E}"/>
              </a:ext>
            </a:extLst>
          </p:cNvPr>
          <p:cNvCxnSpPr>
            <a:cxnSpLocks/>
          </p:cNvCxnSpPr>
          <p:nvPr/>
        </p:nvCxnSpPr>
        <p:spPr>
          <a:xfrm>
            <a:off x="10488233" y="3280905"/>
            <a:ext cx="0" cy="37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83DBE4-73D8-4D69-E393-0D80D15C689B}"/>
              </a:ext>
            </a:extLst>
          </p:cNvPr>
          <p:cNvCxnSpPr>
            <a:cxnSpLocks/>
          </p:cNvCxnSpPr>
          <p:nvPr/>
        </p:nvCxnSpPr>
        <p:spPr>
          <a:xfrm>
            <a:off x="10488233" y="4754428"/>
            <a:ext cx="0" cy="37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975"/>
            <a:ext cx="5567170" cy="25209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Parsing Tree</a:t>
            </a:r>
            <a:r>
              <a:rPr lang="zh-CN" altLang="en-US" sz="2500" dirty="0"/>
              <a:t>是一个树形数据结构</a:t>
            </a:r>
          </a:p>
          <a:p>
            <a:pPr>
              <a:lnSpc>
                <a:spcPct val="110000"/>
              </a:lnSpc>
            </a:pPr>
            <a:r>
              <a:rPr lang="zh-CN" altLang="en-US" sz="2500" dirty="0"/>
              <a:t>每个节点包含</a:t>
            </a:r>
            <a:endParaRPr lang="en-US" altLang="zh-CN" sz="2500" dirty="0"/>
          </a:p>
          <a:p>
            <a:pPr lvl="1">
              <a:lnSpc>
                <a:spcPct val="110000"/>
              </a:lnSpc>
            </a:pPr>
            <a:r>
              <a:rPr lang="zh-CN" altLang="en-US" sz="2300" dirty="0"/>
              <a:t>其对应的语法规则信息</a:t>
            </a:r>
            <a:endParaRPr lang="en-US" altLang="zh-CN" sz="2300" dirty="0"/>
          </a:p>
          <a:p>
            <a:pPr lvl="1">
              <a:lnSpc>
                <a:spcPct val="110000"/>
              </a:lnSpc>
            </a:pPr>
            <a:r>
              <a:rPr lang="zh-CN" altLang="en-US" sz="2300" dirty="0"/>
              <a:t>源代码中对应字符序列的引用</a:t>
            </a:r>
            <a:endParaRPr lang="en-US" altLang="zh-CN" sz="2300" dirty="0"/>
          </a:p>
          <a:p>
            <a:pPr lvl="1">
              <a:lnSpc>
                <a:spcPct val="110000"/>
              </a:lnSpc>
            </a:pPr>
            <a:r>
              <a:rPr lang="zh-CN" altLang="en-US" sz="2300" dirty="0"/>
              <a:t>其子节点的引用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" r="2745"/>
          <a:stretch/>
        </p:blipFill>
        <p:spPr>
          <a:xfrm>
            <a:off x="5977943" y="0"/>
            <a:ext cx="6214057" cy="6844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238082"/>
              </p:ext>
            </p:extLst>
          </p:nvPr>
        </p:nvGraphicFramePr>
        <p:xfrm>
          <a:off x="6031400" y="891075"/>
          <a:ext cx="6160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2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pub struct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Ast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{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pub position: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usize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usize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),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pub info: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ASTInfo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pub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enum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ASTInfo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{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FunctionDec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(Type, String,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&lt;(Type, String)&gt;, Box&lt;AST&gt;),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VariableDec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(Type, String),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BlockStmt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&lt;AST&gt;,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&lt;AST&gt;),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SelectionStmt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(Box&lt;AST&gt;, Box&lt;AST&gt;, Option&lt;Box&lt;AST&gt;&gt;),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IterationStmt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(Box&lt;AST&gt;, Box&lt;AST&gt;),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ReturnStmt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(Option&lt;Box&lt;AST&gt;&gt;),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AssignmentExpr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(Box&lt;AST&gt;, Box&lt;AST&gt;),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BinaryExpr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Oprand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, Box&lt;AST&gt;, Box&lt;AST&gt;),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CallExpr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(String,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Vec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&lt;AST&gt;),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Variable(String, Option&lt;Box&lt;AST&gt;&gt;),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  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IntLiteral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(i32),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n-US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/>
        </p:nvSpPr>
        <p:spPr>
          <a:xfrm>
            <a:off x="838200" y="1767670"/>
            <a:ext cx="5317901" cy="484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/>
              <a:t>提取</a:t>
            </a:r>
            <a:r>
              <a:rPr lang="en-US" altLang="zh-CN" sz="2500" dirty="0"/>
              <a:t>Parsing Tree</a:t>
            </a:r>
            <a:r>
              <a:rPr lang="zh-CN" altLang="en-US" sz="2500" dirty="0"/>
              <a:t>的关键信息，我们得到</a:t>
            </a:r>
            <a:r>
              <a:rPr lang="en-US" altLang="zh-CN" sz="2500" dirty="0"/>
              <a:t>AST</a:t>
            </a:r>
          </a:p>
          <a:p>
            <a:r>
              <a:rPr lang="zh-CN" altLang="en-US" sz="2500" dirty="0"/>
              <a:t>每个节点包含</a:t>
            </a:r>
          </a:p>
          <a:p>
            <a:pPr lvl="1">
              <a:lnSpc>
                <a:spcPct val="110000"/>
              </a:lnSpc>
            </a:pPr>
            <a:r>
              <a:rPr lang="zh-CN" altLang="en-US" sz="2300" dirty="0"/>
              <a:t>节点的类别</a:t>
            </a:r>
          </a:p>
          <a:p>
            <a:pPr lvl="1">
              <a:lnSpc>
                <a:spcPct val="110000"/>
              </a:lnSpc>
            </a:pPr>
            <a:r>
              <a:rPr lang="zh-CN" altLang="en-US" sz="2300" dirty="0"/>
              <a:t>节点的属性</a:t>
            </a:r>
          </a:p>
          <a:p>
            <a:pPr lvl="1">
              <a:lnSpc>
                <a:spcPct val="110000"/>
              </a:lnSpc>
            </a:pPr>
            <a:r>
              <a:rPr lang="zh-CN" altLang="en-US" sz="2300" dirty="0"/>
              <a:t>位置信息</a:t>
            </a:r>
          </a:p>
          <a:p>
            <a:r>
              <a:rPr lang="en-US" altLang="zh-CN" sz="2500" dirty="0" err="1"/>
              <a:t>解析二元表达式时，为体</a:t>
            </a:r>
            <a:r>
              <a:rPr lang="zh-CN" altLang="en-US" sz="2500" dirty="0"/>
              <a:t>现</a:t>
            </a:r>
            <a:r>
              <a:rPr lang="en-US" altLang="zh-CN" sz="2500" dirty="0" err="1"/>
              <a:t>出运算符的优先级</a:t>
            </a:r>
            <a:r>
              <a:rPr lang="zh-CN" altLang="en-US" sz="2500" dirty="0"/>
              <a:t>，</a:t>
            </a:r>
            <a:r>
              <a:rPr lang="en-US" altLang="zh-CN" sz="2500" dirty="0"/>
              <a:t>Parsing Tree</a:t>
            </a:r>
            <a:r>
              <a:rPr lang="zh-CN" altLang="en-US" sz="2500" dirty="0"/>
              <a:t>可能很</a:t>
            </a:r>
            <a:r>
              <a:rPr lang="en-US" altLang="zh-CN" sz="2500" dirty="0"/>
              <a:t>深</a:t>
            </a:r>
          </a:p>
          <a:p>
            <a:r>
              <a:rPr lang="en-US" altLang="zh-CN" sz="2500" dirty="0" err="1"/>
              <a:t>创建</a:t>
            </a:r>
            <a:r>
              <a:rPr lang="en-US" altLang="zh-CN" sz="2500" dirty="0"/>
              <a:t> AST </a:t>
            </a:r>
            <a:r>
              <a:rPr lang="en-US" altLang="zh-CN" sz="2500" dirty="0" err="1"/>
              <a:t>时可以大大减小</a:t>
            </a:r>
            <a:r>
              <a:rPr lang="zh-CN" altLang="en-US" sz="2500" dirty="0"/>
              <a:t>此</a:t>
            </a:r>
            <a:r>
              <a:rPr lang="en-US" altLang="zh-CN" sz="2500" dirty="0" err="1"/>
              <a:t>深度</a:t>
            </a:r>
            <a:r>
              <a:rPr lang="zh-CN" altLang="en-US" sz="2500" dirty="0"/>
              <a:t>将</a:t>
            </a:r>
            <a:r>
              <a:rPr lang="en-US" altLang="zh-CN" sz="2500" dirty="0"/>
              <a:t>Parsing </a:t>
            </a:r>
            <a:r>
              <a:rPr lang="en-US" altLang="zh-CN" sz="2500" dirty="0" err="1"/>
              <a:t>Tree的一些节点信息直接作为AST的节点的属性进行存储</a:t>
            </a:r>
            <a:endParaRPr lang="en-US" altLang="zh-CN" sz="25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语义分析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在生成中间代码的时候，同时进行语义分析。</a:t>
            </a:r>
          </a:p>
          <a:p>
            <a:r>
              <a:rPr lang="zh-CN" altLang="en-US" dirty="0"/>
              <a:t>语义分析的主要内容包括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符号检查。检查符号在使用的时候是否已经被声明，检查是否在同一个作用域内声明了相同名字的符号，检查是否有全局变量和函数的名称相同。</a:t>
            </a:r>
          </a:p>
          <a:p>
            <a:pPr marL="514350" indent="-514350">
              <a:buAutoNum type="arabicPeriod"/>
            </a:pPr>
            <a:r>
              <a:rPr lang="zh-CN" altLang="en-US" dirty="0"/>
              <a:t>类型检查。由于C语言会进行隐式转换，所以我们的类型检查报错主要是检查函数返回值的类型是否和return的类型匹配，以及void函数是否被用在了应该使用表达式的地方。对于其他的类型不匹配的情况，我们进行类型转换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错误处理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在词法分析、语法分析、语义分析的时候都可能会产生编译错误</a:t>
            </a:r>
          </a:p>
          <a:p>
            <a:r>
              <a:rPr lang="zh-CN" altLang="en-US" dirty="0"/>
              <a:t>我们应该给用户提供错误的类型和位置信息，帮助用户修改错误</a:t>
            </a:r>
          </a:p>
          <a:p>
            <a:endParaRPr lang="zh-CN" altLang="en-US" dirty="0"/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766424927"/>
              </p:ext>
            </p:extLst>
          </p:nvPr>
        </p:nvGraphicFramePr>
        <p:xfrm>
          <a:off x="572010" y="2822016"/>
          <a:ext cx="8120362" cy="319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pub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enum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ErrorType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{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VariableRedefinition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 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变量重定义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IndexNotInt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          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数组的索引不是整数类型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VariableNotDefined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   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变量未定义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FunctionRedefinition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 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函数重定义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MismatchedType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       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表达式的类型不匹配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MismatchedTypeFunction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函数的返回值不匹配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FunctionNotDefined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   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函数未定义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ExpressionVoidType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,    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在需要表达式的地方使用了返回值为void的函数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  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PestError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(String),      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词法分析错误和语法分析错误</a:t>
                      </a:r>
                      <a:endParaRPr lang="en-US" sz="1800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Mono" panose="020B0509040504020204" charset="0"/>
                          <a:cs typeface="Noto Sans Mono" panose="020B0509040504020204" charset="0"/>
                          <a:sym typeface="+mn-ea"/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  <a:latin typeface="Noto Sans Mono" panose="020B0509040504020204" charset="0"/>
                        <a:cs typeface="Noto Sans Mono" panose="020B050904050402020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8F676B4F-2776-5D1B-8417-C28E00A6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77" y="99119"/>
            <a:ext cx="5838825" cy="166687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DABE02A-A9DF-0EA3-ACB8-8128C47E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112" y="2770789"/>
            <a:ext cx="5523990" cy="20837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代码生成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后端代码生成的过程是自顶向下遍历</a:t>
            </a:r>
            <a:r>
              <a:rPr lang="en-US" altLang="zh-CN" dirty="0"/>
              <a:t>AST</a:t>
            </a:r>
            <a:r>
              <a:rPr lang="zh-CN" altLang="en-US" dirty="0"/>
              <a:t>，以产生</a:t>
            </a:r>
            <a:r>
              <a:rPr lang="en-US" altLang="zh-CN" dirty="0"/>
              <a:t>LLVM-IR</a:t>
            </a:r>
            <a:r>
              <a:rPr lang="zh-CN" altLang="en-US" dirty="0"/>
              <a:t>，然后再将其翻译成特定的机器代码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2" y="2714535"/>
            <a:ext cx="7896225" cy="3942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代码优化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采用 </a:t>
            </a:r>
            <a:r>
              <a:rPr lang="en-US" altLang="zh-CN" dirty="0"/>
              <a:t>LLVM </a:t>
            </a:r>
            <a:r>
              <a:rPr lang="zh-CN" altLang="en-US" dirty="0"/>
              <a:t>的 </a:t>
            </a:r>
            <a:r>
              <a:rPr lang="en-US" altLang="zh-CN" dirty="0"/>
              <a:t>pass </a:t>
            </a:r>
            <a:r>
              <a:rPr lang="zh-CN" altLang="en-US" dirty="0"/>
              <a:t>对 </a:t>
            </a:r>
            <a:r>
              <a:rPr lang="en-US" altLang="zh-CN" dirty="0"/>
              <a:t>LR </a:t>
            </a:r>
            <a:r>
              <a:rPr lang="zh-CN" altLang="en-US" dirty="0"/>
              <a:t>代码进行优化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Pass: </a:t>
            </a:r>
            <a:r>
              <a:rPr lang="zh-CN" altLang="en-US" dirty="0"/>
              <a:t>一种对代码进行分析和转换的技术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优化粒度：函数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类型：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Combine Redundant Instructions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Reassociate Expressions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Global Value Numbering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Simplified CFG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Promote Memory to Register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1354</Words>
  <Application>Microsoft Office PowerPoint</Application>
  <PresentationFormat>宽屏</PresentationFormat>
  <Paragraphs>196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Noto Sans Mono</vt:lpstr>
      <vt:lpstr>Arial</vt:lpstr>
      <vt:lpstr>Calibri</vt:lpstr>
      <vt:lpstr>Calibri Light</vt:lpstr>
      <vt:lpstr>Office 主题</vt:lpstr>
      <vt:lpstr>编译原理 CMM</vt:lpstr>
      <vt:lpstr>词法分析</vt:lpstr>
      <vt:lpstr>语法分析</vt:lpstr>
      <vt:lpstr>Parsing Tree</vt:lpstr>
      <vt:lpstr>Abstract Syntax Tree</vt:lpstr>
      <vt:lpstr>语义分析</vt:lpstr>
      <vt:lpstr>错误处理</vt:lpstr>
      <vt:lpstr>代码生成</vt:lpstr>
      <vt:lpstr>代码优化Method</vt:lpstr>
      <vt:lpstr>How</vt:lpstr>
      <vt:lpstr>Combine Redundant Instructions</vt:lpstr>
      <vt:lpstr>Reassociate Expressions</vt:lpstr>
      <vt:lpstr>Global Value Numbering</vt:lpstr>
      <vt:lpstr>Simplify CFG</vt:lpstr>
      <vt:lpstr>Promote Mem to Reg</vt:lpstr>
      <vt:lpstr>AST 可视化Method</vt:lpstr>
      <vt:lpstr>Important Structure</vt:lpstr>
      <vt:lpstr>How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晨熙</cp:lastModifiedBy>
  <cp:revision>61</cp:revision>
  <dcterms:created xsi:type="dcterms:W3CDTF">2022-05-28T10:27:18Z</dcterms:created>
  <dcterms:modified xsi:type="dcterms:W3CDTF">2022-05-29T15:43:17Z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