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295214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295214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295214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295214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295214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295214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295214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295214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295214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" d="100"/>
          <a:sy n="15" d="100"/>
        </p:scale>
        <p:origin x="222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41" y="4953466"/>
            <a:ext cx="16047244" cy="10537496"/>
          </a:xfrm>
        </p:spPr>
        <p:txBody>
          <a:bodyPr anchor="b"/>
          <a:lstStyle>
            <a:lvl1pPr algn="ctr">
              <a:defRPr sz="1052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4212"/>
            </a:lvl1pPr>
            <a:lvl2pPr marL="802340" indent="0" algn="ctr">
              <a:buNone/>
              <a:defRPr sz="3510"/>
            </a:lvl2pPr>
            <a:lvl3pPr marL="1604681" indent="0" algn="ctr">
              <a:buNone/>
              <a:defRPr sz="3159"/>
            </a:lvl3pPr>
            <a:lvl4pPr marL="2407021" indent="0" algn="ctr">
              <a:buNone/>
              <a:defRPr sz="2808"/>
            </a:lvl4pPr>
            <a:lvl5pPr marL="3209361" indent="0" algn="ctr">
              <a:buNone/>
              <a:defRPr sz="2808"/>
            </a:lvl5pPr>
            <a:lvl6pPr marL="4011701" indent="0" algn="ctr">
              <a:buNone/>
              <a:defRPr sz="2808"/>
            </a:lvl6pPr>
            <a:lvl7pPr marL="4814042" indent="0" algn="ctr">
              <a:buNone/>
              <a:defRPr sz="2808"/>
            </a:lvl7pPr>
            <a:lvl8pPr marL="5616382" indent="0" algn="ctr">
              <a:buNone/>
              <a:defRPr sz="2808"/>
            </a:lvl8pPr>
            <a:lvl9pPr marL="6418722" indent="0" algn="ctr">
              <a:buNone/>
              <a:defRPr sz="2808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9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5" y="1611452"/>
            <a:ext cx="4613583" cy="25650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7" y="1611452"/>
            <a:ext cx="13573294" cy="25650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4" y="7545804"/>
            <a:ext cx="18454330" cy="12590343"/>
          </a:xfrm>
        </p:spPr>
        <p:txBody>
          <a:bodyPr anchor="b"/>
          <a:lstStyle>
            <a:lvl1pPr>
              <a:defRPr sz="1052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4" y="20255257"/>
            <a:ext cx="18454330" cy="6620964"/>
          </a:xfrm>
        </p:spPr>
        <p:txBody>
          <a:bodyPr/>
          <a:lstStyle>
            <a:lvl1pPr marL="0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1pPr>
            <a:lvl2pPr marL="80234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2pPr>
            <a:lvl3pPr marL="1604681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3pPr>
            <a:lvl4pPr marL="2407021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4pPr>
            <a:lvl5pPr marL="3209361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5pPr>
            <a:lvl6pPr marL="4011701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6pPr>
            <a:lvl7pPr marL="4814042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7pPr>
            <a:lvl8pPr marL="5616382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8pPr>
            <a:lvl9pPr marL="6418722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4"/>
            <a:ext cx="18454330" cy="5850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5" y="7419688"/>
            <a:ext cx="9051648" cy="3636275"/>
          </a:xfrm>
        </p:spPr>
        <p:txBody>
          <a:bodyPr anchor="b"/>
          <a:lstStyle>
            <a:lvl1pPr marL="0" indent="0">
              <a:buNone/>
              <a:defRPr sz="4212" b="1"/>
            </a:lvl1pPr>
            <a:lvl2pPr marL="802340" indent="0">
              <a:buNone/>
              <a:defRPr sz="3510" b="1"/>
            </a:lvl2pPr>
            <a:lvl3pPr marL="1604681" indent="0">
              <a:buNone/>
              <a:defRPr sz="3159" b="1"/>
            </a:lvl3pPr>
            <a:lvl4pPr marL="2407021" indent="0">
              <a:buNone/>
              <a:defRPr sz="2808" b="1"/>
            </a:lvl4pPr>
            <a:lvl5pPr marL="3209361" indent="0">
              <a:buNone/>
              <a:defRPr sz="2808" b="1"/>
            </a:lvl5pPr>
            <a:lvl6pPr marL="4011701" indent="0">
              <a:buNone/>
              <a:defRPr sz="2808" b="1"/>
            </a:lvl6pPr>
            <a:lvl7pPr marL="4814042" indent="0">
              <a:buNone/>
              <a:defRPr sz="2808" b="1"/>
            </a:lvl7pPr>
            <a:lvl8pPr marL="5616382" indent="0">
              <a:buNone/>
              <a:defRPr sz="2808" b="1"/>
            </a:lvl8pPr>
            <a:lvl9pPr marL="6418722" indent="0">
              <a:buNone/>
              <a:defRPr sz="28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5" y="11055963"/>
            <a:ext cx="9051648" cy="162616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0" y="7419688"/>
            <a:ext cx="9096225" cy="3636275"/>
          </a:xfrm>
        </p:spPr>
        <p:txBody>
          <a:bodyPr anchor="b"/>
          <a:lstStyle>
            <a:lvl1pPr marL="0" indent="0">
              <a:buNone/>
              <a:defRPr sz="4212" b="1"/>
            </a:lvl1pPr>
            <a:lvl2pPr marL="802340" indent="0">
              <a:buNone/>
              <a:defRPr sz="3510" b="1"/>
            </a:lvl2pPr>
            <a:lvl3pPr marL="1604681" indent="0">
              <a:buNone/>
              <a:defRPr sz="3159" b="1"/>
            </a:lvl3pPr>
            <a:lvl4pPr marL="2407021" indent="0">
              <a:buNone/>
              <a:defRPr sz="2808" b="1"/>
            </a:lvl4pPr>
            <a:lvl5pPr marL="3209361" indent="0">
              <a:buNone/>
              <a:defRPr sz="2808" b="1"/>
            </a:lvl5pPr>
            <a:lvl6pPr marL="4011701" indent="0">
              <a:buNone/>
              <a:defRPr sz="2808" b="1"/>
            </a:lvl6pPr>
            <a:lvl7pPr marL="4814042" indent="0">
              <a:buNone/>
              <a:defRPr sz="2808" b="1"/>
            </a:lvl7pPr>
            <a:lvl8pPr marL="5616382" indent="0">
              <a:buNone/>
              <a:defRPr sz="2808" b="1"/>
            </a:lvl8pPr>
            <a:lvl9pPr marL="6418722" indent="0">
              <a:buNone/>
              <a:defRPr sz="28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0" y="11055963"/>
            <a:ext cx="9096225" cy="162616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6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5" y="2017818"/>
            <a:ext cx="6900871" cy="7062364"/>
          </a:xfrm>
        </p:spPr>
        <p:txBody>
          <a:bodyPr anchor="b"/>
          <a:lstStyle>
            <a:lvl1pPr>
              <a:defRPr sz="561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29"/>
            <a:ext cx="10831890" cy="21509383"/>
          </a:xfrm>
        </p:spPr>
        <p:txBody>
          <a:bodyPr/>
          <a:lstStyle>
            <a:lvl1pPr>
              <a:defRPr sz="5616"/>
            </a:lvl1pPr>
            <a:lvl2pPr>
              <a:defRPr sz="4914"/>
            </a:lvl2pPr>
            <a:lvl3pPr>
              <a:defRPr sz="4212"/>
            </a:lvl3pPr>
            <a:lvl4pPr>
              <a:defRPr sz="3510"/>
            </a:lvl4pPr>
            <a:lvl5pPr>
              <a:defRPr sz="3510"/>
            </a:lvl5pPr>
            <a:lvl6pPr>
              <a:defRPr sz="3510"/>
            </a:lvl6pPr>
            <a:lvl7pPr>
              <a:defRPr sz="3510"/>
            </a:lvl7pPr>
            <a:lvl8pPr>
              <a:defRPr sz="3510"/>
            </a:lvl8pPr>
            <a:lvl9pPr>
              <a:defRPr sz="351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5" y="9080183"/>
            <a:ext cx="6900871" cy="16822161"/>
          </a:xfrm>
        </p:spPr>
        <p:txBody>
          <a:bodyPr/>
          <a:lstStyle>
            <a:lvl1pPr marL="0" indent="0">
              <a:buNone/>
              <a:defRPr sz="2808"/>
            </a:lvl1pPr>
            <a:lvl2pPr marL="802340" indent="0">
              <a:buNone/>
              <a:defRPr sz="2457"/>
            </a:lvl2pPr>
            <a:lvl3pPr marL="1604681" indent="0">
              <a:buNone/>
              <a:defRPr sz="2106"/>
            </a:lvl3pPr>
            <a:lvl4pPr marL="2407021" indent="0">
              <a:buNone/>
              <a:defRPr sz="1755"/>
            </a:lvl4pPr>
            <a:lvl5pPr marL="3209361" indent="0">
              <a:buNone/>
              <a:defRPr sz="1755"/>
            </a:lvl5pPr>
            <a:lvl6pPr marL="4011701" indent="0">
              <a:buNone/>
              <a:defRPr sz="1755"/>
            </a:lvl6pPr>
            <a:lvl7pPr marL="4814042" indent="0">
              <a:buNone/>
              <a:defRPr sz="1755"/>
            </a:lvl7pPr>
            <a:lvl8pPr marL="5616382" indent="0">
              <a:buNone/>
              <a:defRPr sz="1755"/>
            </a:lvl8pPr>
            <a:lvl9pPr marL="6418722" indent="0">
              <a:buNone/>
              <a:defRPr sz="175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5" y="2017818"/>
            <a:ext cx="6900871" cy="7062364"/>
          </a:xfrm>
        </p:spPr>
        <p:txBody>
          <a:bodyPr anchor="b"/>
          <a:lstStyle>
            <a:lvl1pPr>
              <a:defRPr sz="561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6225" y="4357929"/>
            <a:ext cx="10831890" cy="21509383"/>
          </a:xfrm>
        </p:spPr>
        <p:txBody>
          <a:bodyPr/>
          <a:lstStyle>
            <a:lvl1pPr marL="0" indent="0">
              <a:buNone/>
              <a:defRPr sz="5616"/>
            </a:lvl1pPr>
            <a:lvl2pPr marL="802340" indent="0">
              <a:buNone/>
              <a:defRPr sz="4914"/>
            </a:lvl2pPr>
            <a:lvl3pPr marL="1604681" indent="0">
              <a:buNone/>
              <a:defRPr sz="4212"/>
            </a:lvl3pPr>
            <a:lvl4pPr marL="2407021" indent="0">
              <a:buNone/>
              <a:defRPr sz="3510"/>
            </a:lvl4pPr>
            <a:lvl5pPr marL="3209361" indent="0">
              <a:buNone/>
              <a:defRPr sz="3510"/>
            </a:lvl5pPr>
            <a:lvl6pPr marL="4011701" indent="0">
              <a:buNone/>
              <a:defRPr sz="3510"/>
            </a:lvl6pPr>
            <a:lvl7pPr marL="4814042" indent="0">
              <a:buNone/>
              <a:defRPr sz="3510"/>
            </a:lvl7pPr>
            <a:lvl8pPr marL="5616382" indent="0">
              <a:buNone/>
              <a:defRPr sz="3510"/>
            </a:lvl8pPr>
            <a:lvl9pPr marL="6418722" indent="0">
              <a:buNone/>
              <a:defRPr sz="351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5" y="9080183"/>
            <a:ext cx="6900871" cy="16822161"/>
          </a:xfrm>
        </p:spPr>
        <p:txBody>
          <a:bodyPr/>
          <a:lstStyle>
            <a:lvl1pPr marL="0" indent="0">
              <a:buNone/>
              <a:defRPr sz="2808"/>
            </a:lvl1pPr>
            <a:lvl2pPr marL="802340" indent="0">
              <a:buNone/>
              <a:defRPr sz="2457"/>
            </a:lvl2pPr>
            <a:lvl3pPr marL="1604681" indent="0">
              <a:buNone/>
              <a:defRPr sz="2106"/>
            </a:lvl3pPr>
            <a:lvl4pPr marL="2407021" indent="0">
              <a:buNone/>
              <a:defRPr sz="1755"/>
            </a:lvl4pPr>
            <a:lvl5pPr marL="3209361" indent="0">
              <a:buNone/>
              <a:defRPr sz="1755"/>
            </a:lvl5pPr>
            <a:lvl6pPr marL="4011701" indent="0">
              <a:buNone/>
              <a:defRPr sz="1755"/>
            </a:lvl6pPr>
            <a:lvl7pPr marL="4814042" indent="0">
              <a:buNone/>
              <a:defRPr sz="1755"/>
            </a:lvl7pPr>
            <a:lvl8pPr marL="5616382" indent="0">
              <a:buNone/>
              <a:defRPr sz="1755"/>
            </a:lvl8pPr>
            <a:lvl9pPr marL="6418722" indent="0">
              <a:buNone/>
              <a:defRPr sz="175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4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2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D39A-84C2-4FEA-A477-3DADCC8C834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2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2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DAAC-F2DE-490E-B3EC-9597AED8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1604681" rtl="0" eaLnBrk="1" latinLnBrk="0" hangingPunct="1">
        <a:lnSpc>
          <a:spcPct val="90000"/>
        </a:lnSpc>
        <a:spcBef>
          <a:spcPct val="0"/>
        </a:spcBef>
        <a:buNone/>
        <a:defRPr sz="7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70" indent="-401170" algn="l" defTabSz="1604681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4914" kern="1200">
          <a:solidFill>
            <a:schemeClr val="tx1"/>
          </a:solidFill>
          <a:latin typeface="+mn-lt"/>
          <a:ea typeface="+mn-ea"/>
          <a:cs typeface="+mn-cs"/>
        </a:defRPr>
      </a:lvl1pPr>
      <a:lvl2pPr marL="1203510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005851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808191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4pPr>
      <a:lvl5pPr marL="3610531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5pPr>
      <a:lvl6pPr marL="4412872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6pPr>
      <a:lvl7pPr marL="5215212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7pPr>
      <a:lvl8pPr marL="6017552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8pPr>
      <a:lvl9pPr marL="6819892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1pPr>
      <a:lvl2pPr marL="802340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2pPr>
      <a:lvl3pPr marL="1604681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3pPr>
      <a:lvl4pPr marL="2407021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4pPr>
      <a:lvl5pPr marL="3209361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5pPr>
      <a:lvl6pPr marL="4011701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6pPr>
      <a:lvl7pPr marL="4814042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7pPr>
      <a:lvl8pPr marL="5616382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8pPr>
      <a:lvl9pPr marL="6418722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ballers.com/basketball/player/55315/klay-thompson/games?fbclid=IwAR335F-uFs5OAEnCkm5Wo4cxwU7rwD9H2951fvYINbt3bIqgOddBew4tn2Y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mpra.ub.uni-muenchen.de/66373/1/MPRA_paper_6637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38716" y="132378"/>
            <a:ext cx="20579785" cy="2202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254929" y="26810757"/>
            <a:ext cx="4521200" cy="127841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Diagonal Corner Rectangle 1"/>
          <p:cNvSpPr/>
          <p:nvPr/>
        </p:nvSpPr>
        <p:spPr>
          <a:xfrm>
            <a:off x="13987463" y="17928253"/>
            <a:ext cx="7031038" cy="78470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2076696" y="11375484"/>
            <a:ext cx="6546059" cy="7847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33294" y="11122795"/>
            <a:ext cx="7569996" cy="7840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33294" y="15008410"/>
            <a:ext cx="7707087" cy="8721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91885"/>
            <a:ext cx="21091525" cy="181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5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pro basketball player Klay </a:t>
            </a: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Thompson</a:t>
            </a:r>
            <a:r>
              <a:rPr lang="en-US" sz="5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recover from his injury and be the great player he once was?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88954" y="5459436"/>
            <a:ext cx="5421249" cy="542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6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 June 13 2019, Klay Thompson, one of the best player in NBA had a terrible injury and had to spend 2 years off-court to recover. Until Jan 9 2022, he returned and the biggest question was can he be as great as he used to be.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1001" y="11087951"/>
            <a:ext cx="8234582" cy="3780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4400" b="1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II. Purpose</a:t>
            </a:r>
          </a:p>
          <a:p>
            <a:pPr>
              <a:lnSpc>
                <a:spcPct val="107000"/>
              </a:lnSpc>
            </a:pPr>
            <a:endParaRPr lang="en-US" sz="3600" dirty="0" smtClean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6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According to his performance after he returned (32 games), we want to analyze and predict whether he can be the great old Klay again?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930" y="15008410"/>
            <a:ext cx="9411154" cy="78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Methods</a:t>
            </a:r>
            <a:endParaRPr lang="en-US" sz="4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383255" y="11470703"/>
            <a:ext cx="2347630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IV. Result</a:t>
            </a:r>
            <a:endParaRPr lang="en-US" sz="4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89558" y="17976856"/>
            <a:ext cx="3292055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 Conclusion</a:t>
            </a:r>
            <a:endParaRPr lang="en-US" sz="4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71393" y="27057613"/>
            <a:ext cx="3288272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VI. Reference</a:t>
            </a:r>
            <a:endParaRPr lang="en-US" sz="4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90584" y="4243300"/>
            <a:ext cx="7312706" cy="8587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180" y="4188626"/>
            <a:ext cx="9353096" cy="78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4400" b="1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4400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03" y="5993277"/>
            <a:ext cx="3325125" cy="435976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88118" y="16227559"/>
            <a:ext cx="9885817" cy="1338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i="1" u="sng" dirty="0" smtClean="0">
                <a:solidFill>
                  <a:srgbClr val="000000"/>
                </a:solidFill>
              </a:rPr>
              <a:t>Step 1</a:t>
            </a:r>
            <a:r>
              <a:rPr lang="en-US" sz="3600" dirty="0" smtClean="0">
                <a:solidFill>
                  <a:srgbClr val="000000"/>
                </a:solidFill>
              </a:rPr>
              <a:t>: 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</a:rPr>
              <a:t>As we want to learn about Klay Thompson’s changes in performance post-injury, we would look into his average statistics over the peak-performance seasons pre-injury, specifically, Minutes played (Min), Field Goal Percentage (FG%), and Efficiency (EFF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</a:rPr>
              <a:t>).</a:t>
            </a:r>
          </a:p>
          <a:p>
            <a:pPr fontAlgn="base"/>
            <a:endParaRPr lang="en-US" sz="3600" b="0" i="0" u="none" strike="noStrike" dirty="0" smtClean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3600" i="1" u="sng" dirty="0" smtClean="0">
                <a:solidFill>
                  <a:srgbClr val="000000"/>
                </a:solidFill>
              </a:rPr>
              <a:t>Step 2</a:t>
            </a:r>
            <a:r>
              <a:rPr lang="en-US" sz="3600" dirty="0" smtClean="0">
                <a:solidFill>
                  <a:srgbClr val="000000"/>
                </a:solidFill>
              </a:rPr>
              <a:t>: 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</a:rPr>
              <a:t>We use t-tests to compare Thompson’s performance (average statistics) from his 6 best seasons (2014 to 2018) to his current season (2021-2022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</a:rPr>
              <a:t>).</a:t>
            </a:r>
          </a:p>
          <a:p>
            <a:pPr fontAlgn="base"/>
            <a:endParaRPr lang="en-US" sz="3600" b="0" i="0" u="none" strike="noStrike" dirty="0" smtClean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3600" b="0" i="1" u="sng" strike="noStrike" dirty="0" smtClean="0">
                <a:solidFill>
                  <a:srgbClr val="000000"/>
                </a:solidFill>
                <a:effectLst/>
              </a:rPr>
              <a:t>Step 3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</a:rPr>
              <a:t>: We use three linear regression models to predict Thompson’s performance based on the statistics collected from 32 games of the 2021-2022 season.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600" b="0" i="0" u="none" strike="noStrike" dirty="0" smtClean="0">
                <a:solidFill>
                  <a:srgbClr val="000000"/>
                </a:solidFill>
                <a:effectLst/>
              </a:rPr>
              <a:t>Dependent variables: Minutes Played, Field Goals, and Efficiency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600" b="0" i="0" u="none" strike="noStrike" dirty="0" smtClean="0">
                <a:solidFill>
                  <a:srgbClr val="000000"/>
                </a:solidFill>
                <a:effectLst/>
              </a:rPr>
              <a:t>Independent variable: number of games 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</a:rPr>
              <a:t>played</a:t>
            </a:r>
          </a:p>
          <a:p>
            <a:pPr marL="457200" lvl="1" fontAlgn="base"/>
            <a:endParaRPr lang="en-US" sz="3600" b="0" i="0" u="none" strike="noStrike" dirty="0" smtClean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3600" i="1" u="sng" dirty="0" smtClean="0">
                <a:solidFill>
                  <a:srgbClr val="000000"/>
                </a:solidFill>
              </a:rPr>
              <a:t>Step 4</a:t>
            </a:r>
            <a:r>
              <a:rPr lang="en-US" sz="3600" dirty="0" smtClean="0">
                <a:solidFill>
                  <a:srgbClr val="000000"/>
                </a:solidFill>
              </a:rPr>
              <a:t>: 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</a:rPr>
              <a:t>Then, we determine the number of games it would take Thompson to return to his best form during peak-performance seasons by plugging in the statistics from those seasons into the models. 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19" y="3834920"/>
            <a:ext cx="5047221" cy="341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ông có mô tả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33" y="7712339"/>
            <a:ext cx="5061608" cy="31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hông có mô tả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476" y="4500910"/>
            <a:ext cx="4909059" cy="341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6603383" y="8158227"/>
            <a:ext cx="4415118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chose 3 of these stats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they represent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true effectiveness of player on the court, a good player is a player who can keep their efficiency and field goal high within high minute.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81781" y="12329644"/>
            <a:ext cx="10020754" cy="5401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case, we picked the significant level of 0,1. From the 3 linear regression model, we have found that there is strong evidence to support the correlation between MIN (minutes played),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 (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efficiency) with number of games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played, not FG (field goals). Using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line equation (step 3 and step 4 in methods) of MIN and EFF, the expected number of games for Klay to return to his peak performance is about 20 games.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5652" y="19792313"/>
            <a:ext cx="3736012" cy="6578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81664" y="18865091"/>
            <a:ext cx="6148936" cy="839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our analyzation of the stats (EFF and MIN), we can see an up-sloping trend of Klay’s performance post-injury. The calculation shows strong evident to support that It will take Klay about 20 games to reach his peak MIN and EFF (which are 2 of the most important stats).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for our topic question is that he will great again and it will take him about 20 more games.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702366" y="28152827"/>
            <a:ext cx="9182219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https://www.proballers.com/basketball/player/55315/klay-thompson/games?fbclid=IwAR335F-uFs5OAEnCkm5Wo4cxwU7rwD9H2951fvYINbt3bIqgOddBew4tn2Y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https://mpra.ub.uni-muenchen.de/66373/1/MPRA_paper_66373.pdf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" y="2438484"/>
            <a:ext cx="21110528" cy="842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DA-220 final project (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Phi, Minh Nguyen, Bach Pham)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440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2022-04-28T01:28:16Z</dcterms:created>
  <dcterms:modified xsi:type="dcterms:W3CDTF">2022-04-28T15:48:18Z</dcterms:modified>
</cp:coreProperties>
</file>